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53"/>
  </p:notesMasterIdLst>
  <p:handoutMasterIdLst>
    <p:handoutMasterId r:id="rId54"/>
  </p:handoutMasterIdLst>
  <p:sldIdLst>
    <p:sldId id="256" r:id="rId2"/>
    <p:sldId id="259" r:id="rId3"/>
    <p:sldId id="260" r:id="rId4"/>
    <p:sldId id="261" r:id="rId5"/>
    <p:sldId id="294" r:id="rId6"/>
    <p:sldId id="298" r:id="rId7"/>
    <p:sldId id="299" r:id="rId8"/>
    <p:sldId id="309" r:id="rId9"/>
    <p:sldId id="295" r:id="rId10"/>
    <p:sldId id="296" r:id="rId11"/>
    <p:sldId id="300" r:id="rId12"/>
    <p:sldId id="297" r:id="rId13"/>
    <p:sldId id="312" r:id="rId14"/>
    <p:sldId id="310" r:id="rId15"/>
    <p:sldId id="263" r:id="rId16"/>
    <p:sldId id="292" r:id="rId17"/>
    <p:sldId id="264" r:id="rId18"/>
    <p:sldId id="266" r:id="rId19"/>
    <p:sldId id="267" r:id="rId20"/>
    <p:sldId id="313" r:id="rId21"/>
    <p:sldId id="268" r:id="rId22"/>
    <p:sldId id="269" r:id="rId23"/>
    <p:sldId id="270" r:id="rId24"/>
    <p:sldId id="272" r:id="rId25"/>
    <p:sldId id="273" r:id="rId26"/>
    <p:sldId id="274" r:id="rId27"/>
    <p:sldId id="275" r:id="rId28"/>
    <p:sldId id="276" r:id="rId29"/>
    <p:sldId id="277" r:id="rId30"/>
    <p:sldId id="278" r:id="rId31"/>
    <p:sldId id="281" r:id="rId32"/>
    <p:sldId id="282" r:id="rId33"/>
    <p:sldId id="284" r:id="rId34"/>
    <p:sldId id="285" r:id="rId35"/>
    <p:sldId id="286" r:id="rId36"/>
    <p:sldId id="287" r:id="rId37"/>
    <p:sldId id="283" r:id="rId38"/>
    <p:sldId id="288" r:id="rId39"/>
    <p:sldId id="289" r:id="rId40"/>
    <p:sldId id="290" r:id="rId41"/>
    <p:sldId id="291" r:id="rId42"/>
    <p:sldId id="293" r:id="rId43"/>
    <p:sldId id="301" r:id="rId44"/>
    <p:sldId id="302" r:id="rId45"/>
    <p:sldId id="303" r:id="rId46"/>
    <p:sldId id="304" r:id="rId47"/>
    <p:sldId id="305" r:id="rId48"/>
    <p:sldId id="306" r:id="rId49"/>
    <p:sldId id="307" r:id="rId50"/>
    <p:sldId id="308" r:id="rId51"/>
    <p:sldId id="311" r:id="rId52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C01B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9953" autoAdjust="0"/>
    <p:restoredTop sz="94660"/>
  </p:normalViewPr>
  <p:slideViewPr>
    <p:cSldViewPr>
      <p:cViewPr varScale="1">
        <p:scale>
          <a:sx n="84" d="100"/>
          <a:sy n="84" d="100"/>
        </p:scale>
        <p:origin x="-798" y="-90"/>
      </p:cViewPr>
      <p:guideLst>
        <p:guide orient="horz" pos="3929"/>
        <p:guide pos="35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notesMaster" Target="notesMasters/notesMaster1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r>
              <a:rPr lang="en-US" smtClean="0"/>
              <a:t>Teranet 2011</a:t>
            </a:r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A5FFECDD-7AA4-4F8E-9C5C-788AA7828FBB}" type="datetimeFigureOut">
              <a:rPr lang="he-IL" smtClean="0"/>
              <a:t>כ'/אלול/תשע"א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3FF9FD71-4CB3-4804-BEE3-88AE02196EA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4006722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r>
              <a:rPr lang="en-US" smtClean="0"/>
              <a:t>Teranet 2011</a:t>
            </a:r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1288E1F7-50E6-4D42-83CB-FB57476FF59C}" type="datetimeFigureOut">
              <a:rPr lang="he-IL" smtClean="0"/>
              <a:t>י"ט/אלול/תשע"א</a:t>
            </a:fld>
            <a:endParaRPr lang="he-I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BCBB9169-D0D9-450A-832C-AD1E713A47A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4341897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BB9169-D0D9-450A-832C-AD1E713A47A7}" type="slidenum">
              <a:rPr lang="he-IL" smtClean="0"/>
              <a:t>1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021941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BB9169-D0D9-450A-832C-AD1E713A47A7}" type="slidenum">
              <a:rPr lang="he-IL" smtClean="0"/>
              <a:t>6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422893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BB9169-D0D9-450A-832C-AD1E713A47A7}" type="slidenum">
              <a:rPr lang="he-IL" smtClean="0"/>
              <a:t>7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422893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BB9169-D0D9-450A-832C-AD1E713A47A7}" type="slidenum">
              <a:rPr lang="he-IL" smtClean="0"/>
              <a:t>8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422893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58AB-6CF8-4EAD-AA23-19C3CD3D11A7}" type="datetime8">
              <a:rPr lang="he-IL" smtClean="0"/>
              <a:t>19 ספטמבר 11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Teranet 2011</a:t>
            </a:r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9D46A-9EFB-4A6E-B0C8-FD4E83CF435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122646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C3657-F468-4C3A-B4C3-401A5A8A4DD6}" type="datetime8">
              <a:rPr lang="he-IL" smtClean="0"/>
              <a:t>19 ספטמבר 11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Teranet 2011</a:t>
            </a:r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9D46A-9EFB-4A6E-B0C8-FD4E83CF435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33913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41CF3-BC49-451E-BA92-E4D061B22CC8}" type="datetime8">
              <a:rPr lang="he-IL" smtClean="0"/>
              <a:t>19 ספטמבר 11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Teranet 2011</a:t>
            </a:r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9D46A-9EFB-4A6E-B0C8-FD4E83CF435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218861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D0529-240C-49A1-9B3F-84B663EF8623}" type="datetime8">
              <a:rPr lang="he-IL" smtClean="0"/>
              <a:t>19 ספטמבר 11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Teranet 2011</a:t>
            </a:r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9D46A-9EFB-4A6E-B0C8-FD4E83CF435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420349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F800E-3EAD-45D5-B50F-71802119C3FC}" type="datetime8">
              <a:rPr lang="he-IL" smtClean="0"/>
              <a:t>19 ספטמבר 11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Teranet 2011</a:t>
            </a:r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9D46A-9EFB-4A6E-B0C8-FD4E83CF435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451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E316C-45DF-461B-9616-D94A5EA233D4}" type="datetime8">
              <a:rPr lang="he-IL" smtClean="0"/>
              <a:t>19 ספטמבר 11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Teranet 2011</a:t>
            </a:r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9D46A-9EFB-4A6E-B0C8-FD4E83CF435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287525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946F2-C742-472A-9CD0-C1D7CE3E87D0}" type="datetime8">
              <a:rPr lang="he-IL" smtClean="0"/>
              <a:t>19 ספטמבר 11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Teranet 2011</a:t>
            </a:r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9D46A-9EFB-4A6E-B0C8-FD4E83CF435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760579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92D77-94E2-4C86-8CCE-CB1E98F36948}" type="datetime8">
              <a:rPr lang="he-IL" smtClean="0"/>
              <a:t>19 ספטמבר 11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Teranet 2011</a:t>
            </a:r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9D46A-9EFB-4A6E-B0C8-FD4E83CF435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78649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9F882-0A46-4AFB-9050-A7230A541AE3}" type="datetime8">
              <a:rPr lang="he-IL" smtClean="0"/>
              <a:t>19 ספטמבר 11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Teranet 2011</a:t>
            </a:r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9D46A-9EFB-4A6E-B0C8-FD4E83CF435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098822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40A30-FFD5-41EC-A23F-BB42940F98B6}" type="datetime8">
              <a:rPr lang="he-IL" smtClean="0"/>
              <a:t>19 ספטמבר 11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Teranet 2011</a:t>
            </a:r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9D46A-9EFB-4A6E-B0C8-FD4E83CF435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793767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03B0B-5A9B-474E-9FF8-D6E3A860CBC0}" type="datetime8">
              <a:rPr lang="he-IL" smtClean="0"/>
              <a:t>19 ספטמבר 11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Teranet 2011</a:t>
            </a:r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9D46A-9EFB-4A6E-B0C8-FD4E83CF435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489157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0F133-60D2-4DF8-B5F5-FA8E654EFECD}" type="datetime8">
              <a:rPr lang="he-IL" smtClean="0"/>
              <a:t>19 ספטמבר 11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Teranet 2011</a:t>
            </a:r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19D46A-9EFB-4A6E-B0C8-FD4E83CF435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87618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 survey on distance </a:t>
            </a:r>
            <a:r>
              <a:rPr lang="en-US" dirty="0" smtClean="0"/>
              <a:t>oracles</a:t>
            </a:r>
            <a:endParaRPr lang="he-I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Liam </a:t>
            </a:r>
            <a:r>
              <a:rPr lang="en-US" dirty="0" err="1" smtClean="0">
                <a:solidFill>
                  <a:srgbClr val="FF0000"/>
                </a:solidFill>
              </a:rPr>
              <a:t>Roditty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1C01BF"/>
                </a:solidFill>
              </a:rPr>
              <a:t>Bar-</a:t>
            </a:r>
            <a:r>
              <a:rPr lang="en-US" dirty="0" err="1" smtClean="0">
                <a:solidFill>
                  <a:srgbClr val="1C01BF"/>
                </a:solidFill>
              </a:rPr>
              <a:t>Ilan</a:t>
            </a:r>
            <a:r>
              <a:rPr lang="en-US" dirty="0" smtClean="0">
                <a:solidFill>
                  <a:srgbClr val="1C01BF"/>
                </a:solidFill>
              </a:rPr>
              <a:t> </a:t>
            </a:r>
            <a:r>
              <a:rPr lang="en-US" dirty="0" smtClean="0">
                <a:solidFill>
                  <a:srgbClr val="1C01BF"/>
                </a:solidFill>
              </a:rPr>
              <a:t>University</a:t>
            </a:r>
            <a:endParaRPr lang="he-IL" dirty="0">
              <a:solidFill>
                <a:srgbClr val="1C01BF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Teranet 2011</a:t>
            </a:r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27697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 eaLnBrk="1" hangingPunct="1"/>
            <a:r>
              <a:rPr lang="en-US" dirty="0" smtClean="0"/>
              <a:t>Distance oracles ver. spanners </a:t>
            </a:r>
            <a:endParaRPr lang="he-IL" sz="1600" dirty="0" smtClean="0"/>
          </a:p>
        </p:txBody>
      </p:sp>
      <p:sp>
        <p:nvSpPr>
          <p:cNvPr id="14339" name="Rectangle 73"/>
          <p:cNvSpPr txBox="1">
            <a:spLocks noChangeArrowheads="1"/>
          </p:cNvSpPr>
          <p:nvPr/>
        </p:nvSpPr>
        <p:spPr bwMode="auto">
          <a:xfrm>
            <a:off x="230188" y="1401763"/>
            <a:ext cx="8364537" cy="2332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l" rtl="0" eaLnBrk="1" hangingPunct="1">
              <a:spcBef>
                <a:spcPct val="20000"/>
              </a:spcBef>
            </a:pPr>
            <a:r>
              <a:rPr lang="en-US" sz="2800" dirty="0" smtClean="0"/>
              <a:t>A </a:t>
            </a:r>
            <a:r>
              <a:rPr lang="en-US" sz="2800" dirty="0">
                <a:solidFill>
                  <a:srgbClr val="3333CC"/>
                </a:solidFill>
              </a:rPr>
              <a:t>distance oracle</a:t>
            </a:r>
            <a:r>
              <a:rPr lang="en-US" sz="2800" dirty="0"/>
              <a:t> is a </a:t>
            </a:r>
            <a:r>
              <a:rPr lang="en-US" sz="2800" dirty="0">
                <a:solidFill>
                  <a:srgbClr val="3333CC"/>
                </a:solidFill>
              </a:rPr>
              <a:t>data structure </a:t>
            </a:r>
            <a:r>
              <a:rPr lang="en-US" sz="2800" dirty="0"/>
              <a:t>that allows fast </a:t>
            </a:r>
          </a:p>
          <a:p>
            <a:pPr algn="l" rtl="0" eaLnBrk="1" hangingPunct="1">
              <a:spcBef>
                <a:spcPct val="20000"/>
              </a:spcBef>
            </a:pPr>
            <a:r>
              <a:rPr lang="en-US" sz="2800" dirty="0"/>
              <a:t>retrieval of distances. </a:t>
            </a:r>
          </a:p>
          <a:p>
            <a:pPr algn="l" rtl="0" eaLnBrk="1" hangingPunct="1">
              <a:spcBef>
                <a:spcPct val="20000"/>
              </a:spcBef>
            </a:pPr>
            <a:endParaRPr lang="en-US" sz="2800" dirty="0"/>
          </a:p>
        </p:txBody>
      </p:sp>
      <p:grpSp>
        <p:nvGrpSpPr>
          <p:cNvPr id="46" name="Group 4"/>
          <p:cNvGrpSpPr>
            <a:grpSpLocks/>
          </p:cNvGrpSpPr>
          <p:nvPr/>
        </p:nvGrpSpPr>
        <p:grpSpPr bwMode="auto">
          <a:xfrm>
            <a:off x="468313" y="4149725"/>
            <a:ext cx="2303462" cy="1692275"/>
            <a:chOff x="408" y="1368"/>
            <a:chExt cx="1898" cy="1248"/>
          </a:xfrm>
        </p:grpSpPr>
        <p:grpSp>
          <p:nvGrpSpPr>
            <p:cNvPr id="14348" name="Group 5"/>
            <p:cNvGrpSpPr>
              <a:grpSpLocks noChangeAspect="1"/>
            </p:cNvGrpSpPr>
            <p:nvPr/>
          </p:nvGrpSpPr>
          <p:grpSpPr bwMode="auto">
            <a:xfrm>
              <a:off x="700" y="1612"/>
              <a:ext cx="1427" cy="765"/>
              <a:chOff x="1267" y="1409"/>
              <a:chExt cx="3312" cy="1776"/>
            </a:xfrm>
          </p:grpSpPr>
          <p:sp>
            <p:nvSpPr>
              <p:cNvPr id="14369" name="Oval 6"/>
              <p:cNvSpPr>
                <a:spLocks noChangeAspect="1" noChangeArrowheads="1"/>
              </p:cNvSpPr>
              <p:nvPr/>
            </p:nvSpPr>
            <p:spPr bwMode="auto">
              <a:xfrm>
                <a:off x="1699" y="1409"/>
                <a:ext cx="144" cy="14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e-IL"/>
              </a:p>
            </p:txBody>
          </p:sp>
          <p:sp>
            <p:nvSpPr>
              <p:cNvPr id="14370" name="Oval 7"/>
              <p:cNvSpPr>
                <a:spLocks noChangeAspect="1" noChangeArrowheads="1"/>
              </p:cNvSpPr>
              <p:nvPr/>
            </p:nvSpPr>
            <p:spPr bwMode="auto">
              <a:xfrm>
                <a:off x="1267" y="2705"/>
                <a:ext cx="144" cy="14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e-IL"/>
              </a:p>
            </p:txBody>
          </p:sp>
          <p:sp>
            <p:nvSpPr>
              <p:cNvPr id="14371" name="Oval 8"/>
              <p:cNvSpPr>
                <a:spLocks noChangeAspect="1" noChangeArrowheads="1"/>
              </p:cNvSpPr>
              <p:nvPr/>
            </p:nvSpPr>
            <p:spPr bwMode="auto">
              <a:xfrm>
                <a:off x="2851" y="1505"/>
                <a:ext cx="144" cy="14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e-IL"/>
              </a:p>
            </p:txBody>
          </p:sp>
          <p:sp>
            <p:nvSpPr>
              <p:cNvPr id="14372" name="Oval 9"/>
              <p:cNvSpPr>
                <a:spLocks noChangeAspect="1" noChangeArrowheads="1"/>
              </p:cNvSpPr>
              <p:nvPr/>
            </p:nvSpPr>
            <p:spPr bwMode="auto">
              <a:xfrm>
                <a:off x="2323" y="2369"/>
                <a:ext cx="144" cy="14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e-IL"/>
              </a:p>
            </p:txBody>
          </p:sp>
          <p:sp>
            <p:nvSpPr>
              <p:cNvPr id="14373" name="Oval 10"/>
              <p:cNvSpPr>
                <a:spLocks noChangeAspect="1" noChangeArrowheads="1"/>
              </p:cNvSpPr>
              <p:nvPr/>
            </p:nvSpPr>
            <p:spPr bwMode="auto">
              <a:xfrm>
                <a:off x="3091" y="3041"/>
                <a:ext cx="144" cy="14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e-IL"/>
              </a:p>
            </p:txBody>
          </p:sp>
          <p:sp>
            <p:nvSpPr>
              <p:cNvPr id="14374" name="Oval 11"/>
              <p:cNvSpPr>
                <a:spLocks noChangeAspect="1" noChangeArrowheads="1"/>
              </p:cNvSpPr>
              <p:nvPr/>
            </p:nvSpPr>
            <p:spPr bwMode="auto">
              <a:xfrm>
                <a:off x="4435" y="2321"/>
                <a:ext cx="144" cy="14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e-IL"/>
              </a:p>
            </p:txBody>
          </p:sp>
          <p:sp>
            <p:nvSpPr>
              <p:cNvPr id="14375" name="Freeform 12"/>
              <p:cNvSpPr>
                <a:spLocks noChangeAspect="1"/>
              </p:cNvSpPr>
              <p:nvPr/>
            </p:nvSpPr>
            <p:spPr bwMode="auto">
              <a:xfrm>
                <a:off x="1411" y="2513"/>
                <a:ext cx="960" cy="280"/>
              </a:xfrm>
              <a:custGeom>
                <a:avLst/>
                <a:gdLst>
                  <a:gd name="T0" fmla="*/ 0 w 960"/>
                  <a:gd name="T1" fmla="*/ 240 h 280"/>
                  <a:gd name="T2" fmla="*/ 528 w 960"/>
                  <a:gd name="T3" fmla="*/ 240 h 280"/>
                  <a:gd name="T4" fmla="*/ 960 w 960"/>
                  <a:gd name="T5" fmla="*/ 0 h 28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960" h="280">
                    <a:moveTo>
                      <a:pt x="0" y="240"/>
                    </a:moveTo>
                    <a:cubicBezTo>
                      <a:pt x="184" y="260"/>
                      <a:pt x="368" y="280"/>
                      <a:pt x="528" y="240"/>
                    </a:cubicBezTo>
                    <a:cubicBezTo>
                      <a:pt x="688" y="200"/>
                      <a:pt x="824" y="100"/>
                      <a:pt x="960" y="0"/>
                    </a:cubicBezTo>
                  </a:path>
                </a:pathLst>
              </a:cu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e-IL"/>
              </a:p>
            </p:txBody>
          </p:sp>
          <p:cxnSp>
            <p:nvCxnSpPr>
              <p:cNvPr id="14376" name="AutoShape 13"/>
              <p:cNvCxnSpPr>
                <a:cxnSpLocks noChangeAspect="1" noChangeShapeType="1"/>
                <a:stCxn id="14372" idx="6"/>
                <a:endCxn id="14373" idx="0"/>
              </p:cNvCxnSpPr>
              <p:nvPr/>
            </p:nvCxnSpPr>
            <p:spPr bwMode="auto">
              <a:xfrm>
                <a:off x="2467" y="2441"/>
                <a:ext cx="696" cy="600"/>
              </a:xfrm>
              <a:prstGeom prst="curvedConnector2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4377" name="AutoShape 14"/>
              <p:cNvCxnSpPr>
                <a:cxnSpLocks noChangeAspect="1" noChangeShapeType="1"/>
                <a:stCxn id="14369" idx="6"/>
                <a:endCxn id="14373" idx="7"/>
              </p:cNvCxnSpPr>
              <p:nvPr/>
            </p:nvCxnSpPr>
            <p:spPr bwMode="auto">
              <a:xfrm>
                <a:off x="1843" y="1481"/>
                <a:ext cx="1371" cy="1581"/>
              </a:xfrm>
              <a:prstGeom prst="curvedConnector2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4378" name="AutoShape 15"/>
              <p:cNvCxnSpPr>
                <a:cxnSpLocks noChangeAspect="1" noChangeShapeType="1"/>
                <a:stCxn id="14370" idx="0"/>
                <a:endCxn id="14371" idx="4"/>
              </p:cNvCxnSpPr>
              <p:nvPr/>
            </p:nvCxnSpPr>
            <p:spPr bwMode="auto">
              <a:xfrm rot="-5400000">
                <a:off x="1603" y="1385"/>
                <a:ext cx="1056" cy="1584"/>
              </a:xfrm>
              <a:prstGeom prst="curvedConnector3">
                <a:avLst>
                  <a:gd name="adj1" fmla="val 50000"/>
                </a:avLst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4379" name="AutoShape 16"/>
              <p:cNvCxnSpPr>
                <a:cxnSpLocks noChangeAspect="1" noChangeShapeType="1"/>
                <a:stCxn id="14369" idx="5"/>
                <a:endCxn id="14372" idx="0"/>
              </p:cNvCxnSpPr>
              <p:nvPr/>
            </p:nvCxnSpPr>
            <p:spPr bwMode="auto">
              <a:xfrm rot="16200000" flipH="1">
                <a:off x="1690" y="1664"/>
                <a:ext cx="837" cy="573"/>
              </a:xfrm>
              <a:prstGeom prst="curvedConnector3">
                <a:avLst>
                  <a:gd name="adj1" fmla="val 51255"/>
                </a:avLst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4380" name="AutoShape 17"/>
              <p:cNvCxnSpPr>
                <a:cxnSpLocks noChangeAspect="1" noChangeShapeType="1"/>
                <a:stCxn id="14370" idx="5"/>
                <a:endCxn id="14373" idx="3"/>
              </p:cNvCxnSpPr>
              <p:nvPr/>
            </p:nvCxnSpPr>
            <p:spPr bwMode="auto">
              <a:xfrm rot="16200000" flipH="1">
                <a:off x="2083" y="2135"/>
                <a:ext cx="336" cy="1722"/>
              </a:xfrm>
              <a:prstGeom prst="curvedConnector3">
                <a:avLst>
                  <a:gd name="adj1" fmla="val 149106"/>
                </a:avLst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4381" name="AutoShape 18"/>
              <p:cNvCxnSpPr>
                <a:cxnSpLocks noChangeAspect="1" noChangeShapeType="1"/>
                <a:stCxn id="14369" idx="0"/>
                <a:endCxn id="14371" idx="1"/>
              </p:cNvCxnSpPr>
              <p:nvPr/>
            </p:nvCxnSpPr>
            <p:spPr bwMode="auto">
              <a:xfrm rot="5400000" flipV="1">
                <a:off x="2263" y="917"/>
                <a:ext cx="117" cy="1101"/>
              </a:xfrm>
              <a:prstGeom prst="curvedConnector3">
                <a:avLst>
                  <a:gd name="adj1" fmla="val -123079"/>
                </a:avLst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4382" name="AutoShape 19"/>
              <p:cNvCxnSpPr>
                <a:cxnSpLocks noChangeAspect="1" noChangeShapeType="1"/>
                <a:stCxn id="14371" idx="6"/>
                <a:endCxn id="14374" idx="0"/>
              </p:cNvCxnSpPr>
              <p:nvPr/>
            </p:nvCxnSpPr>
            <p:spPr bwMode="auto">
              <a:xfrm>
                <a:off x="2995" y="1577"/>
                <a:ext cx="1512" cy="744"/>
              </a:xfrm>
              <a:prstGeom prst="curvedConnector2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4383" name="AutoShape 20"/>
              <p:cNvCxnSpPr>
                <a:cxnSpLocks noChangeAspect="1" noChangeShapeType="1"/>
                <a:stCxn id="14370" idx="2"/>
                <a:endCxn id="14369" idx="3"/>
              </p:cNvCxnSpPr>
              <p:nvPr/>
            </p:nvCxnSpPr>
            <p:spPr bwMode="auto">
              <a:xfrm rot="10800000" flipH="1">
                <a:off x="1267" y="1532"/>
                <a:ext cx="453" cy="1245"/>
              </a:xfrm>
              <a:prstGeom prst="curvedConnector4">
                <a:avLst>
                  <a:gd name="adj1" fmla="val -31787"/>
                  <a:gd name="adj2" fmla="val 52046"/>
                </a:avLst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4384" name="AutoShape 21"/>
              <p:cNvCxnSpPr>
                <a:cxnSpLocks noChangeAspect="1" noChangeShapeType="1"/>
                <a:stCxn id="14374" idx="4"/>
                <a:endCxn id="14373" idx="6"/>
              </p:cNvCxnSpPr>
              <p:nvPr/>
            </p:nvCxnSpPr>
            <p:spPr bwMode="auto">
              <a:xfrm rot="5400000">
                <a:off x="3547" y="2153"/>
                <a:ext cx="648" cy="1272"/>
              </a:xfrm>
              <a:prstGeom prst="curvedConnector2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4385" name="AutoShape 22"/>
              <p:cNvCxnSpPr>
                <a:cxnSpLocks noChangeAspect="1" noChangeShapeType="1"/>
                <a:stCxn id="14372" idx="7"/>
                <a:endCxn id="14374" idx="1"/>
              </p:cNvCxnSpPr>
              <p:nvPr/>
            </p:nvCxnSpPr>
            <p:spPr bwMode="auto">
              <a:xfrm rot="-5400000">
                <a:off x="3427" y="1361"/>
                <a:ext cx="48" cy="2010"/>
              </a:xfrm>
              <a:prstGeom prst="curvedConnector3">
                <a:avLst>
                  <a:gd name="adj1" fmla="val 443750"/>
                </a:avLst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sp>
          <p:nvSpPr>
            <p:cNvPr id="14349" name="Oval 23"/>
            <p:cNvSpPr>
              <a:spLocks noChangeArrowheads="1"/>
            </p:cNvSpPr>
            <p:nvPr/>
          </p:nvSpPr>
          <p:spPr bwMode="auto">
            <a:xfrm>
              <a:off x="408" y="1368"/>
              <a:ext cx="1898" cy="1248"/>
            </a:xfrm>
            <a:prstGeom prst="ellipse">
              <a:avLst/>
            </a:prstGeom>
            <a:solidFill>
              <a:srgbClr val="FFCC99">
                <a:alpha val="16862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he-IL"/>
            </a:p>
          </p:txBody>
        </p:sp>
        <p:grpSp>
          <p:nvGrpSpPr>
            <p:cNvPr id="14350" name="Group 24"/>
            <p:cNvGrpSpPr>
              <a:grpSpLocks noChangeAspect="1"/>
            </p:cNvGrpSpPr>
            <p:nvPr/>
          </p:nvGrpSpPr>
          <p:grpSpPr bwMode="auto">
            <a:xfrm>
              <a:off x="700" y="1612"/>
              <a:ext cx="1427" cy="765"/>
              <a:chOff x="1267" y="1409"/>
              <a:chExt cx="3312" cy="1776"/>
            </a:xfrm>
          </p:grpSpPr>
          <p:sp>
            <p:nvSpPr>
              <p:cNvPr id="14352" name="Oval 25"/>
              <p:cNvSpPr>
                <a:spLocks noChangeAspect="1" noChangeArrowheads="1"/>
              </p:cNvSpPr>
              <p:nvPr/>
            </p:nvSpPr>
            <p:spPr bwMode="auto">
              <a:xfrm>
                <a:off x="1699" y="1409"/>
                <a:ext cx="144" cy="14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e-IL"/>
              </a:p>
            </p:txBody>
          </p:sp>
          <p:sp>
            <p:nvSpPr>
              <p:cNvPr id="14353" name="Oval 26"/>
              <p:cNvSpPr>
                <a:spLocks noChangeAspect="1" noChangeArrowheads="1"/>
              </p:cNvSpPr>
              <p:nvPr/>
            </p:nvSpPr>
            <p:spPr bwMode="auto">
              <a:xfrm>
                <a:off x="1267" y="2705"/>
                <a:ext cx="144" cy="14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e-IL"/>
              </a:p>
            </p:txBody>
          </p:sp>
          <p:sp>
            <p:nvSpPr>
              <p:cNvPr id="14354" name="Oval 27"/>
              <p:cNvSpPr>
                <a:spLocks noChangeAspect="1" noChangeArrowheads="1"/>
              </p:cNvSpPr>
              <p:nvPr/>
            </p:nvSpPr>
            <p:spPr bwMode="auto">
              <a:xfrm>
                <a:off x="2851" y="1505"/>
                <a:ext cx="144" cy="14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e-IL"/>
              </a:p>
            </p:txBody>
          </p:sp>
          <p:sp>
            <p:nvSpPr>
              <p:cNvPr id="14355" name="Oval 28"/>
              <p:cNvSpPr>
                <a:spLocks noChangeAspect="1" noChangeArrowheads="1"/>
              </p:cNvSpPr>
              <p:nvPr/>
            </p:nvSpPr>
            <p:spPr bwMode="auto">
              <a:xfrm>
                <a:off x="2323" y="2369"/>
                <a:ext cx="144" cy="14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e-IL"/>
              </a:p>
            </p:txBody>
          </p:sp>
          <p:sp>
            <p:nvSpPr>
              <p:cNvPr id="14356" name="Oval 29"/>
              <p:cNvSpPr>
                <a:spLocks noChangeAspect="1" noChangeArrowheads="1"/>
              </p:cNvSpPr>
              <p:nvPr/>
            </p:nvSpPr>
            <p:spPr bwMode="auto">
              <a:xfrm>
                <a:off x="3091" y="3041"/>
                <a:ext cx="144" cy="14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e-IL"/>
              </a:p>
            </p:txBody>
          </p:sp>
          <p:sp>
            <p:nvSpPr>
              <p:cNvPr id="14357" name="Oval 30"/>
              <p:cNvSpPr>
                <a:spLocks noChangeAspect="1" noChangeArrowheads="1"/>
              </p:cNvSpPr>
              <p:nvPr/>
            </p:nvSpPr>
            <p:spPr bwMode="auto">
              <a:xfrm>
                <a:off x="4435" y="2321"/>
                <a:ext cx="144" cy="14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e-IL"/>
              </a:p>
            </p:txBody>
          </p:sp>
          <p:sp>
            <p:nvSpPr>
              <p:cNvPr id="14358" name="Freeform 31"/>
              <p:cNvSpPr>
                <a:spLocks noChangeAspect="1"/>
              </p:cNvSpPr>
              <p:nvPr/>
            </p:nvSpPr>
            <p:spPr bwMode="auto">
              <a:xfrm>
                <a:off x="1411" y="2513"/>
                <a:ext cx="960" cy="280"/>
              </a:xfrm>
              <a:custGeom>
                <a:avLst/>
                <a:gdLst>
                  <a:gd name="T0" fmla="*/ 0 w 960"/>
                  <a:gd name="T1" fmla="*/ 240 h 280"/>
                  <a:gd name="T2" fmla="*/ 528 w 960"/>
                  <a:gd name="T3" fmla="*/ 240 h 280"/>
                  <a:gd name="T4" fmla="*/ 960 w 960"/>
                  <a:gd name="T5" fmla="*/ 0 h 28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960" h="280">
                    <a:moveTo>
                      <a:pt x="0" y="240"/>
                    </a:moveTo>
                    <a:cubicBezTo>
                      <a:pt x="184" y="260"/>
                      <a:pt x="368" y="280"/>
                      <a:pt x="528" y="240"/>
                    </a:cubicBezTo>
                    <a:cubicBezTo>
                      <a:pt x="688" y="200"/>
                      <a:pt x="824" y="100"/>
                      <a:pt x="960" y="0"/>
                    </a:cubicBezTo>
                  </a:path>
                </a:pathLst>
              </a:cu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e-IL"/>
              </a:p>
            </p:txBody>
          </p:sp>
          <p:cxnSp>
            <p:nvCxnSpPr>
              <p:cNvPr id="14359" name="AutoShape 32"/>
              <p:cNvCxnSpPr>
                <a:cxnSpLocks noChangeAspect="1" noChangeShapeType="1"/>
                <a:stCxn id="14355" idx="6"/>
                <a:endCxn id="14356" idx="0"/>
              </p:cNvCxnSpPr>
              <p:nvPr/>
            </p:nvCxnSpPr>
            <p:spPr bwMode="auto">
              <a:xfrm>
                <a:off x="2467" y="2441"/>
                <a:ext cx="696" cy="600"/>
              </a:xfrm>
              <a:prstGeom prst="curvedConnector2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4360" name="AutoShape 33"/>
              <p:cNvCxnSpPr>
                <a:cxnSpLocks noChangeAspect="1" noChangeShapeType="1"/>
                <a:stCxn id="14352" idx="6"/>
                <a:endCxn id="14356" idx="7"/>
              </p:cNvCxnSpPr>
              <p:nvPr/>
            </p:nvCxnSpPr>
            <p:spPr bwMode="auto">
              <a:xfrm>
                <a:off x="1843" y="1481"/>
                <a:ext cx="1371" cy="1581"/>
              </a:xfrm>
              <a:prstGeom prst="curvedConnector2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4361" name="AutoShape 34"/>
              <p:cNvCxnSpPr>
                <a:cxnSpLocks noChangeAspect="1" noChangeShapeType="1"/>
                <a:stCxn id="14353" idx="0"/>
                <a:endCxn id="14354" idx="4"/>
              </p:cNvCxnSpPr>
              <p:nvPr/>
            </p:nvCxnSpPr>
            <p:spPr bwMode="auto">
              <a:xfrm rot="-5400000">
                <a:off x="1603" y="1385"/>
                <a:ext cx="1056" cy="1584"/>
              </a:xfrm>
              <a:prstGeom prst="curvedConnector3">
                <a:avLst>
                  <a:gd name="adj1" fmla="val 50000"/>
                </a:avLst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4362" name="AutoShape 35"/>
              <p:cNvCxnSpPr>
                <a:cxnSpLocks noChangeAspect="1" noChangeShapeType="1"/>
                <a:stCxn id="14352" idx="5"/>
                <a:endCxn id="14355" idx="0"/>
              </p:cNvCxnSpPr>
              <p:nvPr/>
            </p:nvCxnSpPr>
            <p:spPr bwMode="auto">
              <a:xfrm rot="16200000" flipH="1">
                <a:off x="1690" y="1664"/>
                <a:ext cx="837" cy="573"/>
              </a:xfrm>
              <a:prstGeom prst="curvedConnector3">
                <a:avLst>
                  <a:gd name="adj1" fmla="val 51255"/>
                </a:avLst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4363" name="AutoShape 36"/>
              <p:cNvCxnSpPr>
                <a:cxnSpLocks noChangeAspect="1" noChangeShapeType="1"/>
                <a:stCxn id="14353" idx="5"/>
                <a:endCxn id="14356" idx="3"/>
              </p:cNvCxnSpPr>
              <p:nvPr/>
            </p:nvCxnSpPr>
            <p:spPr bwMode="auto">
              <a:xfrm rot="16200000" flipH="1">
                <a:off x="2083" y="2135"/>
                <a:ext cx="336" cy="1722"/>
              </a:xfrm>
              <a:prstGeom prst="curvedConnector3">
                <a:avLst>
                  <a:gd name="adj1" fmla="val 149106"/>
                </a:avLst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4364" name="AutoShape 37"/>
              <p:cNvCxnSpPr>
                <a:cxnSpLocks noChangeAspect="1" noChangeShapeType="1"/>
                <a:stCxn id="14352" idx="0"/>
                <a:endCxn id="14354" idx="1"/>
              </p:cNvCxnSpPr>
              <p:nvPr/>
            </p:nvCxnSpPr>
            <p:spPr bwMode="auto">
              <a:xfrm rot="5400000" flipV="1">
                <a:off x="2263" y="917"/>
                <a:ext cx="117" cy="1101"/>
              </a:xfrm>
              <a:prstGeom prst="curvedConnector3">
                <a:avLst>
                  <a:gd name="adj1" fmla="val -123079"/>
                </a:avLst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4365" name="AutoShape 38"/>
              <p:cNvCxnSpPr>
                <a:cxnSpLocks noChangeAspect="1" noChangeShapeType="1"/>
                <a:stCxn id="14354" idx="6"/>
                <a:endCxn id="14357" idx="0"/>
              </p:cNvCxnSpPr>
              <p:nvPr/>
            </p:nvCxnSpPr>
            <p:spPr bwMode="auto">
              <a:xfrm>
                <a:off x="2995" y="1577"/>
                <a:ext cx="1512" cy="744"/>
              </a:xfrm>
              <a:prstGeom prst="curvedConnector2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4366" name="AutoShape 39"/>
              <p:cNvCxnSpPr>
                <a:cxnSpLocks noChangeAspect="1" noChangeShapeType="1"/>
                <a:stCxn id="14353" idx="2"/>
                <a:endCxn id="14352" idx="3"/>
              </p:cNvCxnSpPr>
              <p:nvPr/>
            </p:nvCxnSpPr>
            <p:spPr bwMode="auto">
              <a:xfrm rot="10800000" flipH="1">
                <a:off x="1267" y="1532"/>
                <a:ext cx="453" cy="1245"/>
              </a:xfrm>
              <a:prstGeom prst="curvedConnector4">
                <a:avLst>
                  <a:gd name="adj1" fmla="val -31787"/>
                  <a:gd name="adj2" fmla="val 52046"/>
                </a:avLst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4367" name="AutoShape 40"/>
              <p:cNvCxnSpPr>
                <a:cxnSpLocks noChangeAspect="1" noChangeShapeType="1"/>
                <a:stCxn id="14357" idx="4"/>
                <a:endCxn id="14356" idx="6"/>
              </p:cNvCxnSpPr>
              <p:nvPr/>
            </p:nvCxnSpPr>
            <p:spPr bwMode="auto">
              <a:xfrm rot="5400000">
                <a:off x="3547" y="2153"/>
                <a:ext cx="648" cy="1272"/>
              </a:xfrm>
              <a:prstGeom prst="curvedConnector2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4368" name="AutoShape 41"/>
              <p:cNvCxnSpPr>
                <a:cxnSpLocks noChangeAspect="1" noChangeShapeType="1"/>
                <a:stCxn id="14355" idx="7"/>
                <a:endCxn id="14357" idx="1"/>
              </p:cNvCxnSpPr>
              <p:nvPr/>
            </p:nvCxnSpPr>
            <p:spPr bwMode="auto">
              <a:xfrm rot="-5400000">
                <a:off x="3427" y="1361"/>
                <a:ext cx="48" cy="2010"/>
              </a:xfrm>
              <a:prstGeom prst="curvedConnector3">
                <a:avLst>
                  <a:gd name="adj1" fmla="val 443750"/>
                </a:avLst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sp>
          <p:nvSpPr>
            <p:cNvPr id="14351" name="Oval 42"/>
            <p:cNvSpPr>
              <a:spLocks noChangeArrowheads="1"/>
            </p:cNvSpPr>
            <p:nvPr/>
          </p:nvSpPr>
          <p:spPr bwMode="auto">
            <a:xfrm>
              <a:off x="408" y="1368"/>
              <a:ext cx="1898" cy="1248"/>
            </a:xfrm>
            <a:prstGeom prst="ellipse">
              <a:avLst/>
            </a:prstGeom>
            <a:solidFill>
              <a:srgbClr val="FFCC99">
                <a:alpha val="16862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he-IL"/>
            </a:p>
          </p:txBody>
        </p:sp>
      </p:grpSp>
      <p:cxnSp>
        <p:nvCxnSpPr>
          <p:cNvPr id="86" name="Straight Arrow Connector 85"/>
          <p:cNvCxnSpPr/>
          <p:nvPr/>
        </p:nvCxnSpPr>
        <p:spPr>
          <a:xfrm>
            <a:off x="2987675" y="5083175"/>
            <a:ext cx="576263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5" name="Rectangle 43"/>
          <p:cNvSpPr>
            <a:spLocks noChangeArrowheads="1"/>
          </p:cNvSpPr>
          <p:nvPr/>
        </p:nvSpPr>
        <p:spPr bwMode="auto">
          <a:xfrm>
            <a:off x="3708400" y="4437063"/>
            <a:ext cx="1258888" cy="1260475"/>
          </a:xfrm>
          <a:prstGeom prst="rect">
            <a:avLst/>
          </a:prstGeom>
          <a:solidFill>
            <a:srgbClr val="CCFFCC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rtl="0" eaLnBrk="0" hangingPunct="0"/>
            <a:endParaRPr lang="en-US" sz="2800"/>
          </a:p>
        </p:txBody>
      </p:sp>
      <p:sp>
        <p:nvSpPr>
          <p:cNvPr id="100" name="Oval 48"/>
          <p:cNvSpPr>
            <a:spLocks noChangeArrowheads="1"/>
          </p:cNvSpPr>
          <p:nvPr/>
        </p:nvSpPr>
        <p:spPr bwMode="auto">
          <a:xfrm>
            <a:off x="5937250" y="4368800"/>
            <a:ext cx="2306638" cy="1292225"/>
          </a:xfrm>
          <a:prstGeom prst="ellipse">
            <a:avLst/>
          </a:prstGeom>
          <a:solidFill>
            <a:srgbClr val="FFFF99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rtl="0" eaLnBrk="0" hangingPunct="0"/>
            <a:r>
              <a:rPr lang="en-US" sz="2200"/>
              <a:t>Compact data</a:t>
            </a:r>
            <a:br>
              <a:rPr lang="en-US" sz="2200"/>
            </a:br>
            <a:r>
              <a:rPr lang="en-US" sz="2200"/>
              <a:t>structure</a:t>
            </a:r>
          </a:p>
        </p:txBody>
      </p:sp>
      <p:cxnSp>
        <p:nvCxnSpPr>
          <p:cNvPr id="101" name="Straight Arrow Connector 100"/>
          <p:cNvCxnSpPr/>
          <p:nvPr/>
        </p:nvCxnSpPr>
        <p:spPr>
          <a:xfrm>
            <a:off x="5148263" y="5084763"/>
            <a:ext cx="57626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807893" y="5985284"/>
            <a:ext cx="1639871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l" rtl="0"/>
            <a:r>
              <a:rPr lang="en-US" dirty="0" smtClean="0"/>
              <a:t>Graph of size m</a:t>
            </a:r>
            <a:endParaRPr lang="he-IL" dirty="0"/>
          </a:p>
        </p:txBody>
      </p:sp>
      <p:sp>
        <p:nvSpPr>
          <p:cNvPr id="2" name="Rectangle 1"/>
          <p:cNvSpPr/>
          <p:nvPr/>
        </p:nvSpPr>
        <p:spPr>
          <a:xfrm>
            <a:off x="3186100" y="5807005"/>
            <a:ext cx="22139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0" eaLnBrk="0" hangingPunct="0"/>
            <a:r>
              <a:rPr lang="en-US" dirty="0"/>
              <a:t>n × n</a:t>
            </a:r>
            <a:br>
              <a:rPr lang="en-US" dirty="0"/>
            </a:br>
            <a:r>
              <a:rPr lang="en-US" dirty="0" smtClean="0"/>
              <a:t>distance matrix</a:t>
            </a:r>
            <a:endParaRPr lang="en-US" dirty="0"/>
          </a:p>
        </p:txBody>
      </p:sp>
      <p:sp>
        <p:nvSpPr>
          <p:cNvPr id="52" name="TextBox 51"/>
          <p:cNvSpPr txBox="1"/>
          <p:nvPr/>
        </p:nvSpPr>
        <p:spPr>
          <a:xfrm>
            <a:off x="6257104" y="5843044"/>
            <a:ext cx="1666930" cy="92333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l" rtl="0"/>
            <a:r>
              <a:rPr lang="en-US" dirty="0" smtClean="0"/>
              <a:t>Distance oracle </a:t>
            </a:r>
          </a:p>
          <a:p>
            <a:pPr algn="l" rtl="0"/>
            <a:r>
              <a:rPr lang="en-US" dirty="0" smtClean="0"/>
              <a:t>of size </a:t>
            </a:r>
            <a:r>
              <a:rPr lang="en-US" dirty="0"/>
              <a:t>n</a:t>
            </a:r>
            <a:r>
              <a:rPr lang="en-US" baseline="30000" dirty="0"/>
              <a:t>1+1/k</a:t>
            </a:r>
            <a:endParaRPr lang="he-IL" baseline="30000" dirty="0"/>
          </a:p>
          <a:p>
            <a:pPr algn="l" rtl="0"/>
            <a:endParaRPr lang="he-IL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Teranet 2011</a:t>
            </a:r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4469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2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2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200"/>
                            </p:stCondLst>
                            <p:childTnLst>
                              <p:par>
                                <p:cTn id="1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1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3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3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" grpId="0" animBg="1"/>
      <p:bldP spid="100" grpId="0" animBg="1"/>
      <p:bldP spid="50" grpId="0"/>
      <p:bldP spid="2" grpId="0"/>
      <p:bldP spid="5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 eaLnBrk="1" hangingPunct="1"/>
            <a:r>
              <a:rPr lang="en-US" dirty="0" smtClean="0"/>
              <a:t>Distance oracles ver. spanners </a:t>
            </a:r>
            <a:endParaRPr lang="he-IL" sz="1600" dirty="0" smtClean="0"/>
          </a:p>
        </p:txBody>
      </p:sp>
      <p:sp>
        <p:nvSpPr>
          <p:cNvPr id="14339" name="Rectangle 73"/>
          <p:cNvSpPr txBox="1">
            <a:spLocks noChangeArrowheads="1"/>
          </p:cNvSpPr>
          <p:nvPr/>
        </p:nvSpPr>
        <p:spPr bwMode="auto">
          <a:xfrm>
            <a:off x="539552" y="1601019"/>
            <a:ext cx="8364537" cy="2332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l" rtl="0" eaLnBrk="1" hangingPunct="1">
              <a:spcBef>
                <a:spcPct val="20000"/>
              </a:spcBef>
            </a:pPr>
            <a:r>
              <a:rPr lang="en-US" sz="2800" dirty="0" smtClean="0"/>
              <a:t>For a sparse graph </a:t>
            </a:r>
            <a:r>
              <a:rPr lang="en-US" sz="2800" dirty="0"/>
              <a:t>with </a:t>
            </a:r>
            <a:r>
              <a:rPr lang="en-US" sz="2800" dirty="0" smtClean="0">
                <a:solidFill>
                  <a:srgbClr val="1C01BF"/>
                </a:solidFill>
              </a:rPr>
              <a:t>o(n</a:t>
            </a:r>
            <a:r>
              <a:rPr lang="en-US" sz="2800" baseline="30000" dirty="0" smtClean="0">
                <a:solidFill>
                  <a:srgbClr val="1C01BF"/>
                </a:solidFill>
              </a:rPr>
              <a:t>1+1/k</a:t>
            </a:r>
            <a:r>
              <a:rPr lang="en-US" sz="2800" dirty="0" smtClean="0">
                <a:solidFill>
                  <a:srgbClr val="1C01BF"/>
                </a:solidFill>
              </a:rPr>
              <a:t>)</a:t>
            </a:r>
            <a:r>
              <a:rPr lang="en-US" sz="2800" dirty="0" smtClean="0"/>
              <a:t> edges a </a:t>
            </a:r>
            <a:r>
              <a:rPr lang="en-US" sz="2800" dirty="0" smtClean="0">
                <a:solidFill>
                  <a:srgbClr val="3333CC"/>
                </a:solidFill>
              </a:rPr>
              <a:t>spanner</a:t>
            </a:r>
            <a:r>
              <a:rPr lang="en-US" sz="2800" dirty="0" smtClean="0"/>
              <a:t> </a:t>
            </a:r>
          </a:p>
          <a:p>
            <a:pPr algn="l" rtl="0" eaLnBrk="1" hangingPunct="1">
              <a:spcBef>
                <a:spcPct val="20000"/>
              </a:spcBef>
            </a:pPr>
            <a:r>
              <a:rPr lang="en-US" sz="2800" dirty="0" smtClean="0"/>
              <a:t>can be constructed trivially. On the other hand in </a:t>
            </a:r>
          </a:p>
          <a:p>
            <a:pPr algn="l" rtl="0" eaLnBrk="1" hangingPunct="1">
              <a:spcBef>
                <a:spcPct val="20000"/>
              </a:spcBef>
            </a:pPr>
            <a:r>
              <a:rPr lang="en-US" sz="2800" dirty="0" smtClean="0"/>
              <a:t>this case the problem of distance oracles remains </a:t>
            </a:r>
          </a:p>
          <a:p>
            <a:pPr algn="l" rtl="0" eaLnBrk="1" hangingPunct="1">
              <a:spcBef>
                <a:spcPct val="20000"/>
              </a:spcBef>
            </a:pPr>
            <a:r>
              <a:rPr lang="en-US" sz="2800" dirty="0" smtClean="0"/>
              <a:t>interesting.  </a:t>
            </a:r>
            <a:endParaRPr lang="en-US" sz="28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Teranet 2011</a:t>
            </a:r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90275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143508" y="274638"/>
            <a:ext cx="9253027" cy="1143000"/>
          </a:xfrm>
        </p:spPr>
        <p:txBody>
          <a:bodyPr>
            <a:normAutofit/>
          </a:bodyPr>
          <a:lstStyle/>
          <a:p>
            <a:pPr rtl="0" eaLnBrk="1" hangingPunct="1"/>
            <a:r>
              <a:rPr lang="en-US" dirty="0" smtClean="0"/>
              <a:t>Distance oracles ver. routing schemes </a:t>
            </a:r>
            <a:endParaRPr lang="he-IL" sz="1600" dirty="0" smtClean="0"/>
          </a:p>
        </p:txBody>
      </p:sp>
      <p:sp>
        <p:nvSpPr>
          <p:cNvPr id="4" name="Oval 3"/>
          <p:cNvSpPr/>
          <p:nvPr/>
        </p:nvSpPr>
        <p:spPr>
          <a:xfrm>
            <a:off x="2015716" y="4221088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" name="Oval 4"/>
          <p:cNvSpPr/>
          <p:nvPr/>
        </p:nvSpPr>
        <p:spPr>
          <a:xfrm>
            <a:off x="6588240" y="4221088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" name="Text Box 44"/>
          <p:cNvSpPr txBox="1">
            <a:spLocks noChangeArrowheads="1"/>
          </p:cNvSpPr>
          <p:nvPr/>
        </p:nvSpPr>
        <p:spPr bwMode="auto">
          <a:xfrm>
            <a:off x="1727684" y="4113076"/>
            <a:ext cx="31290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l" rtl="0" eaLnBrk="1" hangingPunct="1"/>
            <a:r>
              <a:rPr lang="en-US" dirty="0" smtClean="0"/>
              <a:t>u</a:t>
            </a:r>
            <a:endParaRPr lang="en-US" dirty="0"/>
          </a:p>
        </p:txBody>
      </p:sp>
      <p:sp>
        <p:nvSpPr>
          <p:cNvPr id="7" name="Text Box 44"/>
          <p:cNvSpPr txBox="1">
            <a:spLocks noChangeArrowheads="1"/>
          </p:cNvSpPr>
          <p:nvPr/>
        </p:nvSpPr>
        <p:spPr bwMode="auto">
          <a:xfrm>
            <a:off x="6720190" y="4103784"/>
            <a:ext cx="30008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l" rtl="0" eaLnBrk="1" hangingPunct="1"/>
            <a:r>
              <a:rPr lang="en-US" dirty="0" smtClean="0"/>
              <a:t>v</a:t>
            </a:r>
            <a:endParaRPr lang="en-US" dirty="0"/>
          </a:p>
        </p:txBody>
      </p:sp>
      <p:sp>
        <p:nvSpPr>
          <p:cNvPr id="8" name="Oval 48"/>
          <p:cNvSpPr>
            <a:spLocks noChangeArrowheads="1"/>
          </p:cNvSpPr>
          <p:nvPr/>
        </p:nvSpPr>
        <p:spPr bwMode="auto">
          <a:xfrm>
            <a:off x="3167844" y="2100771"/>
            <a:ext cx="2306638" cy="1292225"/>
          </a:xfrm>
          <a:prstGeom prst="ellipse">
            <a:avLst/>
          </a:prstGeom>
          <a:solidFill>
            <a:srgbClr val="FFFF99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rtl="0" eaLnBrk="0" hangingPunct="0"/>
            <a:r>
              <a:rPr lang="en-US" sz="2200" dirty="0" smtClean="0"/>
              <a:t>Central data</a:t>
            </a:r>
            <a:r>
              <a:rPr lang="en-US" sz="2200" dirty="0"/>
              <a:t/>
            </a:r>
            <a:br>
              <a:rPr lang="en-US" sz="2200" dirty="0"/>
            </a:br>
            <a:r>
              <a:rPr lang="en-US" sz="2200" dirty="0"/>
              <a:t>structure</a:t>
            </a:r>
          </a:p>
        </p:txBody>
      </p:sp>
      <p:sp>
        <p:nvSpPr>
          <p:cNvPr id="9" name="Document"/>
          <p:cNvSpPr>
            <a:spLocks noEditPoints="1" noChangeArrowheads="1"/>
          </p:cNvSpPr>
          <p:nvPr/>
        </p:nvSpPr>
        <p:spPr bwMode="auto">
          <a:xfrm>
            <a:off x="1331640" y="3068960"/>
            <a:ext cx="756000" cy="972000"/>
          </a:xfrm>
          <a:custGeom>
            <a:avLst/>
            <a:gdLst>
              <a:gd name="T0" fmla="*/ 10757 w 21600"/>
              <a:gd name="T1" fmla="*/ 21632 h 21600"/>
              <a:gd name="T2" fmla="*/ 85 w 21600"/>
              <a:gd name="T3" fmla="*/ 10849 h 21600"/>
              <a:gd name="T4" fmla="*/ 10757 w 21600"/>
              <a:gd name="T5" fmla="*/ 81 h 21600"/>
              <a:gd name="T6" fmla="*/ 21706 w 21600"/>
              <a:gd name="T7" fmla="*/ 10652 h 21600"/>
              <a:gd name="T8" fmla="*/ 10757 w 21600"/>
              <a:gd name="T9" fmla="*/ 21632 h 21600"/>
              <a:gd name="T10" fmla="*/ 0 w 21600"/>
              <a:gd name="T11" fmla="*/ 0 h 21600"/>
              <a:gd name="T12" fmla="*/ 21600 w 21600"/>
              <a:gd name="T13" fmla="*/ 0 h 21600"/>
              <a:gd name="T14" fmla="*/ 21600 w 21600"/>
              <a:gd name="T15" fmla="*/ 21600 h 21600"/>
              <a:gd name="T16" fmla="*/ 977 w 21600"/>
              <a:gd name="T17" fmla="*/ 818 h 21600"/>
              <a:gd name="T18" fmla="*/ 20622 w 21600"/>
              <a:gd name="T19" fmla="*/ 1642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0757" y="21632"/>
                </a:moveTo>
                <a:lnTo>
                  <a:pt x="5187" y="21632"/>
                </a:lnTo>
                <a:lnTo>
                  <a:pt x="85" y="17509"/>
                </a:lnTo>
                <a:lnTo>
                  <a:pt x="85" y="10849"/>
                </a:lnTo>
                <a:lnTo>
                  <a:pt x="85" y="81"/>
                </a:lnTo>
                <a:lnTo>
                  <a:pt x="10757" y="81"/>
                </a:lnTo>
                <a:lnTo>
                  <a:pt x="21706" y="81"/>
                </a:lnTo>
                <a:lnTo>
                  <a:pt x="21706" y="10652"/>
                </a:lnTo>
                <a:lnTo>
                  <a:pt x="21706" y="21632"/>
                </a:lnTo>
                <a:lnTo>
                  <a:pt x="10757" y="21632"/>
                </a:lnTo>
                <a:close/>
              </a:path>
              <a:path w="21600" h="21600">
                <a:moveTo>
                  <a:pt x="85" y="17509"/>
                </a:moveTo>
                <a:lnTo>
                  <a:pt x="5187" y="17509"/>
                </a:lnTo>
                <a:lnTo>
                  <a:pt x="5187" y="21632"/>
                </a:lnTo>
                <a:lnTo>
                  <a:pt x="85" y="17509"/>
                </a:lnTo>
                <a:close/>
              </a:path>
            </a:pathLst>
          </a:custGeom>
          <a:solidFill>
            <a:srgbClr val="D8EBB3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e-IL"/>
          </a:p>
        </p:txBody>
      </p:sp>
      <p:sp>
        <p:nvSpPr>
          <p:cNvPr id="10" name="Document"/>
          <p:cNvSpPr>
            <a:spLocks noEditPoints="1" noChangeArrowheads="1"/>
          </p:cNvSpPr>
          <p:nvPr/>
        </p:nvSpPr>
        <p:spPr bwMode="auto">
          <a:xfrm>
            <a:off x="6624312" y="3066931"/>
            <a:ext cx="756000" cy="972000"/>
          </a:xfrm>
          <a:custGeom>
            <a:avLst/>
            <a:gdLst>
              <a:gd name="T0" fmla="*/ 10757 w 21600"/>
              <a:gd name="T1" fmla="*/ 21632 h 21600"/>
              <a:gd name="T2" fmla="*/ 85 w 21600"/>
              <a:gd name="T3" fmla="*/ 10849 h 21600"/>
              <a:gd name="T4" fmla="*/ 10757 w 21600"/>
              <a:gd name="T5" fmla="*/ 81 h 21600"/>
              <a:gd name="T6" fmla="*/ 21706 w 21600"/>
              <a:gd name="T7" fmla="*/ 10652 h 21600"/>
              <a:gd name="T8" fmla="*/ 10757 w 21600"/>
              <a:gd name="T9" fmla="*/ 21632 h 21600"/>
              <a:gd name="T10" fmla="*/ 0 w 21600"/>
              <a:gd name="T11" fmla="*/ 0 h 21600"/>
              <a:gd name="T12" fmla="*/ 21600 w 21600"/>
              <a:gd name="T13" fmla="*/ 0 h 21600"/>
              <a:gd name="T14" fmla="*/ 21600 w 21600"/>
              <a:gd name="T15" fmla="*/ 21600 h 21600"/>
              <a:gd name="T16" fmla="*/ 977 w 21600"/>
              <a:gd name="T17" fmla="*/ 818 h 21600"/>
              <a:gd name="T18" fmla="*/ 20622 w 21600"/>
              <a:gd name="T19" fmla="*/ 1642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0757" y="21632"/>
                </a:moveTo>
                <a:lnTo>
                  <a:pt x="5187" y="21632"/>
                </a:lnTo>
                <a:lnTo>
                  <a:pt x="85" y="17509"/>
                </a:lnTo>
                <a:lnTo>
                  <a:pt x="85" y="10849"/>
                </a:lnTo>
                <a:lnTo>
                  <a:pt x="85" y="81"/>
                </a:lnTo>
                <a:lnTo>
                  <a:pt x="10757" y="81"/>
                </a:lnTo>
                <a:lnTo>
                  <a:pt x="21706" y="81"/>
                </a:lnTo>
                <a:lnTo>
                  <a:pt x="21706" y="10652"/>
                </a:lnTo>
                <a:lnTo>
                  <a:pt x="21706" y="21632"/>
                </a:lnTo>
                <a:lnTo>
                  <a:pt x="10757" y="21632"/>
                </a:lnTo>
                <a:close/>
              </a:path>
              <a:path w="21600" h="21600">
                <a:moveTo>
                  <a:pt x="85" y="17509"/>
                </a:moveTo>
                <a:lnTo>
                  <a:pt x="5187" y="17509"/>
                </a:lnTo>
                <a:lnTo>
                  <a:pt x="5187" y="21632"/>
                </a:lnTo>
                <a:lnTo>
                  <a:pt x="85" y="17509"/>
                </a:lnTo>
                <a:close/>
              </a:path>
            </a:pathLst>
          </a:custGeom>
          <a:solidFill>
            <a:srgbClr val="D8EBB3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e-IL"/>
          </a:p>
        </p:txBody>
      </p:sp>
      <p:sp>
        <p:nvSpPr>
          <p:cNvPr id="11" name="Text Box 44"/>
          <p:cNvSpPr txBox="1">
            <a:spLocks noChangeArrowheads="1"/>
          </p:cNvSpPr>
          <p:nvPr/>
        </p:nvSpPr>
        <p:spPr bwMode="auto">
          <a:xfrm>
            <a:off x="215516" y="3320988"/>
            <a:ext cx="94128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l" rtl="0" eaLnBrk="1" hangingPunct="1"/>
            <a:r>
              <a:rPr lang="en-US" dirty="0" smtClean="0"/>
              <a:t>label(v)</a:t>
            </a:r>
            <a:endParaRPr lang="en-US" dirty="0"/>
          </a:p>
        </p:txBody>
      </p:sp>
      <p:sp>
        <p:nvSpPr>
          <p:cNvPr id="12" name="Text Box 44"/>
          <p:cNvSpPr txBox="1">
            <a:spLocks noChangeArrowheads="1"/>
          </p:cNvSpPr>
          <p:nvPr/>
        </p:nvSpPr>
        <p:spPr bwMode="auto">
          <a:xfrm>
            <a:off x="5003840" y="1777462"/>
            <a:ext cx="125707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l" rtl="0" eaLnBrk="1" hangingPunct="1"/>
            <a:r>
              <a:rPr lang="en-US" dirty="0" smtClean="0"/>
              <a:t>of size n</a:t>
            </a:r>
            <a:r>
              <a:rPr lang="en-US" baseline="30000" dirty="0" smtClean="0"/>
              <a:t>1½</a:t>
            </a:r>
            <a:endParaRPr lang="en-US" baseline="30000" dirty="0"/>
          </a:p>
        </p:txBody>
      </p:sp>
      <p:sp>
        <p:nvSpPr>
          <p:cNvPr id="13" name="Text Box 44"/>
          <p:cNvSpPr txBox="1">
            <a:spLocks noChangeArrowheads="1"/>
          </p:cNvSpPr>
          <p:nvPr/>
        </p:nvSpPr>
        <p:spPr bwMode="auto">
          <a:xfrm>
            <a:off x="2151095" y="3386129"/>
            <a:ext cx="117211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l" rtl="0" eaLnBrk="1" hangingPunct="1"/>
            <a:r>
              <a:rPr lang="en-US" dirty="0" smtClean="0"/>
              <a:t>of size n</a:t>
            </a:r>
            <a:r>
              <a:rPr lang="en-US" baseline="30000" dirty="0" smtClean="0"/>
              <a:t>½</a:t>
            </a:r>
            <a:endParaRPr lang="en-US" baseline="300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Teranet 2011</a:t>
            </a:r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12284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 animBg="1"/>
      <p:bldP spid="9" grpId="0" animBg="1"/>
      <p:bldP spid="10" grpId="0" animBg="1"/>
      <p:bldP spid="11" grpId="0"/>
      <p:bldP spid="12" grpId="0"/>
      <p:bldP spid="12" grpId="1"/>
      <p:bldP spid="1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Related work on distance oracles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>
            <a:normAutofit lnSpcReduction="10000"/>
          </a:bodyPr>
          <a:lstStyle/>
          <a:p>
            <a:pPr marL="0" indent="0" algn="l" rtl="0">
              <a:buNone/>
            </a:pPr>
            <a:r>
              <a:rPr lang="en-US" sz="2800" u="sng" dirty="0" smtClean="0"/>
              <a:t>Running time:</a:t>
            </a:r>
          </a:p>
          <a:p>
            <a:pPr marL="0" indent="0" algn="l" rtl="0">
              <a:buNone/>
            </a:pPr>
            <a:r>
              <a:rPr lang="en-US" sz="2800" dirty="0" smtClean="0"/>
              <a:t>TZ`01 – Randomized mn</a:t>
            </a:r>
            <a:r>
              <a:rPr lang="en-US" sz="2800" baseline="30000" dirty="0" smtClean="0"/>
              <a:t>1/k</a:t>
            </a:r>
            <a:r>
              <a:rPr lang="en-US" sz="2800" dirty="0" smtClean="0"/>
              <a:t>. TZR`05 – Deterministic mn</a:t>
            </a:r>
            <a:r>
              <a:rPr lang="en-US" sz="2800" baseline="30000" dirty="0" smtClean="0"/>
              <a:t>1/k</a:t>
            </a:r>
            <a:r>
              <a:rPr lang="en-US" sz="2800" dirty="0" smtClean="0"/>
              <a:t>m</a:t>
            </a:r>
          </a:p>
          <a:p>
            <a:pPr marL="0" indent="0" algn="l" rtl="0">
              <a:buNone/>
            </a:pPr>
            <a:r>
              <a:rPr lang="en-US" sz="2800" dirty="0" smtClean="0"/>
              <a:t>BS`06 – Randomized n² </a:t>
            </a:r>
          </a:p>
          <a:p>
            <a:pPr marL="0" indent="0" algn="l" rtl="0">
              <a:buNone/>
            </a:pPr>
            <a:r>
              <a:rPr lang="en-US" sz="2800" dirty="0" smtClean="0"/>
              <a:t>Recently (SODA`12) C</a:t>
            </a:r>
            <a:r>
              <a:rPr lang="en-US" sz="2800" dirty="0"/>
              <a:t>. </a:t>
            </a:r>
            <a:r>
              <a:rPr lang="en-US" sz="2800" dirty="0" err="1" smtClean="0"/>
              <a:t>Wulff-Nilsen</a:t>
            </a:r>
            <a:r>
              <a:rPr lang="en-US" sz="2800" dirty="0" smtClean="0"/>
              <a:t>, linear time for very large stretch</a:t>
            </a:r>
          </a:p>
          <a:p>
            <a:pPr marL="0" indent="0" algn="l" rtl="0">
              <a:buNone/>
            </a:pPr>
            <a:r>
              <a:rPr lang="en-US" sz="2800" dirty="0" smtClean="0"/>
              <a:t>MN`06 – Constant query time, O(1) and not O(k).</a:t>
            </a:r>
            <a:endParaRPr lang="en-US" sz="2800" baseline="30000" dirty="0" smtClean="0"/>
          </a:p>
          <a:p>
            <a:pPr marL="0" indent="0" algn="l" rtl="0">
              <a:buNone/>
            </a:pPr>
            <a:r>
              <a:rPr lang="en-US" sz="2800" u="sng" dirty="0" smtClean="0"/>
              <a:t>Other metric spaces</a:t>
            </a:r>
            <a:r>
              <a:rPr lang="en-US" sz="2800" dirty="0" smtClean="0"/>
              <a:t>:</a:t>
            </a:r>
          </a:p>
          <a:p>
            <a:pPr marL="0" indent="0" algn="l" rtl="0">
              <a:buNone/>
            </a:pPr>
            <a:r>
              <a:rPr lang="en-US" sz="2800" dirty="0" smtClean="0"/>
              <a:t>Planar graphs – T`01,K`02, …</a:t>
            </a:r>
          </a:p>
          <a:p>
            <a:pPr marL="0" indent="0" algn="l" rtl="0">
              <a:buNone/>
            </a:pPr>
            <a:r>
              <a:rPr lang="en-US" sz="2800" dirty="0" smtClean="0"/>
              <a:t>Geometric graphs – GLNS`08, HM`06, BGKLR`11, …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Teranet 2011</a:t>
            </a:r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03045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pPr rtl="0" eaLnBrk="1" hangingPunct="1"/>
            <a:r>
              <a:rPr lang="en-US" dirty="0" smtClean="0"/>
              <a:t>Distance oracles: </a:t>
            </a:r>
            <a:r>
              <a:rPr lang="en-US" dirty="0" smtClean="0">
                <a:solidFill>
                  <a:srgbClr val="3333CC"/>
                </a:solidFill>
              </a:rPr>
              <a:t>optimality (TZ)</a:t>
            </a:r>
            <a:r>
              <a:rPr lang="en-US" dirty="0" smtClean="0"/>
              <a:t> </a:t>
            </a:r>
            <a:endParaRPr lang="en-US" dirty="0" smtClean="0"/>
          </a:p>
        </p:txBody>
      </p:sp>
      <p:sp>
        <p:nvSpPr>
          <p:cNvPr id="3" name="Rectangle 2"/>
          <p:cNvSpPr/>
          <p:nvPr/>
        </p:nvSpPr>
        <p:spPr>
          <a:xfrm>
            <a:off x="953597" y="1340768"/>
            <a:ext cx="7668851" cy="954107"/>
          </a:xfrm>
          <a:prstGeom prst="rect">
            <a:avLst/>
          </a:prstGeom>
          <a:solidFill>
            <a:srgbClr val="0070C0"/>
          </a:solidFill>
        </p:spPr>
        <p:txBody>
          <a:bodyPr wrap="square">
            <a:spAutoFit/>
          </a:bodyPr>
          <a:lstStyle/>
          <a:p>
            <a:pPr algn="l" rtl="0">
              <a:spcBef>
                <a:spcPct val="20000"/>
              </a:spcBef>
            </a:pPr>
            <a:r>
              <a:rPr lang="en-US" sz="2800" u="sng" dirty="0" err="1" smtClean="0">
                <a:solidFill>
                  <a:schemeClr val="bg1"/>
                </a:solidFill>
                <a:latin typeface="+mj-lt"/>
              </a:rPr>
              <a:t>Erd</a:t>
            </a:r>
            <a:r>
              <a:rPr lang="hu-HU" sz="2800" u="sng" dirty="0" smtClean="0">
                <a:solidFill>
                  <a:schemeClr val="bg1"/>
                </a:solidFill>
                <a:latin typeface="+mj-lt"/>
              </a:rPr>
              <a:t>ő</a:t>
            </a:r>
            <a:r>
              <a:rPr lang="en-US" sz="2800" u="sng" dirty="0" smtClean="0">
                <a:solidFill>
                  <a:schemeClr val="bg1"/>
                </a:solidFill>
                <a:latin typeface="+mj-lt"/>
              </a:rPr>
              <a:t>s et al.:</a:t>
            </a:r>
            <a:r>
              <a:rPr lang="en-US" sz="28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2800" dirty="0" smtClean="0">
                <a:solidFill>
                  <a:srgbClr val="FFFF00"/>
                </a:solidFill>
                <a:latin typeface="+mj-lt"/>
              </a:rPr>
              <a:t>There </a:t>
            </a:r>
            <a:r>
              <a:rPr lang="en-US" sz="2800" dirty="0">
                <a:solidFill>
                  <a:srgbClr val="FFFF00"/>
                </a:solidFill>
                <a:latin typeface="+mj-lt"/>
              </a:rPr>
              <a:t>are graphs with </a:t>
            </a:r>
            <a:r>
              <a:rPr lang="el-GR" sz="2800" dirty="0">
                <a:solidFill>
                  <a:srgbClr val="FFFF00"/>
                </a:solidFill>
                <a:latin typeface="+mj-lt"/>
              </a:rPr>
              <a:t>θ</a:t>
            </a:r>
            <a:r>
              <a:rPr lang="en-US" sz="2800" dirty="0">
                <a:solidFill>
                  <a:srgbClr val="FFFF00"/>
                </a:solidFill>
                <a:latin typeface="+mj-lt"/>
              </a:rPr>
              <a:t>(</a:t>
            </a:r>
            <a:r>
              <a:rPr lang="en-US" sz="2800" kern="0" dirty="0">
                <a:solidFill>
                  <a:srgbClr val="FFFF00"/>
                </a:solidFill>
                <a:latin typeface="+mj-lt"/>
                <a:cs typeface="Arial"/>
              </a:rPr>
              <a:t>n</a:t>
            </a:r>
            <a:r>
              <a:rPr lang="en-US" sz="2800" kern="0" baseline="30000" dirty="0">
                <a:solidFill>
                  <a:srgbClr val="FFFF00"/>
                </a:solidFill>
                <a:latin typeface="+mj-lt"/>
                <a:cs typeface="Arial"/>
              </a:rPr>
              <a:t>1+1/k</a:t>
            </a:r>
            <a:r>
              <a:rPr lang="en-US" sz="2800" kern="0" dirty="0">
                <a:solidFill>
                  <a:srgbClr val="FFFF00"/>
                </a:solidFill>
                <a:latin typeface="+mj-lt"/>
                <a:cs typeface="Arial"/>
              </a:rPr>
              <a:t>) edges and </a:t>
            </a:r>
            <a:r>
              <a:rPr lang="en-US" sz="2800" kern="0" dirty="0" smtClean="0">
                <a:solidFill>
                  <a:srgbClr val="FFFF00"/>
                </a:solidFill>
                <a:latin typeface="+mj-lt"/>
                <a:cs typeface="Arial"/>
              </a:rPr>
              <a:t>minimum </a:t>
            </a:r>
            <a:r>
              <a:rPr lang="en-US" sz="2800" kern="0" dirty="0">
                <a:solidFill>
                  <a:srgbClr val="FFFF00"/>
                </a:solidFill>
                <a:latin typeface="+mj-lt"/>
                <a:cs typeface="Arial"/>
              </a:rPr>
              <a:t>cycle length (girth) of 2k+2. </a:t>
            </a:r>
          </a:p>
        </p:txBody>
      </p:sp>
      <p:sp>
        <p:nvSpPr>
          <p:cNvPr id="23" name="Rectangle 3"/>
          <p:cNvSpPr txBox="1">
            <a:spLocks noChangeArrowheads="1"/>
          </p:cNvSpPr>
          <p:nvPr/>
        </p:nvSpPr>
        <p:spPr bwMode="auto">
          <a:xfrm>
            <a:off x="791580" y="5476056"/>
            <a:ext cx="9217024" cy="7407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l" rtl="0" eaLnBrk="1" hangingPunct="1">
              <a:spcBef>
                <a:spcPct val="20000"/>
              </a:spcBef>
            </a:pPr>
            <a:r>
              <a:rPr lang="en-US" sz="2800" kern="0" dirty="0">
                <a:latin typeface="Arial"/>
                <a:cs typeface="Arial"/>
              </a:rPr>
              <a:t>(</a:t>
            </a:r>
            <a:r>
              <a:rPr lang="en-US" sz="2800" kern="0" dirty="0" err="1">
                <a:latin typeface="Arial"/>
                <a:cs typeface="Arial"/>
              </a:rPr>
              <a:t>a,b</a:t>
            </a:r>
            <a:r>
              <a:rPr lang="en-US" sz="2800" kern="0" dirty="0">
                <a:latin typeface="Arial"/>
                <a:cs typeface="Arial"/>
              </a:rPr>
              <a:t>) </a:t>
            </a:r>
            <a:r>
              <a:rPr lang="en-US" sz="2800" kern="0" dirty="0" smtClean="0">
                <a:latin typeface="Arial"/>
                <a:cs typeface="Arial"/>
                <a:sym typeface="Symbol"/>
              </a:rPr>
              <a:t> </a:t>
            </a:r>
            <a:r>
              <a:rPr lang="en-US" sz="2800" kern="0" dirty="0" smtClean="0">
                <a:latin typeface="Arial"/>
                <a:cs typeface="Arial"/>
              </a:rPr>
              <a:t>H  </a:t>
            </a:r>
            <a:r>
              <a:rPr lang="en-US" sz="2800" kern="0" dirty="0" smtClean="0">
                <a:latin typeface="Arial"/>
                <a:cs typeface="Arial"/>
                <a:sym typeface="Wingdings" pitchFamily="2" charset="2"/>
              </a:rPr>
              <a:t> </a:t>
            </a:r>
            <a:r>
              <a:rPr lang="en-US" sz="2800" kern="0" dirty="0" smtClean="0">
                <a:latin typeface="Arial"/>
                <a:cs typeface="Arial"/>
              </a:rPr>
              <a:t>d'[</a:t>
            </a:r>
            <a:r>
              <a:rPr lang="en-US" sz="2800" kern="0" dirty="0" err="1" smtClean="0">
                <a:latin typeface="Arial"/>
                <a:cs typeface="Arial"/>
              </a:rPr>
              <a:t>a,b</a:t>
            </a:r>
            <a:r>
              <a:rPr lang="en-US" sz="2800" kern="0" dirty="0" smtClean="0">
                <a:latin typeface="Arial"/>
                <a:cs typeface="Arial"/>
              </a:rPr>
              <a:t>] &lt; 2k+1</a:t>
            </a:r>
          </a:p>
          <a:p>
            <a:pPr algn="l" rtl="0" eaLnBrk="1" hangingPunct="1">
              <a:spcBef>
                <a:spcPct val="20000"/>
              </a:spcBef>
            </a:pPr>
            <a:r>
              <a:rPr lang="en-US" sz="2800" kern="0" dirty="0">
                <a:latin typeface="Arial"/>
                <a:cs typeface="Arial"/>
              </a:rPr>
              <a:t>(</a:t>
            </a:r>
            <a:r>
              <a:rPr lang="en-US" sz="2800" kern="0" dirty="0" err="1">
                <a:latin typeface="Arial"/>
                <a:cs typeface="Arial"/>
              </a:rPr>
              <a:t>a,b</a:t>
            </a:r>
            <a:r>
              <a:rPr lang="en-US" sz="2800" kern="0" dirty="0">
                <a:latin typeface="Arial"/>
                <a:cs typeface="Arial"/>
              </a:rPr>
              <a:t>) </a:t>
            </a:r>
            <a:r>
              <a:rPr lang="en-US" sz="2800" kern="0" dirty="0" smtClean="0">
                <a:latin typeface="Arial"/>
                <a:cs typeface="Arial"/>
                <a:sym typeface="Symbol"/>
              </a:rPr>
              <a:t> </a:t>
            </a:r>
            <a:r>
              <a:rPr lang="en-US" sz="2800" kern="0" dirty="0">
                <a:latin typeface="Arial"/>
                <a:cs typeface="Arial"/>
              </a:rPr>
              <a:t>H  </a:t>
            </a:r>
            <a:r>
              <a:rPr lang="en-US" sz="2800" kern="0" dirty="0">
                <a:latin typeface="Arial"/>
                <a:cs typeface="Arial"/>
                <a:sym typeface="Wingdings" pitchFamily="2" charset="2"/>
              </a:rPr>
              <a:t> </a:t>
            </a:r>
            <a:r>
              <a:rPr lang="en-US" sz="2800" kern="0" dirty="0">
                <a:latin typeface="Arial"/>
                <a:cs typeface="Arial"/>
              </a:rPr>
              <a:t>d'[</a:t>
            </a:r>
            <a:r>
              <a:rPr lang="en-US" sz="2800" kern="0" dirty="0" err="1">
                <a:latin typeface="Arial"/>
                <a:cs typeface="Arial"/>
              </a:rPr>
              <a:t>a,b</a:t>
            </a:r>
            <a:r>
              <a:rPr lang="en-US" sz="2800" kern="0" dirty="0" smtClean="0">
                <a:latin typeface="Arial"/>
                <a:cs typeface="Arial"/>
              </a:rPr>
              <a:t>]</a:t>
            </a:r>
            <a:r>
              <a:rPr lang="en-US" sz="2800" kern="0" dirty="0">
                <a:latin typeface="Arial"/>
                <a:cs typeface="Arial"/>
              </a:rPr>
              <a:t> ≥ </a:t>
            </a:r>
            <a:r>
              <a:rPr lang="en-US" sz="2800" kern="0" dirty="0" smtClean="0">
                <a:latin typeface="Arial"/>
                <a:cs typeface="Arial"/>
              </a:rPr>
              <a:t>2k+1</a:t>
            </a:r>
            <a:endParaRPr lang="en-US" sz="2800" dirty="0"/>
          </a:p>
        </p:txBody>
      </p:sp>
      <p:sp>
        <p:nvSpPr>
          <p:cNvPr id="24" name="Rectangle 3"/>
          <p:cNvSpPr txBox="1">
            <a:spLocks noChangeArrowheads="1"/>
          </p:cNvSpPr>
          <p:nvPr/>
        </p:nvSpPr>
        <p:spPr bwMode="auto">
          <a:xfrm>
            <a:off x="1187624" y="2503603"/>
            <a:ext cx="504068" cy="7407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l" rtl="0" eaLnBrk="1" hangingPunct="1">
              <a:spcBef>
                <a:spcPct val="20000"/>
              </a:spcBef>
            </a:pPr>
            <a:r>
              <a:rPr lang="en-US" sz="2800" kern="0" dirty="0" smtClean="0">
                <a:latin typeface="Arial"/>
                <a:cs typeface="Arial"/>
              </a:rPr>
              <a:t>G</a:t>
            </a:r>
            <a:endParaRPr lang="en-US" sz="2800" dirty="0"/>
          </a:p>
        </p:txBody>
      </p:sp>
      <p:grpSp>
        <p:nvGrpSpPr>
          <p:cNvPr id="31" name="Group 30"/>
          <p:cNvGrpSpPr/>
          <p:nvPr/>
        </p:nvGrpSpPr>
        <p:grpSpPr>
          <a:xfrm>
            <a:off x="2324415" y="2528900"/>
            <a:ext cx="3452687" cy="2711755"/>
            <a:chOff x="2324415" y="2528900"/>
            <a:chExt cx="3452687" cy="2711755"/>
          </a:xfrm>
        </p:grpSpPr>
        <p:sp>
          <p:nvSpPr>
            <p:cNvPr id="22" name="TextBox 21"/>
            <p:cNvSpPr txBox="1"/>
            <p:nvPr/>
          </p:nvSpPr>
          <p:spPr>
            <a:xfrm flipH="1">
              <a:off x="4922721" y="3175592"/>
              <a:ext cx="854381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l" rtl="0"/>
              <a:r>
                <a:rPr lang="en-US" dirty="0" smtClean="0"/>
                <a:t>2k+1</a:t>
              </a:r>
              <a:endParaRPr lang="he-IL" dirty="0"/>
            </a:p>
          </p:txBody>
        </p:sp>
        <p:sp>
          <p:nvSpPr>
            <p:cNvPr id="6" name="Oval 5"/>
            <p:cNvSpPr/>
            <p:nvPr/>
          </p:nvSpPr>
          <p:spPr>
            <a:xfrm>
              <a:off x="2618705" y="2783331"/>
              <a:ext cx="2160000" cy="216000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8" name="Oval 7"/>
            <p:cNvSpPr/>
            <p:nvPr/>
          </p:nvSpPr>
          <p:spPr>
            <a:xfrm>
              <a:off x="3626705" y="2729993"/>
              <a:ext cx="144000" cy="1440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0" name="Oval 9"/>
            <p:cNvSpPr/>
            <p:nvPr/>
          </p:nvSpPr>
          <p:spPr>
            <a:xfrm>
              <a:off x="3626577" y="4871331"/>
              <a:ext cx="144000" cy="1440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1" name="Oval 10"/>
            <p:cNvSpPr/>
            <p:nvPr/>
          </p:nvSpPr>
          <p:spPr>
            <a:xfrm>
              <a:off x="4310653" y="2963728"/>
              <a:ext cx="144000" cy="1440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2" name="Oval 11"/>
            <p:cNvSpPr/>
            <p:nvPr/>
          </p:nvSpPr>
          <p:spPr>
            <a:xfrm>
              <a:off x="4670709" y="3493856"/>
              <a:ext cx="144000" cy="1440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3" name="Oval 12"/>
            <p:cNvSpPr/>
            <p:nvPr/>
          </p:nvSpPr>
          <p:spPr>
            <a:xfrm>
              <a:off x="4634689" y="4187247"/>
              <a:ext cx="144000" cy="1440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4" name="Oval 13"/>
            <p:cNvSpPr/>
            <p:nvPr/>
          </p:nvSpPr>
          <p:spPr>
            <a:xfrm>
              <a:off x="4238645" y="4691303"/>
              <a:ext cx="144000" cy="1440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5" name="Oval 14"/>
            <p:cNvSpPr/>
            <p:nvPr/>
          </p:nvSpPr>
          <p:spPr>
            <a:xfrm>
              <a:off x="2933186" y="2963728"/>
              <a:ext cx="144000" cy="1440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6" name="Oval 15"/>
            <p:cNvSpPr/>
            <p:nvPr/>
          </p:nvSpPr>
          <p:spPr>
            <a:xfrm>
              <a:off x="2591792" y="3493856"/>
              <a:ext cx="144000" cy="1440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7" name="Oval 16"/>
            <p:cNvSpPr/>
            <p:nvPr/>
          </p:nvSpPr>
          <p:spPr>
            <a:xfrm>
              <a:off x="2601123" y="4167343"/>
              <a:ext cx="144000" cy="1440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8" name="Oval 17"/>
            <p:cNvSpPr/>
            <p:nvPr/>
          </p:nvSpPr>
          <p:spPr>
            <a:xfrm>
              <a:off x="2970510" y="4665459"/>
              <a:ext cx="144000" cy="1440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3266537" y="4871323"/>
              <a:ext cx="45719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dirty="0" smtClean="0"/>
                <a:t>1</a:t>
              </a:r>
              <a:endParaRPr lang="he-IL" dirty="0"/>
            </a:p>
          </p:txBody>
        </p:sp>
        <p:sp>
          <p:nvSpPr>
            <p:cNvPr id="19" name="Freeform 18"/>
            <p:cNvSpPr/>
            <p:nvPr/>
          </p:nvSpPr>
          <p:spPr>
            <a:xfrm>
              <a:off x="2324415" y="2528900"/>
              <a:ext cx="2689408" cy="2632075"/>
            </a:xfrm>
            <a:custGeom>
              <a:avLst/>
              <a:gdLst>
                <a:gd name="connsiteX0" fmla="*/ 500410 w 2689408"/>
                <a:gd name="connsiteY0" fmla="*/ 2367915 h 2632075"/>
                <a:gd name="connsiteX1" fmla="*/ 53370 w 2689408"/>
                <a:gd name="connsiteY1" fmla="*/ 1758315 h 2632075"/>
                <a:gd name="connsiteX2" fmla="*/ 53370 w 2689408"/>
                <a:gd name="connsiteY2" fmla="*/ 1006475 h 2632075"/>
                <a:gd name="connsiteX3" fmla="*/ 459770 w 2689408"/>
                <a:gd name="connsiteY3" fmla="*/ 376555 h 2632075"/>
                <a:gd name="connsiteX4" fmla="*/ 1353850 w 2689408"/>
                <a:gd name="connsiteY4" fmla="*/ 635 h 2632075"/>
                <a:gd name="connsiteX5" fmla="*/ 2176810 w 2689408"/>
                <a:gd name="connsiteY5" fmla="*/ 305435 h 2632075"/>
                <a:gd name="connsiteX6" fmla="*/ 2644170 w 2689408"/>
                <a:gd name="connsiteY6" fmla="*/ 965835 h 2632075"/>
                <a:gd name="connsiteX7" fmla="*/ 2613690 w 2689408"/>
                <a:gd name="connsiteY7" fmla="*/ 1758315 h 2632075"/>
                <a:gd name="connsiteX8" fmla="*/ 2136170 w 2689408"/>
                <a:gd name="connsiteY8" fmla="*/ 2408555 h 2632075"/>
                <a:gd name="connsiteX9" fmla="*/ 1364010 w 2689408"/>
                <a:gd name="connsiteY9" fmla="*/ 2632075 h 2632075"/>
                <a:gd name="connsiteX10" fmla="*/ 1364010 w 2689408"/>
                <a:gd name="connsiteY10" fmla="*/ 2632075 h 2632075"/>
                <a:gd name="connsiteX11" fmla="*/ 1364010 w 2689408"/>
                <a:gd name="connsiteY11" fmla="*/ 2632075 h 26320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689408" h="2632075">
                  <a:moveTo>
                    <a:pt x="500410" y="2367915"/>
                  </a:moveTo>
                  <a:cubicBezTo>
                    <a:pt x="314143" y="2176568"/>
                    <a:pt x="127877" y="1985222"/>
                    <a:pt x="53370" y="1758315"/>
                  </a:cubicBezTo>
                  <a:cubicBezTo>
                    <a:pt x="-21137" y="1531408"/>
                    <a:pt x="-14363" y="1236768"/>
                    <a:pt x="53370" y="1006475"/>
                  </a:cubicBezTo>
                  <a:cubicBezTo>
                    <a:pt x="121103" y="776182"/>
                    <a:pt x="243023" y="544195"/>
                    <a:pt x="459770" y="376555"/>
                  </a:cubicBezTo>
                  <a:cubicBezTo>
                    <a:pt x="676517" y="208915"/>
                    <a:pt x="1067677" y="12488"/>
                    <a:pt x="1353850" y="635"/>
                  </a:cubicBezTo>
                  <a:cubicBezTo>
                    <a:pt x="1640023" y="-11218"/>
                    <a:pt x="1961757" y="144568"/>
                    <a:pt x="2176810" y="305435"/>
                  </a:cubicBezTo>
                  <a:cubicBezTo>
                    <a:pt x="2391863" y="466302"/>
                    <a:pt x="2571357" y="723688"/>
                    <a:pt x="2644170" y="965835"/>
                  </a:cubicBezTo>
                  <a:cubicBezTo>
                    <a:pt x="2716983" y="1207982"/>
                    <a:pt x="2698357" y="1517862"/>
                    <a:pt x="2613690" y="1758315"/>
                  </a:cubicBezTo>
                  <a:cubicBezTo>
                    <a:pt x="2529023" y="1998768"/>
                    <a:pt x="2344450" y="2262928"/>
                    <a:pt x="2136170" y="2408555"/>
                  </a:cubicBezTo>
                  <a:cubicBezTo>
                    <a:pt x="1927890" y="2554182"/>
                    <a:pt x="1364010" y="2632075"/>
                    <a:pt x="1364010" y="2632075"/>
                  </a:cubicBezTo>
                  <a:lnTo>
                    <a:pt x="1364010" y="2632075"/>
                  </a:lnTo>
                  <a:lnTo>
                    <a:pt x="1364010" y="2632075"/>
                  </a:lnTo>
                </a:path>
              </a:pathLst>
            </a:custGeom>
            <a:ln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25" name="Rectangle 3"/>
            <p:cNvSpPr txBox="1">
              <a:spLocks noChangeArrowheads="1"/>
            </p:cNvSpPr>
            <p:nvPr/>
          </p:nvSpPr>
          <p:spPr bwMode="auto">
            <a:xfrm>
              <a:off x="2973420" y="4436922"/>
              <a:ext cx="297753" cy="3703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marL="342900" indent="-3429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l" rtl="0" eaLnBrk="1" hangingPunct="1">
                <a:spcBef>
                  <a:spcPct val="20000"/>
                </a:spcBef>
              </a:pPr>
              <a:r>
                <a:rPr lang="en-US" sz="1400" kern="0" dirty="0" smtClean="0">
                  <a:latin typeface="Arial"/>
                  <a:cs typeface="Arial"/>
                </a:rPr>
                <a:t>a</a:t>
              </a:r>
              <a:endParaRPr lang="en-US" sz="1400" dirty="0"/>
            </a:p>
          </p:txBody>
        </p:sp>
        <p:sp>
          <p:nvSpPr>
            <p:cNvPr id="26" name="Rectangle 3"/>
            <p:cNvSpPr txBox="1">
              <a:spLocks noChangeArrowheads="1"/>
            </p:cNvSpPr>
            <p:nvPr/>
          </p:nvSpPr>
          <p:spPr bwMode="auto">
            <a:xfrm>
              <a:off x="3570692" y="4616942"/>
              <a:ext cx="297753" cy="3703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marL="342900" indent="-3429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l" rtl="0" eaLnBrk="1" hangingPunct="1">
                <a:spcBef>
                  <a:spcPct val="20000"/>
                </a:spcBef>
              </a:pPr>
              <a:r>
                <a:rPr lang="en-US" sz="1400" kern="0" dirty="0" smtClean="0">
                  <a:latin typeface="Arial"/>
                  <a:cs typeface="Arial"/>
                </a:rPr>
                <a:t>b</a:t>
              </a:r>
              <a:endParaRPr lang="en-US" sz="1400" dirty="0"/>
            </a:p>
          </p:txBody>
        </p:sp>
      </p:grpSp>
      <p:sp>
        <p:nvSpPr>
          <p:cNvPr id="28" name="Oval 48"/>
          <p:cNvSpPr>
            <a:spLocks noChangeArrowheads="1"/>
          </p:cNvSpPr>
          <p:nvPr/>
        </p:nvSpPr>
        <p:spPr bwMode="auto">
          <a:xfrm>
            <a:off x="5642801" y="3198824"/>
            <a:ext cx="2306638" cy="1292225"/>
          </a:xfrm>
          <a:prstGeom prst="ellipse">
            <a:avLst/>
          </a:prstGeom>
          <a:solidFill>
            <a:srgbClr val="FFFF99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rtl="0" eaLnBrk="0" hangingPunct="0"/>
            <a:r>
              <a:rPr lang="en-US" sz="2200" dirty="0" smtClean="0"/>
              <a:t>Distance oracle </a:t>
            </a:r>
          </a:p>
          <a:p>
            <a:pPr algn="ctr" rtl="0" eaLnBrk="0" hangingPunct="0"/>
            <a:r>
              <a:rPr lang="en-US" sz="2200" dirty="0" smtClean="0"/>
              <a:t>of stretch 2k</a:t>
            </a:r>
            <a:endParaRPr lang="en-US" sz="2200" dirty="0"/>
          </a:p>
        </p:txBody>
      </p:sp>
      <p:sp>
        <p:nvSpPr>
          <p:cNvPr id="29" name="Rectangle 3"/>
          <p:cNvSpPr txBox="1">
            <a:spLocks noChangeArrowheads="1"/>
          </p:cNvSpPr>
          <p:nvPr/>
        </p:nvSpPr>
        <p:spPr bwMode="auto">
          <a:xfrm>
            <a:off x="107504" y="3174534"/>
            <a:ext cx="2511201" cy="7407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l" rtl="0" eaLnBrk="1" hangingPunct="1">
              <a:spcBef>
                <a:spcPct val="20000"/>
              </a:spcBef>
            </a:pPr>
            <a:r>
              <a:rPr lang="en-US" sz="2800" kern="0" dirty="0" smtClean="0">
                <a:latin typeface="Arial"/>
                <a:cs typeface="Arial"/>
              </a:rPr>
              <a:t>H</a:t>
            </a:r>
            <a:r>
              <a:rPr lang="en-US" sz="2800" kern="0" baseline="-25000" dirty="0" smtClean="0">
                <a:latin typeface="Arial"/>
                <a:cs typeface="Arial"/>
              </a:rPr>
              <a:t>1</a:t>
            </a:r>
            <a:r>
              <a:rPr lang="en-US" sz="2800" kern="0" dirty="0" smtClean="0">
                <a:latin typeface="Arial"/>
                <a:cs typeface="Arial"/>
              </a:rPr>
              <a:t>, H</a:t>
            </a:r>
            <a:r>
              <a:rPr lang="en-US" sz="2800" kern="0" baseline="-25000" dirty="0" smtClean="0">
                <a:latin typeface="Arial"/>
                <a:cs typeface="Arial"/>
              </a:rPr>
              <a:t>2</a:t>
            </a:r>
            <a:r>
              <a:rPr lang="en-US" sz="2800" kern="0" dirty="0" smtClean="0">
                <a:latin typeface="Arial"/>
                <a:cs typeface="Arial"/>
              </a:rPr>
              <a:t>, H</a:t>
            </a:r>
            <a:r>
              <a:rPr lang="en-US" sz="2800" kern="0" baseline="-25000" dirty="0" smtClean="0">
                <a:latin typeface="Arial"/>
                <a:cs typeface="Arial"/>
              </a:rPr>
              <a:t>3</a:t>
            </a:r>
            <a:r>
              <a:rPr lang="en-US" sz="2800" kern="0" dirty="0" smtClean="0">
                <a:latin typeface="Arial"/>
                <a:cs typeface="Arial"/>
              </a:rPr>
              <a:t> …</a:t>
            </a:r>
            <a:endParaRPr lang="en-US" sz="2800" baseline="-25000" dirty="0"/>
          </a:p>
          <a:p>
            <a:pPr algn="l" rtl="0" eaLnBrk="1" hangingPunct="1">
              <a:spcBef>
                <a:spcPct val="20000"/>
              </a:spcBef>
            </a:pPr>
            <a:endParaRPr lang="en-US" sz="2800" baseline="-25000" dirty="0"/>
          </a:p>
        </p:txBody>
      </p:sp>
      <p:cxnSp>
        <p:nvCxnSpPr>
          <p:cNvPr id="27" name="Straight Arrow Connector 26"/>
          <p:cNvCxnSpPr/>
          <p:nvPr/>
        </p:nvCxnSpPr>
        <p:spPr>
          <a:xfrm>
            <a:off x="1409178" y="2953568"/>
            <a:ext cx="0" cy="28065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6696236" y="4557111"/>
            <a:ext cx="0" cy="28065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ectangle 3"/>
          <p:cNvSpPr txBox="1">
            <a:spLocks noChangeArrowheads="1"/>
          </p:cNvSpPr>
          <p:nvPr/>
        </p:nvSpPr>
        <p:spPr bwMode="auto">
          <a:xfrm>
            <a:off x="6347244" y="4793783"/>
            <a:ext cx="2511201" cy="7407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l" rtl="0" eaLnBrk="1" hangingPunct="1">
              <a:spcBef>
                <a:spcPct val="20000"/>
              </a:spcBef>
            </a:pPr>
            <a:r>
              <a:rPr lang="en-US" sz="2800" kern="0" dirty="0" smtClean="0">
                <a:latin typeface="Arial"/>
                <a:cs typeface="Arial"/>
              </a:rPr>
              <a:t>d'[</a:t>
            </a:r>
            <a:r>
              <a:rPr lang="en-US" sz="2800" kern="0" dirty="0" err="1" smtClean="0">
                <a:latin typeface="Arial"/>
                <a:cs typeface="Arial"/>
              </a:rPr>
              <a:t>a,b</a:t>
            </a:r>
            <a:r>
              <a:rPr lang="en-US" sz="2800" kern="0" dirty="0" smtClean="0">
                <a:latin typeface="Arial"/>
                <a:cs typeface="Arial"/>
              </a:rPr>
              <a:t>]</a:t>
            </a:r>
            <a:endParaRPr lang="en-US" sz="2800" baseline="-25000" dirty="0"/>
          </a:p>
          <a:p>
            <a:pPr algn="l" rtl="0" eaLnBrk="1" hangingPunct="1">
              <a:spcBef>
                <a:spcPct val="20000"/>
              </a:spcBef>
            </a:pPr>
            <a:endParaRPr lang="en-US" sz="2800" baseline="-25000" dirty="0"/>
          </a:p>
        </p:txBody>
      </p:sp>
      <p:sp>
        <p:nvSpPr>
          <p:cNvPr id="32" name="Right Brace 31"/>
          <p:cNvSpPr/>
          <p:nvPr/>
        </p:nvSpPr>
        <p:spPr>
          <a:xfrm>
            <a:off x="5256076" y="5534563"/>
            <a:ext cx="216024" cy="990781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7" name="Rectangle 3"/>
          <p:cNvSpPr txBox="1">
            <a:spLocks noChangeArrowheads="1"/>
          </p:cNvSpPr>
          <p:nvPr/>
        </p:nvSpPr>
        <p:spPr bwMode="auto">
          <a:xfrm>
            <a:off x="5502580" y="5546183"/>
            <a:ext cx="5616624" cy="5572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l" rtl="0" eaLnBrk="1" hangingPunct="1">
              <a:spcBef>
                <a:spcPct val="20000"/>
              </a:spcBef>
            </a:pPr>
            <a:r>
              <a:rPr lang="en-US" sz="2800" dirty="0" smtClean="0"/>
              <a:t>All DO are different </a:t>
            </a:r>
          </a:p>
          <a:p>
            <a:pPr algn="l" rtl="0" eaLnBrk="1" hangingPunct="1">
              <a:spcBef>
                <a:spcPct val="20000"/>
              </a:spcBef>
            </a:pPr>
            <a:r>
              <a:rPr lang="en-US" sz="2800" dirty="0" smtClean="0"/>
              <a:t>one is of size </a:t>
            </a:r>
            <a:r>
              <a:rPr lang="en-US" sz="2800" kern="0" dirty="0">
                <a:cs typeface="Arial"/>
              </a:rPr>
              <a:t>n</a:t>
            </a:r>
            <a:r>
              <a:rPr lang="en-US" sz="2800" kern="0" baseline="30000" dirty="0">
                <a:cs typeface="Arial"/>
              </a:rPr>
              <a:t>1+1/k</a:t>
            </a:r>
            <a:endParaRPr lang="en-US" sz="28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Teranet 2011</a:t>
            </a:r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331834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4" grpId="0"/>
      <p:bldP spid="28" grpId="0" animBg="1"/>
      <p:bldP spid="29" grpId="0"/>
      <p:bldP spid="35" grpId="0"/>
      <p:bldP spid="32" grpId="0" animBg="1"/>
      <p:bldP spid="3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pPr rtl="0" eaLnBrk="1" hangingPunct="1"/>
            <a:r>
              <a:rPr lang="en-US" dirty="0" smtClean="0"/>
              <a:t>Distance oracles: </a:t>
            </a:r>
            <a:r>
              <a:rPr lang="en-US" dirty="0" smtClean="0">
                <a:solidFill>
                  <a:srgbClr val="3333CC"/>
                </a:solidFill>
              </a:rPr>
              <a:t>optimality</a:t>
            </a:r>
            <a:r>
              <a:rPr lang="en-US" dirty="0" smtClean="0"/>
              <a:t> </a:t>
            </a:r>
          </a:p>
        </p:txBody>
      </p:sp>
      <p:sp>
        <p:nvSpPr>
          <p:cNvPr id="51" name="Rectangle 3"/>
          <p:cNvSpPr txBox="1">
            <a:spLocks noChangeArrowheads="1"/>
          </p:cNvSpPr>
          <p:nvPr/>
        </p:nvSpPr>
        <p:spPr bwMode="auto">
          <a:xfrm>
            <a:off x="107950" y="1308101"/>
            <a:ext cx="9036050" cy="26969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l" rtl="0" eaLnBrk="1" hangingPunct="1">
              <a:spcBef>
                <a:spcPct val="20000"/>
              </a:spcBef>
            </a:pPr>
            <a:r>
              <a:rPr lang="en-US" sz="3200" dirty="0" smtClean="0"/>
              <a:t>Is it really optimal? </a:t>
            </a:r>
          </a:p>
          <a:p>
            <a:pPr algn="l" rtl="0" eaLnBrk="1" hangingPunct="1">
              <a:spcBef>
                <a:spcPct val="20000"/>
              </a:spcBef>
            </a:pPr>
            <a:r>
              <a:rPr lang="en-US" sz="3200" dirty="0" smtClean="0"/>
              <a:t>The </a:t>
            </a:r>
            <a:r>
              <a:rPr lang="en-US" sz="3200" dirty="0" smtClean="0">
                <a:solidFill>
                  <a:srgbClr val="1C01BF"/>
                </a:solidFill>
              </a:rPr>
              <a:t>bad instance </a:t>
            </a:r>
            <a:r>
              <a:rPr lang="en-US" sz="3200" dirty="0" smtClean="0"/>
              <a:t>is a graph with </a:t>
            </a:r>
            <a:r>
              <a:rPr lang="el-GR" sz="3200" dirty="0" smtClean="0"/>
              <a:t>θ</a:t>
            </a:r>
            <a:r>
              <a:rPr lang="en-US" sz="3200" dirty="0" smtClean="0"/>
              <a:t>(</a:t>
            </a:r>
            <a:r>
              <a:rPr lang="en-US" sz="3200" kern="0" dirty="0" smtClean="0">
                <a:latin typeface="Arial"/>
                <a:cs typeface="Arial"/>
              </a:rPr>
              <a:t>n</a:t>
            </a:r>
            <a:r>
              <a:rPr lang="en-US" sz="3200" kern="0" baseline="30000" dirty="0" smtClean="0">
                <a:latin typeface="Arial"/>
                <a:cs typeface="Arial"/>
              </a:rPr>
              <a:t>1+1/k</a:t>
            </a:r>
            <a:r>
              <a:rPr lang="en-US" sz="3200" kern="0" dirty="0" smtClean="0">
                <a:latin typeface="Arial"/>
                <a:cs typeface="Arial"/>
              </a:rPr>
              <a:t>) edges. </a:t>
            </a:r>
          </a:p>
          <a:p>
            <a:pPr algn="l" rtl="0" eaLnBrk="1" hangingPunct="1">
              <a:spcBef>
                <a:spcPct val="20000"/>
              </a:spcBef>
            </a:pPr>
            <a:endParaRPr lang="en-US" sz="3200" u="sng" kern="0" dirty="0" smtClean="0">
              <a:latin typeface="Arial"/>
              <a:cs typeface="Arial"/>
            </a:endParaRPr>
          </a:p>
          <a:p>
            <a:pPr algn="l" rtl="0" eaLnBrk="1" hangingPunct="1">
              <a:spcBef>
                <a:spcPct val="20000"/>
              </a:spcBef>
            </a:pPr>
            <a:r>
              <a:rPr lang="en-US" sz="3200" u="sng" kern="0" dirty="0" smtClean="0">
                <a:latin typeface="Arial"/>
                <a:cs typeface="Arial"/>
              </a:rPr>
              <a:t>Question 1</a:t>
            </a:r>
            <a:r>
              <a:rPr lang="en-US" sz="3200" kern="0" dirty="0" smtClean="0">
                <a:latin typeface="Arial"/>
                <a:cs typeface="Arial"/>
              </a:rPr>
              <a:t>: What if the graph has O(n) edges?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Teranet 2011</a:t>
            </a:r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07098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pPr rtl="0" eaLnBrk="1" hangingPunct="1"/>
            <a:r>
              <a:rPr lang="en-US" dirty="0" smtClean="0"/>
              <a:t>Distance oracles: </a:t>
            </a:r>
            <a:r>
              <a:rPr lang="en-US" dirty="0" smtClean="0">
                <a:solidFill>
                  <a:srgbClr val="3333CC"/>
                </a:solidFill>
              </a:rPr>
              <a:t>optimality</a:t>
            </a:r>
            <a:r>
              <a:rPr lang="en-US" dirty="0" smtClean="0"/>
              <a:t> </a:t>
            </a:r>
          </a:p>
        </p:txBody>
      </p:sp>
      <p:sp>
        <p:nvSpPr>
          <p:cNvPr id="51" name="Rectangle 3"/>
          <p:cNvSpPr txBox="1">
            <a:spLocks noChangeArrowheads="1"/>
          </p:cNvSpPr>
          <p:nvPr/>
        </p:nvSpPr>
        <p:spPr bwMode="auto">
          <a:xfrm>
            <a:off x="503548" y="1412776"/>
            <a:ext cx="8640452" cy="26969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l" rtl="0" eaLnBrk="1" hangingPunct="1">
              <a:spcBef>
                <a:spcPct val="20000"/>
              </a:spcBef>
            </a:pPr>
            <a:r>
              <a:rPr lang="en-US" sz="2800" dirty="0" smtClean="0"/>
              <a:t>The lower bound is for a distance oracle with </a:t>
            </a:r>
          </a:p>
          <a:p>
            <a:pPr algn="l" rtl="0" eaLnBrk="1" hangingPunct="1">
              <a:spcBef>
                <a:spcPct val="20000"/>
              </a:spcBef>
            </a:pPr>
            <a:r>
              <a:rPr lang="en-US" sz="2800" dirty="0" smtClean="0"/>
              <a:t>a multiplicative stretch of </a:t>
            </a:r>
            <a:r>
              <a:rPr lang="en-US" sz="2800" dirty="0" smtClean="0">
                <a:solidFill>
                  <a:srgbClr val="1C01BF"/>
                </a:solidFill>
              </a:rPr>
              <a:t>2k</a:t>
            </a:r>
            <a:r>
              <a:rPr lang="en-US" sz="2800" dirty="0" smtClean="0"/>
              <a:t>, but it is also for </a:t>
            </a:r>
            <a:r>
              <a:rPr lang="en-US" sz="2800" dirty="0"/>
              <a:t>distance </a:t>
            </a:r>
            <a:endParaRPr lang="en-US" sz="2800" dirty="0" smtClean="0"/>
          </a:p>
          <a:p>
            <a:pPr algn="l" rtl="0" eaLnBrk="1" hangingPunct="1">
              <a:spcBef>
                <a:spcPct val="20000"/>
              </a:spcBef>
            </a:pPr>
            <a:r>
              <a:rPr lang="en-US" sz="2800" dirty="0" smtClean="0"/>
              <a:t>oracle </a:t>
            </a:r>
            <a:r>
              <a:rPr lang="en-US" sz="2800" dirty="0"/>
              <a:t>with </a:t>
            </a:r>
            <a:r>
              <a:rPr lang="en-US" sz="2800" dirty="0" smtClean="0"/>
              <a:t>an additive stretch of </a:t>
            </a:r>
            <a:r>
              <a:rPr lang="en-US" sz="2800" kern="0" dirty="0" smtClean="0">
                <a:solidFill>
                  <a:srgbClr val="1C01BF"/>
                </a:solidFill>
                <a:latin typeface="Arial"/>
                <a:cs typeface="Arial"/>
              </a:rPr>
              <a:t>2k-1.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539552" y="3465004"/>
            <a:ext cx="7488832" cy="26969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l" rtl="0" eaLnBrk="1" hangingPunct="1">
              <a:spcBef>
                <a:spcPct val="20000"/>
              </a:spcBef>
            </a:pPr>
            <a:endParaRPr lang="en-US" sz="2800" u="sng" kern="0" dirty="0" smtClean="0">
              <a:latin typeface="Arial"/>
              <a:cs typeface="Arial"/>
            </a:endParaRPr>
          </a:p>
          <a:p>
            <a:pPr algn="l" rtl="0" eaLnBrk="1" hangingPunct="1">
              <a:spcBef>
                <a:spcPct val="20000"/>
              </a:spcBef>
            </a:pPr>
            <a:r>
              <a:rPr lang="en-US" sz="2800" u="sng" kern="0" dirty="0" smtClean="0">
                <a:latin typeface="Arial"/>
                <a:cs typeface="Arial"/>
              </a:rPr>
              <a:t>Question 2</a:t>
            </a:r>
            <a:r>
              <a:rPr lang="en-US" sz="2800" kern="0" dirty="0">
                <a:latin typeface="Arial"/>
                <a:cs typeface="Arial"/>
              </a:rPr>
              <a:t>: Can we obtain something if we </a:t>
            </a:r>
            <a:endParaRPr lang="en-US" sz="2800" kern="0" dirty="0" smtClean="0">
              <a:latin typeface="Arial"/>
              <a:cs typeface="Arial"/>
            </a:endParaRPr>
          </a:p>
          <a:p>
            <a:pPr algn="l" rtl="0" eaLnBrk="1" hangingPunct="1">
              <a:spcBef>
                <a:spcPct val="20000"/>
              </a:spcBef>
            </a:pPr>
            <a:r>
              <a:rPr lang="en-US" sz="2800" kern="0" dirty="0" smtClean="0">
                <a:latin typeface="Arial"/>
                <a:cs typeface="Arial"/>
              </a:rPr>
              <a:t>allow </a:t>
            </a:r>
            <a:r>
              <a:rPr lang="en-US" sz="2800" kern="0" dirty="0">
                <a:latin typeface="Arial"/>
                <a:cs typeface="Arial"/>
              </a:rPr>
              <a:t>also </a:t>
            </a:r>
            <a:r>
              <a:rPr lang="en-US" sz="2800" kern="0" dirty="0" smtClean="0">
                <a:latin typeface="Arial"/>
                <a:cs typeface="Arial"/>
              </a:rPr>
              <a:t>an </a:t>
            </a:r>
            <a:r>
              <a:rPr lang="en-US" sz="2800" kern="0" dirty="0">
                <a:latin typeface="Arial"/>
                <a:cs typeface="Arial"/>
              </a:rPr>
              <a:t>additive stretch? </a:t>
            </a:r>
            <a:endParaRPr lang="en-US" sz="2800" kern="0" dirty="0" smtClean="0">
              <a:latin typeface="Arial"/>
              <a:cs typeface="Arial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Teranet 2011</a:t>
            </a:r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78847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pPr rtl="0" eaLnBrk="1" hangingPunct="1"/>
            <a:r>
              <a:rPr lang="en-US" dirty="0" smtClean="0"/>
              <a:t>Distance oracles: </a:t>
            </a:r>
            <a:r>
              <a:rPr lang="en-US" dirty="0" smtClean="0">
                <a:solidFill>
                  <a:srgbClr val="3333CC"/>
                </a:solidFill>
              </a:rPr>
              <a:t>optimality</a:t>
            </a:r>
            <a:r>
              <a:rPr lang="en-US" dirty="0" smtClean="0"/>
              <a:t> </a:t>
            </a:r>
          </a:p>
        </p:txBody>
      </p:sp>
      <p:sp>
        <p:nvSpPr>
          <p:cNvPr id="51" name="Rectangle 3"/>
          <p:cNvSpPr txBox="1">
            <a:spLocks noChangeArrowheads="1"/>
          </p:cNvSpPr>
          <p:nvPr/>
        </p:nvSpPr>
        <p:spPr bwMode="auto">
          <a:xfrm>
            <a:off x="683568" y="3252316"/>
            <a:ext cx="9036050" cy="26969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l" rtl="0" eaLnBrk="1" hangingPunct="1">
              <a:spcBef>
                <a:spcPct val="20000"/>
              </a:spcBef>
            </a:pPr>
            <a:r>
              <a:rPr lang="en-US" sz="3200" dirty="0"/>
              <a:t>These two questions are closely related. </a:t>
            </a:r>
          </a:p>
          <a:p>
            <a:pPr algn="l" rtl="0" eaLnBrk="1" hangingPunct="1">
              <a:spcBef>
                <a:spcPct val="20000"/>
              </a:spcBef>
            </a:pPr>
            <a:r>
              <a:rPr lang="en-US" sz="3200" dirty="0"/>
              <a:t>An </a:t>
            </a:r>
            <a:r>
              <a:rPr lang="en-US" sz="3200" dirty="0">
                <a:solidFill>
                  <a:srgbClr val="1C01BF"/>
                </a:solidFill>
              </a:rPr>
              <a:t>(</a:t>
            </a:r>
            <a:r>
              <a:rPr lang="en-US" sz="3200" dirty="0" err="1">
                <a:solidFill>
                  <a:srgbClr val="1C01BF"/>
                </a:solidFill>
              </a:rPr>
              <a:t>x,y</a:t>
            </a:r>
            <a:r>
              <a:rPr lang="en-US" sz="3200" dirty="0">
                <a:solidFill>
                  <a:srgbClr val="1C01BF"/>
                </a:solidFill>
              </a:rPr>
              <a:t>)-stretch </a:t>
            </a:r>
            <a:r>
              <a:rPr lang="en-US" sz="3200" dirty="0"/>
              <a:t>for a general graph implies </a:t>
            </a:r>
          </a:p>
          <a:p>
            <a:pPr algn="l" rtl="0" eaLnBrk="1" hangingPunct="1">
              <a:spcBef>
                <a:spcPct val="20000"/>
              </a:spcBef>
            </a:pPr>
            <a:r>
              <a:rPr lang="en-US" sz="3200" dirty="0"/>
              <a:t>immediately </a:t>
            </a:r>
            <a:r>
              <a:rPr lang="en-US" sz="3200" dirty="0">
                <a:solidFill>
                  <a:srgbClr val="FF0000"/>
                </a:solidFill>
              </a:rPr>
              <a:t>x-stretch</a:t>
            </a:r>
            <a:r>
              <a:rPr lang="en-US" sz="3200" dirty="0"/>
              <a:t> for graphs with O(n) </a:t>
            </a:r>
          </a:p>
          <a:p>
            <a:pPr algn="l" rtl="0" eaLnBrk="1" hangingPunct="1">
              <a:spcBef>
                <a:spcPct val="20000"/>
              </a:spcBef>
            </a:pPr>
            <a:r>
              <a:rPr lang="en-US" sz="3200" dirty="0"/>
              <a:t>edges. (We divide each edge to </a:t>
            </a:r>
            <a:r>
              <a:rPr lang="en-US" sz="3200" dirty="0" smtClean="0"/>
              <a:t>y+1 </a:t>
            </a:r>
            <a:r>
              <a:rPr lang="en-US" sz="3200" dirty="0"/>
              <a:t>edges)</a:t>
            </a:r>
          </a:p>
          <a:p>
            <a:pPr algn="l" rtl="0" eaLnBrk="1" hangingPunct="1">
              <a:spcBef>
                <a:spcPct val="20000"/>
              </a:spcBef>
            </a:pPr>
            <a:endParaRPr lang="en-US" sz="3200" u="sng" kern="0" dirty="0" smtClean="0">
              <a:latin typeface="Arial"/>
              <a:cs typeface="Arial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427984" y="1578655"/>
            <a:ext cx="4104456" cy="120032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l" rtl="0">
              <a:spcBef>
                <a:spcPct val="20000"/>
              </a:spcBef>
            </a:pPr>
            <a:r>
              <a:rPr lang="en-US" sz="2400" u="sng" kern="0" dirty="0" smtClean="0">
                <a:latin typeface="Arial"/>
                <a:cs typeface="Arial"/>
              </a:rPr>
              <a:t>Question 2</a:t>
            </a:r>
            <a:r>
              <a:rPr lang="en-US" sz="2400" kern="0" dirty="0" smtClean="0">
                <a:latin typeface="Arial"/>
                <a:cs typeface="Arial"/>
              </a:rPr>
              <a:t>: Can we obtain something if we allow also an additive stretch? </a:t>
            </a:r>
          </a:p>
        </p:txBody>
      </p:sp>
      <p:sp>
        <p:nvSpPr>
          <p:cNvPr id="3" name="Rectangle 2"/>
          <p:cNvSpPr/>
          <p:nvPr/>
        </p:nvSpPr>
        <p:spPr>
          <a:xfrm>
            <a:off x="611560" y="1589891"/>
            <a:ext cx="3600400" cy="1200329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l" rtl="0"/>
            <a:r>
              <a:rPr lang="en-US" sz="2400" u="sng" kern="0" dirty="0" smtClean="0">
                <a:latin typeface="Arial"/>
                <a:cs typeface="Arial"/>
              </a:rPr>
              <a:t>Question 1</a:t>
            </a:r>
            <a:r>
              <a:rPr lang="en-US" sz="2400" kern="0" dirty="0" smtClean="0">
                <a:latin typeface="Arial"/>
                <a:cs typeface="Arial"/>
              </a:rPr>
              <a:t>: What if the graph has O(n) edges?</a:t>
            </a:r>
          </a:p>
          <a:p>
            <a:pPr algn="l" rtl="0"/>
            <a:endParaRPr lang="he-IL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Teranet 2011</a:t>
            </a:r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60779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pPr rtl="0" eaLnBrk="1" hangingPunct="1"/>
            <a:r>
              <a:rPr lang="en-US" dirty="0" smtClean="0"/>
              <a:t>Distance oracles: </a:t>
            </a:r>
            <a:r>
              <a:rPr lang="en-US" dirty="0" smtClean="0">
                <a:solidFill>
                  <a:srgbClr val="3333CC"/>
                </a:solidFill>
              </a:rPr>
              <a:t>optimality</a:t>
            </a:r>
            <a:endParaRPr lang="en-US" dirty="0" smtClean="0"/>
          </a:p>
        </p:txBody>
      </p:sp>
      <p:sp>
        <p:nvSpPr>
          <p:cNvPr id="51" name="Rectangle 3"/>
          <p:cNvSpPr txBox="1">
            <a:spLocks noChangeArrowheads="1"/>
          </p:cNvSpPr>
          <p:nvPr/>
        </p:nvSpPr>
        <p:spPr bwMode="auto">
          <a:xfrm>
            <a:off x="179512" y="1740148"/>
            <a:ext cx="9036050" cy="26969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l" rtl="0" eaLnBrk="1" hangingPunct="1">
              <a:spcBef>
                <a:spcPct val="20000"/>
              </a:spcBef>
            </a:pPr>
            <a:r>
              <a:rPr lang="en-US" sz="3200" dirty="0" err="1" smtClean="0"/>
              <a:t>Sommer</a:t>
            </a:r>
            <a:r>
              <a:rPr lang="en-US" sz="3200" dirty="0" smtClean="0"/>
              <a:t>, </a:t>
            </a:r>
            <a:r>
              <a:rPr lang="en-US" sz="3200" dirty="0" err="1" smtClean="0"/>
              <a:t>Verbin</a:t>
            </a:r>
            <a:r>
              <a:rPr lang="en-US" sz="3200" dirty="0" smtClean="0"/>
              <a:t> and Yu [FOCS’09] showed that </a:t>
            </a:r>
          </a:p>
          <a:p>
            <a:pPr algn="l" rtl="0" eaLnBrk="1" hangingPunct="1">
              <a:spcBef>
                <a:spcPct val="20000"/>
              </a:spcBef>
            </a:pPr>
            <a:r>
              <a:rPr lang="en-US" sz="3200" dirty="0" smtClean="0"/>
              <a:t>for m=O(n) if c-stretch distance queries require </a:t>
            </a:r>
          </a:p>
          <a:p>
            <a:pPr algn="l" rtl="0" eaLnBrk="1" hangingPunct="1">
              <a:spcBef>
                <a:spcPct val="20000"/>
              </a:spcBef>
            </a:pPr>
            <a:r>
              <a:rPr lang="en-US" sz="3200" dirty="0" smtClean="0"/>
              <a:t>O(1) time then the space is  ≥ n</a:t>
            </a:r>
            <a:r>
              <a:rPr lang="en-US" sz="3200" baseline="30000" dirty="0" smtClean="0"/>
              <a:t>1+</a:t>
            </a:r>
            <a:r>
              <a:rPr lang="el-GR" sz="3200" baseline="30000" dirty="0" smtClean="0"/>
              <a:t>Ω</a:t>
            </a:r>
            <a:r>
              <a:rPr lang="en-US" sz="3200" baseline="30000" dirty="0" smtClean="0"/>
              <a:t>(1/c)</a:t>
            </a:r>
            <a:r>
              <a:rPr lang="en-US" sz="3200" dirty="0" smtClean="0"/>
              <a:t>.</a:t>
            </a:r>
            <a:endParaRPr lang="en-US" sz="3200" u="sng" kern="0" dirty="0" smtClean="0">
              <a:latin typeface="Arial"/>
              <a:cs typeface="Arial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07504" y="4653136"/>
            <a:ext cx="4248472" cy="830997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l" rtl="0">
              <a:spcBef>
                <a:spcPct val="20000"/>
              </a:spcBef>
            </a:pPr>
            <a:r>
              <a:rPr lang="en-US" sz="2400" kern="0" dirty="0" smtClean="0">
                <a:latin typeface="Arial"/>
                <a:cs typeface="Arial"/>
              </a:rPr>
              <a:t>Can we obtain something between n</a:t>
            </a:r>
            <a:r>
              <a:rPr lang="en-US" sz="2400" kern="0" baseline="30000" dirty="0" smtClean="0">
                <a:latin typeface="Arial"/>
                <a:cs typeface="Arial"/>
              </a:rPr>
              <a:t>2</a:t>
            </a:r>
            <a:r>
              <a:rPr lang="en-US" sz="2400" kern="0" dirty="0" smtClean="0">
                <a:latin typeface="Arial"/>
                <a:cs typeface="Arial"/>
              </a:rPr>
              <a:t> and n</a:t>
            </a:r>
            <a:r>
              <a:rPr lang="en-US" sz="2400" kern="0" baseline="30000" dirty="0" smtClean="0">
                <a:latin typeface="Arial"/>
                <a:cs typeface="Arial"/>
              </a:rPr>
              <a:t>1.5 </a:t>
            </a:r>
            <a:r>
              <a:rPr lang="en-US" sz="2400" kern="0" dirty="0" smtClean="0">
                <a:latin typeface="Arial"/>
                <a:cs typeface="Arial"/>
              </a:rPr>
              <a:t>?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4020847"/>
              </p:ext>
            </p:extLst>
          </p:nvPr>
        </p:nvGraphicFramePr>
        <p:xfrm>
          <a:off x="4847406" y="4095328"/>
          <a:ext cx="3829050" cy="228600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609597"/>
                <a:gridCol w="121945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Approximation</a:t>
                      </a:r>
                      <a:endParaRPr lang="en-US" sz="2400" dirty="0"/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Space</a:t>
                      </a:r>
                      <a:endParaRPr lang="en-US" sz="2400" dirty="0"/>
                    </a:p>
                  </a:txBody>
                  <a:tcPr marL="91459" marR="91459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</a:t>
                      </a:r>
                      <a:endParaRPr lang="en-US" sz="2400" dirty="0"/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i="1" dirty="0" smtClean="0"/>
                        <a:t>n</a:t>
                      </a:r>
                      <a:r>
                        <a:rPr lang="en-US" sz="2400" baseline="30000" dirty="0" smtClean="0"/>
                        <a:t>2</a:t>
                      </a:r>
                      <a:endParaRPr lang="en-US" sz="2400" baseline="30000" dirty="0"/>
                    </a:p>
                  </a:txBody>
                  <a:tcPr marL="91459" marR="91459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3</a:t>
                      </a:r>
                      <a:endParaRPr lang="en-US" sz="2400" dirty="0"/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i="1" dirty="0" smtClean="0"/>
                        <a:t>n</a:t>
                      </a:r>
                      <a:r>
                        <a:rPr lang="en-US" sz="2400" baseline="30000" dirty="0" smtClean="0"/>
                        <a:t>1.5</a:t>
                      </a:r>
                      <a:endParaRPr lang="en-US" sz="2400" dirty="0"/>
                    </a:p>
                  </a:txBody>
                  <a:tcPr marL="91459" marR="91459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5</a:t>
                      </a:r>
                      <a:endParaRPr lang="en-US" sz="2400" dirty="0"/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i="1" dirty="0" smtClean="0"/>
                        <a:t>n</a:t>
                      </a:r>
                      <a:r>
                        <a:rPr lang="en-US" sz="2400" baseline="30000" dirty="0" smtClean="0"/>
                        <a:t>4/3</a:t>
                      </a:r>
                      <a:endParaRPr lang="en-US" sz="2400" baseline="30000" dirty="0"/>
                    </a:p>
                  </a:txBody>
                  <a:tcPr marL="91459" marR="91459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</a:t>
                      </a:r>
                      <a:r>
                        <a:rPr lang="en-US" sz="2400" i="1" dirty="0" smtClean="0"/>
                        <a:t>k</a:t>
                      </a:r>
                      <a:r>
                        <a:rPr lang="en-US" sz="2400" dirty="0" smtClean="0"/>
                        <a:t>-1</a:t>
                      </a:r>
                      <a:endParaRPr lang="en-US" sz="2400" dirty="0"/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i="1" dirty="0" smtClean="0"/>
                        <a:t>n</a:t>
                      </a:r>
                      <a:r>
                        <a:rPr lang="en-US" sz="2400" baseline="30000" dirty="0" smtClean="0"/>
                        <a:t>1+1/</a:t>
                      </a:r>
                      <a:r>
                        <a:rPr lang="en-US" sz="2400" i="1" baseline="30000" dirty="0" smtClean="0"/>
                        <a:t>k</a:t>
                      </a:r>
                      <a:endParaRPr lang="en-US" sz="2400" baseline="30000" dirty="0"/>
                    </a:p>
                  </a:txBody>
                  <a:tcPr marL="91459" marR="91459"/>
                </a:tc>
              </a:tr>
            </a:tbl>
          </a:graphicData>
        </a:graphic>
      </p:graphicFrame>
      <p:cxnSp>
        <p:nvCxnSpPr>
          <p:cNvPr id="5" name="Straight Arrow Connector 4"/>
          <p:cNvCxnSpPr/>
          <p:nvPr/>
        </p:nvCxnSpPr>
        <p:spPr>
          <a:xfrm>
            <a:off x="3923928" y="4998318"/>
            <a:ext cx="79208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Teranet 2011</a:t>
            </a:r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0378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/>
      <p:bldP spid="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pPr rtl="0" eaLnBrk="1" hangingPunct="1"/>
            <a:r>
              <a:rPr lang="en-US" dirty="0" smtClean="0"/>
              <a:t>Distance oracles: </a:t>
            </a:r>
            <a:r>
              <a:rPr lang="en-US" dirty="0" smtClean="0">
                <a:solidFill>
                  <a:srgbClr val="3333CC"/>
                </a:solidFill>
              </a:rPr>
              <a:t>new results</a:t>
            </a:r>
            <a:endParaRPr lang="en-US" dirty="0" smtClean="0"/>
          </a:p>
        </p:txBody>
      </p:sp>
      <p:sp>
        <p:nvSpPr>
          <p:cNvPr id="51" name="Rectangle 3"/>
          <p:cNvSpPr txBox="1">
            <a:spLocks noChangeArrowheads="1"/>
          </p:cNvSpPr>
          <p:nvPr/>
        </p:nvSpPr>
        <p:spPr bwMode="auto">
          <a:xfrm>
            <a:off x="179512" y="1740148"/>
            <a:ext cx="9036050" cy="26969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l" rtl="0" eaLnBrk="1" hangingPunct="1">
              <a:spcBef>
                <a:spcPct val="20000"/>
              </a:spcBef>
            </a:pPr>
            <a:r>
              <a:rPr lang="en-US" sz="3200" dirty="0"/>
              <a:t>P</a:t>
            </a:r>
            <a:r>
              <a:rPr lang="ro-RO" sz="3200" dirty="0"/>
              <a:t>ătrașcu </a:t>
            </a:r>
            <a:r>
              <a:rPr lang="en-US" sz="3200" dirty="0" smtClean="0"/>
              <a:t>and </a:t>
            </a:r>
            <a:r>
              <a:rPr lang="en-US" sz="3200" dirty="0" err="1" smtClean="0"/>
              <a:t>Roditty</a:t>
            </a:r>
            <a:r>
              <a:rPr lang="en-US" sz="3200" dirty="0" smtClean="0"/>
              <a:t> [FOCS’10] showed </a:t>
            </a:r>
          </a:p>
          <a:p>
            <a:pPr algn="l" rtl="0" eaLnBrk="1" hangingPunct="1">
              <a:spcBef>
                <a:spcPct val="20000"/>
              </a:spcBef>
            </a:pPr>
            <a:r>
              <a:rPr lang="en-US" sz="3200" dirty="0" smtClean="0"/>
              <a:t>distance oracles of size n</a:t>
            </a:r>
            <a:r>
              <a:rPr lang="en-US" sz="3200" baseline="30000" dirty="0" smtClean="0"/>
              <a:t>5/3</a:t>
            </a:r>
            <a:r>
              <a:rPr lang="en-US" sz="3200" dirty="0" smtClean="0"/>
              <a:t> for general graphs </a:t>
            </a:r>
          </a:p>
          <a:p>
            <a:pPr algn="l" rtl="0" eaLnBrk="1" hangingPunct="1">
              <a:spcBef>
                <a:spcPct val="20000"/>
              </a:spcBef>
            </a:pPr>
            <a:r>
              <a:rPr lang="en-US" sz="3200" dirty="0" smtClean="0"/>
              <a:t>with stretch (2,1).</a:t>
            </a:r>
            <a:endParaRPr lang="en-US" sz="3200" u="sng" kern="0" dirty="0" smtClean="0">
              <a:latin typeface="Arial"/>
              <a:cs typeface="Arial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51520" y="3933056"/>
            <a:ext cx="8642350" cy="1175706"/>
          </a:xfrm>
          <a:prstGeom prst="rect">
            <a:avLst/>
          </a:prstGeom>
          <a:solidFill>
            <a:srgbClr val="0070C0">
              <a:alpha val="29000"/>
            </a:srgbClr>
          </a:solidFill>
        </p:spPr>
        <p:txBody>
          <a:bodyPr>
            <a:spAutoFit/>
          </a:bodyPr>
          <a:lstStyle/>
          <a:p>
            <a:pPr marL="342900" indent="-342900" algn="l" rtl="0">
              <a:spcBef>
                <a:spcPct val="20000"/>
              </a:spcBef>
              <a:defRPr/>
            </a:pPr>
            <a:r>
              <a:rPr lang="en-US" sz="3200" kern="0" dirty="0" smtClean="0">
                <a:solidFill>
                  <a:srgbClr val="000000"/>
                </a:solidFill>
                <a:latin typeface="Arial"/>
                <a:cs typeface="Arial"/>
              </a:rPr>
              <a:t>If d=d[</a:t>
            </a:r>
            <a:r>
              <a:rPr lang="en-US" sz="3200" kern="0" dirty="0" err="1" smtClean="0">
                <a:solidFill>
                  <a:srgbClr val="000000"/>
                </a:solidFill>
                <a:latin typeface="Arial"/>
                <a:cs typeface="Arial"/>
              </a:rPr>
              <a:t>u,v</a:t>
            </a:r>
            <a:r>
              <a:rPr lang="en-US" sz="3200" kern="0" dirty="0" smtClean="0">
                <a:solidFill>
                  <a:srgbClr val="000000"/>
                </a:solidFill>
                <a:latin typeface="Arial"/>
                <a:cs typeface="Arial"/>
              </a:rPr>
              <a:t>] then the distance oracle returns </a:t>
            </a:r>
          </a:p>
          <a:p>
            <a:pPr marL="342900" indent="-342900" algn="l" rtl="0">
              <a:spcBef>
                <a:spcPct val="20000"/>
              </a:spcBef>
              <a:defRPr/>
            </a:pPr>
            <a:r>
              <a:rPr lang="en-US" sz="3200" kern="0" dirty="0" smtClean="0">
                <a:solidFill>
                  <a:srgbClr val="000000"/>
                </a:solidFill>
                <a:latin typeface="Arial"/>
                <a:cs typeface="Arial"/>
              </a:rPr>
              <a:t>d’[</a:t>
            </a:r>
            <a:r>
              <a:rPr lang="en-US" sz="3200" kern="0" dirty="0" err="1" smtClean="0">
                <a:solidFill>
                  <a:srgbClr val="000000"/>
                </a:solidFill>
                <a:latin typeface="Arial"/>
                <a:cs typeface="Arial"/>
              </a:rPr>
              <a:t>u,v</a:t>
            </a:r>
            <a:r>
              <a:rPr lang="en-US" sz="3200" kern="0" dirty="0" smtClean="0">
                <a:solidFill>
                  <a:srgbClr val="000000"/>
                </a:solidFill>
                <a:latin typeface="Arial"/>
                <a:cs typeface="Arial"/>
              </a:rPr>
              <a:t>] such that </a:t>
            </a:r>
            <a:r>
              <a:rPr lang="en-US" sz="3200" kern="0" dirty="0" err="1" smtClean="0">
                <a:solidFill>
                  <a:srgbClr val="000000"/>
                </a:solidFill>
                <a:latin typeface="Arial"/>
                <a:cs typeface="Arial"/>
              </a:rPr>
              <a:t>d≤d</a:t>
            </a:r>
            <a:r>
              <a:rPr lang="en-US" sz="3200" kern="0" dirty="0" smtClean="0">
                <a:solidFill>
                  <a:srgbClr val="000000"/>
                </a:solidFill>
                <a:latin typeface="Arial"/>
                <a:cs typeface="Arial"/>
              </a:rPr>
              <a:t>’[</a:t>
            </a:r>
            <a:r>
              <a:rPr lang="en-US" sz="3200" kern="0" dirty="0" err="1" smtClean="0">
                <a:solidFill>
                  <a:srgbClr val="000000"/>
                </a:solidFill>
                <a:latin typeface="Arial"/>
                <a:cs typeface="Arial"/>
              </a:rPr>
              <a:t>u,v</a:t>
            </a:r>
            <a:r>
              <a:rPr lang="en-US" sz="3200" kern="0" dirty="0" smtClean="0">
                <a:solidFill>
                  <a:srgbClr val="000000"/>
                </a:solidFill>
                <a:latin typeface="Arial"/>
                <a:cs typeface="Arial"/>
              </a:rPr>
              <a:t>]≤2d+1</a:t>
            </a:r>
            <a:endParaRPr lang="he-IL" sz="3200" kern="0" dirty="0">
              <a:solidFill>
                <a:srgbClr val="FFFF00"/>
              </a:solidFill>
              <a:latin typeface="Arial"/>
              <a:cs typeface="Arial"/>
            </a:endParaRPr>
          </a:p>
        </p:txBody>
      </p:sp>
      <p:sp>
        <p:nvSpPr>
          <p:cNvPr id="3" name="Right Arrow 2"/>
          <p:cNvSpPr/>
          <p:nvPr/>
        </p:nvSpPr>
        <p:spPr>
          <a:xfrm>
            <a:off x="262406" y="5517232"/>
            <a:ext cx="432048" cy="216024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" name="Rectangle 8"/>
          <p:cNvSpPr/>
          <p:nvPr/>
        </p:nvSpPr>
        <p:spPr>
          <a:xfrm>
            <a:off x="827584" y="5445224"/>
            <a:ext cx="8066286" cy="1175706"/>
          </a:xfrm>
          <a:prstGeom prst="rect">
            <a:avLst/>
          </a:prstGeom>
          <a:solidFill>
            <a:srgbClr val="0070C0">
              <a:alpha val="29000"/>
            </a:srgbClr>
          </a:solidFill>
        </p:spPr>
        <p:txBody>
          <a:bodyPr wrap="square">
            <a:spAutoFit/>
          </a:bodyPr>
          <a:lstStyle/>
          <a:p>
            <a:pPr marL="342900" indent="-342900" algn="l" rtl="0">
              <a:spcBef>
                <a:spcPct val="20000"/>
              </a:spcBef>
              <a:defRPr/>
            </a:pPr>
            <a:r>
              <a:rPr lang="en-US" sz="3200" kern="0" dirty="0" smtClean="0">
                <a:solidFill>
                  <a:srgbClr val="000000"/>
                </a:solidFill>
                <a:latin typeface="Arial"/>
                <a:cs typeface="Arial"/>
              </a:rPr>
              <a:t>For m=O(n) we get a 2-stretch distance </a:t>
            </a:r>
          </a:p>
          <a:p>
            <a:pPr marL="342900" indent="-342900" algn="l" rtl="0">
              <a:spcBef>
                <a:spcPct val="20000"/>
              </a:spcBef>
              <a:defRPr/>
            </a:pPr>
            <a:r>
              <a:rPr lang="en-US" sz="3200" kern="0" dirty="0" smtClean="0">
                <a:solidFill>
                  <a:srgbClr val="000000"/>
                </a:solidFill>
                <a:latin typeface="Arial"/>
                <a:cs typeface="Arial"/>
              </a:rPr>
              <a:t>oracle.</a:t>
            </a:r>
            <a:endParaRPr lang="he-IL" sz="3200" kern="0" dirty="0">
              <a:solidFill>
                <a:srgbClr val="FFFF00"/>
              </a:solidFill>
              <a:latin typeface="Arial"/>
              <a:cs typeface="Arial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Teranet 2011</a:t>
            </a:r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97875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3" grpId="0" animBg="1"/>
      <p:bldP spid="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pPr rtl="0" eaLnBrk="1" hangingPunct="1"/>
            <a:r>
              <a:rPr lang="en-US" dirty="0" smtClean="0"/>
              <a:t>Distance oracles: </a:t>
            </a:r>
            <a:r>
              <a:rPr lang="en-US" dirty="0" smtClean="0">
                <a:solidFill>
                  <a:srgbClr val="3333CC"/>
                </a:solidFill>
              </a:rPr>
              <a:t>definition</a:t>
            </a:r>
            <a:r>
              <a:rPr lang="en-US" dirty="0" smtClean="0"/>
              <a:t> 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898897" y="1520788"/>
            <a:ext cx="8317619" cy="4525963"/>
          </a:xfrm>
        </p:spPr>
        <p:txBody>
          <a:bodyPr/>
          <a:lstStyle/>
          <a:p>
            <a:pPr algn="l" rtl="0" eaLnBrk="1" hangingPunct="1">
              <a:buFontTx/>
              <a:buNone/>
            </a:pPr>
            <a:r>
              <a:rPr lang="en-US" dirty="0" smtClean="0"/>
              <a:t>Given a graph create a </a:t>
            </a:r>
            <a:r>
              <a:rPr lang="en-US" dirty="0" smtClean="0">
                <a:solidFill>
                  <a:srgbClr val="3333CC"/>
                </a:solidFill>
              </a:rPr>
              <a:t>data structure</a:t>
            </a:r>
            <a:r>
              <a:rPr lang="en-US" dirty="0" smtClean="0"/>
              <a:t> that </a:t>
            </a:r>
          </a:p>
          <a:p>
            <a:pPr algn="l" rtl="0" eaLnBrk="1" hangingPunct="1">
              <a:buFontTx/>
              <a:buNone/>
            </a:pPr>
            <a:r>
              <a:rPr lang="en-US" dirty="0" smtClean="0"/>
              <a:t>answers distance queries in </a:t>
            </a:r>
            <a:r>
              <a:rPr lang="en-US" u="sng" dirty="0" smtClean="0">
                <a:solidFill>
                  <a:srgbClr val="3333CC"/>
                </a:solidFill>
              </a:rPr>
              <a:t>constant</a:t>
            </a:r>
            <a:r>
              <a:rPr lang="en-US" dirty="0" smtClean="0"/>
              <a:t> time.</a:t>
            </a:r>
          </a:p>
          <a:p>
            <a:pPr algn="l" rtl="0" eaLnBrk="1" hangingPunct="1">
              <a:buFontTx/>
              <a:buNone/>
            </a:pPr>
            <a:r>
              <a:rPr lang="en-US" u="sng" dirty="0" smtClean="0"/>
              <a:t>Trivial solution</a:t>
            </a:r>
            <a:r>
              <a:rPr lang="en-US" dirty="0" smtClean="0"/>
              <a:t>: </a:t>
            </a:r>
          </a:p>
        </p:txBody>
      </p:sp>
      <p:grpSp>
        <p:nvGrpSpPr>
          <p:cNvPr id="3076" name="Group 4"/>
          <p:cNvGrpSpPr>
            <a:grpSpLocks/>
          </p:cNvGrpSpPr>
          <p:nvPr/>
        </p:nvGrpSpPr>
        <p:grpSpPr bwMode="auto">
          <a:xfrm>
            <a:off x="539750" y="3960813"/>
            <a:ext cx="3013075" cy="1981200"/>
            <a:chOff x="408" y="1368"/>
            <a:chExt cx="1898" cy="1248"/>
          </a:xfrm>
        </p:grpSpPr>
        <p:grpSp>
          <p:nvGrpSpPr>
            <p:cNvPr id="3083" name="Group 5"/>
            <p:cNvGrpSpPr>
              <a:grpSpLocks noChangeAspect="1"/>
            </p:cNvGrpSpPr>
            <p:nvPr/>
          </p:nvGrpSpPr>
          <p:grpSpPr bwMode="auto">
            <a:xfrm>
              <a:off x="700" y="1612"/>
              <a:ext cx="1427" cy="765"/>
              <a:chOff x="1267" y="1409"/>
              <a:chExt cx="3312" cy="1776"/>
            </a:xfrm>
          </p:grpSpPr>
          <p:sp>
            <p:nvSpPr>
              <p:cNvPr id="3104" name="Oval 6"/>
              <p:cNvSpPr>
                <a:spLocks noChangeAspect="1" noChangeArrowheads="1"/>
              </p:cNvSpPr>
              <p:nvPr/>
            </p:nvSpPr>
            <p:spPr bwMode="auto">
              <a:xfrm>
                <a:off x="1699" y="1409"/>
                <a:ext cx="144" cy="14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e-IL"/>
              </a:p>
            </p:txBody>
          </p:sp>
          <p:sp>
            <p:nvSpPr>
              <p:cNvPr id="3105" name="Oval 7"/>
              <p:cNvSpPr>
                <a:spLocks noChangeAspect="1" noChangeArrowheads="1"/>
              </p:cNvSpPr>
              <p:nvPr/>
            </p:nvSpPr>
            <p:spPr bwMode="auto">
              <a:xfrm>
                <a:off x="1267" y="2705"/>
                <a:ext cx="144" cy="14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e-IL"/>
              </a:p>
            </p:txBody>
          </p:sp>
          <p:sp>
            <p:nvSpPr>
              <p:cNvPr id="3106" name="Oval 8"/>
              <p:cNvSpPr>
                <a:spLocks noChangeAspect="1" noChangeArrowheads="1"/>
              </p:cNvSpPr>
              <p:nvPr/>
            </p:nvSpPr>
            <p:spPr bwMode="auto">
              <a:xfrm>
                <a:off x="2851" y="1505"/>
                <a:ext cx="144" cy="14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e-IL"/>
              </a:p>
            </p:txBody>
          </p:sp>
          <p:sp>
            <p:nvSpPr>
              <p:cNvPr id="3107" name="Oval 9"/>
              <p:cNvSpPr>
                <a:spLocks noChangeAspect="1" noChangeArrowheads="1"/>
              </p:cNvSpPr>
              <p:nvPr/>
            </p:nvSpPr>
            <p:spPr bwMode="auto">
              <a:xfrm>
                <a:off x="2323" y="2369"/>
                <a:ext cx="144" cy="14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e-IL"/>
              </a:p>
            </p:txBody>
          </p:sp>
          <p:sp>
            <p:nvSpPr>
              <p:cNvPr id="3108" name="Oval 10"/>
              <p:cNvSpPr>
                <a:spLocks noChangeAspect="1" noChangeArrowheads="1"/>
              </p:cNvSpPr>
              <p:nvPr/>
            </p:nvSpPr>
            <p:spPr bwMode="auto">
              <a:xfrm>
                <a:off x="3091" y="3041"/>
                <a:ext cx="144" cy="14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e-IL"/>
              </a:p>
            </p:txBody>
          </p:sp>
          <p:sp>
            <p:nvSpPr>
              <p:cNvPr id="3109" name="Oval 11"/>
              <p:cNvSpPr>
                <a:spLocks noChangeAspect="1" noChangeArrowheads="1"/>
              </p:cNvSpPr>
              <p:nvPr/>
            </p:nvSpPr>
            <p:spPr bwMode="auto">
              <a:xfrm>
                <a:off x="4435" y="2321"/>
                <a:ext cx="144" cy="14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e-IL"/>
              </a:p>
            </p:txBody>
          </p:sp>
          <p:sp>
            <p:nvSpPr>
              <p:cNvPr id="3110" name="Freeform 12"/>
              <p:cNvSpPr>
                <a:spLocks noChangeAspect="1"/>
              </p:cNvSpPr>
              <p:nvPr/>
            </p:nvSpPr>
            <p:spPr bwMode="auto">
              <a:xfrm>
                <a:off x="1411" y="2513"/>
                <a:ext cx="960" cy="280"/>
              </a:xfrm>
              <a:custGeom>
                <a:avLst/>
                <a:gdLst>
                  <a:gd name="T0" fmla="*/ 0 w 960"/>
                  <a:gd name="T1" fmla="*/ 240 h 280"/>
                  <a:gd name="T2" fmla="*/ 528 w 960"/>
                  <a:gd name="T3" fmla="*/ 240 h 280"/>
                  <a:gd name="T4" fmla="*/ 960 w 960"/>
                  <a:gd name="T5" fmla="*/ 0 h 28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960" h="280">
                    <a:moveTo>
                      <a:pt x="0" y="240"/>
                    </a:moveTo>
                    <a:cubicBezTo>
                      <a:pt x="184" y="260"/>
                      <a:pt x="368" y="280"/>
                      <a:pt x="528" y="240"/>
                    </a:cubicBezTo>
                    <a:cubicBezTo>
                      <a:pt x="688" y="200"/>
                      <a:pt x="824" y="100"/>
                      <a:pt x="960" y="0"/>
                    </a:cubicBezTo>
                  </a:path>
                </a:pathLst>
              </a:cu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e-IL"/>
              </a:p>
            </p:txBody>
          </p:sp>
          <p:cxnSp>
            <p:nvCxnSpPr>
              <p:cNvPr id="3111" name="AutoShape 13"/>
              <p:cNvCxnSpPr>
                <a:cxnSpLocks noChangeAspect="1" noChangeShapeType="1"/>
                <a:stCxn id="3107" idx="6"/>
                <a:endCxn id="3108" idx="0"/>
              </p:cNvCxnSpPr>
              <p:nvPr/>
            </p:nvCxnSpPr>
            <p:spPr bwMode="auto">
              <a:xfrm>
                <a:off x="2467" y="2441"/>
                <a:ext cx="696" cy="600"/>
              </a:xfrm>
              <a:prstGeom prst="curvedConnector2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3112" name="AutoShape 14"/>
              <p:cNvCxnSpPr>
                <a:cxnSpLocks noChangeAspect="1" noChangeShapeType="1"/>
                <a:stCxn id="3104" idx="6"/>
                <a:endCxn id="3108" idx="7"/>
              </p:cNvCxnSpPr>
              <p:nvPr/>
            </p:nvCxnSpPr>
            <p:spPr bwMode="auto">
              <a:xfrm>
                <a:off x="1843" y="1481"/>
                <a:ext cx="1371" cy="1581"/>
              </a:xfrm>
              <a:prstGeom prst="curvedConnector2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3113" name="AutoShape 15"/>
              <p:cNvCxnSpPr>
                <a:cxnSpLocks noChangeAspect="1" noChangeShapeType="1"/>
                <a:stCxn id="3105" idx="0"/>
                <a:endCxn id="3106" idx="4"/>
              </p:cNvCxnSpPr>
              <p:nvPr/>
            </p:nvCxnSpPr>
            <p:spPr bwMode="auto">
              <a:xfrm rot="-5400000">
                <a:off x="1603" y="1385"/>
                <a:ext cx="1056" cy="1584"/>
              </a:xfrm>
              <a:prstGeom prst="curvedConnector3">
                <a:avLst>
                  <a:gd name="adj1" fmla="val 50000"/>
                </a:avLst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3114" name="AutoShape 16"/>
              <p:cNvCxnSpPr>
                <a:cxnSpLocks noChangeAspect="1" noChangeShapeType="1"/>
                <a:stCxn id="3104" idx="5"/>
                <a:endCxn id="3107" idx="0"/>
              </p:cNvCxnSpPr>
              <p:nvPr/>
            </p:nvCxnSpPr>
            <p:spPr bwMode="auto">
              <a:xfrm rot="16200000" flipH="1">
                <a:off x="1690" y="1664"/>
                <a:ext cx="837" cy="573"/>
              </a:xfrm>
              <a:prstGeom prst="curvedConnector3">
                <a:avLst>
                  <a:gd name="adj1" fmla="val 51255"/>
                </a:avLst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" name="AutoShape 17"/>
              <p:cNvCxnSpPr>
                <a:cxnSpLocks noChangeAspect="1" noChangeShapeType="1"/>
                <a:stCxn id="3107" idx="7"/>
                <a:endCxn id="3109" idx="1"/>
              </p:cNvCxnSpPr>
              <p:nvPr/>
            </p:nvCxnSpPr>
            <p:spPr bwMode="auto">
              <a:xfrm rot="16200000" flipH="1">
                <a:off x="2083" y="2135"/>
                <a:ext cx="336" cy="1722"/>
              </a:xfrm>
              <a:prstGeom prst="curvedConnector3">
                <a:avLst>
                  <a:gd name="adj1" fmla="val 149106"/>
                </a:avLst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3" name="AutoShape 18"/>
              <p:cNvCxnSpPr>
                <a:cxnSpLocks noChangeAspect="1" noChangeShapeType="1"/>
                <a:stCxn id="3107" idx="7"/>
                <a:endCxn id="3109" idx="1"/>
              </p:cNvCxnSpPr>
              <p:nvPr/>
            </p:nvCxnSpPr>
            <p:spPr bwMode="auto">
              <a:xfrm rot="5400000" flipV="1">
                <a:off x="2263" y="917"/>
                <a:ext cx="117" cy="1101"/>
              </a:xfrm>
              <a:prstGeom prst="curvedConnector3">
                <a:avLst>
                  <a:gd name="adj1" fmla="val -123079"/>
                </a:avLst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4" name="AutoShape 19"/>
              <p:cNvCxnSpPr>
                <a:cxnSpLocks noChangeAspect="1" noChangeShapeType="1"/>
                <a:stCxn id="3107" idx="7"/>
                <a:endCxn id="3109" idx="1"/>
              </p:cNvCxnSpPr>
              <p:nvPr/>
            </p:nvCxnSpPr>
            <p:spPr bwMode="auto">
              <a:xfrm>
                <a:off x="2995" y="1577"/>
                <a:ext cx="1512" cy="744"/>
              </a:xfrm>
              <a:prstGeom prst="curvedConnector2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5" name="AutoShape 20"/>
              <p:cNvCxnSpPr>
                <a:cxnSpLocks noChangeAspect="1" noChangeShapeType="1"/>
                <a:stCxn id="3107" idx="7"/>
                <a:endCxn id="3109" idx="1"/>
              </p:cNvCxnSpPr>
              <p:nvPr/>
            </p:nvCxnSpPr>
            <p:spPr bwMode="auto">
              <a:xfrm rot="10800000" flipH="1">
                <a:off x="1267" y="1532"/>
                <a:ext cx="453" cy="1245"/>
              </a:xfrm>
              <a:prstGeom prst="curvedConnector4">
                <a:avLst>
                  <a:gd name="adj1" fmla="val -31787"/>
                  <a:gd name="adj2" fmla="val 52046"/>
                </a:avLst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6" name="AutoShape 21"/>
              <p:cNvCxnSpPr>
                <a:cxnSpLocks noChangeAspect="1" noChangeShapeType="1"/>
                <a:stCxn id="3107" idx="7"/>
                <a:endCxn id="3109" idx="1"/>
              </p:cNvCxnSpPr>
              <p:nvPr/>
            </p:nvCxnSpPr>
            <p:spPr bwMode="auto">
              <a:xfrm rot="5400000">
                <a:off x="3547" y="2153"/>
                <a:ext cx="648" cy="1272"/>
              </a:xfrm>
              <a:prstGeom prst="curvedConnector2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7" name="AutoShape 22"/>
              <p:cNvCxnSpPr>
                <a:cxnSpLocks noChangeAspect="1" noChangeShapeType="1"/>
                <a:stCxn id="3107" idx="7"/>
                <a:endCxn id="3109" idx="1"/>
              </p:cNvCxnSpPr>
              <p:nvPr/>
            </p:nvCxnSpPr>
            <p:spPr bwMode="auto">
              <a:xfrm rot="-5400000">
                <a:off x="3427" y="1361"/>
                <a:ext cx="48" cy="2010"/>
              </a:xfrm>
              <a:prstGeom prst="curvedConnector3">
                <a:avLst>
                  <a:gd name="adj1" fmla="val 443750"/>
                </a:avLst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sp>
          <p:nvSpPr>
            <p:cNvPr id="3084" name="Oval 23"/>
            <p:cNvSpPr>
              <a:spLocks noChangeArrowheads="1"/>
            </p:cNvSpPr>
            <p:nvPr/>
          </p:nvSpPr>
          <p:spPr bwMode="auto">
            <a:xfrm>
              <a:off x="408" y="1368"/>
              <a:ext cx="1898" cy="1248"/>
            </a:xfrm>
            <a:prstGeom prst="ellipse">
              <a:avLst/>
            </a:prstGeom>
            <a:solidFill>
              <a:srgbClr val="FFCC99">
                <a:alpha val="16862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he-IL"/>
            </a:p>
          </p:txBody>
        </p:sp>
        <p:grpSp>
          <p:nvGrpSpPr>
            <p:cNvPr id="3085" name="Group 24"/>
            <p:cNvGrpSpPr>
              <a:grpSpLocks noChangeAspect="1"/>
            </p:cNvGrpSpPr>
            <p:nvPr/>
          </p:nvGrpSpPr>
          <p:grpSpPr bwMode="auto">
            <a:xfrm>
              <a:off x="700" y="1612"/>
              <a:ext cx="1427" cy="765"/>
              <a:chOff x="1267" y="1409"/>
              <a:chExt cx="3312" cy="1776"/>
            </a:xfrm>
          </p:grpSpPr>
          <p:sp>
            <p:nvSpPr>
              <p:cNvPr id="3087" name="Oval 25"/>
              <p:cNvSpPr>
                <a:spLocks noChangeAspect="1" noChangeArrowheads="1"/>
              </p:cNvSpPr>
              <p:nvPr/>
            </p:nvSpPr>
            <p:spPr bwMode="auto">
              <a:xfrm>
                <a:off x="1699" y="1409"/>
                <a:ext cx="144" cy="14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e-IL"/>
              </a:p>
            </p:txBody>
          </p:sp>
          <p:sp>
            <p:nvSpPr>
              <p:cNvPr id="3088" name="Oval 26"/>
              <p:cNvSpPr>
                <a:spLocks noChangeAspect="1" noChangeArrowheads="1"/>
              </p:cNvSpPr>
              <p:nvPr/>
            </p:nvSpPr>
            <p:spPr bwMode="auto">
              <a:xfrm>
                <a:off x="1267" y="2705"/>
                <a:ext cx="144" cy="14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e-IL"/>
              </a:p>
            </p:txBody>
          </p:sp>
          <p:sp>
            <p:nvSpPr>
              <p:cNvPr id="3089" name="Oval 27"/>
              <p:cNvSpPr>
                <a:spLocks noChangeAspect="1" noChangeArrowheads="1"/>
              </p:cNvSpPr>
              <p:nvPr/>
            </p:nvSpPr>
            <p:spPr bwMode="auto">
              <a:xfrm>
                <a:off x="2851" y="1505"/>
                <a:ext cx="144" cy="14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e-IL"/>
              </a:p>
            </p:txBody>
          </p:sp>
          <p:sp>
            <p:nvSpPr>
              <p:cNvPr id="3090" name="Oval 28"/>
              <p:cNvSpPr>
                <a:spLocks noChangeAspect="1" noChangeArrowheads="1"/>
              </p:cNvSpPr>
              <p:nvPr/>
            </p:nvSpPr>
            <p:spPr bwMode="auto">
              <a:xfrm>
                <a:off x="2323" y="2369"/>
                <a:ext cx="144" cy="14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e-IL"/>
              </a:p>
            </p:txBody>
          </p:sp>
          <p:sp>
            <p:nvSpPr>
              <p:cNvPr id="3091" name="Oval 29"/>
              <p:cNvSpPr>
                <a:spLocks noChangeAspect="1" noChangeArrowheads="1"/>
              </p:cNvSpPr>
              <p:nvPr/>
            </p:nvSpPr>
            <p:spPr bwMode="auto">
              <a:xfrm>
                <a:off x="3091" y="3041"/>
                <a:ext cx="144" cy="14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e-IL"/>
              </a:p>
            </p:txBody>
          </p:sp>
          <p:sp>
            <p:nvSpPr>
              <p:cNvPr id="3092" name="Oval 30"/>
              <p:cNvSpPr>
                <a:spLocks noChangeAspect="1" noChangeArrowheads="1"/>
              </p:cNvSpPr>
              <p:nvPr/>
            </p:nvSpPr>
            <p:spPr bwMode="auto">
              <a:xfrm>
                <a:off x="4435" y="2321"/>
                <a:ext cx="144" cy="14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e-IL"/>
              </a:p>
            </p:txBody>
          </p:sp>
          <p:sp>
            <p:nvSpPr>
              <p:cNvPr id="3093" name="Freeform 31"/>
              <p:cNvSpPr>
                <a:spLocks noChangeAspect="1"/>
              </p:cNvSpPr>
              <p:nvPr/>
            </p:nvSpPr>
            <p:spPr bwMode="auto">
              <a:xfrm>
                <a:off x="1411" y="2513"/>
                <a:ext cx="960" cy="280"/>
              </a:xfrm>
              <a:custGeom>
                <a:avLst/>
                <a:gdLst>
                  <a:gd name="T0" fmla="*/ 0 w 960"/>
                  <a:gd name="T1" fmla="*/ 240 h 280"/>
                  <a:gd name="T2" fmla="*/ 528 w 960"/>
                  <a:gd name="T3" fmla="*/ 240 h 280"/>
                  <a:gd name="T4" fmla="*/ 960 w 960"/>
                  <a:gd name="T5" fmla="*/ 0 h 28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960" h="280">
                    <a:moveTo>
                      <a:pt x="0" y="240"/>
                    </a:moveTo>
                    <a:cubicBezTo>
                      <a:pt x="184" y="260"/>
                      <a:pt x="368" y="280"/>
                      <a:pt x="528" y="240"/>
                    </a:cubicBezTo>
                    <a:cubicBezTo>
                      <a:pt x="688" y="200"/>
                      <a:pt x="824" y="100"/>
                      <a:pt x="960" y="0"/>
                    </a:cubicBezTo>
                  </a:path>
                </a:pathLst>
              </a:cu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e-IL"/>
              </a:p>
            </p:txBody>
          </p:sp>
          <p:cxnSp>
            <p:nvCxnSpPr>
              <p:cNvPr id="3094" name="AutoShape 32"/>
              <p:cNvCxnSpPr>
                <a:cxnSpLocks noChangeAspect="1" noChangeShapeType="1"/>
                <a:stCxn id="3090" idx="6"/>
                <a:endCxn id="3091" idx="0"/>
              </p:cNvCxnSpPr>
              <p:nvPr/>
            </p:nvCxnSpPr>
            <p:spPr bwMode="auto">
              <a:xfrm>
                <a:off x="2467" y="2441"/>
                <a:ext cx="696" cy="600"/>
              </a:xfrm>
              <a:prstGeom prst="curvedConnector2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3095" name="AutoShape 33"/>
              <p:cNvCxnSpPr>
                <a:cxnSpLocks noChangeAspect="1" noChangeShapeType="1"/>
                <a:stCxn id="3087" idx="6"/>
                <a:endCxn id="3091" idx="7"/>
              </p:cNvCxnSpPr>
              <p:nvPr/>
            </p:nvCxnSpPr>
            <p:spPr bwMode="auto">
              <a:xfrm>
                <a:off x="1843" y="1481"/>
                <a:ext cx="1371" cy="1581"/>
              </a:xfrm>
              <a:prstGeom prst="curvedConnector2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3096" name="AutoShape 34"/>
              <p:cNvCxnSpPr>
                <a:cxnSpLocks noChangeAspect="1" noChangeShapeType="1"/>
                <a:stCxn id="3088" idx="0"/>
                <a:endCxn id="3089" idx="4"/>
              </p:cNvCxnSpPr>
              <p:nvPr/>
            </p:nvCxnSpPr>
            <p:spPr bwMode="auto">
              <a:xfrm rot="-5400000">
                <a:off x="1603" y="1385"/>
                <a:ext cx="1056" cy="1584"/>
              </a:xfrm>
              <a:prstGeom prst="curvedConnector3">
                <a:avLst>
                  <a:gd name="adj1" fmla="val 50000"/>
                </a:avLst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3097" name="AutoShape 35"/>
              <p:cNvCxnSpPr>
                <a:cxnSpLocks noChangeAspect="1" noChangeShapeType="1"/>
                <a:stCxn id="3087" idx="5"/>
                <a:endCxn id="3090" idx="0"/>
              </p:cNvCxnSpPr>
              <p:nvPr/>
            </p:nvCxnSpPr>
            <p:spPr bwMode="auto">
              <a:xfrm rot="16200000" flipH="1">
                <a:off x="1690" y="1664"/>
                <a:ext cx="837" cy="573"/>
              </a:xfrm>
              <a:prstGeom prst="curvedConnector3">
                <a:avLst>
                  <a:gd name="adj1" fmla="val 51255"/>
                </a:avLst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3098" name="AutoShape 36"/>
              <p:cNvCxnSpPr>
                <a:cxnSpLocks noChangeAspect="1" noChangeShapeType="1"/>
                <a:stCxn id="3088" idx="5"/>
                <a:endCxn id="3091" idx="3"/>
              </p:cNvCxnSpPr>
              <p:nvPr/>
            </p:nvCxnSpPr>
            <p:spPr bwMode="auto">
              <a:xfrm rot="16200000" flipH="1">
                <a:off x="2083" y="2135"/>
                <a:ext cx="336" cy="1722"/>
              </a:xfrm>
              <a:prstGeom prst="curvedConnector3">
                <a:avLst>
                  <a:gd name="adj1" fmla="val 149106"/>
                </a:avLst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3099" name="AutoShape 37"/>
              <p:cNvCxnSpPr>
                <a:cxnSpLocks noChangeAspect="1" noChangeShapeType="1"/>
                <a:stCxn id="3087" idx="0"/>
                <a:endCxn id="3089" idx="1"/>
              </p:cNvCxnSpPr>
              <p:nvPr/>
            </p:nvCxnSpPr>
            <p:spPr bwMode="auto">
              <a:xfrm rot="5400000" flipV="1">
                <a:off x="2263" y="917"/>
                <a:ext cx="117" cy="1101"/>
              </a:xfrm>
              <a:prstGeom prst="curvedConnector3">
                <a:avLst>
                  <a:gd name="adj1" fmla="val -123079"/>
                </a:avLst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3100" name="AutoShape 38"/>
              <p:cNvCxnSpPr>
                <a:cxnSpLocks noChangeAspect="1" noChangeShapeType="1"/>
                <a:stCxn id="3089" idx="6"/>
                <a:endCxn id="3092" idx="0"/>
              </p:cNvCxnSpPr>
              <p:nvPr/>
            </p:nvCxnSpPr>
            <p:spPr bwMode="auto">
              <a:xfrm>
                <a:off x="2995" y="1577"/>
                <a:ext cx="1512" cy="744"/>
              </a:xfrm>
              <a:prstGeom prst="curvedConnector2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3101" name="AutoShape 39"/>
              <p:cNvCxnSpPr>
                <a:cxnSpLocks noChangeAspect="1" noChangeShapeType="1"/>
                <a:stCxn id="3088" idx="2"/>
                <a:endCxn id="3087" idx="3"/>
              </p:cNvCxnSpPr>
              <p:nvPr/>
            </p:nvCxnSpPr>
            <p:spPr bwMode="auto">
              <a:xfrm rot="10800000" flipH="1">
                <a:off x="1267" y="1532"/>
                <a:ext cx="453" cy="1245"/>
              </a:xfrm>
              <a:prstGeom prst="curvedConnector4">
                <a:avLst>
                  <a:gd name="adj1" fmla="val -31787"/>
                  <a:gd name="adj2" fmla="val 52046"/>
                </a:avLst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3102" name="AutoShape 40"/>
              <p:cNvCxnSpPr>
                <a:cxnSpLocks noChangeAspect="1" noChangeShapeType="1"/>
                <a:stCxn id="3092" idx="4"/>
                <a:endCxn id="3091" idx="6"/>
              </p:cNvCxnSpPr>
              <p:nvPr/>
            </p:nvCxnSpPr>
            <p:spPr bwMode="auto">
              <a:xfrm rot="5400000">
                <a:off x="3547" y="2153"/>
                <a:ext cx="648" cy="1272"/>
              </a:xfrm>
              <a:prstGeom prst="curvedConnector2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3103" name="AutoShape 41"/>
              <p:cNvCxnSpPr>
                <a:cxnSpLocks noChangeAspect="1" noChangeShapeType="1"/>
                <a:stCxn id="3090" idx="7"/>
                <a:endCxn id="3092" idx="1"/>
              </p:cNvCxnSpPr>
              <p:nvPr/>
            </p:nvCxnSpPr>
            <p:spPr bwMode="auto">
              <a:xfrm rot="-5400000">
                <a:off x="3427" y="1361"/>
                <a:ext cx="48" cy="2010"/>
              </a:xfrm>
              <a:prstGeom prst="curvedConnector3">
                <a:avLst>
                  <a:gd name="adj1" fmla="val 443750"/>
                </a:avLst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sp>
          <p:nvSpPr>
            <p:cNvPr id="3086" name="Oval 42"/>
            <p:cNvSpPr>
              <a:spLocks noChangeArrowheads="1"/>
            </p:cNvSpPr>
            <p:nvPr/>
          </p:nvSpPr>
          <p:spPr bwMode="auto">
            <a:xfrm>
              <a:off x="408" y="1368"/>
              <a:ext cx="1898" cy="1248"/>
            </a:xfrm>
            <a:prstGeom prst="ellipse">
              <a:avLst/>
            </a:prstGeom>
            <a:solidFill>
              <a:srgbClr val="FFCC99">
                <a:alpha val="16862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he-IL"/>
            </a:p>
          </p:txBody>
        </p:sp>
      </p:grpSp>
      <p:sp>
        <p:nvSpPr>
          <p:cNvPr id="3115" name="Rectangle 43"/>
          <p:cNvSpPr>
            <a:spLocks noChangeArrowheads="1"/>
          </p:cNvSpPr>
          <p:nvPr/>
        </p:nvSpPr>
        <p:spPr bwMode="auto">
          <a:xfrm>
            <a:off x="4778375" y="3998913"/>
            <a:ext cx="1800225" cy="1800225"/>
          </a:xfrm>
          <a:prstGeom prst="rect">
            <a:avLst/>
          </a:prstGeom>
          <a:solidFill>
            <a:srgbClr val="CCFFCC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rtl="0" eaLnBrk="0" hangingPunct="0"/>
            <a:r>
              <a:rPr lang="en-US" sz="2800" dirty="0"/>
              <a:t>n × n</a:t>
            </a:r>
            <a:br>
              <a:rPr lang="en-US" sz="2800" dirty="0"/>
            </a:br>
            <a:r>
              <a:rPr lang="en-US" sz="2800" dirty="0"/>
              <a:t>distance</a:t>
            </a:r>
            <a:br>
              <a:rPr lang="en-US" sz="2800" dirty="0"/>
            </a:br>
            <a:r>
              <a:rPr lang="en-US" sz="2800" dirty="0"/>
              <a:t>matrix</a:t>
            </a:r>
          </a:p>
        </p:txBody>
      </p:sp>
      <p:sp>
        <p:nvSpPr>
          <p:cNvPr id="3116" name="Text Box 44"/>
          <p:cNvSpPr txBox="1">
            <a:spLocks noChangeArrowheads="1"/>
          </p:cNvSpPr>
          <p:nvPr/>
        </p:nvSpPr>
        <p:spPr bwMode="auto">
          <a:xfrm>
            <a:off x="1609725" y="6015038"/>
            <a:ext cx="768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dirty="0"/>
              <a:t>graph</a:t>
            </a:r>
          </a:p>
        </p:txBody>
      </p:sp>
      <p:sp>
        <p:nvSpPr>
          <p:cNvPr id="3117" name="Line 45"/>
          <p:cNvSpPr>
            <a:spLocks noChangeShapeType="1"/>
          </p:cNvSpPr>
          <p:nvPr/>
        </p:nvSpPr>
        <p:spPr bwMode="auto">
          <a:xfrm>
            <a:off x="3770313" y="4889500"/>
            <a:ext cx="7191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3118" name="Text Box 46"/>
          <p:cNvSpPr txBox="1">
            <a:spLocks noChangeArrowheads="1"/>
          </p:cNvSpPr>
          <p:nvPr/>
        </p:nvSpPr>
        <p:spPr bwMode="auto">
          <a:xfrm>
            <a:off x="4781550" y="6015038"/>
            <a:ext cx="158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/>
              <a:t>data structure</a:t>
            </a:r>
          </a:p>
        </p:txBody>
      </p:sp>
      <p:sp>
        <p:nvSpPr>
          <p:cNvPr id="3119" name="Text Box 47"/>
          <p:cNvSpPr txBox="1">
            <a:spLocks noChangeArrowheads="1"/>
          </p:cNvSpPr>
          <p:nvPr/>
        </p:nvSpPr>
        <p:spPr bwMode="auto">
          <a:xfrm>
            <a:off x="6877050" y="4437063"/>
            <a:ext cx="1987550" cy="915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l" rtl="0" eaLnBrk="1" hangingPunct="1">
              <a:buFontTx/>
              <a:buAutoNum type="arabicPeriod"/>
            </a:pPr>
            <a:r>
              <a:rPr lang="en-US" dirty="0"/>
              <a:t>n² size</a:t>
            </a:r>
          </a:p>
          <a:p>
            <a:pPr algn="l" rtl="0" eaLnBrk="1" hangingPunct="1">
              <a:buFontTx/>
              <a:buAutoNum type="arabicPeriod"/>
            </a:pPr>
            <a:r>
              <a:rPr lang="en-US" dirty="0"/>
              <a:t>exact distance</a:t>
            </a:r>
          </a:p>
          <a:p>
            <a:pPr algn="l" rtl="0" eaLnBrk="1" hangingPunct="1">
              <a:buFontTx/>
              <a:buAutoNum type="arabicPeriod"/>
            </a:pPr>
            <a:r>
              <a:rPr lang="en-US" dirty="0"/>
              <a:t>O(1) query</a:t>
            </a:r>
          </a:p>
        </p:txBody>
      </p:sp>
      <p:sp>
        <p:nvSpPr>
          <p:cNvPr id="3120" name="Text Box 48"/>
          <p:cNvSpPr txBox="1">
            <a:spLocks noChangeArrowheads="1"/>
          </p:cNvSpPr>
          <p:nvPr/>
        </p:nvSpPr>
        <p:spPr bwMode="auto">
          <a:xfrm>
            <a:off x="3599892" y="4221088"/>
            <a:ext cx="1131887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l" rtl="0" eaLnBrk="1" hangingPunct="1"/>
            <a:r>
              <a:rPr lang="en-US" dirty="0" smtClean="0"/>
              <a:t>APSP in </a:t>
            </a:r>
            <a:r>
              <a:rPr lang="en-US" dirty="0" err="1" smtClean="0"/>
              <a:t>mn</a:t>
            </a:r>
            <a:r>
              <a:rPr lang="en-US" dirty="0" smtClean="0"/>
              <a:t> </a:t>
            </a:r>
            <a:r>
              <a:rPr lang="en-US" dirty="0"/>
              <a:t>time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Teranet 2011</a:t>
            </a:r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8892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15" grpId="0" animBg="1"/>
      <p:bldP spid="3116" grpId="0"/>
      <p:bldP spid="3117" grpId="0" animBg="1"/>
      <p:bldP spid="3118" grpId="0"/>
      <p:bldP spid="3119" grpId="0"/>
      <p:bldP spid="3120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Road map</a:t>
            </a:r>
            <a:endParaRPr lang="he-IL" dirty="0"/>
          </a:p>
        </p:txBody>
      </p:sp>
      <p:sp>
        <p:nvSpPr>
          <p:cNvPr id="4" name="Oval 48"/>
          <p:cNvSpPr>
            <a:spLocks noChangeArrowheads="1"/>
          </p:cNvSpPr>
          <p:nvPr/>
        </p:nvSpPr>
        <p:spPr bwMode="auto">
          <a:xfrm>
            <a:off x="2627784" y="1844824"/>
            <a:ext cx="3672408" cy="1224136"/>
          </a:xfrm>
          <a:prstGeom prst="ellipse">
            <a:avLst/>
          </a:prstGeom>
          <a:solidFill>
            <a:srgbClr val="FFFF99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rtl="0" eaLnBrk="0" hangingPunct="0"/>
            <a:r>
              <a:rPr lang="en-US" sz="2200" dirty="0" err="1" smtClean="0"/>
              <a:t>Thorup</a:t>
            </a:r>
            <a:r>
              <a:rPr lang="en-US" sz="2200" dirty="0" smtClean="0"/>
              <a:t> and </a:t>
            </a:r>
            <a:r>
              <a:rPr lang="en-US" sz="2200" dirty="0" err="1" smtClean="0"/>
              <a:t>Zwick</a:t>
            </a:r>
            <a:r>
              <a:rPr lang="en-US" sz="2200" dirty="0" smtClean="0"/>
              <a:t> </a:t>
            </a:r>
          </a:p>
          <a:p>
            <a:pPr algn="ctr" rtl="0" eaLnBrk="0" hangingPunct="0"/>
            <a:r>
              <a:rPr lang="en-US" sz="2200" dirty="0" smtClean="0"/>
              <a:t>Distance oracle of stretch 3</a:t>
            </a:r>
            <a:endParaRPr lang="en-US" sz="2200" dirty="0"/>
          </a:p>
        </p:txBody>
      </p:sp>
      <p:sp>
        <p:nvSpPr>
          <p:cNvPr id="5" name="Oval 48"/>
          <p:cNvSpPr>
            <a:spLocks noChangeArrowheads="1"/>
          </p:cNvSpPr>
          <p:nvPr/>
        </p:nvSpPr>
        <p:spPr bwMode="auto">
          <a:xfrm>
            <a:off x="2483768" y="4185084"/>
            <a:ext cx="3924436" cy="1368152"/>
          </a:xfrm>
          <a:prstGeom prst="ellipse">
            <a:avLst/>
          </a:prstGeom>
          <a:solidFill>
            <a:srgbClr val="1C01BF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 rtl="0" eaLnBrk="0" hangingPunct="0"/>
            <a:r>
              <a:rPr lang="en-US" sz="2400" dirty="0">
                <a:solidFill>
                  <a:schemeClr val="bg1"/>
                </a:solidFill>
              </a:rPr>
              <a:t>P</a:t>
            </a:r>
            <a:r>
              <a:rPr lang="ro-RO" sz="2400" dirty="0">
                <a:solidFill>
                  <a:schemeClr val="bg1"/>
                </a:solidFill>
              </a:rPr>
              <a:t>ătrașcu </a:t>
            </a:r>
            <a:r>
              <a:rPr lang="en-US" sz="2400" dirty="0">
                <a:solidFill>
                  <a:schemeClr val="bg1"/>
                </a:solidFill>
              </a:rPr>
              <a:t>and </a:t>
            </a:r>
            <a:r>
              <a:rPr lang="en-US" sz="2400" dirty="0" err="1">
                <a:solidFill>
                  <a:schemeClr val="bg1"/>
                </a:solidFill>
              </a:rPr>
              <a:t>Roditty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endParaRPr lang="en-US" sz="2400" dirty="0" smtClean="0">
              <a:solidFill>
                <a:schemeClr val="bg1"/>
              </a:solidFill>
            </a:endParaRPr>
          </a:p>
          <a:p>
            <a:pPr algn="ctr" rtl="0" eaLnBrk="0" hangingPunct="0"/>
            <a:r>
              <a:rPr lang="en-US" sz="2200" dirty="0" smtClean="0">
                <a:solidFill>
                  <a:schemeClr val="bg1"/>
                </a:solidFill>
              </a:rPr>
              <a:t>Distance oracle of stretch (2,1)</a:t>
            </a:r>
            <a:endParaRPr lang="en-US" sz="2200" dirty="0">
              <a:solidFill>
                <a:schemeClr val="bg1"/>
              </a:solidFill>
            </a:endParaRPr>
          </a:p>
        </p:txBody>
      </p:sp>
      <p:cxnSp>
        <p:nvCxnSpPr>
          <p:cNvPr id="7" name="Straight Arrow Connector 6"/>
          <p:cNvCxnSpPr>
            <a:stCxn id="4" idx="4"/>
            <a:endCxn id="5" idx="0"/>
          </p:cNvCxnSpPr>
          <p:nvPr/>
        </p:nvCxnSpPr>
        <p:spPr>
          <a:xfrm flipH="1">
            <a:off x="4445986" y="3068960"/>
            <a:ext cx="18002" cy="11161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Teranet 2011</a:t>
            </a:r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003001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7" name="Straight Connector 106"/>
          <p:cNvCxnSpPr>
            <a:stCxn id="24" idx="2"/>
            <a:endCxn id="17" idx="6"/>
          </p:cNvCxnSpPr>
          <p:nvPr/>
        </p:nvCxnSpPr>
        <p:spPr>
          <a:xfrm flipH="1">
            <a:off x="4139952" y="3717024"/>
            <a:ext cx="993135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892480" cy="1143000"/>
          </a:xfrm>
        </p:spPr>
        <p:txBody>
          <a:bodyPr>
            <a:noAutofit/>
          </a:bodyPr>
          <a:lstStyle/>
          <a:p>
            <a:pPr rtl="0"/>
            <a:r>
              <a:rPr lang="en-US" sz="4000" dirty="0" smtClean="0"/>
              <a:t>Distance oracles: </a:t>
            </a:r>
            <a:r>
              <a:rPr lang="en-US" sz="4000" dirty="0" smtClean="0">
                <a:solidFill>
                  <a:srgbClr val="3333CC"/>
                </a:solidFill>
              </a:rPr>
              <a:t>TZ</a:t>
            </a:r>
            <a:r>
              <a:rPr lang="en-US" sz="4000" dirty="0" smtClean="0"/>
              <a:t> 3-stretch</a:t>
            </a:r>
            <a:endParaRPr lang="he-IL" sz="4000" dirty="0"/>
          </a:p>
        </p:txBody>
      </p:sp>
      <p:sp>
        <p:nvSpPr>
          <p:cNvPr id="4" name="Oval 3"/>
          <p:cNvSpPr/>
          <p:nvPr/>
        </p:nvSpPr>
        <p:spPr>
          <a:xfrm>
            <a:off x="3879506" y="2908199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" name="Oval 4"/>
          <p:cNvSpPr/>
          <p:nvPr/>
        </p:nvSpPr>
        <p:spPr>
          <a:xfrm>
            <a:off x="4247938" y="3475871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" name="Oval 5"/>
          <p:cNvSpPr/>
          <p:nvPr/>
        </p:nvSpPr>
        <p:spPr>
          <a:xfrm>
            <a:off x="4714361" y="2804413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" name="Oval 6"/>
          <p:cNvSpPr/>
          <p:nvPr/>
        </p:nvSpPr>
        <p:spPr>
          <a:xfrm>
            <a:off x="3231426" y="2669586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" name="Oval 7"/>
          <p:cNvSpPr/>
          <p:nvPr/>
        </p:nvSpPr>
        <p:spPr>
          <a:xfrm>
            <a:off x="3951506" y="2492912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" name="Oval 9"/>
          <p:cNvSpPr/>
          <p:nvPr/>
        </p:nvSpPr>
        <p:spPr>
          <a:xfrm>
            <a:off x="4742866" y="3162754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2" name="Oval 11"/>
          <p:cNvSpPr/>
          <p:nvPr/>
        </p:nvSpPr>
        <p:spPr>
          <a:xfrm>
            <a:off x="5577721" y="3058968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3" name="Oval 12"/>
          <p:cNvSpPr/>
          <p:nvPr/>
        </p:nvSpPr>
        <p:spPr>
          <a:xfrm>
            <a:off x="4211976" y="2204864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4" name="Oval 13"/>
          <p:cNvSpPr/>
          <p:nvPr/>
        </p:nvSpPr>
        <p:spPr>
          <a:xfrm>
            <a:off x="4572000" y="2564904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5" name="Oval 14"/>
          <p:cNvSpPr/>
          <p:nvPr/>
        </p:nvSpPr>
        <p:spPr>
          <a:xfrm>
            <a:off x="4166786" y="3730426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6" name="Oval 15"/>
          <p:cNvSpPr/>
          <p:nvPr/>
        </p:nvSpPr>
        <p:spPr>
          <a:xfrm>
            <a:off x="3428280" y="3402240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7" name="Oval 16"/>
          <p:cNvSpPr/>
          <p:nvPr/>
        </p:nvSpPr>
        <p:spPr>
          <a:xfrm>
            <a:off x="3995952" y="3861048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9" name="Oval 18"/>
          <p:cNvSpPr/>
          <p:nvPr/>
        </p:nvSpPr>
        <p:spPr>
          <a:xfrm>
            <a:off x="2791086" y="3091625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0" name="Oval 19"/>
          <p:cNvSpPr/>
          <p:nvPr/>
        </p:nvSpPr>
        <p:spPr>
          <a:xfrm>
            <a:off x="3500280" y="2817784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1" name="Oval 20"/>
          <p:cNvSpPr/>
          <p:nvPr/>
        </p:nvSpPr>
        <p:spPr>
          <a:xfrm>
            <a:off x="2852200" y="3969912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2" name="Oval 21"/>
          <p:cNvSpPr/>
          <p:nvPr/>
        </p:nvSpPr>
        <p:spPr>
          <a:xfrm>
            <a:off x="4374434" y="3887094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3" name="Oval 22"/>
          <p:cNvSpPr/>
          <p:nvPr/>
        </p:nvSpPr>
        <p:spPr>
          <a:xfrm>
            <a:off x="4742866" y="4454766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4" name="Oval 23"/>
          <p:cNvSpPr/>
          <p:nvPr/>
        </p:nvSpPr>
        <p:spPr>
          <a:xfrm>
            <a:off x="5133087" y="3645024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5" name="Oval 24"/>
          <p:cNvSpPr/>
          <p:nvPr/>
        </p:nvSpPr>
        <p:spPr>
          <a:xfrm>
            <a:off x="3726354" y="3565593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7" name="Oval 26"/>
          <p:cNvSpPr/>
          <p:nvPr/>
        </p:nvSpPr>
        <p:spPr>
          <a:xfrm>
            <a:off x="3798354" y="4454766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8" name="Oval 27"/>
          <p:cNvSpPr/>
          <p:nvPr/>
        </p:nvSpPr>
        <p:spPr>
          <a:xfrm>
            <a:off x="5988860" y="3660057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9" name="Oval 28"/>
          <p:cNvSpPr/>
          <p:nvPr/>
        </p:nvSpPr>
        <p:spPr>
          <a:xfrm>
            <a:off x="6357292" y="4227729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0" name="Oval 29"/>
          <p:cNvSpPr/>
          <p:nvPr/>
        </p:nvSpPr>
        <p:spPr>
          <a:xfrm>
            <a:off x="6823715" y="3556271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1" name="Oval 30"/>
          <p:cNvSpPr/>
          <p:nvPr/>
        </p:nvSpPr>
        <p:spPr>
          <a:xfrm>
            <a:off x="5340780" y="3338556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2" name="Oval 31"/>
          <p:cNvSpPr/>
          <p:nvPr/>
        </p:nvSpPr>
        <p:spPr>
          <a:xfrm>
            <a:off x="6852220" y="3914612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4" name="Oval 33"/>
          <p:cNvSpPr/>
          <p:nvPr/>
        </p:nvSpPr>
        <p:spPr>
          <a:xfrm>
            <a:off x="6204140" y="3593111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5" name="Oval 34"/>
          <p:cNvSpPr/>
          <p:nvPr/>
        </p:nvSpPr>
        <p:spPr>
          <a:xfrm>
            <a:off x="6924220" y="3330156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6" name="Oval 35"/>
          <p:cNvSpPr/>
          <p:nvPr/>
        </p:nvSpPr>
        <p:spPr>
          <a:xfrm>
            <a:off x="6276140" y="4482284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7" name="Oval 36"/>
          <p:cNvSpPr/>
          <p:nvPr/>
        </p:nvSpPr>
        <p:spPr>
          <a:xfrm>
            <a:off x="5635608" y="4154098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8" name="Oval 37"/>
          <p:cNvSpPr/>
          <p:nvPr/>
        </p:nvSpPr>
        <p:spPr>
          <a:xfrm>
            <a:off x="5906066" y="4721770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9" name="Oval 38"/>
          <p:cNvSpPr/>
          <p:nvPr/>
        </p:nvSpPr>
        <p:spPr>
          <a:xfrm>
            <a:off x="4832370" y="3955720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0" name="Oval 39"/>
          <p:cNvSpPr/>
          <p:nvPr/>
        </p:nvSpPr>
        <p:spPr>
          <a:xfrm>
            <a:off x="5796152" y="3501008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1" name="Oval 40"/>
          <p:cNvSpPr/>
          <p:nvPr/>
        </p:nvSpPr>
        <p:spPr>
          <a:xfrm>
            <a:off x="5065170" y="4847388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2" name="Oval 41"/>
          <p:cNvSpPr/>
          <p:nvPr/>
        </p:nvSpPr>
        <p:spPr>
          <a:xfrm>
            <a:off x="6483788" y="4638952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5" name="Oval 44"/>
          <p:cNvSpPr/>
          <p:nvPr/>
        </p:nvSpPr>
        <p:spPr>
          <a:xfrm>
            <a:off x="5835708" y="4317451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6" name="Oval 45"/>
          <p:cNvSpPr/>
          <p:nvPr/>
        </p:nvSpPr>
        <p:spPr>
          <a:xfrm>
            <a:off x="5907708" y="5206624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7" name="Oval 46"/>
          <p:cNvSpPr/>
          <p:nvPr/>
        </p:nvSpPr>
        <p:spPr>
          <a:xfrm>
            <a:off x="6607683" y="2069188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8" name="Oval 47"/>
          <p:cNvSpPr/>
          <p:nvPr/>
        </p:nvSpPr>
        <p:spPr>
          <a:xfrm>
            <a:off x="6976115" y="2636860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9" name="Oval 48"/>
          <p:cNvSpPr/>
          <p:nvPr/>
        </p:nvSpPr>
        <p:spPr>
          <a:xfrm>
            <a:off x="7442538" y="1965402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0" name="Oval 49"/>
          <p:cNvSpPr/>
          <p:nvPr/>
        </p:nvSpPr>
        <p:spPr>
          <a:xfrm>
            <a:off x="7471043" y="2323743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2" name="Oval 51"/>
          <p:cNvSpPr/>
          <p:nvPr/>
        </p:nvSpPr>
        <p:spPr>
          <a:xfrm>
            <a:off x="6822963" y="2002242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3" name="Oval 52"/>
          <p:cNvSpPr/>
          <p:nvPr/>
        </p:nvSpPr>
        <p:spPr>
          <a:xfrm>
            <a:off x="7543043" y="1739287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4" name="Oval 53"/>
          <p:cNvSpPr/>
          <p:nvPr/>
        </p:nvSpPr>
        <p:spPr>
          <a:xfrm>
            <a:off x="6894963" y="2891415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5" name="Oval 54"/>
          <p:cNvSpPr/>
          <p:nvPr/>
        </p:nvSpPr>
        <p:spPr>
          <a:xfrm>
            <a:off x="6524889" y="3130901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6" name="Oval 55"/>
          <p:cNvSpPr/>
          <p:nvPr/>
        </p:nvSpPr>
        <p:spPr>
          <a:xfrm>
            <a:off x="7102611" y="3048083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7" name="Oval 56"/>
          <p:cNvSpPr/>
          <p:nvPr/>
        </p:nvSpPr>
        <p:spPr>
          <a:xfrm>
            <a:off x="7471043" y="3615755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9" name="Oval 58"/>
          <p:cNvSpPr/>
          <p:nvPr/>
        </p:nvSpPr>
        <p:spPr>
          <a:xfrm>
            <a:off x="6454531" y="2726582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0" name="Oval 59"/>
          <p:cNvSpPr/>
          <p:nvPr/>
        </p:nvSpPr>
        <p:spPr>
          <a:xfrm>
            <a:off x="6526531" y="3615755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3" name="Oval 62"/>
          <p:cNvSpPr/>
          <p:nvPr/>
        </p:nvSpPr>
        <p:spPr>
          <a:xfrm>
            <a:off x="2229331" y="4520741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4" name="Oval 63"/>
          <p:cNvSpPr/>
          <p:nvPr/>
        </p:nvSpPr>
        <p:spPr>
          <a:xfrm>
            <a:off x="2257836" y="4879082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5" name="Oval 64"/>
          <p:cNvSpPr/>
          <p:nvPr/>
        </p:nvSpPr>
        <p:spPr>
          <a:xfrm>
            <a:off x="2483768" y="5229216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7" name="Oval 66"/>
          <p:cNvSpPr/>
          <p:nvPr/>
        </p:nvSpPr>
        <p:spPr>
          <a:xfrm>
            <a:off x="2329836" y="4294626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5" name="Oval 74"/>
          <p:cNvSpPr/>
          <p:nvPr/>
        </p:nvSpPr>
        <p:spPr>
          <a:xfrm>
            <a:off x="4616370" y="4945025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6" name="Oval 75"/>
          <p:cNvSpPr/>
          <p:nvPr/>
        </p:nvSpPr>
        <p:spPr>
          <a:xfrm>
            <a:off x="5412780" y="5223149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7" name="Oval 76"/>
          <p:cNvSpPr/>
          <p:nvPr/>
        </p:nvSpPr>
        <p:spPr>
          <a:xfrm>
            <a:off x="4535218" y="5199580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8" name="Oval 77"/>
          <p:cNvSpPr/>
          <p:nvPr/>
        </p:nvSpPr>
        <p:spPr>
          <a:xfrm>
            <a:off x="3796712" y="4871394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2" name="Oval 81"/>
          <p:cNvSpPr/>
          <p:nvPr/>
        </p:nvSpPr>
        <p:spPr>
          <a:xfrm>
            <a:off x="4094786" y="5034747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6" name="Oval 85"/>
          <p:cNvSpPr/>
          <p:nvPr/>
        </p:nvSpPr>
        <p:spPr>
          <a:xfrm>
            <a:off x="5041954" y="4176612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7" name="Oval 86"/>
          <p:cNvSpPr/>
          <p:nvPr/>
        </p:nvSpPr>
        <p:spPr>
          <a:xfrm>
            <a:off x="4598866" y="4116352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8" name="Oval 87"/>
          <p:cNvSpPr/>
          <p:nvPr/>
        </p:nvSpPr>
        <p:spPr>
          <a:xfrm>
            <a:off x="4688370" y="3627382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9" name="Oval 88"/>
          <p:cNvSpPr/>
          <p:nvPr/>
        </p:nvSpPr>
        <p:spPr>
          <a:xfrm>
            <a:off x="5661732" y="3922995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0" name="Oval 89"/>
          <p:cNvSpPr/>
          <p:nvPr/>
        </p:nvSpPr>
        <p:spPr>
          <a:xfrm>
            <a:off x="4904794" y="3427340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1" name="Oval 90"/>
          <p:cNvSpPr/>
          <p:nvPr/>
        </p:nvSpPr>
        <p:spPr>
          <a:xfrm>
            <a:off x="5353289" y="4332393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2" name="TextBox 91"/>
          <p:cNvSpPr txBox="1"/>
          <p:nvPr/>
        </p:nvSpPr>
        <p:spPr>
          <a:xfrm>
            <a:off x="5035593" y="3365238"/>
            <a:ext cx="306495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 smtClean="0"/>
              <a:t>u</a:t>
            </a:r>
            <a:endParaRPr lang="he-IL" dirty="0"/>
          </a:p>
        </p:txBody>
      </p:sp>
      <p:sp>
        <p:nvSpPr>
          <p:cNvPr id="93" name="TextBox 92"/>
          <p:cNvSpPr txBox="1"/>
          <p:nvPr/>
        </p:nvSpPr>
        <p:spPr>
          <a:xfrm>
            <a:off x="323528" y="1772816"/>
            <a:ext cx="2254851" cy="923330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1">
            <a:spAutoFit/>
          </a:bodyPr>
          <a:lstStyle/>
          <a:p>
            <a:pPr algn="l" rtl="0"/>
            <a:r>
              <a:rPr lang="en-US" dirty="0" smtClean="0"/>
              <a:t>A = {   } with prob. p</a:t>
            </a:r>
          </a:p>
          <a:p>
            <a:pPr algn="l" rtl="0"/>
            <a:r>
              <a:rPr lang="en-US" dirty="0" smtClean="0"/>
              <a:t>A is of size </a:t>
            </a:r>
            <a:r>
              <a:rPr lang="en-US" dirty="0" err="1" smtClean="0"/>
              <a:t>np</a:t>
            </a:r>
            <a:endParaRPr lang="en-US" dirty="0" smtClean="0"/>
          </a:p>
          <a:p>
            <a:pPr algn="l" rtl="0"/>
            <a:r>
              <a:rPr lang="en-US" dirty="0" smtClean="0"/>
              <a:t>p(u) – closest from A</a:t>
            </a:r>
            <a:endParaRPr lang="he-IL" dirty="0"/>
          </a:p>
        </p:txBody>
      </p:sp>
      <p:sp>
        <p:nvSpPr>
          <p:cNvPr id="94" name="Oval 93"/>
          <p:cNvSpPr/>
          <p:nvPr/>
        </p:nvSpPr>
        <p:spPr>
          <a:xfrm>
            <a:off x="849356" y="1904268"/>
            <a:ext cx="144000" cy="144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5" name="TextBox 94"/>
          <p:cNvSpPr txBox="1"/>
          <p:nvPr/>
        </p:nvSpPr>
        <p:spPr>
          <a:xfrm>
            <a:off x="1471503" y="5733256"/>
            <a:ext cx="2920435" cy="369332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1">
            <a:spAutoFit/>
          </a:bodyPr>
          <a:lstStyle/>
          <a:p>
            <a:pPr algn="l" rtl="0"/>
            <a:r>
              <a:rPr lang="en-US" dirty="0" smtClean="0"/>
              <a:t>C(u) = { v | d[</a:t>
            </a:r>
            <a:r>
              <a:rPr lang="en-US" dirty="0" err="1" smtClean="0"/>
              <a:t>v,u</a:t>
            </a:r>
            <a:r>
              <a:rPr lang="en-US" dirty="0" smtClean="0"/>
              <a:t>] &lt; d[</a:t>
            </a:r>
            <a:r>
              <a:rPr lang="en-US" dirty="0" err="1" smtClean="0"/>
              <a:t>v,p</a:t>
            </a:r>
            <a:r>
              <a:rPr lang="en-US" dirty="0" smtClean="0"/>
              <a:t>(v)] }</a:t>
            </a:r>
            <a:endParaRPr lang="he-IL" dirty="0"/>
          </a:p>
        </p:txBody>
      </p:sp>
      <p:sp>
        <p:nvSpPr>
          <p:cNvPr id="96" name="TextBox 95"/>
          <p:cNvSpPr txBox="1"/>
          <p:nvPr/>
        </p:nvSpPr>
        <p:spPr>
          <a:xfrm>
            <a:off x="3695658" y="3605674"/>
            <a:ext cx="367408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 smtClean="0"/>
              <a:t>v</a:t>
            </a:r>
            <a:r>
              <a:rPr lang="en-US" baseline="-25000" dirty="0" smtClean="0"/>
              <a:t>1</a:t>
            </a:r>
            <a:endParaRPr lang="he-IL" baseline="-25000" dirty="0"/>
          </a:p>
        </p:txBody>
      </p:sp>
      <p:sp>
        <p:nvSpPr>
          <p:cNvPr id="97" name="TextBox 96"/>
          <p:cNvSpPr txBox="1"/>
          <p:nvPr/>
        </p:nvSpPr>
        <p:spPr>
          <a:xfrm>
            <a:off x="5687825" y="3179869"/>
            <a:ext cx="367408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 smtClean="0"/>
              <a:t>v</a:t>
            </a:r>
            <a:r>
              <a:rPr lang="en-US" baseline="-25000" dirty="0" smtClean="0"/>
              <a:t>2</a:t>
            </a:r>
            <a:endParaRPr lang="he-IL" baseline="-25000" dirty="0"/>
          </a:p>
        </p:txBody>
      </p:sp>
      <p:cxnSp>
        <p:nvCxnSpPr>
          <p:cNvPr id="101" name="Straight Connector 100"/>
          <p:cNvCxnSpPr>
            <a:stCxn id="24" idx="6"/>
            <a:endCxn id="40" idx="2"/>
          </p:cNvCxnSpPr>
          <p:nvPr/>
        </p:nvCxnSpPr>
        <p:spPr>
          <a:xfrm flipV="1">
            <a:off x="5277087" y="3573008"/>
            <a:ext cx="519065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Connector 112"/>
          <p:cNvCxnSpPr>
            <a:stCxn id="13" idx="4"/>
            <a:endCxn id="17" idx="0"/>
          </p:cNvCxnSpPr>
          <p:nvPr/>
        </p:nvCxnSpPr>
        <p:spPr>
          <a:xfrm flipH="1">
            <a:off x="4067952" y="2348864"/>
            <a:ext cx="216024" cy="15121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Connector 121"/>
          <p:cNvCxnSpPr>
            <a:stCxn id="17" idx="3"/>
            <a:endCxn id="65" idx="7"/>
          </p:cNvCxnSpPr>
          <p:nvPr/>
        </p:nvCxnSpPr>
        <p:spPr>
          <a:xfrm flipH="1">
            <a:off x="2606680" y="3983960"/>
            <a:ext cx="1410360" cy="12663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Connector 124"/>
          <p:cNvCxnSpPr>
            <a:stCxn id="28" idx="1"/>
            <a:endCxn id="40" idx="5"/>
          </p:cNvCxnSpPr>
          <p:nvPr/>
        </p:nvCxnSpPr>
        <p:spPr>
          <a:xfrm flipH="1" flipV="1">
            <a:off x="5919064" y="3623920"/>
            <a:ext cx="90884" cy="572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9" name="TextBox 128"/>
          <p:cNvSpPr txBox="1"/>
          <p:nvPr/>
        </p:nvSpPr>
        <p:spPr>
          <a:xfrm>
            <a:off x="4684281" y="5733256"/>
            <a:ext cx="2920435" cy="369332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1">
            <a:spAutoFit/>
          </a:bodyPr>
          <a:lstStyle/>
          <a:p>
            <a:pPr algn="l" rtl="0"/>
            <a:r>
              <a:rPr lang="en-US" dirty="0" smtClean="0"/>
              <a:t>B(v) = { u | d[</a:t>
            </a:r>
            <a:r>
              <a:rPr lang="en-US" dirty="0" err="1" smtClean="0"/>
              <a:t>v,u</a:t>
            </a:r>
            <a:r>
              <a:rPr lang="en-US" dirty="0" smtClean="0"/>
              <a:t>] &lt; d[</a:t>
            </a:r>
            <a:r>
              <a:rPr lang="en-US" dirty="0" err="1" smtClean="0"/>
              <a:t>v,p</a:t>
            </a:r>
            <a:r>
              <a:rPr lang="en-US" dirty="0" smtClean="0"/>
              <a:t>(v)] }</a:t>
            </a:r>
            <a:endParaRPr lang="he-IL" dirty="0"/>
          </a:p>
        </p:txBody>
      </p:sp>
      <p:sp>
        <p:nvSpPr>
          <p:cNvPr id="130" name="TextBox 129"/>
          <p:cNvSpPr txBox="1"/>
          <p:nvPr/>
        </p:nvSpPr>
        <p:spPr>
          <a:xfrm>
            <a:off x="3923928" y="1844824"/>
            <a:ext cx="630301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rtl="0"/>
            <a:r>
              <a:rPr lang="en-US" dirty="0" smtClean="0"/>
              <a:t>p(v</a:t>
            </a:r>
            <a:r>
              <a:rPr lang="en-US" baseline="-25000" dirty="0" smtClean="0"/>
              <a:t>1</a:t>
            </a:r>
            <a:r>
              <a:rPr lang="en-US" dirty="0" smtClean="0"/>
              <a:t>)</a:t>
            </a:r>
            <a:endParaRPr lang="he-IL" baseline="-25000" dirty="0"/>
          </a:p>
        </p:txBody>
      </p:sp>
      <p:sp>
        <p:nvSpPr>
          <p:cNvPr id="132" name="Oval 131"/>
          <p:cNvSpPr/>
          <p:nvPr/>
        </p:nvSpPr>
        <p:spPr>
          <a:xfrm>
            <a:off x="2536621" y="2403293"/>
            <a:ext cx="3096000" cy="3096000"/>
          </a:xfrm>
          <a:prstGeom prst="ellipse">
            <a:avLst/>
          </a:prstGeom>
          <a:solidFill>
            <a:schemeClr val="accent1">
              <a:alpha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33" name="TextBox 132"/>
          <p:cNvSpPr txBox="1"/>
          <p:nvPr/>
        </p:nvSpPr>
        <p:spPr>
          <a:xfrm>
            <a:off x="2411760" y="6165304"/>
            <a:ext cx="2254851" cy="369332"/>
          </a:xfrm>
          <a:prstGeom prst="rect">
            <a:avLst/>
          </a:prstGeom>
          <a:noFill/>
          <a:ln>
            <a:noFill/>
          </a:ln>
        </p:spPr>
        <p:txBody>
          <a:bodyPr wrap="square" rtlCol="1">
            <a:spAutoFit/>
          </a:bodyPr>
          <a:lstStyle/>
          <a:p>
            <a:pPr algn="l" rtl="0"/>
            <a:r>
              <a:rPr lang="en-US" dirty="0" smtClean="0"/>
              <a:t>Cluster</a:t>
            </a:r>
            <a:endParaRPr lang="he-IL" dirty="0"/>
          </a:p>
        </p:txBody>
      </p:sp>
      <p:sp>
        <p:nvSpPr>
          <p:cNvPr id="134" name="TextBox 133"/>
          <p:cNvSpPr txBox="1"/>
          <p:nvPr/>
        </p:nvSpPr>
        <p:spPr>
          <a:xfrm>
            <a:off x="5629517" y="6165304"/>
            <a:ext cx="2254851" cy="369332"/>
          </a:xfrm>
          <a:prstGeom prst="rect">
            <a:avLst/>
          </a:prstGeom>
          <a:noFill/>
          <a:ln>
            <a:noFill/>
          </a:ln>
        </p:spPr>
        <p:txBody>
          <a:bodyPr wrap="square" rtlCol="1">
            <a:spAutoFit/>
          </a:bodyPr>
          <a:lstStyle/>
          <a:p>
            <a:pPr algn="l" rtl="0"/>
            <a:r>
              <a:rPr lang="en-US" dirty="0" smtClean="0"/>
              <a:t>Bunch/Ball</a:t>
            </a:r>
            <a:endParaRPr lang="he-IL" dirty="0"/>
          </a:p>
        </p:txBody>
      </p:sp>
      <p:sp>
        <p:nvSpPr>
          <p:cNvPr id="135" name="TextBox 134"/>
          <p:cNvSpPr txBox="1"/>
          <p:nvPr/>
        </p:nvSpPr>
        <p:spPr>
          <a:xfrm>
            <a:off x="4446434" y="6444044"/>
            <a:ext cx="3797974" cy="369332"/>
          </a:xfrm>
          <a:prstGeom prst="rect">
            <a:avLst/>
          </a:prstGeom>
          <a:noFill/>
          <a:ln>
            <a:noFill/>
          </a:ln>
        </p:spPr>
        <p:txBody>
          <a:bodyPr wrap="square" rtlCol="1">
            <a:spAutoFit/>
          </a:bodyPr>
          <a:lstStyle/>
          <a:p>
            <a:pPr algn="l" rtl="0"/>
            <a:r>
              <a:rPr lang="en-US" b="1" dirty="0" smtClean="0"/>
              <a:t>All vertices whose cluster contains </a:t>
            </a:r>
            <a:r>
              <a:rPr lang="en-US" b="1" dirty="0" smtClean="0">
                <a:solidFill>
                  <a:srgbClr val="1C01BF"/>
                </a:solidFill>
              </a:rPr>
              <a:t>v</a:t>
            </a:r>
            <a:endParaRPr lang="he-IL" b="1" dirty="0"/>
          </a:p>
        </p:txBody>
      </p:sp>
      <p:sp>
        <p:nvSpPr>
          <p:cNvPr id="83" name="TextBox 82"/>
          <p:cNvSpPr txBox="1"/>
          <p:nvPr/>
        </p:nvSpPr>
        <p:spPr>
          <a:xfrm>
            <a:off x="5940152" y="3681028"/>
            <a:ext cx="630301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rtl="0"/>
            <a:r>
              <a:rPr lang="en-US" dirty="0" smtClean="0"/>
              <a:t>p(v</a:t>
            </a:r>
            <a:r>
              <a:rPr lang="en-US" baseline="-25000" dirty="0" smtClean="0"/>
              <a:t>2</a:t>
            </a:r>
            <a:r>
              <a:rPr lang="en-US" dirty="0" smtClean="0"/>
              <a:t>)</a:t>
            </a:r>
            <a:endParaRPr lang="he-IL" baseline="-250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Teranet 2011</a:t>
            </a:r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357663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D2711"/>
                                      </p:to>
                                    </p:animClr>
                                    <p:set>
                                      <p:cBhvr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D2711"/>
                                      </p:to>
                                    </p:animClr>
                                    <p:set>
                                      <p:cBhvr>
                                        <p:cTn id="11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D2711"/>
                                      </p:to>
                                    </p:animClr>
                                    <p:set>
                                      <p:cBhvr>
                                        <p:cTn id="1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D2711"/>
                                      </p:to>
                                    </p:animClr>
                                    <p:set>
                                      <p:cBhvr>
                                        <p:cTn id="19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2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2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49C578"/>
                                      </p:to>
                                    </p:animClr>
                                    <p:set>
                                      <p:cBhvr>
                                        <p:cTn id="3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" grpId="0" animBg="1"/>
      <p:bldP spid="129" grpId="0" animBg="1"/>
      <p:bldP spid="130" grpId="0"/>
      <p:bldP spid="132" grpId="0" animBg="1"/>
      <p:bldP spid="133" grpId="0"/>
      <p:bldP spid="134" grpId="0"/>
      <p:bldP spid="135" grpId="0"/>
      <p:bldP spid="83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7" name="Straight Connector 106"/>
          <p:cNvCxnSpPr>
            <a:stCxn id="24" idx="2"/>
            <a:endCxn id="17" idx="6"/>
          </p:cNvCxnSpPr>
          <p:nvPr/>
        </p:nvCxnSpPr>
        <p:spPr>
          <a:xfrm flipH="1">
            <a:off x="4139952" y="3717024"/>
            <a:ext cx="993135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892480" cy="1143000"/>
          </a:xfrm>
        </p:spPr>
        <p:txBody>
          <a:bodyPr>
            <a:noAutofit/>
          </a:bodyPr>
          <a:lstStyle/>
          <a:p>
            <a:pPr rtl="0"/>
            <a:r>
              <a:rPr lang="en-US" sz="4000" dirty="0" smtClean="0"/>
              <a:t>Distance oracles: </a:t>
            </a:r>
            <a:r>
              <a:rPr lang="en-US" sz="4000" dirty="0" smtClean="0">
                <a:solidFill>
                  <a:srgbClr val="3333CC"/>
                </a:solidFill>
              </a:rPr>
              <a:t>TZ</a:t>
            </a:r>
            <a:r>
              <a:rPr lang="en-US" sz="4000" dirty="0" smtClean="0"/>
              <a:t> 3-stretch</a:t>
            </a:r>
            <a:endParaRPr lang="he-IL" sz="4000" dirty="0"/>
          </a:p>
        </p:txBody>
      </p:sp>
      <p:sp>
        <p:nvSpPr>
          <p:cNvPr id="4" name="Oval 3"/>
          <p:cNvSpPr/>
          <p:nvPr/>
        </p:nvSpPr>
        <p:spPr>
          <a:xfrm>
            <a:off x="3879506" y="2908199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" name="Oval 4"/>
          <p:cNvSpPr/>
          <p:nvPr/>
        </p:nvSpPr>
        <p:spPr>
          <a:xfrm>
            <a:off x="4247938" y="3475871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" name="Oval 5"/>
          <p:cNvSpPr/>
          <p:nvPr/>
        </p:nvSpPr>
        <p:spPr>
          <a:xfrm>
            <a:off x="4714361" y="2804413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" name="Oval 6"/>
          <p:cNvSpPr/>
          <p:nvPr/>
        </p:nvSpPr>
        <p:spPr>
          <a:xfrm>
            <a:off x="3231426" y="2669586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" name="Oval 7"/>
          <p:cNvSpPr/>
          <p:nvPr/>
        </p:nvSpPr>
        <p:spPr>
          <a:xfrm>
            <a:off x="3951506" y="2492912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" name="Oval 9"/>
          <p:cNvSpPr/>
          <p:nvPr/>
        </p:nvSpPr>
        <p:spPr>
          <a:xfrm>
            <a:off x="4742866" y="3162754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2" name="Oval 11"/>
          <p:cNvSpPr/>
          <p:nvPr/>
        </p:nvSpPr>
        <p:spPr>
          <a:xfrm>
            <a:off x="5577721" y="3058968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3" name="Oval 12"/>
          <p:cNvSpPr/>
          <p:nvPr/>
        </p:nvSpPr>
        <p:spPr>
          <a:xfrm>
            <a:off x="4211976" y="2204864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4" name="Oval 13"/>
          <p:cNvSpPr/>
          <p:nvPr/>
        </p:nvSpPr>
        <p:spPr>
          <a:xfrm>
            <a:off x="4572000" y="2564904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5" name="Oval 14"/>
          <p:cNvSpPr/>
          <p:nvPr/>
        </p:nvSpPr>
        <p:spPr>
          <a:xfrm>
            <a:off x="4166786" y="3730426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6" name="Oval 15"/>
          <p:cNvSpPr/>
          <p:nvPr/>
        </p:nvSpPr>
        <p:spPr>
          <a:xfrm>
            <a:off x="3428280" y="3402240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7" name="Oval 16"/>
          <p:cNvSpPr/>
          <p:nvPr/>
        </p:nvSpPr>
        <p:spPr>
          <a:xfrm>
            <a:off x="3995952" y="3861048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9" name="Oval 18"/>
          <p:cNvSpPr/>
          <p:nvPr/>
        </p:nvSpPr>
        <p:spPr>
          <a:xfrm>
            <a:off x="2791086" y="3091625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0" name="Oval 19"/>
          <p:cNvSpPr/>
          <p:nvPr/>
        </p:nvSpPr>
        <p:spPr>
          <a:xfrm>
            <a:off x="3500280" y="2817784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1" name="Oval 20"/>
          <p:cNvSpPr/>
          <p:nvPr/>
        </p:nvSpPr>
        <p:spPr>
          <a:xfrm>
            <a:off x="2852200" y="3969912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2" name="Oval 21"/>
          <p:cNvSpPr/>
          <p:nvPr/>
        </p:nvSpPr>
        <p:spPr>
          <a:xfrm>
            <a:off x="4374434" y="3887094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3" name="Oval 22"/>
          <p:cNvSpPr/>
          <p:nvPr/>
        </p:nvSpPr>
        <p:spPr>
          <a:xfrm>
            <a:off x="4742866" y="4454766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4" name="Oval 23"/>
          <p:cNvSpPr/>
          <p:nvPr/>
        </p:nvSpPr>
        <p:spPr>
          <a:xfrm>
            <a:off x="5133087" y="3645024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5" name="Oval 24"/>
          <p:cNvSpPr/>
          <p:nvPr/>
        </p:nvSpPr>
        <p:spPr>
          <a:xfrm>
            <a:off x="3726354" y="3565593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7" name="Oval 26"/>
          <p:cNvSpPr/>
          <p:nvPr/>
        </p:nvSpPr>
        <p:spPr>
          <a:xfrm>
            <a:off x="3798354" y="4454766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8" name="Oval 27"/>
          <p:cNvSpPr/>
          <p:nvPr/>
        </p:nvSpPr>
        <p:spPr>
          <a:xfrm>
            <a:off x="5988860" y="3660057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9" name="Oval 28"/>
          <p:cNvSpPr/>
          <p:nvPr/>
        </p:nvSpPr>
        <p:spPr>
          <a:xfrm>
            <a:off x="6357292" y="4227729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0" name="Oval 29"/>
          <p:cNvSpPr/>
          <p:nvPr/>
        </p:nvSpPr>
        <p:spPr>
          <a:xfrm>
            <a:off x="6823715" y="3556271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1" name="Oval 30"/>
          <p:cNvSpPr/>
          <p:nvPr/>
        </p:nvSpPr>
        <p:spPr>
          <a:xfrm>
            <a:off x="5340780" y="3338556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2" name="Oval 31"/>
          <p:cNvSpPr/>
          <p:nvPr/>
        </p:nvSpPr>
        <p:spPr>
          <a:xfrm>
            <a:off x="6852220" y="3914612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4" name="Oval 33"/>
          <p:cNvSpPr/>
          <p:nvPr/>
        </p:nvSpPr>
        <p:spPr>
          <a:xfrm>
            <a:off x="6204140" y="3593111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5" name="Oval 34"/>
          <p:cNvSpPr/>
          <p:nvPr/>
        </p:nvSpPr>
        <p:spPr>
          <a:xfrm>
            <a:off x="6924220" y="3330156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6" name="Oval 35"/>
          <p:cNvSpPr/>
          <p:nvPr/>
        </p:nvSpPr>
        <p:spPr>
          <a:xfrm>
            <a:off x="6276140" y="4482284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7" name="Oval 36"/>
          <p:cNvSpPr/>
          <p:nvPr/>
        </p:nvSpPr>
        <p:spPr>
          <a:xfrm>
            <a:off x="5635608" y="4154098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8" name="Oval 37"/>
          <p:cNvSpPr/>
          <p:nvPr/>
        </p:nvSpPr>
        <p:spPr>
          <a:xfrm>
            <a:off x="5906066" y="4721770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9" name="Oval 38"/>
          <p:cNvSpPr/>
          <p:nvPr/>
        </p:nvSpPr>
        <p:spPr>
          <a:xfrm>
            <a:off x="4832370" y="3955720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0" name="Oval 39"/>
          <p:cNvSpPr/>
          <p:nvPr/>
        </p:nvSpPr>
        <p:spPr>
          <a:xfrm>
            <a:off x="5796152" y="3501008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1" name="Oval 40"/>
          <p:cNvSpPr/>
          <p:nvPr/>
        </p:nvSpPr>
        <p:spPr>
          <a:xfrm>
            <a:off x="5065170" y="4847388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2" name="Oval 41"/>
          <p:cNvSpPr/>
          <p:nvPr/>
        </p:nvSpPr>
        <p:spPr>
          <a:xfrm>
            <a:off x="6483788" y="4638952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5" name="Oval 44"/>
          <p:cNvSpPr/>
          <p:nvPr/>
        </p:nvSpPr>
        <p:spPr>
          <a:xfrm>
            <a:off x="5835708" y="4317451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6" name="Oval 45"/>
          <p:cNvSpPr/>
          <p:nvPr/>
        </p:nvSpPr>
        <p:spPr>
          <a:xfrm>
            <a:off x="5907708" y="5206624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7" name="Oval 46"/>
          <p:cNvSpPr/>
          <p:nvPr/>
        </p:nvSpPr>
        <p:spPr>
          <a:xfrm>
            <a:off x="6607683" y="2069188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8" name="Oval 47"/>
          <p:cNvSpPr/>
          <p:nvPr/>
        </p:nvSpPr>
        <p:spPr>
          <a:xfrm>
            <a:off x="6976115" y="2636860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9" name="Oval 48"/>
          <p:cNvSpPr/>
          <p:nvPr/>
        </p:nvSpPr>
        <p:spPr>
          <a:xfrm>
            <a:off x="7442538" y="1965402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0" name="Oval 49"/>
          <p:cNvSpPr/>
          <p:nvPr/>
        </p:nvSpPr>
        <p:spPr>
          <a:xfrm>
            <a:off x="7471043" y="2323743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2" name="Oval 51"/>
          <p:cNvSpPr/>
          <p:nvPr/>
        </p:nvSpPr>
        <p:spPr>
          <a:xfrm>
            <a:off x="6822963" y="2002242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3" name="Oval 52"/>
          <p:cNvSpPr/>
          <p:nvPr/>
        </p:nvSpPr>
        <p:spPr>
          <a:xfrm>
            <a:off x="7543043" y="1739287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4" name="Oval 53"/>
          <p:cNvSpPr/>
          <p:nvPr/>
        </p:nvSpPr>
        <p:spPr>
          <a:xfrm>
            <a:off x="6894963" y="2891415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5" name="Oval 54"/>
          <p:cNvSpPr/>
          <p:nvPr/>
        </p:nvSpPr>
        <p:spPr>
          <a:xfrm>
            <a:off x="6524889" y="3130901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6" name="Oval 55"/>
          <p:cNvSpPr/>
          <p:nvPr/>
        </p:nvSpPr>
        <p:spPr>
          <a:xfrm>
            <a:off x="7102611" y="3048083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7" name="Oval 56"/>
          <p:cNvSpPr/>
          <p:nvPr/>
        </p:nvSpPr>
        <p:spPr>
          <a:xfrm>
            <a:off x="7471043" y="3615755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9" name="Oval 58"/>
          <p:cNvSpPr/>
          <p:nvPr/>
        </p:nvSpPr>
        <p:spPr>
          <a:xfrm>
            <a:off x="6454531" y="2726582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0" name="Oval 59"/>
          <p:cNvSpPr/>
          <p:nvPr/>
        </p:nvSpPr>
        <p:spPr>
          <a:xfrm>
            <a:off x="6526531" y="3615755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3" name="Oval 62"/>
          <p:cNvSpPr/>
          <p:nvPr/>
        </p:nvSpPr>
        <p:spPr>
          <a:xfrm>
            <a:off x="2229331" y="4520741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4" name="Oval 63"/>
          <p:cNvSpPr/>
          <p:nvPr/>
        </p:nvSpPr>
        <p:spPr>
          <a:xfrm>
            <a:off x="2257836" y="4879082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5" name="Oval 64"/>
          <p:cNvSpPr/>
          <p:nvPr/>
        </p:nvSpPr>
        <p:spPr>
          <a:xfrm>
            <a:off x="2483768" y="5229216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7" name="Oval 66"/>
          <p:cNvSpPr/>
          <p:nvPr/>
        </p:nvSpPr>
        <p:spPr>
          <a:xfrm>
            <a:off x="2329836" y="4294626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5" name="Oval 74"/>
          <p:cNvSpPr/>
          <p:nvPr/>
        </p:nvSpPr>
        <p:spPr>
          <a:xfrm>
            <a:off x="4616370" y="4945025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6" name="Oval 75"/>
          <p:cNvSpPr/>
          <p:nvPr/>
        </p:nvSpPr>
        <p:spPr>
          <a:xfrm>
            <a:off x="5412780" y="5223149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7" name="Oval 76"/>
          <p:cNvSpPr/>
          <p:nvPr/>
        </p:nvSpPr>
        <p:spPr>
          <a:xfrm>
            <a:off x="4535218" y="5199580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8" name="Oval 77"/>
          <p:cNvSpPr/>
          <p:nvPr/>
        </p:nvSpPr>
        <p:spPr>
          <a:xfrm>
            <a:off x="3796712" y="4871394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2" name="Oval 81"/>
          <p:cNvSpPr/>
          <p:nvPr/>
        </p:nvSpPr>
        <p:spPr>
          <a:xfrm>
            <a:off x="4094786" y="5034747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6" name="Oval 85"/>
          <p:cNvSpPr/>
          <p:nvPr/>
        </p:nvSpPr>
        <p:spPr>
          <a:xfrm>
            <a:off x="5041954" y="4176612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7" name="Oval 86"/>
          <p:cNvSpPr/>
          <p:nvPr/>
        </p:nvSpPr>
        <p:spPr>
          <a:xfrm>
            <a:off x="4598866" y="4116352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8" name="Oval 87"/>
          <p:cNvSpPr/>
          <p:nvPr/>
        </p:nvSpPr>
        <p:spPr>
          <a:xfrm>
            <a:off x="4688370" y="3627382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9" name="Oval 88"/>
          <p:cNvSpPr/>
          <p:nvPr/>
        </p:nvSpPr>
        <p:spPr>
          <a:xfrm>
            <a:off x="5661732" y="3922995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0" name="Oval 89"/>
          <p:cNvSpPr/>
          <p:nvPr/>
        </p:nvSpPr>
        <p:spPr>
          <a:xfrm>
            <a:off x="4904794" y="3427340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1" name="Oval 90"/>
          <p:cNvSpPr/>
          <p:nvPr/>
        </p:nvSpPr>
        <p:spPr>
          <a:xfrm>
            <a:off x="5353289" y="4332393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2" name="TextBox 91"/>
          <p:cNvSpPr txBox="1"/>
          <p:nvPr/>
        </p:nvSpPr>
        <p:spPr>
          <a:xfrm>
            <a:off x="5035593" y="3365238"/>
            <a:ext cx="306495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 smtClean="0"/>
              <a:t>u</a:t>
            </a:r>
            <a:endParaRPr lang="he-IL" dirty="0"/>
          </a:p>
        </p:txBody>
      </p:sp>
      <p:sp>
        <p:nvSpPr>
          <p:cNvPr id="93" name="TextBox 92"/>
          <p:cNvSpPr txBox="1"/>
          <p:nvPr/>
        </p:nvSpPr>
        <p:spPr>
          <a:xfrm>
            <a:off x="323528" y="1772816"/>
            <a:ext cx="2254851" cy="923330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1">
            <a:spAutoFit/>
          </a:bodyPr>
          <a:lstStyle/>
          <a:p>
            <a:pPr algn="l" rtl="0"/>
            <a:r>
              <a:rPr lang="en-US" dirty="0" smtClean="0"/>
              <a:t>A = {   } with prob. p</a:t>
            </a:r>
          </a:p>
          <a:p>
            <a:pPr algn="l" rtl="0"/>
            <a:r>
              <a:rPr lang="en-US" dirty="0" smtClean="0"/>
              <a:t>A is of size </a:t>
            </a:r>
            <a:r>
              <a:rPr lang="en-US" dirty="0" err="1" smtClean="0"/>
              <a:t>np</a:t>
            </a:r>
            <a:endParaRPr lang="en-US" dirty="0" smtClean="0"/>
          </a:p>
          <a:p>
            <a:pPr algn="l" rtl="0"/>
            <a:r>
              <a:rPr lang="en-US" dirty="0" smtClean="0"/>
              <a:t>p(u) – closest from A</a:t>
            </a:r>
            <a:endParaRPr lang="he-IL" dirty="0"/>
          </a:p>
        </p:txBody>
      </p:sp>
      <p:sp>
        <p:nvSpPr>
          <p:cNvPr id="94" name="Oval 93"/>
          <p:cNvSpPr/>
          <p:nvPr/>
        </p:nvSpPr>
        <p:spPr>
          <a:xfrm>
            <a:off x="849356" y="1904268"/>
            <a:ext cx="144000" cy="144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6" name="TextBox 95"/>
          <p:cNvSpPr txBox="1"/>
          <p:nvPr/>
        </p:nvSpPr>
        <p:spPr>
          <a:xfrm>
            <a:off x="3695658" y="3605674"/>
            <a:ext cx="367408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 smtClean="0"/>
              <a:t>v</a:t>
            </a:r>
            <a:r>
              <a:rPr lang="en-US" baseline="-25000" dirty="0" smtClean="0"/>
              <a:t>1</a:t>
            </a:r>
            <a:endParaRPr lang="he-IL" baseline="-25000" dirty="0"/>
          </a:p>
        </p:txBody>
      </p:sp>
      <p:sp>
        <p:nvSpPr>
          <p:cNvPr id="97" name="TextBox 96"/>
          <p:cNvSpPr txBox="1"/>
          <p:nvPr/>
        </p:nvSpPr>
        <p:spPr>
          <a:xfrm>
            <a:off x="5687825" y="3179869"/>
            <a:ext cx="367408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 smtClean="0"/>
              <a:t>v</a:t>
            </a:r>
            <a:r>
              <a:rPr lang="en-US" baseline="-25000" dirty="0" smtClean="0"/>
              <a:t>2</a:t>
            </a:r>
            <a:endParaRPr lang="he-IL" baseline="-25000" dirty="0"/>
          </a:p>
        </p:txBody>
      </p:sp>
      <p:cxnSp>
        <p:nvCxnSpPr>
          <p:cNvPr id="101" name="Straight Connector 100"/>
          <p:cNvCxnSpPr>
            <a:stCxn id="24" idx="6"/>
            <a:endCxn id="40" idx="2"/>
          </p:cNvCxnSpPr>
          <p:nvPr/>
        </p:nvCxnSpPr>
        <p:spPr>
          <a:xfrm flipV="1">
            <a:off x="5277087" y="3573008"/>
            <a:ext cx="519065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Connector 112"/>
          <p:cNvCxnSpPr>
            <a:stCxn id="13" idx="4"/>
            <a:endCxn id="17" idx="0"/>
          </p:cNvCxnSpPr>
          <p:nvPr/>
        </p:nvCxnSpPr>
        <p:spPr>
          <a:xfrm flipH="1">
            <a:off x="4067952" y="2348864"/>
            <a:ext cx="216024" cy="15121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Connector 121"/>
          <p:cNvCxnSpPr>
            <a:stCxn id="17" idx="3"/>
            <a:endCxn id="65" idx="7"/>
          </p:cNvCxnSpPr>
          <p:nvPr/>
        </p:nvCxnSpPr>
        <p:spPr>
          <a:xfrm flipH="1">
            <a:off x="2606680" y="3983960"/>
            <a:ext cx="1410360" cy="12663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Connector 124"/>
          <p:cNvCxnSpPr>
            <a:stCxn id="28" idx="1"/>
            <a:endCxn id="40" idx="5"/>
          </p:cNvCxnSpPr>
          <p:nvPr/>
        </p:nvCxnSpPr>
        <p:spPr>
          <a:xfrm flipH="1" flipV="1">
            <a:off x="5919064" y="3623920"/>
            <a:ext cx="90884" cy="572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0" name="TextBox 129"/>
          <p:cNvSpPr txBox="1"/>
          <p:nvPr/>
        </p:nvSpPr>
        <p:spPr>
          <a:xfrm>
            <a:off x="3923928" y="1844824"/>
            <a:ext cx="630301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rtl="0"/>
            <a:r>
              <a:rPr lang="en-US" dirty="0" smtClean="0"/>
              <a:t>p(v</a:t>
            </a:r>
            <a:r>
              <a:rPr lang="en-US" baseline="-25000" dirty="0" smtClean="0"/>
              <a:t>1</a:t>
            </a:r>
            <a:r>
              <a:rPr lang="en-US" dirty="0" smtClean="0"/>
              <a:t>)</a:t>
            </a:r>
            <a:endParaRPr lang="he-IL" baseline="-25000" dirty="0"/>
          </a:p>
        </p:txBody>
      </p:sp>
      <p:sp>
        <p:nvSpPr>
          <p:cNvPr id="132" name="Oval 131"/>
          <p:cNvSpPr/>
          <p:nvPr/>
        </p:nvSpPr>
        <p:spPr>
          <a:xfrm>
            <a:off x="2536621" y="2403293"/>
            <a:ext cx="3096000" cy="3096000"/>
          </a:xfrm>
          <a:prstGeom prst="ellipse">
            <a:avLst/>
          </a:prstGeom>
          <a:solidFill>
            <a:schemeClr val="accent1">
              <a:alpha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3" name="TextBox 82"/>
          <p:cNvSpPr txBox="1"/>
          <p:nvPr/>
        </p:nvSpPr>
        <p:spPr>
          <a:xfrm>
            <a:off x="2267744" y="5807005"/>
            <a:ext cx="4608512" cy="646331"/>
          </a:xfrm>
          <a:prstGeom prst="rect">
            <a:avLst/>
          </a:prstGeom>
          <a:noFill/>
          <a:ln>
            <a:noFill/>
          </a:ln>
        </p:spPr>
        <p:txBody>
          <a:bodyPr wrap="square" rtlCol="1">
            <a:spAutoFit/>
          </a:bodyPr>
          <a:lstStyle/>
          <a:p>
            <a:pPr algn="l" rtl="0"/>
            <a:r>
              <a:rPr lang="en-US" dirty="0" smtClean="0">
                <a:solidFill>
                  <a:srgbClr val="1C01BF"/>
                </a:solidFill>
              </a:rPr>
              <a:t>|B(v)|=1/p </a:t>
            </a:r>
            <a:r>
              <a:rPr lang="en-US" dirty="0" smtClean="0"/>
              <a:t>as it is </a:t>
            </a:r>
            <a:r>
              <a:rPr lang="en-US" dirty="0" smtClean="0">
                <a:sym typeface="Symbol" pitchFamily="18" charset="2"/>
              </a:rPr>
              <a:t>stochastically </a:t>
            </a:r>
            <a:r>
              <a:rPr lang="en-US" dirty="0">
                <a:sym typeface="Symbol" pitchFamily="18" charset="2"/>
              </a:rPr>
              <a:t>dominated by a geometric random variable with parameter </a:t>
            </a:r>
            <a:r>
              <a:rPr lang="en-US" i="1" dirty="0" smtClean="0">
                <a:solidFill>
                  <a:srgbClr val="FF0000"/>
                </a:solidFill>
                <a:sym typeface="Symbol" pitchFamily="18" charset="2"/>
              </a:rPr>
              <a:t>p</a:t>
            </a:r>
            <a:endParaRPr lang="he-IL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Teranet 2011</a:t>
            </a:r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627387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D2711"/>
                                      </p:to>
                                    </p:animClr>
                                    <p:set>
                                      <p:cBhvr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D2711"/>
                                      </p:to>
                                    </p:animClr>
                                    <p:set>
                                      <p:cBhvr>
                                        <p:cTn id="11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D2711"/>
                                      </p:to>
                                    </p:animClr>
                                    <p:set>
                                      <p:cBhvr>
                                        <p:cTn id="1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D2711"/>
                                      </p:to>
                                    </p:animClr>
                                    <p:set>
                                      <p:cBhvr>
                                        <p:cTn id="19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892480" cy="1143000"/>
          </a:xfrm>
        </p:spPr>
        <p:txBody>
          <a:bodyPr>
            <a:noAutofit/>
          </a:bodyPr>
          <a:lstStyle/>
          <a:p>
            <a:pPr rtl="0"/>
            <a:r>
              <a:rPr lang="en-US" sz="4000" dirty="0" smtClean="0"/>
              <a:t>Distance oracles: </a:t>
            </a:r>
            <a:r>
              <a:rPr lang="en-US" sz="4000" dirty="0" smtClean="0">
                <a:solidFill>
                  <a:srgbClr val="3333CC"/>
                </a:solidFill>
              </a:rPr>
              <a:t>TZ</a:t>
            </a:r>
            <a:r>
              <a:rPr lang="en-US" sz="4000" dirty="0" smtClean="0"/>
              <a:t> 3-stretch</a:t>
            </a:r>
            <a:endParaRPr lang="he-IL" sz="4000" dirty="0"/>
          </a:p>
        </p:txBody>
      </p:sp>
      <p:sp>
        <p:nvSpPr>
          <p:cNvPr id="83" name="TextBox 82"/>
          <p:cNvSpPr txBox="1"/>
          <p:nvPr/>
        </p:nvSpPr>
        <p:spPr>
          <a:xfrm>
            <a:off x="1763688" y="4883676"/>
            <a:ext cx="5976664" cy="1569660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1">
            <a:spAutoFit/>
          </a:bodyPr>
          <a:lstStyle/>
          <a:p>
            <a:pPr algn="l" rtl="0"/>
            <a:r>
              <a:rPr lang="en-US" sz="3200" dirty="0" smtClean="0"/>
              <a:t>For each </a:t>
            </a:r>
            <a:r>
              <a:rPr lang="en-US" sz="3200" dirty="0" err="1" smtClean="0">
                <a:solidFill>
                  <a:srgbClr val="1C01BF"/>
                </a:solidFill>
              </a:rPr>
              <a:t>u</a:t>
            </a:r>
            <a:r>
              <a:rPr lang="en-US" sz="3200" dirty="0" err="1" smtClean="0">
                <a:solidFill>
                  <a:srgbClr val="1C01BF"/>
                </a:solidFill>
                <a:sym typeface="Symbol"/>
              </a:rPr>
              <a:t>V</a:t>
            </a:r>
            <a:r>
              <a:rPr lang="en-US" sz="3200" dirty="0" smtClean="0">
                <a:solidFill>
                  <a:srgbClr val="1C01BF"/>
                </a:solidFill>
              </a:rPr>
              <a:t> </a:t>
            </a:r>
            <a:r>
              <a:rPr lang="en-US" sz="3200" dirty="0" smtClean="0"/>
              <a:t>we can check in constant time if </a:t>
            </a:r>
            <a:r>
              <a:rPr lang="en-US" sz="3200" dirty="0" err="1" smtClean="0">
                <a:solidFill>
                  <a:srgbClr val="1C01BF"/>
                </a:solidFill>
              </a:rPr>
              <a:t>u</a:t>
            </a:r>
            <a:r>
              <a:rPr lang="en-US" sz="3200" dirty="0" err="1" smtClean="0">
                <a:solidFill>
                  <a:srgbClr val="1C01BF"/>
                </a:solidFill>
                <a:sym typeface="Symbol"/>
              </a:rPr>
              <a:t></a:t>
            </a:r>
            <a:r>
              <a:rPr lang="en-US" sz="3200" dirty="0" err="1" smtClean="0">
                <a:solidFill>
                  <a:srgbClr val="1C01BF"/>
                </a:solidFill>
              </a:rPr>
              <a:t>B</a:t>
            </a:r>
            <a:r>
              <a:rPr lang="en-US" sz="3200" dirty="0" smtClean="0">
                <a:solidFill>
                  <a:srgbClr val="1C01BF"/>
                </a:solidFill>
              </a:rPr>
              <a:t>(v) </a:t>
            </a:r>
            <a:r>
              <a:rPr lang="en-US" sz="3200" dirty="0" smtClean="0"/>
              <a:t>and if it is to obtain</a:t>
            </a:r>
            <a:r>
              <a:rPr lang="en-US" sz="3200" dirty="0" smtClean="0">
                <a:solidFill>
                  <a:srgbClr val="1C01BF"/>
                </a:solidFill>
              </a:rPr>
              <a:t> d[</a:t>
            </a:r>
            <a:r>
              <a:rPr lang="en-US" sz="3200" dirty="0" err="1" smtClean="0">
                <a:solidFill>
                  <a:srgbClr val="1C01BF"/>
                </a:solidFill>
              </a:rPr>
              <a:t>u,v</a:t>
            </a:r>
            <a:r>
              <a:rPr lang="en-US" sz="3200" dirty="0" smtClean="0">
                <a:solidFill>
                  <a:srgbClr val="1C01BF"/>
                </a:solidFill>
              </a:rPr>
              <a:t>].</a:t>
            </a:r>
            <a:endParaRPr lang="he-IL" sz="3200" dirty="0"/>
          </a:p>
        </p:txBody>
      </p:sp>
      <p:sp>
        <p:nvSpPr>
          <p:cNvPr id="3" name="TextBox 2"/>
          <p:cNvSpPr txBox="1"/>
          <p:nvPr/>
        </p:nvSpPr>
        <p:spPr>
          <a:xfrm>
            <a:off x="827584" y="1412776"/>
            <a:ext cx="5359095" cy="353943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l" rtl="0"/>
            <a:r>
              <a:rPr lang="en-US" sz="3200" u="sng" dirty="0" smtClean="0"/>
              <a:t>Data structure</a:t>
            </a:r>
            <a:r>
              <a:rPr lang="en-US" sz="3200" dirty="0"/>
              <a:t>:</a:t>
            </a:r>
            <a:r>
              <a:rPr lang="en-US" sz="3200" dirty="0" smtClean="0"/>
              <a:t> </a:t>
            </a:r>
          </a:p>
          <a:p>
            <a:pPr algn="l" rtl="0"/>
            <a:r>
              <a:rPr lang="en-US" sz="3200" dirty="0" smtClean="0"/>
              <a:t>For </a:t>
            </a:r>
            <a:r>
              <a:rPr lang="en-US" sz="3200" dirty="0"/>
              <a:t>each </a:t>
            </a:r>
            <a:r>
              <a:rPr lang="en-US" sz="3200" dirty="0" err="1">
                <a:solidFill>
                  <a:srgbClr val="1C01BF"/>
                </a:solidFill>
              </a:rPr>
              <a:t>u</a:t>
            </a:r>
            <a:r>
              <a:rPr lang="en-US" sz="3200" dirty="0" err="1">
                <a:solidFill>
                  <a:srgbClr val="1C01BF"/>
                </a:solidFill>
                <a:sym typeface="Symbol"/>
              </a:rPr>
              <a:t>V</a:t>
            </a:r>
            <a:endParaRPr lang="en-US" sz="3200" dirty="0" smtClean="0"/>
          </a:p>
          <a:p>
            <a:pPr marL="457200" indent="-457200" algn="l" rtl="0">
              <a:buFont typeface="Arial" pitchFamily="34" charset="0"/>
              <a:buChar char="•"/>
            </a:pPr>
            <a:r>
              <a:rPr lang="en-US" sz="3200" dirty="0" smtClean="0"/>
              <a:t>p(u)</a:t>
            </a:r>
          </a:p>
          <a:p>
            <a:pPr marL="457200" indent="-457200" algn="l" rtl="0">
              <a:buFont typeface="Arial" pitchFamily="34" charset="0"/>
              <a:buChar char="•"/>
            </a:pPr>
            <a:r>
              <a:rPr lang="en-US" sz="3200" dirty="0" smtClean="0"/>
              <a:t>hash table with B(u)</a:t>
            </a:r>
          </a:p>
          <a:p>
            <a:pPr algn="l" rtl="0"/>
            <a:r>
              <a:rPr lang="en-US" sz="3200" dirty="0"/>
              <a:t>For each </a:t>
            </a:r>
            <a:r>
              <a:rPr lang="en-US" sz="3200" dirty="0" err="1">
                <a:solidFill>
                  <a:srgbClr val="1C01BF"/>
                </a:solidFill>
              </a:rPr>
              <a:t>u</a:t>
            </a:r>
            <a:r>
              <a:rPr lang="en-US" sz="3200" dirty="0" err="1">
                <a:solidFill>
                  <a:srgbClr val="1C01BF"/>
                </a:solidFill>
                <a:sym typeface="Symbol"/>
              </a:rPr>
              <a:t>A</a:t>
            </a:r>
            <a:endParaRPr lang="en-US" sz="3200" dirty="0"/>
          </a:p>
          <a:p>
            <a:pPr marL="457200" indent="-457200" algn="l" rtl="0">
              <a:buFont typeface="Arial" pitchFamily="34" charset="0"/>
              <a:buChar char="•"/>
            </a:pPr>
            <a:r>
              <a:rPr lang="en-US" sz="3200" dirty="0" smtClean="0"/>
              <a:t>distance </a:t>
            </a:r>
            <a:r>
              <a:rPr lang="en-US" sz="3200" dirty="0"/>
              <a:t>to all other </a:t>
            </a:r>
            <a:r>
              <a:rPr lang="en-US" sz="3200" dirty="0" smtClean="0"/>
              <a:t>vertices</a:t>
            </a:r>
            <a:endParaRPr lang="he-IL" sz="3200" dirty="0"/>
          </a:p>
          <a:p>
            <a:pPr algn="l" rtl="0"/>
            <a:endParaRPr lang="he-IL" sz="3200" dirty="0"/>
          </a:p>
        </p:txBody>
      </p:sp>
      <p:sp>
        <p:nvSpPr>
          <p:cNvPr id="9" name="Left Bracket 8"/>
          <p:cNvSpPr/>
          <p:nvPr/>
        </p:nvSpPr>
        <p:spPr>
          <a:xfrm>
            <a:off x="827584" y="1988840"/>
            <a:ext cx="45719" cy="1440160"/>
          </a:xfrm>
          <a:prstGeom prst="lef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4" name="TextBox 83"/>
          <p:cNvSpPr txBox="1"/>
          <p:nvPr/>
        </p:nvSpPr>
        <p:spPr>
          <a:xfrm>
            <a:off x="251519" y="2512068"/>
            <a:ext cx="648073" cy="369332"/>
          </a:xfrm>
          <a:prstGeom prst="rect">
            <a:avLst/>
          </a:prstGeom>
          <a:noFill/>
          <a:ln>
            <a:noFill/>
          </a:ln>
        </p:spPr>
        <p:txBody>
          <a:bodyPr wrap="square" rtlCol="1">
            <a:spAutoFit/>
          </a:bodyPr>
          <a:lstStyle/>
          <a:p>
            <a:pPr algn="l" rtl="0"/>
            <a:r>
              <a:rPr lang="en-US" dirty="0" smtClean="0"/>
              <a:t>n/p</a:t>
            </a:r>
            <a:endParaRPr lang="he-IL" dirty="0"/>
          </a:p>
        </p:txBody>
      </p:sp>
      <p:sp>
        <p:nvSpPr>
          <p:cNvPr id="85" name="Left Bracket 84"/>
          <p:cNvSpPr/>
          <p:nvPr/>
        </p:nvSpPr>
        <p:spPr>
          <a:xfrm>
            <a:off x="831778" y="3490122"/>
            <a:ext cx="45719" cy="828000"/>
          </a:xfrm>
          <a:prstGeom prst="lef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5" name="TextBox 94"/>
          <p:cNvSpPr txBox="1"/>
          <p:nvPr/>
        </p:nvSpPr>
        <p:spPr>
          <a:xfrm>
            <a:off x="251520" y="3635732"/>
            <a:ext cx="648073" cy="369332"/>
          </a:xfrm>
          <a:prstGeom prst="rect">
            <a:avLst/>
          </a:prstGeom>
          <a:noFill/>
          <a:ln>
            <a:noFill/>
          </a:ln>
        </p:spPr>
        <p:txBody>
          <a:bodyPr wrap="square" rtlCol="1">
            <a:spAutoFit/>
          </a:bodyPr>
          <a:lstStyle/>
          <a:p>
            <a:pPr algn="l" rtl="0"/>
            <a:r>
              <a:rPr lang="en-US" dirty="0" smtClean="0"/>
              <a:t>n²p</a:t>
            </a:r>
            <a:endParaRPr lang="he-IL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Teranet 2011</a:t>
            </a:r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950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" grpId="0" animBg="1"/>
      <p:bldP spid="9" grpId="0" animBg="1"/>
      <p:bldP spid="84" grpId="0"/>
      <p:bldP spid="85" grpId="0" animBg="1"/>
      <p:bldP spid="95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892480" cy="1143000"/>
          </a:xfrm>
        </p:spPr>
        <p:txBody>
          <a:bodyPr>
            <a:noAutofit/>
          </a:bodyPr>
          <a:lstStyle/>
          <a:p>
            <a:pPr rtl="0"/>
            <a:r>
              <a:rPr lang="en-US" sz="4000" dirty="0" smtClean="0"/>
              <a:t>Distance oracles: </a:t>
            </a:r>
            <a:r>
              <a:rPr lang="en-US" sz="4000" dirty="0" smtClean="0">
                <a:solidFill>
                  <a:srgbClr val="3333CC"/>
                </a:solidFill>
              </a:rPr>
              <a:t>TZ</a:t>
            </a:r>
            <a:r>
              <a:rPr lang="en-US" sz="4000" dirty="0" smtClean="0"/>
              <a:t> 3-stretch</a:t>
            </a:r>
            <a:endParaRPr lang="he-IL" sz="4000" dirty="0"/>
          </a:p>
        </p:txBody>
      </p:sp>
      <p:sp>
        <p:nvSpPr>
          <p:cNvPr id="3" name="TextBox 2"/>
          <p:cNvSpPr txBox="1"/>
          <p:nvPr/>
        </p:nvSpPr>
        <p:spPr>
          <a:xfrm>
            <a:off x="1725547" y="1412776"/>
            <a:ext cx="5370829" cy="2554545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none" rtlCol="1">
            <a:spAutoFit/>
          </a:bodyPr>
          <a:lstStyle/>
          <a:p>
            <a:pPr algn="l" rtl="0"/>
            <a:r>
              <a:rPr lang="en-US" sz="3200" u="sng" dirty="0" smtClean="0"/>
              <a:t>Query(</a:t>
            </a:r>
            <a:r>
              <a:rPr lang="en-US" sz="3200" u="sng" dirty="0" err="1" smtClean="0"/>
              <a:t>u,v</a:t>
            </a:r>
            <a:r>
              <a:rPr lang="en-US" sz="3200" u="sng" dirty="0" smtClean="0"/>
              <a:t>)</a:t>
            </a:r>
            <a:r>
              <a:rPr lang="en-US" sz="3200" dirty="0" smtClean="0"/>
              <a:t> </a:t>
            </a:r>
          </a:p>
          <a:p>
            <a:pPr algn="l" rtl="0"/>
            <a:r>
              <a:rPr lang="en-US" sz="3200" dirty="0" smtClean="0"/>
              <a:t>If </a:t>
            </a:r>
            <a:r>
              <a:rPr lang="en-US" sz="3200" dirty="0" err="1" smtClean="0">
                <a:solidFill>
                  <a:srgbClr val="1C01BF"/>
                </a:solidFill>
              </a:rPr>
              <a:t>u</a:t>
            </a:r>
            <a:r>
              <a:rPr lang="en-US" sz="3200" dirty="0" err="1" smtClean="0">
                <a:solidFill>
                  <a:srgbClr val="1C01BF"/>
                </a:solidFill>
                <a:sym typeface="Symbol"/>
              </a:rPr>
              <a:t>B</a:t>
            </a:r>
            <a:r>
              <a:rPr lang="en-US" sz="3200" dirty="0" smtClean="0">
                <a:solidFill>
                  <a:srgbClr val="1C01BF"/>
                </a:solidFill>
                <a:sym typeface="Symbol"/>
              </a:rPr>
              <a:t>(v) </a:t>
            </a:r>
          </a:p>
          <a:p>
            <a:pPr algn="l" rtl="0"/>
            <a:r>
              <a:rPr lang="en-US" sz="3200" dirty="0">
                <a:solidFill>
                  <a:srgbClr val="1C01BF"/>
                </a:solidFill>
                <a:sym typeface="Symbol"/>
              </a:rPr>
              <a:t>	</a:t>
            </a:r>
            <a:r>
              <a:rPr lang="en-US" sz="3200" dirty="0" smtClean="0"/>
              <a:t>return d[</a:t>
            </a:r>
            <a:r>
              <a:rPr lang="en-US" sz="3200" dirty="0" err="1" smtClean="0"/>
              <a:t>u,v</a:t>
            </a:r>
            <a:r>
              <a:rPr lang="en-US" sz="3200" dirty="0" smtClean="0"/>
              <a:t>]</a:t>
            </a:r>
          </a:p>
          <a:p>
            <a:pPr algn="l" rtl="0"/>
            <a:r>
              <a:rPr lang="en-US" sz="3200" dirty="0" smtClean="0"/>
              <a:t>Else </a:t>
            </a:r>
          </a:p>
          <a:p>
            <a:pPr algn="l" rtl="0"/>
            <a:r>
              <a:rPr lang="en-US" sz="3200" dirty="0"/>
              <a:t>	</a:t>
            </a:r>
            <a:r>
              <a:rPr lang="en-US" sz="3200" dirty="0" smtClean="0"/>
              <a:t>return d[</a:t>
            </a:r>
            <a:r>
              <a:rPr lang="en-US" sz="3200" dirty="0" err="1" smtClean="0"/>
              <a:t>v,p</a:t>
            </a:r>
            <a:r>
              <a:rPr lang="en-US" sz="3200" dirty="0" smtClean="0"/>
              <a:t>(v)]+d[p(v),u]</a:t>
            </a:r>
            <a:endParaRPr lang="he-IL" sz="3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Teranet 2011</a:t>
            </a:r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05339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Oval 15"/>
          <p:cNvSpPr/>
          <p:nvPr/>
        </p:nvSpPr>
        <p:spPr>
          <a:xfrm>
            <a:off x="4762180" y="4787152"/>
            <a:ext cx="1440000" cy="1440000"/>
          </a:xfrm>
          <a:prstGeom prst="ellipse">
            <a:avLst/>
          </a:prstGeom>
          <a:solidFill>
            <a:schemeClr val="accent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892480" cy="1143000"/>
          </a:xfrm>
        </p:spPr>
        <p:txBody>
          <a:bodyPr>
            <a:noAutofit/>
          </a:bodyPr>
          <a:lstStyle/>
          <a:p>
            <a:pPr rtl="0"/>
            <a:r>
              <a:rPr lang="en-US" sz="4000" dirty="0" smtClean="0"/>
              <a:t>Distance oracles: </a:t>
            </a:r>
            <a:r>
              <a:rPr lang="en-US" sz="4000" dirty="0" smtClean="0">
                <a:solidFill>
                  <a:srgbClr val="3333CC"/>
                </a:solidFill>
              </a:rPr>
              <a:t>TZ</a:t>
            </a:r>
            <a:r>
              <a:rPr lang="en-US" sz="4000" dirty="0" smtClean="0"/>
              <a:t> 3-stretch</a:t>
            </a:r>
            <a:endParaRPr lang="he-IL" sz="4000" dirty="0"/>
          </a:p>
        </p:txBody>
      </p:sp>
      <p:sp>
        <p:nvSpPr>
          <p:cNvPr id="3" name="TextBox 2"/>
          <p:cNvSpPr txBox="1"/>
          <p:nvPr/>
        </p:nvSpPr>
        <p:spPr>
          <a:xfrm>
            <a:off x="1721451" y="1412776"/>
            <a:ext cx="5370829" cy="2554545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none" rtlCol="1">
            <a:spAutoFit/>
          </a:bodyPr>
          <a:lstStyle/>
          <a:p>
            <a:pPr algn="l" rtl="0"/>
            <a:r>
              <a:rPr lang="en-US" sz="3200" u="sng" dirty="0" smtClean="0"/>
              <a:t>Query(</a:t>
            </a:r>
            <a:r>
              <a:rPr lang="en-US" sz="3200" u="sng" dirty="0" err="1" smtClean="0"/>
              <a:t>u,v</a:t>
            </a:r>
            <a:r>
              <a:rPr lang="en-US" sz="3200" u="sng" dirty="0" smtClean="0"/>
              <a:t>)</a:t>
            </a:r>
            <a:r>
              <a:rPr lang="en-US" sz="3200" dirty="0" smtClean="0"/>
              <a:t> </a:t>
            </a:r>
          </a:p>
          <a:p>
            <a:pPr algn="l" rtl="0"/>
            <a:r>
              <a:rPr lang="en-US" sz="3200" dirty="0" smtClean="0"/>
              <a:t>If </a:t>
            </a:r>
            <a:r>
              <a:rPr lang="en-US" sz="3200" dirty="0" err="1" smtClean="0">
                <a:solidFill>
                  <a:srgbClr val="1C01BF"/>
                </a:solidFill>
              </a:rPr>
              <a:t>u</a:t>
            </a:r>
            <a:r>
              <a:rPr lang="en-US" sz="3200" dirty="0" err="1" smtClean="0">
                <a:solidFill>
                  <a:srgbClr val="1C01BF"/>
                </a:solidFill>
                <a:sym typeface="Symbol"/>
              </a:rPr>
              <a:t>B</a:t>
            </a:r>
            <a:r>
              <a:rPr lang="en-US" sz="3200" dirty="0" smtClean="0">
                <a:solidFill>
                  <a:srgbClr val="1C01BF"/>
                </a:solidFill>
                <a:sym typeface="Symbol"/>
              </a:rPr>
              <a:t>(v) </a:t>
            </a:r>
          </a:p>
          <a:p>
            <a:pPr algn="l" rtl="0"/>
            <a:r>
              <a:rPr lang="en-US" sz="3200" dirty="0">
                <a:solidFill>
                  <a:srgbClr val="1C01BF"/>
                </a:solidFill>
                <a:sym typeface="Symbol"/>
              </a:rPr>
              <a:t>	</a:t>
            </a:r>
            <a:r>
              <a:rPr lang="en-US" sz="3200" dirty="0" smtClean="0"/>
              <a:t>return d[</a:t>
            </a:r>
            <a:r>
              <a:rPr lang="en-US" sz="3200" dirty="0" err="1" smtClean="0"/>
              <a:t>u,v</a:t>
            </a:r>
            <a:r>
              <a:rPr lang="en-US" sz="3200" dirty="0" smtClean="0"/>
              <a:t>]</a:t>
            </a:r>
          </a:p>
          <a:p>
            <a:pPr algn="l" rtl="0"/>
            <a:r>
              <a:rPr lang="en-US" sz="3200" dirty="0" smtClean="0"/>
              <a:t>Else </a:t>
            </a:r>
          </a:p>
          <a:p>
            <a:pPr algn="l" rtl="0"/>
            <a:r>
              <a:rPr lang="en-US" sz="3200" dirty="0"/>
              <a:t>	</a:t>
            </a:r>
            <a:r>
              <a:rPr lang="en-US" sz="3200" dirty="0" smtClean="0"/>
              <a:t>return d[</a:t>
            </a:r>
            <a:r>
              <a:rPr lang="en-US" sz="3200" dirty="0" err="1" smtClean="0"/>
              <a:t>v,p</a:t>
            </a:r>
            <a:r>
              <a:rPr lang="en-US" sz="3200" dirty="0" smtClean="0"/>
              <a:t>(v)]+d[p(v),u]</a:t>
            </a:r>
            <a:endParaRPr lang="he-IL" sz="3200" dirty="0"/>
          </a:p>
        </p:txBody>
      </p:sp>
      <p:sp>
        <p:nvSpPr>
          <p:cNvPr id="4" name="Oval 3"/>
          <p:cNvSpPr/>
          <p:nvPr/>
        </p:nvSpPr>
        <p:spPr>
          <a:xfrm>
            <a:off x="3473433" y="5456110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" name="Oval 4"/>
          <p:cNvSpPr/>
          <p:nvPr/>
        </p:nvSpPr>
        <p:spPr>
          <a:xfrm>
            <a:off x="5417649" y="5456110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" name="TextBox 5"/>
          <p:cNvSpPr txBox="1"/>
          <p:nvPr/>
        </p:nvSpPr>
        <p:spPr>
          <a:xfrm>
            <a:off x="3228945" y="5322980"/>
            <a:ext cx="306495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 smtClean="0"/>
              <a:t>u</a:t>
            </a:r>
            <a:endParaRPr lang="he-IL" dirty="0"/>
          </a:p>
        </p:txBody>
      </p:sp>
      <p:sp>
        <p:nvSpPr>
          <p:cNvPr id="7" name="TextBox 6"/>
          <p:cNvSpPr txBox="1"/>
          <p:nvPr/>
        </p:nvSpPr>
        <p:spPr>
          <a:xfrm>
            <a:off x="5507274" y="5322980"/>
            <a:ext cx="288862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 smtClean="0"/>
              <a:t>v</a:t>
            </a:r>
            <a:endParaRPr lang="he-IL" dirty="0"/>
          </a:p>
        </p:txBody>
      </p:sp>
      <p:sp>
        <p:nvSpPr>
          <p:cNvPr id="8" name="Oval 7"/>
          <p:cNvSpPr/>
          <p:nvPr/>
        </p:nvSpPr>
        <p:spPr>
          <a:xfrm>
            <a:off x="4880352" y="4919976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" name="TextBox 8"/>
          <p:cNvSpPr txBox="1"/>
          <p:nvPr/>
        </p:nvSpPr>
        <p:spPr>
          <a:xfrm>
            <a:off x="4716016" y="4545124"/>
            <a:ext cx="551753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l" rtl="0"/>
            <a:r>
              <a:rPr lang="en-US" dirty="0" smtClean="0"/>
              <a:t>p(v)</a:t>
            </a:r>
            <a:endParaRPr lang="he-IL" dirty="0"/>
          </a:p>
        </p:txBody>
      </p:sp>
      <p:cxnSp>
        <p:nvCxnSpPr>
          <p:cNvPr id="11" name="Straight Connector 10"/>
          <p:cNvCxnSpPr>
            <a:stCxn id="4" idx="6"/>
            <a:endCxn id="5" idx="2"/>
          </p:cNvCxnSpPr>
          <p:nvPr/>
        </p:nvCxnSpPr>
        <p:spPr>
          <a:xfrm>
            <a:off x="3617433" y="5528110"/>
            <a:ext cx="1800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8" idx="4"/>
            <a:endCxn id="5" idx="2"/>
          </p:cNvCxnSpPr>
          <p:nvPr/>
        </p:nvCxnSpPr>
        <p:spPr>
          <a:xfrm>
            <a:off x="4952352" y="5063976"/>
            <a:ext cx="465297" cy="464134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8" idx="4"/>
            <a:endCxn id="4" idx="6"/>
          </p:cNvCxnSpPr>
          <p:nvPr/>
        </p:nvCxnSpPr>
        <p:spPr>
          <a:xfrm flipH="1">
            <a:off x="3617433" y="5063976"/>
            <a:ext cx="1334919" cy="464134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5172375" y="4870754"/>
            <a:ext cx="846706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l" rtl="0"/>
            <a:r>
              <a:rPr lang="en-US" dirty="0" smtClean="0"/>
              <a:t>≤d[</a:t>
            </a:r>
            <a:r>
              <a:rPr lang="en-US" dirty="0" err="1" smtClean="0"/>
              <a:t>u,v</a:t>
            </a:r>
            <a:r>
              <a:rPr lang="en-US" dirty="0" smtClean="0"/>
              <a:t>]</a:t>
            </a:r>
            <a:endParaRPr lang="he-IL" dirty="0"/>
          </a:p>
        </p:txBody>
      </p:sp>
      <p:sp>
        <p:nvSpPr>
          <p:cNvPr id="25" name="TextBox 24"/>
          <p:cNvSpPr txBox="1"/>
          <p:nvPr/>
        </p:nvSpPr>
        <p:spPr>
          <a:xfrm>
            <a:off x="2411760" y="4870754"/>
            <a:ext cx="1754005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l" rtl="0"/>
            <a:r>
              <a:rPr lang="en-US" dirty="0" smtClean="0"/>
              <a:t>d[</a:t>
            </a:r>
            <a:r>
              <a:rPr lang="en-US" dirty="0" err="1" smtClean="0"/>
              <a:t>u,v</a:t>
            </a:r>
            <a:r>
              <a:rPr lang="en-US" dirty="0" smtClean="0"/>
              <a:t>]+d[p(v),v]≥</a:t>
            </a:r>
            <a:endParaRPr lang="he-IL" dirty="0"/>
          </a:p>
        </p:txBody>
      </p:sp>
      <p:sp>
        <p:nvSpPr>
          <p:cNvPr id="26" name="TextBox 25"/>
          <p:cNvSpPr txBox="1"/>
          <p:nvPr/>
        </p:nvSpPr>
        <p:spPr>
          <a:xfrm>
            <a:off x="2218520" y="6129300"/>
            <a:ext cx="4815741" cy="58477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l" rtl="0"/>
            <a:r>
              <a:rPr lang="en-US" sz="3200" dirty="0" smtClean="0"/>
              <a:t>d[</a:t>
            </a:r>
            <a:r>
              <a:rPr lang="en-US" sz="3200" dirty="0" err="1" smtClean="0"/>
              <a:t>u,p</a:t>
            </a:r>
            <a:r>
              <a:rPr lang="en-US" sz="3200" dirty="0" smtClean="0"/>
              <a:t>(v)]+d[p(v),v] ≤ 3d[</a:t>
            </a:r>
            <a:r>
              <a:rPr lang="en-US" sz="3200" dirty="0" err="1" smtClean="0"/>
              <a:t>u,v</a:t>
            </a:r>
            <a:r>
              <a:rPr lang="en-US" sz="3200" dirty="0" smtClean="0"/>
              <a:t>]</a:t>
            </a:r>
            <a:endParaRPr lang="he-IL" sz="3200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Teranet 2011</a:t>
            </a:r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40062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3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24" grpId="0"/>
      <p:bldP spid="25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892480" cy="1143000"/>
          </a:xfrm>
        </p:spPr>
        <p:txBody>
          <a:bodyPr>
            <a:noAutofit/>
          </a:bodyPr>
          <a:lstStyle/>
          <a:p>
            <a:pPr rtl="0"/>
            <a:r>
              <a:rPr lang="en-US" sz="4000" dirty="0" smtClean="0"/>
              <a:t>Distance oracles: </a:t>
            </a:r>
            <a:r>
              <a:rPr lang="en-US" sz="4000" dirty="0" smtClean="0">
                <a:solidFill>
                  <a:srgbClr val="3333CC"/>
                </a:solidFill>
              </a:rPr>
              <a:t>TZ</a:t>
            </a:r>
            <a:r>
              <a:rPr lang="en-US" sz="4000" dirty="0" smtClean="0"/>
              <a:t> 3-stretch</a:t>
            </a:r>
            <a:endParaRPr lang="he-IL" sz="4000" dirty="0"/>
          </a:p>
        </p:txBody>
      </p:sp>
      <p:sp>
        <p:nvSpPr>
          <p:cNvPr id="3" name="TextBox 2"/>
          <p:cNvSpPr txBox="1"/>
          <p:nvPr/>
        </p:nvSpPr>
        <p:spPr>
          <a:xfrm>
            <a:off x="827584" y="1412776"/>
            <a:ext cx="7138877" cy="255454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l" rtl="0"/>
            <a:r>
              <a:rPr lang="en-US" sz="3200" u="sng" dirty="0" smtClean="0"/>
              <a:t>Summary</a:t>
            </a:r>
            <a:r>
              <a:rPr lang="en-US" sz="3200" dirty="0" smtClean="0"/>
              <a:t> </a:t>
            </a:r>
          </a:p>
          <a:p>
            <a:pPr algn="l" rtl="0"/>
            <a:r>
              <a:rPr lang="en-US" sz="3200" dirty="0" smtClean="0">
                <a:solidFill>
                  <a:srgbClr val="1C01BF"/>
                </a:solidFill>
              </a:rPr>
              <a:t>Stretch</a:t>
            </a:r>
            <a:r>
              <a:rPr lang="en-US" sz="3200" dirty="0" smtClean="0"/>
              <a:t>: 3</a:t>
            </a:r>
          </a:p>
          <a:p>
            <a:pPr algn="l" rtl="0"/>
            <a:r>
              <a:rPr lang="en-US" sz="3200" dirty="0" smtClean="0">
                <a:solidFill>
                  <a:srgbClr val="1C01BF"/>
                </a:solidFill>
              </a:rPr>
              <a:t>Query</a:t>
            </a:r>
            <a:r>
              <a:rPr lang="en-US" sz="3200" dirty="0" smtClean="0"/>
              <a:t>: Constant time</a:t>
            </a:r>
          </a:p>
          <a:p>
            <a:pPr algn="l" rtl="0"/>
            <a:r>
              <a:rPr lang="en-US" sz="3200" dirty="0" smtClean="0">
                <a:solidFill>
                  <a:srgbClr val="1C01BF"/>
                </a:solidFill>
              </a:rPr>
              <a:t>Size</a:t>
            </a:r>
            <a:r>
              <a:rPr lang="en-US" sz="3200" dirty="0" smtClean="0"/>
              <a:t>: n²p+n/p. For </a:t>
            </a:r>
            <a:r>
              <a:rPr lang="en-US" sz="3200" dirty="0" smtClean="0">
                <a:solidFill>
                  <a:srgbClr val="FF0000"/>
                </a:solidFill>
              </a:rPr>
              <a:t>p=n</a:t>
            </a:r>
            <a:r>
              <a:rPr lang="en-US" sz="3200" baseline="30000" dirty="0" smtClean="0">
                <a:solidFill>
                  <a:srgbClr val="FF0000"/>
                </a:solidFill>
              </a:rPr>
              <a:t>-½</a:t>
            </a:r>
            <a:r>
              <a:rPr lang="en-US" sz="3200" dirty="0" smtClean="0"/>
              <a:t> we get size of </a:t>
            </a:r>
            <a:r>
              <a:rPr lang="en-US" sz="3200" dirty="0" smtClean="0">
                <a:solidFill>
                  <a:srgbClr val="FF0000"/>
                </a:solidFill>
              </a:rPr>
              <a:t>n</a:t>
            </a:r>
            <a:r>
              <a:rPr lang="en-US" sz="3200" baseline="30000" dirty="0" smtClean="0">
                <a:solidFill>
                  <a:srgbClr val="FF0000"/>
                </a:solidFill>
              </a:rPr>
              <a:t>1.5</a:t>
            </a:r>
            <a:endParaRPr lang="he-IL" sz="3200" baseline="30000" dirty="0">
              <a:solidFill>
                <a:srgbClr val="FF0000"/>
              </a:solidFill>
            </a:endParaRPr>
          </a:p>
          <a:p>
            <a:pPr algn="l" rtl="0"/>
            <a:endParaRPr lang="he-IL" sz="3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Teranet 2011</a:t>
            </a:r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75262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892480" cy="1143000"/>
          </a:xfrm>
        </p:spPr>
        <p:txBody>
          <a:bodyPr>
            <a:noAutofit/>
          </a:bodyPr>
          <a:lstStyle/>
          <a:p>
            <a:pPr rtl="0"/>
            <a:r>
              <a:rPr lang="en-US" sz="4000" dirty="0" smtClean="0"/>
              <a:t>Distance oracles: below stretch 3</a:t>
            </a:r>
            <a:endParaRPr lang="he-IL" sz="4000" dirty="0"/>
          </a:p>
        </p:txBody>
      </p:sp>
      <p:sp>
        <p:nvSpPr>
          <p:cNvPr id="3" name="TextBox 2"/>
          <p:cNvSpPr txBox="1"/>
          <p:nvPr/>
        </p:nvSpPr>
        <p:spPr>
          <a:xfrm>
            <a:off x="827584" y="1412776"/>
            <a:ext cx="3909275" cy="58477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l" rtl="0"/>
            <a:r>
              <a:rPr lang="en-US" sz="3200" dirty="0" smtClean="0"/>
              <a:t>Why we got </a:t>
            </a:r>
            <a:r>
              <a:rPr lang="en-US" sz="3200" u="sng" dirty="0" smtClean="0"/>
              <a:t>stretch 3</a:t>
            </a:r>
            <a:r>
              <a:rPr lang="en-US" sz="3200" dirty="0" smtClean="0"/>
              <a:t>?</a:t>
            </a:r>
          </a:p>
        </p:txBody>
      </p:sp>
      <p:sp>
        <p:nvSpPr>
          <p:cNvPr id="6" name="Oval 5"/>
          <p:cNvSpPr/>
          <p:nvPr/>
        </p:nvSpPr>
        <p:spPr>
          <a:xfrm>
            <a:off x="3447824" y="3367878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" name="Oval 6"/>
          <p:cNvSpPr/>
          <p:nvPr/>
        </p:nvSpPr>
        <p:spPr>
          <a:xfrm>
            <a:off x="5392040" y="3367878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" name="TextBox 7"/>
          <p:cNvSpPr txBox="1"/>
          <p:nvPr/>
        </p:nvSpPr>
        <p:spPr>
          <a:xfrm>
            <a:off x="3203336" y="3234748"/>
            <a:ext cx="306495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 smtClean="0"/>
              <a:t>u</a:t>
            </a:r>
            <a:endParaRPr lang="he-IL" dirty="0"/>
          </a:p>
        </p:txBody>
      </p:sp>
      <p:sp>
        <p:nvSpPr>
          <p:cNvPr id="9" name="TextBox 8"/>
          <p:cNvSpPr txBox="1"/>
          <p:nvPr/>
        </p:nvSpPr>
        <p:spPr>
          <a:xfrm>
            <a:off x="5481665" y="3234748"/>
            <a:ext cx="288862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 smtClean="0"/>
              <a:t>v</a:t>
            </a:r>
            <a:endParaRPr lang="he-IL" dirty="0"/>
          </a:p>
        </p:txBody>
      </p:sp>
      <p:sp>
        <p:nvSpPr>
          <p:cNvPr id="10" name="Oval 9"/>
          <p:cNvSpPr/>
          <p:nvPr/>
        </p:nvSpPr>
        <p:spPr>
          <a:xfrm>
            <a:off x="4600782" y="2636912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1" name="TextBox 10"/>
          <p:cNvSpPr txBox="1"/>
          <p:nvPr/>
        </p:nvSpPr>
        <p:spPr>
          <a:xfrm>
            <a:off x="4671174" y="2492896"/>
            <a:ext cx="551753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l" rtl="0"/>
            <a:r>
              <a:rPr lang="en-US" dirty="0" smtClean="0"/>
              <a:t>p(v)</a:t>
            </a:r>
            <a:endParaRPr lang="he-IL" dirty="0"/>
          </a:p>
        </p:txBody>
      </p:sp>
      <p:cxnSp>
        <p:nvCxnSpPr>
          <p:cNvPr id="12" name="Straight Connector 11"/>
          <p:cNvCxnSpPr>
            <a:stCxn id="6" idx="6"/>
            <a:endCxn id="7" idx="2"/>
          </p:cNvCxnSpPr>
          <p:nvPr/>
        </p:nvCxnSpPr>
        <p:spPr>
          <a:xfrm>
            <a:off x="3591824" y="3439878"/>
            <a:ext cx="1800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10" idx="4"/>
            <a:endCxn id="7" idx="2"/>
          </p:cNvCxnSpPr>
          <p:nvPr/>
        </p:nvCxnSpPr>
        <p:spPr>
          <a:xfrm>
            <a:off x="4672782" y="2780912"/>
            <a:ext cx="719258" cy="658966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10" idx="4"/>
            <a:endCxn id="6" idx="6"/>
          </p:cNvCxnSpPr>
          <p:nvPr/>
        </p:nvCxnSpPr>
        <p:spPr>
          <a:xfrm flipH="1">
            <a:off x="3591824" y="2780912"/>
            <a:ext cx="1080958" cy="658966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5146766" y="2782522"/>
            <a:ext cx="846706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l" rtl="0"/>
            <a:r>
              <a:rPr lang="en-US" dirty="0" smtClean="0"/>
              <a:t>≤d[</a:t>
            </a:r>
            <a:r>
              <a:rPr lang="en-US" dirty="0" err="1" smtClean="0"/>
              <a:t>u,v</a:t>
            </a:r>
            <a:r>
              <a:rPr lang="en-US" dirty="0" smtClean="0"/>
              <a:t>]</a:t>
            </a:r>
            <a:endParaRPr lang="he-IL" dirty="0"/>
          </a:p>
        </p:txBody>
      </p:sp>
      <p:sp>
        <p:nvSpPr>
          <p:cNvPr id="16" name="TextBox 15"/>
          <p:cNvSpPr txBox="1"/>
          <p:nvPr/>
        </p:nvSpPr>
        <p:spPr>
          <a:xfrm>
            <a:off x="2386151" y="2782522"/>
            <a:ext cx="1754005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l" rtl="0"/>
            <a:r>
              <a:rPr lang="en-US" dirty="0" smtClean="0"/>
              <a:t>d[</a:t>
            </a:r>
            <a:r>
              <a:rPr lang="en-US" dirty="0" err="1" smtClean="0"/>
              <a:t>u,v</a:t>
            </a:r>
            <a:r>
              <a:rPr lang="en-US" dirty="0" smtClean="0"/>
              <a:t>]+d[p(v),v]≥</a:t>
            </a:r>
            <a:endParaRPr lang="he-IL" dirty="0"/>
          </a:p>
        </p:txBody>
      </p:sp>
      <p:sp>
        <p:nvSpPr>
          <p:cNvPr id="17" name="TextBox 16"/>
          <p:cNvSpPr txBox="1"/>
          <p:nvPr/>
        </p:nvSpPr>
        <p:spPr>
          <a:xfrm>
            <a:off x="899592" y="3933056"/>
            <a:ext cx="4531817" cy="58477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l" rtl="0"/>
            <a:r>
              <a:rPr lang="en-US" sz="3200" dirty="0" smtClean="0"/>
              <a:t>Because </a:t>
            </a:r>
            <a:r>
              <a:rPr lang="en-US" sz="3200" dirty="0">
                <a:solidFill>
                  <a:srgbClr val="1C01BF"/>
                </a:solidFill>
              </a:rPr>
              <a:t>d[p(v),v] </a:t>
            </a:r>
            <a:r>
              <a:rPr lang="en-US" sz="3200" dirty="0" smtClean="0">
                <a:solidFill>
                  <a:srgbClr val="1C01BF"/>
                </a:solidFill>
              </a:rPr>
              <a:t>≤ d[</a:t>
            </a:r>
            <a:r>
              <a:rPr lang="en-US" sz="3200" dirty="0" err="1" smtClean="0">
                <a:solidFill>
                  <a:srgbClr val="1C01BF"/>
                </a:solidFill>
              </a:rPr>
              <a:t>u,v</a:t>
            </a:r>
            <a:r>
              <a:rPr lang="en-US" sz="3200" dirty="0" smtClean="0">
                <a:solidFill>
                  <a:srgbClr val="1C01BF"/>
                </a:solidFill>
              </a:rPr>
              <a:t>]</a:t>
            </a:r>
            <a:r>
              <a:rPr lang="en-US" sz="3200" dirty="0" smtClean="0"/>
              <a:t>.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899592" y="4572417"/>
            <a:ext cx="6840760" cy="1569660"/>
          </a:xfrm>
          <a:prstGeom prst="rect">
            <a:avLst/>
          </a:prstGeom>
          <a:noFill/>
          <a:ln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 rtlCol="1">
            <a:spAutoFit/>
          </a:bodyPr>
          <a:lstStyle/>
          <a:p>
            <a:pPr algn="l" rtl="0"/>
            <a:r>
              <a:rPr lang="en-US" sz="3200" dirty="0" smtClean="0"/>
              <a:t>In order to get below stretch 3 we must improve this bound, for example to </a:t>
            </a:r>
          </a:p>
          <a:p>
            <a:pPr algn="l" rtl="0"/>
            <a:r>
              <a:rPr lang="en-US" sz="3200" dirty="0" smtClean="0">
                <a:solidFill>
                  <a:srgbClr val="1C01BF"/>
                </a:solidFill>
              </a:rPr>
              <a:t>d[p(v</a:t>
            </a:r>
            <a:r>
              <a:rPr lang="en-US" sz="3200" dirty="0">
                <a:solidFill>
                  <a:srgbClr val="1C01BF"/>
                </a:solidFill>
              </a:rPr>
              <a:t>),v] </a:t>
            </a:r>
            <a:r>
              <a:rPr lang="en-US" sz="3200" dirty="0" smtClean="0">
                <a:solidFill>
                  <a:srgbClr val="1C01BF"/>
                </a:solidFill>
              </a:rPr>
              <a:t>≤ ½d[</a:t>
            </a:r>
            <a:r>
              <a:rPr lang="en-US" sz="3200" dirty="0" err="1" smtClean="0">
                <a:solidFill>
                  <a:srgbClr val="1C01BF"/>
                </a:solidFill>
              </a:rPr>
              <a:t>u,v</a:t>
            </a:r>
            <a:r>
              <a:rPr lang="en-US" sz="3200" dirty="0" smtClean="0">
                <a:solidFill>
                  <a:srgbClr val="1C01BF"/>
                </a:solidFill>
              </a:rPr>
              <a:t>]</a:t>
            </a:r>
            <a:r>
              <a:rPr lang="en-US" sz="3200" dirty="0" smtClean="0"/>
              <a:t>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Teranet 2011</a:t>
            </a:r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38016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/>
      <p:bldP spid="9" grpId="0"/>
      <p:bldP spid="10" grpId="0" animBg="1"/>
      <p:bldP spid="11" grpId="0"/>
      <p:bldP spid="15" grpId="0"/>
      <p:bldP spid="16" grpId="0"/>
      <p:bldP spid="17" grpId="0"/>
      <p:bldP spid="18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892480" cy="1143000"/>
          </a:xfrm>
        </p:spPr>
        <p:txBody>
          <a:bodyPr>
            <a:noAutofit/>
          </a:bodyPr>
          <a:lstStyle/>
          <a:p>
            <a:pPr rtl="0"/>
            <a:r>
              <a:rPr lang="en-US" sz="4000" dirty="0" smtClean="0"/>
              <a:t>Stretch (2,1) – notations adjustment </a:t>
            </a:r>
            <a:endParaRPr lang="he-IL" sz="4000" dirty="0"/>
          </a:p>
        </p:txBody>
      </p:sp>
      <p:sp>
        <p:nvSpPr>
          <p:cNvPr id="18" name="TextBox 17"/>
          <p:cNvSpPr txBox="1"/>
          <p:nvPr/>
        </p:nvSpPr>
        <p:spPr>
          <a:xfrm>
            <a:off x="539552" y="1700808"/>
            <a:ext cx="8352928" cy="1077218"/>
          </a:xfrm>
          <a:prstGeom prst="rect">
            <a:avLst/>
          </a:prstGeom>
          <a:noFill/>
          <a:ln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 rtlCol="1">
            <a:spAutoFit/>
          </a:bodyPr>
          <a:lstStyle/>
          <a:p>
            <a:pPr algn="l" rtl="0"/>
            <a:r>
              <a:rPr lang="en-US" sz="3200" dirty="0" err="1" smtClean="0"/>
              <a:t>p</a:t>
            </a:r>
            <a:r>
              <a:rPr lang="en-US" sz="3200" baseline="-25000" dirty="0" err="1" smtClean="0"/>
              <a:t>A</a:t>
            </a:r>
            <a:r>
              <a:rPr lang="en-US" sz="3200" dirty="0" smtClean="0"/>
              <a:t>(u) - the closest vertex from A to u </a:t>
            </a:r>
          </a:p>
          <a:p>
            <a:pPr algn="l" rtl="0"/>
            <a:r>
              <a:rPr lang="en-US" sz="3200" dirty="0" smtClean="0"/>
              <a:t>B</a:t>
            </a:r>
            <a:r>
              <a:rPr lang="en-US" sz="3200" baseline="-25000" dirty="0" smtClean="0"/>
              <a:t>A</a:t>
            </a:r>
            <a:r>
              <a:rPr lang="en-US" sz="3200" dirty="0" smtClean="0"/>
              <a:t>(u) </a:t>
            </a:r>
            <a:r>
              <a:rPr lang="en-US" sz="3200" dirty="0"/>
              <a:t>= { </a:t>
            </a:r>
            <a:r>
              <a:rPr lang="en-US" sz="3200" dirty="0" smtClean="0"/>
              <a:t>v </a:t>
            </a:r>
            <a:r>
              <a:rPr lang="en-US" sz="3200" dirty="0"/>
              <a:t>| </a:t>
            </a:r>
            <a:r>
              <a:rPr lang="en-US" sz="3200" dirty="0" smtClean="0"/>
              <a:t>d[</a:t>
            </a:r>
            <a:r>
              <a:rPr lang="en-US" sz="3200" dirty="0" err="1" smtClean="0"/>
              <a:t>u,v</a:t>
            </a:r>
            <a:r>
              <a:rPr lang="en-US" sz="3200" dirty="0" smtClean="0"/>
              <a:t>] </a:t>
            </a:r>
            <a:r>
              <a:rPr lang="en-US" sz="3200" dirty="0"/>
              <a:t>&lt; </a:t>
            </a:r>
            <a:r>
              <a:rPr lang="en-US" sz="3200" dirty="0" smtClean="0"/>
              <a:t>d[</a:t>
            </a:r>
            <a:r>
              <a:rPr lang="en-US" sz="3200" dirty="0" err="1" smtClean="0"/>
              <a:t>u,p</a:t>
            </a:r>
            <a:r>
              <a:rPr lang="en-US" sz="3200" baseline="-25000" dirty="0" err="1" smtClean="0"/>
              <a:t>A</a:t>
            </a:r>
            <a:r>
              <a:rPr lang="en-US" sz="3200" dirty="0" smtClean="0"/>
              <a:t>(u)] }</a:t>
            </a:r>
            <a:endParaRPr lang="he-IL" sz="32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Teranet 2011</a:t>
            </a:r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68859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892480" cy="1143000"/>
          </a:xfrm>
        </p:spPr>
        <p:txBody>
          <a:bodyPr>
            <a:noAutofit/>
          </a:bodyPr>
          <a:lstStyle/>
          <a:p>
            <a:pPr rtl="0"/>
            <a:r>
              <a:rPr lang="en-US" sz="4000" dirty="0" smtClean="0"/>
              <a:t>Stretch (2,1) – main idea</a:t>
            </a:r>
            <a:endParaRPr lang="he-IL" sz="4000" dirty="0"/>
          </a:p>
        </p:txBody>
      </p:sp>
      <p:sp>
        <p:nvSpPr>
          <p:cNvPr id="18" name="TextBox 17"/>
          <p:cNvSpPr txBox="1"/>
          <p:nvPr/>
        </p:nvSpPr>
        <p:spPr>
          <a:xfrm>
            <a:off x="539552" y="1700808"/>
            <a:ext cx="8352928" cy="1077218"/>
          </a:xfrm>
          <a:prstGeom prst="rect">
            <a:avLst/>
          </a:prstGeom>
          <a:noFill/>
          <a:ln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 rtlCol="1">
            <a:spAutoFit/>
          </a:bodyPr>
          <a:lstStyle/>
          <a:p>
            <a:pPr algn="l" rtl="0"/>
            <a:r>
              <a:rPr lang="en-US" sz="3200" dirty="0" err="1" smtClean="0"/>
              <a:t>p</a:t>
            </a:r>
            <a:r>
              <a:rPr lang="en-US" sz="3200" baseline="-25000" dirty="0" err="1" smtClean="0"/>
              <a:t>A</a:t>
            </a:r>
            <a:r>
              <a:rPr lang="en-US" sz="3200" dirty="0" smtClean="0"/>
              <a:t>(u) - the closest vertex from A to u </a:t>
            </a:r>
          </a:p>
          <a:p>
            <a:pPr algn="l" rtl="0"/>
            <a:r>
              <a:rPr lang="en-US" sz="3200" dirty="0" smtClean="0"/>
              <a:t>B</a:t>
            </a:r>
            <a:r>
              <a:rPr lang="en-US" sz="3200" baseline="-25000" dirty="0" smtClean="0"/>
              <a:t>A</a:t>
            </a:r>
            <a:r>
              <a:rPr lang="en-US" sz="3200" dirty="0" smtClean="0"/>
              <a:t>(u) </a:t>
            </a:r>
            <a:r>
              <a:rPr lang="en-US" sz="3200" dirty="0"/>
              <a:t>= { </a:t>
            </a:r>
            <a:r>
              <a:rPr lang="en-US" sz="3200" dirty="0" smtClean="0"/>
              <a:t>v </a:t>
            </a:r>
            <a:r>
              <a:rPr lang="en-US" sz="3200" dirty="0"/>
              <a:t>| </a:t>
            </a:r>
            <a:r>
              <a:rPr lang="en-US" sz="3200" dirty="0" smtClean="0"/>
              <a:t>d[</a:t>
            </a:r>
            <a:r>
              <a:rPr lang="en-US" sz="3200" dirty="0" err="1" smtClean="0"/>
              <a:t>u,v</a:t>
            </a:r>
            <a:r>
              <a:rPr lang="en-US" sz="3200" dirty="0" smtClean="0"/>
              <a:t>] </a:t>
            </a:r>
            <a:r>
              <a:rPr lang="en-US" sz="3200" dirty="0"/>
              <a:t>&lt; </a:t>
            </a:r>
            <a:r>
              <a:rPr lang="en-US" sz="3200" dirty="0" smtClean="0"/>
              <a:t>d[</a:t>
            </a:r>
            <a:r>
              <a:rPr lang="en-US" sz="3200" dirty="0" err="1" smtClean="0"/>
              <a:t>u,p</a:t>
            </a:r>
            <a:r>
              <a:rPr lang="en-US" sz="3200" baseline="-25000" dirty="0" err="1" smtClean="0"/>
              <a:t>A</a:t>
            </a:r>
            <a:r>
              <a:rPr lang="en-US" sz="3200" dirty="0" smtClean="0"/>
              <a:t>(u)] }</a:t>
            </a:r>
            <a:endParaRPr lang="he-IL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539552" y="2999854"/>
            <a:ext cx="8352928" cy="2062103"/>
          </a:xfrm>
          <a:prstGeom prst="rect">
            <a:avLst/>
          </a:prstGeom>
          <a:noFill/>
          <a:ln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 rtlCol="1">
            <a:spAutoFit/>
          </a:bodyPr>
          <a:lstStyle/>
          <a:p>
            <a:pPr algn="l" rtl="0"/>
            <a:r>
              <a:rPr lang="en-US" sz="3200" dirty="0" smtClean="0"/>
              <a:t>Two sets are sampled (as opposed to one before)</a:t>
            </a:r>
          </a:p>
          <a:p>
            <a:pPr marL="457200" indent="-457200" algn="l" rtl="0">
              <a:buFont typeface="Arial" pitchFamily="34" charset="0"/>
              <a:buChar char="•"/>
            </a:pPr>
            <a:r>
              <a:rPr lang="en-US" sz="3200" dirty="0" smtClean="0"/>
              <a:t>A</a:t>
            </a:r>
            <a:r>
              <a:rPr lang="en-US" sz="3200" baseline="-25000" dirty="0" smtClean="0"/>
              <a:t>1</a:t>
            </a:r>
            <a:r>
              <a:rPr lang="en-US" sz="3200" dirty="0" smtClean="0"/>
              <a:t> – with probability p</a:t>
            </a:r>
            <a:r>
              <a:rPr lang="en-US" sz="3200" baseline="-25000" dirty="0" smtClean="0"/>
              <a:t>1</a:t>
            </a:r>
            <a:r>
              <a:rPr lang="en-US" sz="3200" dirty="0" smtClean="0"/>
              <a:t> (|A</a:t>
            </a:r>
            <a:r>
              <a:rPr lang="en-US" sz="3200" baseline="-25000" dirty="0" smtClean="0"/>
              <a:t>1</a:t>
            </a:r>
            <a:r>
              <a:rPr lang="en-US" sz="3200" dirty="0" smtClean="0"/>
              <a:t>|=np</a:t>
            </a:r>
            <a:r>
              <a:rPr lang="en-US" sz="3200" baseline="-25000" dirty="0" smtClean="0"/>
              <a:t>1</a:t>
            </a:r>
            <a:r>
              <a:rPr lang="en-US" sz="3200" dirty="0" smtClean="0"/>
              <a:t>)</a:t>
            </a:r>
          </a:p>
          <a:p>
            <a:pPr marL="457200" indent="-457200" algn="l" rtl="0">
              <a:buFont typeface="Arial" pitchFamily="34" charset="0"/>
              <a:buChar char="•"/>
            </a:pPr>
            <a:r>
              <a:rPr lang="en-US" sz="3200" dirty="0" smtClean="0"/>
              <a:t>A</a:t>
            </a:r>
            <a:r>
              <a:rPr lang="en-US" sz="3200" baseline="-25000" dirty="0" smtClean="0"/>
              <a:t>2</a:t>
            </a:r>
            <a:r>
              <a:rPr lang="en-US" sz="3200" dirty="0" smtClean="0"/>
              <a:t> – with probability p</a:t>
            </a:r>
            <a:r>
              <a:rPr lang="en-US" sz="3200" baseline="-25000" dirty="0" smtClean="0"/>
              <a:t>2</a:t>
            </a:r>
            <a:r>
              <a:rPr lang="en-US" sz="3200" dirty="0" smtClean="0"/>
              <a:t> </a:t>
            </a:r>
            <a:r>
              <a:rPr lang="en-US" sz="3200" dirty="0"/>
              <a:t>(|</a:t>
            </a:r>
            <a:r>
              <a:rPr lang="en-US" sz="3200" dirty="0" smtClean="0"/>
              <a:t>A</a:t>
            </a:r>
            <a:r>
              <a:rPr lang="en-US" sz="3200" baseline="-25000" dirty="0" smtClean="0"/>
              <a:t>2</a:t>
            </a:r>
            <a:r>
              <a:rPr lang="en-US" sz="3200" dirty="0" smtClean="0"/>
              <a:t>|=np</a:t>
            </a:r>
            <a:r>
              <a:rPr lang="en-US" sz="3200" baseline="-25000" dirty="0" smtClean="0"/>
              <a:t>2</a:t>
            </a:r>
            <a:r>
              <a:rPr lang="en-US" sz="3200" dirty="0" smtClean="0"/>
              <a:t>)</a:t>
            </a:r>
          </a:p>
          <a:p>
            <a:pPr algn="l" rtl="0"/>
            <a:r>
              <a:rPr lang="en-US" sz="3200" dirty="0" smtClean="0"/>
              <a:t>(where p</a:t>
            </a:r>
            <a:r>
              <a:rPr lang="en-US" sz="3200" baseline="-25000" dirty="0" smtClean="0"/>
              <a:t>1</a:t>
            </a:r>
            <a:r>
              <a:rPr lang="en-US" sz="3200" dirty="0" smtClean="0"/>
              <a:t>&gt;&gt;p</a:t>
            </a:r>
            <a:r>
              <a:rPr lang="en-US" sz="3200" baseline="-25000" dirty="0" smtClean="0"/>
              <a:t>2 </a:t>
            </a:r>
            <a:r>
              <a:rPr lang="en-US" sz="3200" dirty="0" smtClean="0"/>
              <a:t>and hence |A</a:t>
            </a:r>
            <a:r>
              <a:rPr lang="en-US" sz="3200" baseline="-25000" dirty="0" smtClean="0"/>
              <a:t>1</a:t>
            </a:r>
            <a:r>
              <a:rPr lang="en-US" sz="3200" dirty="0" smtClean="0"/>
              <a:t>|&gt;&gt;</a:t>
            </a:r>
            <a:r>
              <a:rPr lang="en-US" sz="3200" dirty="0"/>
              <a:t>|</a:t>
            </a:r>
            <a:r>
              <a:rPr lang="en-US" sz="3200" dirty="0" smtClean="0"/>
              <a:t>A</a:t>
            </a:r>
            <a:r>
              <a:rPr lang="en-US" sz="3200" baseline="-25000" dirty="0" smtClean="0"/>
              <a:t>2</a:t>
            </a:r>
            <a:r>
              <a:rPr lang="en-US" sz="3200" dirty="0" smtClean="0"/>
              <a:t>|)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50438" y="5292497"/>
            <a:ext cx="8352928" cy="1077218"/>
          </a:xfrm>
          <a:prstGeom prst="rect">
            <a:avLst/>
          </a:prstGeom>
          <a:noFill/>
          <a:ln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 rtlCol="1">
            <a:spAutoFit/>
          </a:bodyPr>
          <a:lstStyle/>
          <a:p>
            <a:pPr algn="l" rtl="0"/>
            <a:r>
              <a:rPr lang="en-US" sz="3200" dirty="0" smtClean="0"/>
              <a:t>A third set is formed as follows:</a:t>
            </a:r>
          </a:p>
          <a:p>
            <a:pPr algn="l" rtl="0"/>
            <a:r>
              <a:rPr lang="en-US" sz="3200" dirty="0" smtClean="0"/>
              <a:t>A = A</a:t>
            </a:r>
            <a:r>
              <a:rPr lang="en-US" sz="3200" baseline="-25000" dirty="0" smtClean="0"/>
              <a:t>1</a:t>
            </a:r>
            <a:r>
              <a:rPr lang="en-US" sz="3200" dirty="0"/>
              <a:t> </a:t>
            </a:r>
            <a:r>
              <a:rPr lang="en-US" sz="3200" dirty="0" smtClean="0">
                <a:sym typeface="Symbol"/>
              </a:rPr>
              <a:t></a:t>
            </a:r>
            <a:r>
              <a:rPr lang="en-US" sz="1600" dirty="0" smtClean="0">
                <a:sym typeface="Symbol"/>
              </a:rPr>
              <a:t>u</a:t>
            </a:r>
            <a:r>
              <a:rPr lang="en-US" sz="1600" dirty="0" smtClean="0"/>
              <a:t>A</a:t>
            </a:r>
            <a:r>
              <a:rPr lang="en-US" sz="1600" baseline="-25000" dirty="0" smtClean="0"/>
              <a:t>2</a:t>
            </a:r>
            <a:r>
              <a:rPr lang="en-US" sz="3200" dirty="0" smtClean="0">
                <a:solidFill>
                  <a:prstClr val="black"/>
                </a:solidFill>
              </a:rPr>
              <a:t>B</a:t>
            </a:r>
            <a:r>
              <a:rPr lang="en-US" sz="3200" baseline="-25000" dirty="0" smtClean="0">
                <a:solidFill>
                  <a:prstClr val="black"/>
                </a:solidFill>
              </a:rPr>
              <a:t>A</a:t>
            </a:r>
            <a:r>
              <a:rPr lang="en-US" sz="2400" baseline="-45000" dirty="0" smtClean="0">
                <a:solidFill>
                  <a:prstClr val="black"/>
                </a:solidFill>
              </a:rPr>
              <a:t>1</a:t>
            </a:r>
            <a:r>
              <a:rPr lang="en-US" sz="3200" dirty="0" smtClean="0">
                <a:solidFill>
                  <a:prstClr val="black"/>
                </a:solidFill>
              </a:rPr>
              <a:t>(u)</a:t>
            </a:r>
            <a:endParaRPr lang="en-US" sz="1600" baseline="-45000" dirty="0" smtClean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Teranet 2011</a:t>
            </a:r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48951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pPr rtl="0" eaLnBrk="1" hangingPunct="1"/>
            <a:r>
              <a:rPr lang="en-US" dirty="0" smtClean="0"/>
              <a:t>Distance oracles: </a:t>
            </a:r>
            <a:r>
              <a:rPr lang="en-US" dirty="0" smtClean="0">
                <a:solidFill>
                  <a:srgbClr val="3333CC"/>
                </a:solidFill>
              </a:rPr>
              <a:t>stretch</a:t>
            </a:r>
            <a:r>
              <a:rPr lang="en-US" dirty="0" smtClean="0"/>
              <a:t> </a:t>
            </a:r>
          </a:p>
        </p:txBody>
      </p:sp>
      <p:sp>
        <p:nvSpPr>
          <p:cNvPr id="51" name="Rectangle 3"/>
          <p:cNvSpPr txBox="1">
            <a:spLocks noChangeArrowheads="1"/>
          </p:cNvSpPr>
          <p:nvPr/>
        </p:nvSpPr>
        <p:spPr bwMode="auto">
          <a:xfrm>
            <a:off x="107950" y="1308100"/>
            <a:ext cx="9036050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l" rtl="0" eaLnBrk="1" hangingPunct="1">
              <a:spcBef>
                <a:spcPct val="20000"/>
              </a:spcBef>
            </a:pPr>
            <a:r>
              <a:rPr lang="en-US" sz="3200" dirty="0" smtClean="0"/>
              <a:t>What we can get from settling on approximation? </a:t>
            </a:r>
            <a:endParaRPr lang="en-US" sz="3200" dirty="0"/>
          </a:p>
          <a:p>
            <a:pPr algn="l" rtl="0" eaLnBrk="1" hangingPunct="1">
              <a:spcBef>
                <a:spcPct val="20000"/>
              </a:spcBef>
            </a:pPr>
            <a:endParaRPr lang="en-US" sz="3200" dirty="0"/>
          </a:p>
          <a:p>
            <a:pPr algn="l" rtl="0" eaLnBrk="1" hangingPunct="1">
              <a:spcBef>
                <a:spcPct val="20000"/>
              </a:spcBef>
            </a:pPr>
            <a:r>
              <a:rPr lang="en-US" sz="3200" u="sng" dirty="0" smtClean="0"/>
              <a:t>Stretch:</a:t>
            </a:r>
          </a:p>
          <a:p>
            <a:pPr algn="l" rtl="0" eaLnBrk="1" hangingPunct="1">
              <a:spcBef>
                <a:spcPct val="20000"/>
              </a:spcBef>
            </a:pPr>
            <a:r>
              <a:rPr lang="en-US" sz="3200" dirty="0" smtClean="0"/>
              <a:t>d </a:t>
            </a:r>
            <a:r>
              <a:rPr lang="en-US" sz="3200" dirty="0" smtClean="0"/>
              <a:t>- the </a:t>
            </a:r>
            <a:r>
              <a:rPr lang="en-US" sz="3200" dirty="0"/>
              <a:t>distance between u and v. </a:t>
            </a:r>
          </a:p>
          <a:p>
            <a:pPr algn="l" rtl="0" eaLnBrk="1" hangingPunct="1">
              <a:spcBef>
                <a:spcPct val="20000"/>
              </a:spcBef>
            </a:pPr>
            <a:r>
              <a:rPr lang="en-US" sz="3200" dirty="0" smtClean="0"/>
              <a:t>d'[</a:t>
            </a:r>
            <a:r>
              <a:rPr lang="en-US" sz="3200" dirty="0" err="1"/>
              <a:t>u,v</a:t>
            </a:r>
            <a:r>
              <a:rPr lang="en-US" sz="3200" dirty="0"/>
              <a:t>] - </a:t>
            </a:r>
            <a:r>
              <a:rPr lang="en-US" sz="3200" dirty="0" smtClean="0"/>
              <a:t>an approximation.</a:t>
            </a:r>
            <a:endParaRPr lang="en-US" sz="3200" dirty="0"/>
          </a:p>
          <a:p>
            <a:pPr marL="457200" indent="-457200" algn="l" rtl="0" eaLnBrk="1" hangingPunct="1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3200" dirty="0">
                <a:solidFill>
                  <a:srgbClr val="FF0000"/>
                </a:solidFill>
              </a:rPr>
              <a:t>c-multiplicative</a:t>
            </a:r>
            <a:r>
              <a:rPr lang="en-US" sz="3200" dirty="0"/>
              <a:t> </a:t>
            </a:r>
            <a:r>
              <a:rPr lang="en-US" sz="3200" dirty="0">
                <a:solidFill>
                  <a:srgbClr val="FF0000"/>
                </a:solidFill>
              </a:rPr>
              <a:t>stretch</a:t>
            </a:r>
            <a:r>
              <a:rPr lang="en-US" sz="3200" dirty="0"/>
              <a:t> </a:t>
            </a:r>
            <a:r>
              <a:rPr lang="en-US" sz="3200" dirty="0" smtClean="0"/>
              <a:t>-  </a:t>
            </a:r>
            <a:r>
              <a:rPr lang="en-US" sz="3200" dirty="0" smtClean="0">
                <a:solidFill>
                  <a:srgbClr val="3333CC"/>
                </a:solidFill>
              </a:rPr>
              <a:t>d ≤ d'[</a:t>
            </a:r>
            <a:r>
              <a:rPr lang="en-US" sz="3200" dirty="0" err="1">
                <a:solidFill>
                  <a:srgbClr val="3333CC"/>
                </a:solidFill>
              </a:rPr>
              <a:t>u,v</a:t>
            </a:r>
            <a:r>
              <a:rPr lang="en-US" sz="3200" dirty="0" smtClean="0">
                <a:solidFill>
                  <a:srgbClr val="3333CC"/>
                </a:solidFill>
              </a:rPr>
              <a:t>] ≤ </a:t>
            </a:r>
            <a:r>
              <a:rPr lang="en-US" sz="3200" dirty="0" err="1" smtClean="0">
                <a:solidFill>
                  <a:srgbClr val="3333CC"/>
                </a:solidFill>
              </a:rPr>
              <a:t>c·d</a:t>
            </a:r>
            <a:r>
              <a:rPr lang="en-US" sz="3200" dirty="0" smtClean="0">
                <a:solidFill>
                  <a:srgbClr val="3333CC"/>
                </a:solidFill>
              </a:rPr>
              <a:t> </a:t>
            </a:r>
            <a:endParaRPr lang="en-US" sz="3200" dirty="0">
              <a:solidFill>
                <a:srgbClr val="3333CC"/>
              </a:solidFill>
            </a:endParaRPr>
          </a:p>
          <a:p>
            <a:pPr marL="457200" indent="-457200" algn="l" rtl="0" eaLnBrk="1" hangingPunct="1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3200" dirty="0" smtClean="0">
                <a:solidFill>
                  <a:srgbClr val="FF0000"/>
                </a:solidFill>
              </a:rPr>
              <a:t>c-additive </a:t>
            </a:r>
            <a:r>
              <a:rPr lang="en-US" sz="3200" dirty="0">
                <a:solidFill>
                  <a:srgbClr val="FF0000"/>
                </a:solidFill>
              </a:rPr>
              <a:t>stretch </a:t>
            </a:r>
            <a:r>
              <a:rPr lang="en-US" sz="3200" dirty="0" smtClean="0"/>
              <a:t>-  </a:t>
            </a:r>
            <a:r>
              <a:rPr lang="en-US" sz="3200" dirty="0" smtClean="0">
                <a:solidFill>
                  <a:srgbClr val="3333CC"/>
                </a:solidFill>
              </a:rPr>
              <a:t>d ≤ d'[</a:t>
            </a:r>
            <a:r>
              <a:rPr lang="en-US" sz="3200" dirty="0" err="1">
                <a:solidFill>
                  <a:srgbClr val="3333CC"/>
                </a:solidFill>
              </a:rPr>
              <a:t>u,v</a:t>
            </a:r>
            <a:r>
              <a:rPr lang="en-US" sz="3200" dirty="0" smtClean="0">
                <a:solidFill>
                  <a:srgbClr val="3333CC"/>
                </a:solidFill>
              </a:rPr>
              <a:t>] ≤ d </a:t>
            </a:r>
            <a:r>
              <a:rPr lang="en-US" sz="3200" dirty="0">
                <a:solidFill>
                  <a:srgbClr val="3333CC"/>
                </a:solidFill>
              </a:rPr>
              <a:t>+ c</a:t>
            </a:r>
          </a:p>
          <a:p>
            <a:pPr marL="457200" indent="-457200" algn="l" rtl="0" eaLnBrk="1" hangingPunct="1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3200" dirty="0" smtClean="0">
                <a:solidFill>
                  <a:srgbClr val="FF0000"/>
                </a:solidFill>
              </a:rPr>
              <a:t>(</a:t>
            </a:r>
            <a:r>
              <a:rPr lang="en-US" sz="3200" dirty="0">
                <a:solidFill>
                  <a:srgbClr val="FF0000"/>
                </a:solidFill>
              </a:rPr>
              <a:t>c</a:t>
            </a:r>
            <a:r>
              <a:rPr lang="en-US" sz="3200" baseline="-25000" dirty="0">
                <a:solidFill>
                  <a:srgbClr val="FF0000"/>
                </a:solidFill>
              </a:rPr>
              <a:t>1</a:t>
            </a:r>
            <a:r>
              <a:rPr lang="en-US" sz="3200" dirty="0">
                <a:solidFill>
                  <a:srgbClr val="FF0000"/>
                </a:solidFill>
              </a:rPr>
              <a:t>,c</a:t>
            </a:r>
            <a:r>
              <a:rPr lang="en-US" sz="3200" baseline="-25000" dirty="0">
                <a:solidFill>
                  <a:srgbClr val="FF0000"/>
                </a:solidFill>
              </a:rPr>
              <a:t>2</a:t>
            </a:r>
            <a:r>
              <a:rPr lang="en-US" sz="3200" dirty="0">
                <a:solidFill>
                  <a:srgbClr val="FF0000"/>
                </a:solidFill>
              </a:rPr>
              <a:t>)-stretch </a:t>
            </a:r>
            <a:r>
              <a:rPr lang="en-US" sz="3200" dirty="0" smtClean="0"/>
              <a:t>-  </a:t>
            </a:r>
            <a:r>
              <a:rPr lang="en-US" sz="3200" dirty="0" smtClean="0">
                <a:solidFill>
                  <a:srgbClr val="3333CC"/>
                </a:solidFill>
              </a:rPr>
              <a:t>d ≤ d'[</a:t>
            </a:r>
            <a:r>
              <a:rPr lang="en-US" sz="3200" dirty="0" err="1">
                <a:solidFill>
                  <a:srgbClr val="3333CC"/>
                </a:solidFill>
              </a:rPr>
              <a:t>u,v</a:t>
            </a:r>
            <a:r>
              <a:rPr lang="en-US" sz="3200" dirty="0" smtClean="0">
                <a:solidFill>
                  <a:srgbClr val="3333CC"/>
                </a:solidFill>
              </a:rPr>
              <a:t>] ≤ </a:t>
            </a:r>
            <a:r>
              <a:rPr lang="en-US" sz="3200" dirty="0" smtClean="0">
                <a:solidFill>
                  <a:srgbClr val="FF0000"/>
                </a:solidFill>
              </a:rPr>
              <a:t>c</a:t>
            </a:r>
            <a:r>
              <a:rPr lang="en-US" sz="3200" baseline="-25000" dirty="0" smtClean="0">
                <a:solidFill>
                  <a:srgbClr val="FF0000"/>
                </a:solidFill>
              </a:rPr>
              <a:t>1</a:t>
            </a:r>
            <a:r>
              <a:rPr lang="en-US" sz="3200" dirty="0" smtClean="0">
                <a:solidFill>
                  <a:srgbClr val="3333CC"/>
                </a:solidFill>
              </a:rPr>
              <a:t>d </a:t>
            </a:r>
            <a:r>
              <a:rPr lang="en-US" sz="3200" dirty="0">
                <a:solidFill>
                  <a:srgbClr val="3333CC"/>
                </a:solidFill>
              </a:rPr>
              <a:t>+ </a:t>
            </a:r>
            <a:r>
              <a:rPr lang="en-US" sz="3200" dirty="0">
                <a:solidFill>
                  <a:srgbClr val="FF0000"/>
                </a:solidFill>
              </a:rPr>
              <a:t>c</a:t>
            </a:r>
            <a:r>
              <a:rPr lang="en-US" sz="3200" baseline="-25000" dirty="0">
                <a:solidFill>
                  <a:srgbClr val="FF0000"/>
                </a:solidFill>
              </a:rPr>
              <a:t>2</a:t>
            </a:r>
            <a:endParaRPr lang="en-US" sz="3200" dirty="0">
              <a:solidFill>
                <a:srgbClr val="3333CC"/>
              </a:solidFill>
            </a:endParaRPr>
          </a:p>
          <a:p>
            <a:pPr algn="l" rtl="0" eaLnBrk="1" hangingPunct="1">
              <a:spcBef>
                <a:spcPct val="20000"/>
              </a:spcBef>
            </a:pPr>
            <a:endParaRPr lang="en-US" sz="3200" dirty="0">
              <a:solidFill>
                <a:srgbClr val="3333CC"/>
              </a:solidFill>
            </a:endParaRPr>
          </a:p>
          <a:p>
            <a:pPr algn="l" rtl="0" eaLnBrk="1" hangingPunct="1">
              <a:spcBef>
                <a:spcPct val="20000"/>
              </a:spcBef>
            </a:pPr>
            <a:endParaRPr lang="en-US" sz="3200" dirty="0"/>
          </a:p>
          <a:p>
            <a:pPr algn="l" rtl="0" eaLnBrk="1" hangingPunct="1">
              <a:spcBef>
                <a:spcPct val="20000"/>
              </a:spcBef>
            </a:pPr>
            <a:endParaRPr lang="en-US" sz="32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Teranet 2011</a:t>
            </a:r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84577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892480" cy="1143000"/>
          </a:xfrm>
        </p:spPr>
        <p:txBody>
          <a:bodyPr>
            <a:noAutofit/>
          </a:bodyPr>
          <a:lstStyle/>
          <a:p>
            <a:pPr rtl="0"/>
            <a:r>
              <a:rPr lang="en-US" sz="4000" dirty="0"/>
              <a:t>Stretch (2,1) – main idea</a:t>
            </a:r>
            <a:endParaRPr lang="he-IL" sz="4000" dirty="0"/>
          </a:p>
        </p:txBody>
      </p:sp>
      <p:sp>
        <p:nvSpPr>
          <p:cNvPr id="4" name="Oval 3"/>
          <p:cNvSpPr/>
          <p:nvPr/>
        </p:nvSpPr>
        <p:spPr>
          <a:xfrm>
            <a:off x="3879506" y="2908199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" name="Oval 4"/>
          <p:cNvSpPr/>
          <p:nvPr/>
        </p:nvSpPr>
        <p:spPr>
          <a:xfrm>
            <a:off x="4247938" y="3475871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" name="Oval 5"/>
          <p:cNvSpPr/>
          <p:nvPr/>
        </p:nvSpPr>
        <p:spPr>
          <a:xfrm>
            <a:off x="4714361" y="2804413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" name="Oval 6"/>
          <p:cNvSpPr/>
          <p:nvPr/>
        </p:nvSpPr>
        <p:spPr>
          <a:xfrm>
            <a:off x="3231426" y="2669586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" name="Oval 7"/>
          <p:cNvSpPr/>
          <p:nvPr/>
        </p:nvSpPr>
        <p:spPr>
          <a:xfrm>
            <a:off x="3951506" y="2492912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" name="Oval 9"/>
          <p:cNvSpPr/>
          <p:nvPr/>
        </p:nvSpPr>
        <p:spPr>
          <a:xfrm>
            <a:off x="5057665" y="3162754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3" name="Oval 12"/>
          <p:cNvSpPr/>
          <p:nvPr/>
        </p:nvSpPr>
        <p:spPr>
          <a:xfrm>
            <a:off x="4211976" y="2204864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4" name="Oval 13"/>
          <p:cNvSpPr/>
          <p:nvPr/>
        </p:nvSpPr>
        <p:spPr>
          <a:xfrm>
            <a:off x="4572000" y="2564904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5" name="Oval 14"/>
          <p:cNvSpPr/>
          <p:nvPr/>
        </p:nvSpPr>
        <p:spPr>
          <a:xfrm>
            <a:off x="4166786" y="3730426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6" name="Oval 15"/>
          <p:cNvSpPr/>
          <p:nvPr/>
        </p:nvSpPr>
        <p:spPr>
          <a:xfrm>
            <a:off x="3428280" y="3402240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9" name="Oval 18"/>
          <p:cNvSpPr/>
          <p:nvPr/>
        </p:nvSpPr>
        <p:spPr>
          <a:xfrm>
            <a:off x="2799740" y="3338556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0" name="Oval 19"/>
          <p:cNvSpPr/>
          <p:nvPr/>
        </p:nvSpPr>
        <p:spPr>
          <a:xfrm>
            <a:off x="3500280" y="2817784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1" name="Oval 20"/>
          <p:cNvSpPr/>
          <p:nvPr/>
        </p:nvSpPr>
        <p:spPr>
          <a:xfrm>
            <a:off x="3714942" y="4147320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2" name="Oval 21"/>
          <p:cNvSpPr/>
          <p:nvPr/>
        </p:nvSpPr>
        <p:spPr>
          <a:xfrm>
            <a:off x="4352662" y="3897980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3" name="Oval 22"/>
          <p:cNvSpPr/>
          <p:nvPr/>
        </p:nvSpPr>
        <p:spPr>
          <a:xfrm>
            <a:off x="4742866" y="4454766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4" name="Oval 23"/>
          <p:cNvSpPr/>
          <p:nvPr/>
        </p:nvSpPr>
        <p:spPr>
          <a:xfrm>
            <a:off x="5133087" y="3645024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5" name="Oval 24"/>
          <p:cNvSpPr/>
          <p:nvPr/>
        </p:nvSpPr>
        <p:spPr>
          <a:xfrm>
            <a:off x="3726354" y="3565593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7" name="Oval 26"/>
          <p:cNvSpPr/>
          <p:nvPr/>
        </p:nvSpPr>
        <p:spPr>
          <a:xfrm>
            <a:off x="3798354" y="4454766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8" name="Oval 27"/>
          <p:cNvSpPr/>
          <p:nvPr/>
        </p:nvSpPr>
        <p:spPr>
          <a:xfrm>
            <a:off x="5988860" y="3660057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9" name="Oval 28"/>
          <p:cNvSpPr/>
          <p:nvPr/>
        </p:nvSpPr>
        <p:spPr>
          <a:xfrm>
            <a:off x="6357292" y="4227729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0" name="Oval 29"/>
          <p:cNvSpPr/>
          <p:nvPr/>
        </p:nvSpPr>
        <p:spPr>
          <a:xfrm>
            <a:off x="6668889" y="3330156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1" name="Oval 30"/>
          <p:cNvSpPr/>
          <p:nvPr/>
        </p:nvSpPr>
        <p:spPr>
          <a:xfrm>
            <a:off x="5340780" y="3338556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2" name="Oval 31"/>
          <p:cNvSpPr/>
          <p:nvPr/>
        </p:nvSpPr>
        <p:spPr>
          <a:xfrm>
            <a:off x="6819562" y="3958156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4" name="Oval 33"/>
          <p:cNvSpPr/>
          <p:nvPr/>
        </p:nvSpPr>
        <p:spPr>
          <a:xfrm>
            <a:off x="6204140" y="3593111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5" name="Oval 34"/>
          <p:cNvSpPr/>
          <p:nvPr/>
        </p:nvSpPr>
        <p:spPr>
          <a:xfrm>
            <a:off x="6924220" y="3330156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6" name="Oval 35"/>
          <p:cNvSpPr/>
          <p:nvPr/>
        </p:nvSpPr>
        <p:spPr>
          <a:xfrm>
            <a:off x="6276140" y="4482284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7" name="Oval 36"/>
          <p:cNvSpPr/>
          <p:nvPr/>
        </p:nvSpPr>
        <p:spPr>
          <a:xfrm>
            <a:off x="5580112" y="4005064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8" name="Oval 37"/>
          <p:cNvSpPr/>
          <p:nvPr/>
        </p:nvSpPr>
        <p:spPr>
          <a:xfrm>
            <a:off x="5906066" y="4721770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9" name="Oval 38"/>
          <p:cNvSpPr/>
          <p:nvPr/>
        </p:nvSpPr>
        <p:spPr>
          <a:xfrm>
            <a:off x="4832370" y="3955720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0" name="Oval 39"/>
          <p:cNvSpPr/>
          <p:nvPr/>
        </p:nvSpPr>
        <p:spPr>
          <a:xfrm>
            <a:off x="5796152" y="3501008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1" name="Oval 40"/>
          <p:cNvSpPr/>
          <p:nvPr/>
        </p:nvSpPr>
        <p:spPr>
          <a:xfrm>
            <a:off x="5065170" y="4847388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2" name="Oval 41"/>
          <p:cNvSpPr/>
          <p:nvPr/>
        </p:nvSpPr>
        <p:spPr>
          <a:xfrm>
            <a:off x="6483788" y="4638952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5" name="Oval 44"/>
          <p:cNvSpPr/>
          <p:nvPr/>
        </p:nvSpPr>
        <p:spPr>
          <a:xfrm>
            <a:off x="5835708" y="4317451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7" name="Oval 46"/>
          <p:cNvSpPr/>
          <p:nvPr/>
        </p:nvSpPr>
        <p:spPr>
          <a:xfrm>
            <a:off x="6607683" y="2069188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8" name="Oval 47"/>
          <p:cNvSpPr/>
          <p:nvPr/>
        </p:nvSpPr>
        <p:spPr>
          <a:xfrm>
            <a:off x="6976115" y="2636860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9" name="Oval 48"/>
          <p:cNvSpPr/>
          <p:nvPr/>
        </p:nvSpPr>
        <p:spPr>
          <a:xfrm>
            <a:off x="7442538" y="1965402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0" name="Oval 49"/>
          <p:cNvSpPr/>
          <p:nvPr/>
        </p:nvSpPr>
        <p:spPr>
          <a:xfrm>
            <a:off x="7471043" y="2323743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2" name="Oval 51"/>
          <p:cNvSpPr/>
          <p:nvPr/>
        </p:nvSpPr>
        <p:spPr>
          <a:xfrm>
            <a:off x="6822963" y="2002242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3" name="Oval 52"/>
          <p:cNvSpPr/>
          <p:nvPr/>
        </p:nvSpPr>
        <p:spPr>
          <a:xfrm>
            <a:off x="7543043" y="1739287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4" name="Oval 53"/>
          <p:cNvSpPr/>
          <p:nvPr/>
        </p:nvSpPr>
        <p:spPr>
          <a:xfrm>
            <a:off x="6894963" y="2891415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5" name="Oval 54"/>
          <p:cNvSpPr/>
          <p:nvPr/>
        </p:nvSpPr>
        <p:spPr>
          <a:xfrm>
            <a:off x="6546715" y="2961784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6" name="Oval 55"/>
          <p:cNvSpPr/>
          <p:nvPr/>
        </p:nvSpPr>
        <p:spPr>
          <a:xfrm>
            <a:off x="7102611" y="3048083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7" name="Oval 56"/>
          <p:cNvSpPr/>
          <p:nvPr/>
        </p:nvSpPr>
        <p:spPr>
          <a:xfrm>
            <a:off x="7250006" y="3234754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9" name="Oval 58"/>
          <p:cNvSpPr/>
          <p:nvPr/>
        </p:nvSpPr>
        <p:spPr>
          <a:xfrm>
            <a:off x="6454531" y="2726582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0" name="Oval 59"/>
          <p:cNvSpPr/>
          <p:nvPr/>
        </p:nvSpPr>
        <p:spPr>
          <a:xfrm>
            <a:off x="6894963" y="4216818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4" name="Oval 63"/>
          <p:cNvSpPr/>
          <p:nvPr/>
        </p:nvSpPr>
        <p:spPr>
          <a:xfrm>
            <a:off x="3570942" y="4468768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5" name="Oval 64"/>
          <p:cNvSpPr/>
          <p:nvPr/>
        </p:nvSpPr>
        <p:spPr>
          <a:xfrm>
            <a:off x="2799597" y="4461451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7" name="Oval 66"/>
          <p:cNvSpPr/>
          <p:nvPr/>
        </p:nvSpPr>
        <p:spPr>
          <a:xfrm>
            <a:off x="2329836" y="4294626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5" name="Oval 74"/>
          <p:cNvSpPr/>
          <p:nvPr/>
        </p:nvSpPr>
        <p:spPr>
          <a:xfrm>
            <a:off x="4616370" y="4945025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6" name="Oval 75"/>
          <p:cNvSpPr/>
          <p:nvPr/>
        </p:nvSpPr>
        <p:spPr>
          <a:xfrm>
            <a:off x="5412780" y="5223149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7" name="Oval 76"/>
          <p:cNvSpPr/>
          <p:nvPr/>
        </p:nvSpPr>
        <p:spPr>
          <a:xfrm>
            <a:off x="4535218" y="5199580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8" name="Oval 77"/>
          <p:cNvSpPr/>
          <p:nvPr/>
        </p:nvSpPr>
        <p:spPr>
          <a:xfrm>
            <a:off x="3796712" y="4871394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2" name="Oval 81"/>
          <p:cNvSpPr/>
          <p:nvPr/>
        </p:nvSpPr>
        <p:spPr>
          <a:xfrm>
            <a:off x="4094786" y="5034747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6" name="Oval 85"/>
          <p:cNvSpPr/>
          <p:nvPr/>
        </p:nvSpPr>
        <p:spPr>
          <a:xfrm>
            <a:off x="5178381" y="3936229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8" name="Oval 87"/>
          <p:cNvSpPr/>
          <p:nvPr/>
        </p:nvSpPr>
        <p:spPr>
          <a:xfrm>
            <a:off x="4688370" y="3627382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9" name="Oval 88"/>
          <p:cNvSpPr/>
          <p:nvPr/>
        </p:nvSpPr>
        <p:spPr>
          <a:xfrm>
            <a:off x="5563608" y="3737111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0" name="Oval 89"/>
          <p:cNvSpPr/>
          <p:nvPr/>
        </p:nvSpPr>
        <p:spPr>
          <a:xfrm>
            <a:off x="4904794" y="3427340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1" name="Oval 90"/>
          <p:cNvSpPr/>
          <p:nvPr/>
        </p:nvSpPr>
        <p:spPr>
          <a:xfrm>
            <a:off x="5353289" y="4332393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3" name="TextBox 92"/>
          <p:cNvSpPr txBox="1"/>
          <p:nvPr/>
        </p:nvSpPr>
        <p:spPr>
          <a:xfrm>
            <a:off x="323528" y="1772816"/>
            <a:ext cx="2254851" cy="923330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1">
            <a:spAutoFit/>
          </a:bodyPr>
          <a:lstStyle/>
          <a:p>
            <a:pPr algn="l" rtl="0"/>
            <a:r>
              <a:rPr lang="en-US" dirty="0" smtClean="0"/>
              <a:t>A</a:t>
            </a:r>
            <a:r>
              <a:rPr lang="en-US" baseline="-25000" dirty="0" smtClean="0"/>
              <a:t>1</a:t>
            </a:r>
            <a:r>
              <a:rPr lang="en-US" dirty="0" smtClean="0"/>
              <a:t> = {   } with prob. p</a:t>
            </a:r>
            <a:r>
              <a:rPr lang="en-US" baseline="-25000" dirty="0" smtClean="0"/>
              <a:t>1</a:t>
            </a:r>
          </a:p>
          <a:p>
            <a:pPr algn="l" rtl="0"/>
            <a:r>
              <a:rPr lang="en-US" dirty="0" smtClean="0"/>
              <a:t>A</a:t>
            </a:r>
            <a:r>
              <a:rPr lang="en-US" baseline="-25000" dirty="0" smtClean="0"/>
              <a:t>2</a:t>
            </a:r>
            <a:r>
              <a:rPr lang="en-US" dirty="0" smtClean="0"/>
              <a:t> </a:t>
            </a:r>
            <a:r>
              <a:rPr lang="en-US" dirty="0"/>
              <a:t>= {   } with prob. </a:t>
            </a:r>
            <a:r>
              <a:rPr lang="en-US" dirty="0" smtClean="0"/>
              <a:t>P</a:t>
            </a:r>
            <a:r>
              <a:rPr lang="en-US" baseline="-25000" dirty="0" smtClean="0"/>
              <a:t>2</a:t>
            </a:r>
            <a:endParaRPr lang="en-US" baseline="-25000" dirty="0"/>
          </a:p>
          <a:p>
            <a:pPr algn="l" rtl="0"/>
            <a:r>
              <a:rPr lang="en-US" dirty="0" smtClean="0"/>
              <a:t>A = </a:t>
            </a:r>
            <a:r>
              <a:rPr lang="en-US" dirty="0"/>
              <a:t>A</a:t>
            </a:r>
            <a:r>
              <a:rPr lang="en-US" baseline="-25000" dirty="0"/>
              <a:t>1</a:t>
            </a:r>
            <a:r>
              <a:rPr lang="en-US" dirty="0"/>
              <a:t> </a:t>
            </a:r>
            <a:r>
              <a:rPr lang="en-US" dirty="0">
                <a:sym typeface="Symbol"/>
              </a:rPr>
              <a:t></a:t>
            </a:r>
            <a:r>
              <a:rPr lang="en-US" sz="1050" dirty="0">
                <a:sym typeface="Symbol"/>
              </a:rPr>
              <a:t>u</a:t>
            </a:r>
            <a:r>
              <a:rPr lang="en-US" sz="1050" dirty="0"/>
              <a:t>A</a:t>
            </a:r>
            <a:r>
              <a:rPr lang="en-US" sz="1050" baseline="-25000" dirty="0"/>
              <a:t>2</a:t>
            </a:r>
            <a:r>
              <a:rPr lang="en-US" dirty="0">
                <a:solidFill>
                  <a:prstClr val="black"/>
                </a:solidFill>
              </a:rPr>
              <a:t>B</a:t>
            </a:r>
            <a:r>
              <a:rPr lang="en-US" baseline="-25000" dirty="0">
                <a:solidFill>
                  <a:prstClr val="black"/>
                </a:solidFill>
              </a:rPr>
              <a:t>A</a:t>
            </a:r>
            <a:r>
              <a:rPr lang="en-US" sz="1400" baseline="-45000" dirty="0">
                <a:solidFill>
                  <a:prstClr val="black"/>
                </a:solidFill>
              </a:rPr>
              <a:t>1</a:t>
            </a:r>
            <a:r>
              <a:rPr lang="en-US" dirty="0">
                <a:solidFill>
                  <a:prstClr val="black"/>
                </a:solidFill>
              </a:rPr>
              <a:t>(u</a:t>
            </a:r>
            <a:r>
              <a:rPr lang="en-US" dirty="0" smtClean="0">
                <a:solidFill>
                  <a:prstClr val="black"/>
                </a:solidFill>
              </a:rPr>
              <a:t>)</a:t>
            </a:r>
            <a:endParaRPr lang="en-US" dirty="0" smtClean="0"/>
          </a:p>
        </p:txBody>
      </p:sp>
      <p:sp>
        <p:nvSpPr>
          <p:cNvPr id="94" name="Oval 93"/>
          <p:cNvSpPr/>
          <p:nvPr/>
        </p:nvSpPr>
        <p:spPr>
          <a:xfrm>
            <a:off x="925558" y="1904268"/>
            <a:ext cx="144000" cy="144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3" name="Oval 82"/>
          <p:cNvSpPr/>
          <p:nvPr/>
        </p:nvSpPr>
        <p:spPr>
          <a:xfrm>
            <a:off x="921364" y="2176414"/>
            <a:ext cx="144000" cy="144000"/>
          </a:xfrm>
          <a:prstGeom prst="ellipse">
            <a:avLst/>
          </a:prstGeom>
          <a:solidFill>
            <a:srgbClr val="1C01B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3" name="Oval 32"/>
          <p:cNvSpPr/>
          <p:nvPr/>
        </p:nvSpPr>
        <p:spPr>
          <a:xfrm>
            <a:off x="4463178" y="2960138"/>
            <a:ext cx="1476974" cy="1476000"/>
          </a:xfrm>
          <a:prstGeom prst="ellipse">
            <a:avLst/>
          </a:prstGeom>
          <a:solidFill>
            <a:schemeClr val="accent1">
              <a:alpha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3" name="Oval 42"/>
          <p:cNvSpPr/>
          <p:nvPr/>
        </p:nvSpPr>
        <p:spPr>
          <a:xfrm>
            <a:off x="6320838" y="2303937"/>
            <a:ext cx="1666800" cy="1666800"/>
          </a:xfrm>
          <a:prstGeom prst="ellipse">
            <a:avLst/>
          </a:prstGeom>
          <a:solidFill>
            <a:schemeClr val="accent1">
              <a:alpha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6" name="Oval 25"/>
          <p:cNvSpPr/>
          <p:nvPr/>
        </p:nvSpPr>
        <p:spPr>
          <a:xfrm>
            <a:off x="3182666" y="3874785"/>
            <a:ext cx="1324800" cy="1324800"/>
          </a:xfrm>
          <a:prstGeom prst="ellipse">
            <a:avLst/>
          </a:prstGeom>
          <a:solidFill>
            <a:schemeClr val="accent1">
              <a:alpha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Teranet 2011</a:t>
            </a:r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86182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D2711"/>
                                      </p:to>
                                    </p:animClr>
                                    <p:set>
                                      <p:cBhvr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D2711"/>
                                      </p:to>
                                    </p:animClr>
                                    <p:set>
                                      <p:cBhvr>
                                        <p:cTn id="1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D2711"/>
                                      </p:to>
                                    </p:animClr>
                                    <p:set>
                                      <p:cBhvr>
                                        <p:cTn id="15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D2711"/>
                                      </p:to>
                                    </p:animClr>
                                    <p:set>
                                      <p:cBhvr>
                                        <p:cTn id="19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D2711"/>
                                      </p:to>
                                    </p:animClr>
                                    <p:set>
                                      <p:cBhvr>
                                        <p:cTn id="2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D2711"/>
                                      </p:to>
                                    </p:animClr>
                                    <p:set>
                                      <p:cBhvr>
                                        <p:cTn id="2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0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D2711"/>
                                      </p:to>
                                    </p:animClr>
                                    <p:set>
                                      <p:cBhvr>
                                        <p:cTn id="3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4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D2711"/>
                                      </p:to>
                                    </p:animClr>
                                    <p:set>
                                      <p:cBhvr>
                                        <p:cTn id="35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D2711"/>
                                      </p:to>
                                    </p:animClr>
                                    <p:set>
                                      <p:cBhvr>
                                        <p:cTn id="3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D2711"/>
                                      </p:to>
                                    </p:animClr>
                                    <p:set>
                                      <p:cBhvr>
                                        <p:cTn id="4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6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D2711"/>
                                      </p:to>
                                    </p:animClr>
                                    <p:set>
                                      <p:cBhvr>
                                        <p:cTn id="47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8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5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5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0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61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2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43" grpId="0" animBg="1"/>
      <p:bldP spid="26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892480" cy="1143000"/>
          </a:xfrm>
        </p:spPr>
        <p:txBody>
          <a:bodyPr>
            <a:noAutofit/>
          </a:bodyPr>
          <a:lstStyle/>
          <a:p>
            <a:pPr rtl="0"/>
            <a:r>
              <a:rPr lang="en-US" sz="4000" dirty="0"/>
              <a:t>Stretch (2,1) – </a:t>
            </a:r>
            <a:r>
              <a:rPr lang="en-US" sz="4000" dirty="0" smtClean="0"/>
              <a:t>query</a:t>
            </a:r>
            <a:endParaRPr lang="he-IL" sz="4000" dirty="0"/>
          </a:p>
        </p:txBody>
      </p:sp>
      <p:sp>
        <p:nvSpPr>
          <p:cNvPr id="3" name="TextBox 2"/>
          <p:cNvSpPr txBox="1"/>
          <p:nvPr/>
        </p:nvSpPr>
        <p:spPr>
          <a:xfrm>
            <a:off x="179512" y="1499300"/>
            <a:ext cx="8856984" cy="2554545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1">
            <a:spAutoFit/>
          </a:bodyPr>
          <a:lstStyle/>
          <a:p>
            <a:pPr algn="l" rtl="0"/>
            <a:r>
              <a:rPr lang="en-US" sz="3200" u="sng" dirty="0" smtClean="0"/>
              <a:t>Query(</a:t>
            </a:r>
            <a:r>
              <a:rPr lang="en-US" sz="3200" u="sng" dirty="0" err="1" smtClean="0"/>
              <a:t>u,v</a:t>
            </a:r>
            <a:r>
              <a:rPr lang="en-US" sz="3200" u="sng" dirty="0" smtClean="0"/>
              <a:t>)</a:t>
            </a:r>
            <a:r>
              <a:rPr lang="en-US" sz="3200" dirty="0" smtClean="0"/>
              <a:t> </a:t>
            </a:r>
          </a:p>
          <a:p>
            <a:pPr algn="l" rtl="0"/>
            <a:r>
              <a:rPr lang="en-US" sz="3200" dirty="0" smtClean="0"/>
              <a:t>If </a:t>
            </a:r>
            <a:r>
              <a:rPr lang="en-US" sz="3200" dirty="0" smtClean="0">
                <a:solidFill>
                  <a:srgbClr val="1C01BF"/>
                </a:solidFill>
                <a:sym typeface="Symbol"/>
              </a:rPr>
              <a:t>B</a:t>
            </a:r>
            <a:r>
              <a:rPr lang="en-US" sz="3200" baseline="-25000" dirty="0" smtClean="0">
                <a:solidFill>
                  <a:srgbClr val="1C01BF"/>
                </a:solidFill>
                <a:sym typeface="Symbol"/>
              </a:rPr>
              <a:t>A</a:t>
            </a:r>
            <a:r>
              <a:rPr lang="en-US" sz="3200" dirty="0" smtClean="0">
                <a:solidFill>
                  <a:srgbClr val="1C01BF"/>
                </a:solidFill>
                <a:sym typeface="Symbol"/>
              </a:rPr>
              <a:t>(u) </a:t>
            </a:r>
            <a:r>
              <a:rPr lang="en-US" sz="3200" dirty="0">
                <a:solidFill>
                  <a:srgbClr val="1C01BF"/>
                </a:solidFill>
                <a:sym typeface="Symbol"/>
              </a:rPr>
              <a:t> </a:t>
            </a:r>
            <a:r>
              <a:rPr lang="en-US" sz="3200" dirty="0" smtClean="0">
                <a:solidFill>
                  <a:srgbClr val="1C01BF"/>
                </a:solidFill>
                <a:sym typeface="Symbol"/>
              </a:rPr>
              <a:t>B</a:t>
            </a:r>
            <a:r>
              <a:rPr lang="en-US" sz="3200" baseline="-25000" dirty="0" smtClean="0">
                <a:solidFill>
                  <a:srgbClr val="1C01BF"/>
                </a:solidFill>
                <a:sym typeface="Symbol"/>
              </a:rPr>
              <a:t>A</a:t>
            </a:r>
            <a:r>
              <a:rPr lang="en-US" sz="3200" dirty="0" smtClean="0">
                <a:solidFill>
                  <a:srgbClr val="1C01BF"/>
                </a:solidFill>
                <a:sym typeface="Symbol"/>
              </a:rPr>
              <a:t>(v) =  </a:t>
            </a:r>
          </a:p>
          <a:p>
            <a:pPr algn="l" rtl="0"/>
            <a:r>
              <a:rPr lang="en-US" sz="3200" dirty="0" smtClean="0"/>
              <a:t>	min(</a:t>
            </a:r>
            <a:r>
              <a:rPr lang="en-US" sz="3200" dirty="0" smtClean="0">
                <a:solidFill>
                  <a:srgbClr val="1C01BF"/>
                </a:solidFill>
              </a:rPr>
              <a:t>d[</a:t>
            </a:r>
            <a:r>
              <a:rPr lang="en-US" sz="3200" dirty="0" err="1" smtClean="0">
                <a:solidFill>
                  <a:srgbClr val="1C01BF"/>
                </a:solidFill>
              </a:rPr>
              <a:t>u,p</a:t>
            </a:r>
            <a:r>
              <a:rPr lang="en-US" sz="3200" baseline="-25000" dirty="0" err="1" smtClean="0">
                <a:solidFill>
                  <a:srgbClr val="1C01BF"/>
                </a:solidFill>
              </a:rPr>
              <a:t>A</a:t>
            </a:r>
            <a:r>
              <a:rPr lang="en-US" sz="3200" dirty="0" smtClean="0">
                <a:solidFill>
                  <a:srgbClr val="1C01BF"/>
                </a:solidFill>
              </a:rPr>
              <a:t>(u)]+d[</a:t>
            </a:r>
            <a:r>
              <a:rPr lang="en-US" sz="3200" dirty="0" err="1" smtClean="0">
                <a:solidFill>
                  <a:srgbClr val="1C01BF"/>
                </a:solidFill>
              </a:rPr>
              <a:t>p</a:t>
            </a:r>
            <a:r>
              <a:rPr lang="en-US" sz="3200" baseline="-25000" dirty="0" err="1" smtClean="0">
                <a:solidFill>
                  <a:srgbClr val="1C01BF"/>
                </a:solidFill>
              </a:rPr>
              <a:t>A</a:t>
            </a:r>
            <a:r>
              <a:rPr lang="en-US" sz="3200" dirty="0" smtClean="0">
                <a:solidFill>
                  <a:srgbClr val="1C01BF"/>
                </a:solidFill>
              </a:rPr>
              <a:t>(u),v]</a:t>
            </a:r>
            <a:r>
              <a:rPr lang="en-US" sz="3200" dirty="0" smtClean="0"/>
              <a:t>,</a:t>
            </a:r>
            <a:r>
              <a:rPr lang="en-US" sz="3200" dirty="0" smtClean="0">
                <a:solidFill>
                  <a:srgbClr val="FF0000"/>
                </a:solidFill>
              </a:rPr>
              <a:t>d[</a:t>
            </a:r>
            <a:r>
              <a:rPr lang="en-US" sz="3200" dirty="0" err="1" smtClean="0">
                <a:solidFill>
                  <a:srgbClr val="FF0000"/>
                </a:solidFill>
              </a:rPr>
              <a:t>u,p</a:t>
            </a:r>
            <a:r>
              <a:rPr lang="en-US" sz="3200" baseline="-25000" dirty="0" err="1" smtClean="0">
                <a:solidFill>
                  <a:srgbClr val="FF0000"/>
                </a:solidFill>
              </a:rPr>
              <a:t>A</a:t>
            </a:r>
            <a:r>
              <a:rPr lang="en-US" sz="3200" dirty="0" smtClean="0">
                <a:solidFill>
                  <a:srgbClr val="FF0000"/>
                </a:solidFill>
              </a:rPr>
              <a:t>(v</a:t>
            </a:r>
            <a:r>
              <a:rPr lang="en-US" sz="3200" dirty="0">
                <a:solidFill>
                  <a:srgbClr val="FF0000"/>
                </a:solidFill>
              </a:rPr>
              <a:t>)]+</a:t>
            </a:r>
            <a:r>
              <a:rPr lang="en-US" sz="3200" dirty="0" smtClean="0">
                <a:solidFill>
                  <a:srgbClr val="FF0000"/>
                </a:solidFill>
              </a:rPr>
              <a:t>d[</a:t>
            </a:r>
            <a:r>
              <a:rPr lang="en-US" sz="3200" dirty="0" err="1" smtClean="0">
                <a:solidFill>
                  <a:srgbClr val="FF0000"/>
                </a:solidFill>
              </a:rPr>
              <a:t>p</a:t>
            </a:r>
            <a:r>
              <a:rPr lang="en-US" sz="3200" baseline="-25000" dirty="0" err="1" smtClean="0">
                <a:solidFill>
                  <a:srgbClr val="FF0000"/>
                </a:solidFill>
              </a:rPr>
              <a:t>A</a:t>
            </a:r>
            <a:r>
              <a:rPr lang="en-US" sz="3200" dirty="0" smtClean="0">
                <a:solidFill>
                  <a:srgbClr val="FF0000"/>
                </a:solidFill>
              </a:rPr>
              <a:t>(v),v]</a:t>
            </a:r>
            <a:r>
              <a:rPr lang="en-US" sz="3200" dirty="0" smtClean="0"/>
              <a:t>)</a:t>
            </a:r>
          </a:p>
          <a:p>
            <a:pPr algn="l" rtl="0"/>
            <a:r>
              <a:rPr lang="en-US" sz="3200" dirty="0" smtClean="0"/>
              <a:t>Else </a:t>
            </a:r>
          </a:p>
          <a:p>
            <a:pPr algn="l" rtl="0"/>
            <a:r>
              <a:rPr lang="en-US" sz="3200" dirty="0" smtClean="0"/>
              <a:t>	d[</a:t>
            </a:r>
            <a:r>
              <a:rPr lang="en-US" sz="3200" dirty="0" err="1" smtClean="0"/>
              <a:t>u,v</a:t>
            </a:r>
            <a:r>
              <a:rPr lang="en-US" sz="3200" dirty="0" smtClean="0"/>
              <a:t>]</a:t>
            </a:r>
            <a:endParaRPr lang="he-IL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4824028" y="2132856"/>
            <a:ext cx="833882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l" rtl="0"/>
            <a:r>
              <a:rPr lang="en-US" dirty="0" smtClean="0"/>
              <a:t>stretch</a:t>
            </a:r>
            <a:endParaRPr lang="he-IL" dirty="0"/>
          </a:p>
        </p:txBody>
      </p:sp>
      <p:sp>
        <p:nvSpPr>
          <p:cNvPr id="5" name="TextBox 4"/>
          <p:cNvSpPr txBox="1"/>
          <p:nvPr/>
        </p:nvSpPr>
        <p:spPr>
          <a:xfrm>
            <a:off x="2807804" y="3573016"/>
            <a:ext cx="528927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l" rtl="0"/>
            <a:r>
              <a:rPr lang="en-US" dirty="0" smtClean="0"/>
              <a:t>size</a:t>
            </a:r>
            <a:endParaRPr lang="he-IL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Teranet 2011</a:t>
            </a:r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86575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892480" cy="1143000"/>
          </a:xfrm>
        </p:spPr>
        <p:txBody>
          <a:bodyPr>
            <a:noAutofit/>
          </a:bodyPr>
          <a:lstStyle/>
          <a:p>
            <a:pPr rtl="0"/>
            <a:r>
              <a:rPr lang="en-US" sz="4000" dirty="0"/>
              <a:t>Stretch (2,1) – </a:t>
            </a:r>
            <a:r>
              <a:rPr lang="en-US" sz="4000" dirty="0" smtClean="0"/>
              <a:t>query</a:t>
            </a:r>
            <a:endParaRPr lang="he-IL" sz="4000" dirty="0"/>
          </a:p>
        </p:txBody>
      </p:sp>
      <p:sp>
        <p:nvSpPr>
          <p:cNvPr id="3" name="TextBox 2"/>
          <p:cNvSpPr txBox="1"/>
          <p:nvPr/>
        </p:nvSpPr>
        <p:spPr>
          <a:xfrm>
            <a:off x="179512" y="1124744"/>
            <a:ext cx="8856984" cy="1077218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1">
            <a:spAutoFit/>
          </a:bodyPr>
          <a:lstStyle/>
          <a:p>
            <a:pPr algn="l" rtl="0"/>
            <a:r>
              <a:rPr lang="en-US" sz="3200" dirty="0" smtClean="0"/>
              <a:t>We need to bound:</a:t>
            </a:r>
            <a:endParaRPr lang="en-US" sz="3200" dirty="0" smtClean="0">
              <a:solidFill>
                <a:srgbClr val="1C01BF"/>
              </a:solidFill>
              <a:sym typeface="Symbol"/>
            </a:endParaRPr>
          </a:p>
          <a:p>
            <a:pPr algn="l" rtl="0"/>
            <a:r>
              <a:rPr lang="en-US" sz="3200" dirty="0" smtClean="0"/>
              <a:t>	min(</a:t>
            </a:r>
            <a:r>
              <a:rPr lang="en-US" sz="3200" dirty="0" smtClean="0">
                <a:solidFill>
                  <a:srgbClr val="1C01BF"/>
                </a:solidFill>
              </a:rPr>
              <a:t>d[</a:t>
            </a:r>
            <a:r>
              <a:rPr lang="en-US" sz="3200" dirty="0" err="1" smtClean="0">
                <a:solidFill>
                  <a:srgbClr val="1C01BF"/>
                </a:solidFill>
              </a:rPr>
              <a:t>u,p</a:t>
            </a:r>
            <a:r>
              <a:rPr lang="en-US" sz="3200" baseline="-25000" dirty="0" err="1" smtClean="0">
                <a:solidFill>
                  <a:srgbClr val="1C01BF"/>
                </a:solidFill>
              </a:rPr>
              <a:t>A</a:t>
            </a:r>
            <a:r>
              <a:rPr lang="en-US" sz="3200" dirty="0" smtClean="0">
                <a:solidFill>
                  <a:srgbClr val="1C01BF"/>
                </a:solidFill>
              </a:rPr>
              <a:t>(u)]+d[</a:t>
            </a:r>
            <a:r>
              <a:rPr lang="en-US" sz="3200" dirty="0" err="1" smtClean="0">
                <a:solidFill>
                  <a:srgbClr val="1C01BF"/>
                </a:solidFill>
              </a:rPr>
              <a:t>p</a:t>
            </a:r>
            <a:r>
              <a:rPr lang="en-US" sz="3200" baseline="-25000" dirty="0" err="1" smtClean="0">
                <a:solidFill>
                  <a:srgbClr val="1C01BF"/>
                </a:solidFill>
              </a:rPr>
              <a:t>A</a:t>
            </a:r>
            <a:r>
              <a:rPr lang="en-US" sz="3200" dirty="0" smtClean="0">
                <a:solidFill>
                  <a:srgbClr val="1C01BF"/>
                </a:solidFill>
              </a:rPr>
              <a:t>(u),v]</a:t>
            </a:r>
            <a:r>
              <a:rPr lang="en-US" sz="3200" dirty="0" smtClean="0"/>
              <a:t>,</a:t>
            </a:r>
            <a:r>
              <a:rPr lang="en-US" sz="3200" dirty="0" smtClean="0">
                <a:solidFill>
                  <a:srgbClr val="FF0000"/>
                </a:solidFill>
              </a:rPr>
              <a:t>d[</a:t>
            </a:r>
            <a:r>
              <a:rPr lang="en-US" sz="3200" dirty="0" err="1" smtClean="0">
                <a:solidFill>
                  <a:srgbClr val="FF0000"/>
                </a:solidFill>
              </a:rPr>
              <a:t>u,p</a:t>
            </a:r>
            <a:r>
              <a:rPr lang="en-US" sz="3200" baseline="-25000" dirty="0" err="1" smtClean="0">
                <a:solidFill>
                  <a:srgbClr val="FF0000"/>
                </a:solidFill>
              </a:rPr>
              <a:t>A</a:t>
            </a:r>
            <a:r>
              <a:rPr lang="en-US" sz="3200" dirty="0" smtClean="0">
                <a:solidFill>
                  <a:srgbClr val="FF0000"/>
                </a:solidFill>
              </a:rPr>
              <a:t>(v</a:t>
            </a:r>
            <a:r>
              <a:rPr lang="en-US" sz="3200" dirty="0">
                <a:solidFill>
                  <a:srgbClr val="FF0000"/>
                </a:solidFill>
              </a:rPr>
              <a:t>)]+</a:t>
            </a:r>
            <a:r>
              <a:rPr lang="en-US" sz="3200" dirty="0" smtClean="0">
                <a:solidFill>
                  <a:srgbClr val="FF0000"/>
                </a:solidFill>
              </a:rPr>
              <a:t>d[</a:t>
            </a:r>
            <a:r>
              <a:rPr lang="en-US" sz="3200" dirty="0" err="1" smtClean="0">
                <a:solidFill>
                  <a:srgbClr val="FF0000"/>
                </a:solidFill>
              </a:rPr>
              <a:t>p</a:t>
            </a:r>
            <a:r>
              <a:rPr lang="en-US" sz="3200" baseline="-25000" dirty="0" err="1" smtClean="0">
                <a:solidFill>
                  <a:srgbClr val="FF0000"/>
                </a:solidFill>
              </a:rPr>
              <a:t>A</a:t>
            </a:r>
            <a:r>
              <a:rPr lang="en-US" sz="3200" dirty="0" smtClean="0">
                <a:solidFill>
                  <a:srgbClr val="FF0000"/>
                </a:solidFill>
              </a:rPr>
              <a:t>(v),v]</a:t>
            </a:r>
            <a:r>
              <a:rPr lang="en-US" sz="3200" dirty="0" smtClean="0"/>
              <a:t>)</a:t>
            </a:r>
          </a:p>
        </p:txBody>
      </p:sp>
      <p:sp>
        <p:nvSpPr>
          <p:cNvPr id="4" name="Oval 3"/>
          <p:cNvSpPr/>
          <p:nvPr/>
        </p:nvSpPr>
        <p:spPr>
          <a:xfrm>
            <a:off x="3761465" y="5034509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" name="Oval 4"/>
          <p:cNvSpPr/>
          <p:nvPr/>
        </p:nvSpPr>
        <p:spPr>
          <a:xfrm>
            <a:off x="5940168" y="5034509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" name="TextBox 5"/>
          <p:cNvSpPr txBox="1"/>
          <p:nvPr/>
        </p:nvSpPr>
        <p:spPr>
          <a:xfrm>
            <a:off x="3516092" y="4907430"/>
            <a:ext cx="306495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 smtClean="0"/>
              <a:t>u</a:t>
            </a:r>
            <a:endParaRPr lang="he-IL" dirty="0"/>
          </a:p>
        </p:txBody>
      </p:sp>
      <p:sp>
        <p:nvSpPr>
          <p:cNvPr id="7" name="TextBox 6"/>
          <p:cNvSpPr txBox="1"/>
          <p:nvPr/>
        </p:nvSpPr>
        <p:spPr>
          <a:xfrm>
            <a:off x="6029793" y="4907430"/>
            <a:ext cx="288862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 smtClean="0"/>
              <a:t>v</a:t>
            </a:r>
            <a:endParaRPr lang="he-IL" dirty="0"/>
          </a:p>
        </p:txBody>
      </p:sp>
      <p:cxnSp>
        <p:nvCxnSpPr>
          <p:cNvPr id="14" name="Straight Connector 13"/>
          <p:cNvCxnSpPr>
            <a:stCxn id="4" idx="6"/>
            <a:endCxn id="5" idx="2"/>
          </p:cNvCxnSpPr>
          <p:nvPr/>
        </p:nvCxnSpPr>
        <p:spPr>
          <a:xfrm>
            <a:off x="3905465" y="5106509"/>
            <a:ext cx="20347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3374644" y="2615605"/>
            <a:ext cx="3096344" cy="584775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1">
            <a:spAutoFit/>
          </a:bodyPr>
          <a:lstStyle/>
          <a:p>
            <a:pPr algn="l" rtl="0"/>
            <a:r>
              <a:rPr lang="en-US" sz="3200" dirty="0">
                <a:solidFill>
                  <a:srgbClr val="1C01BF"/>
                </a:solidFill>
                <a:sym typeface="Symbol"/>
              </a:rPr>
              <a:t>B</a:t>
            </a:r>
            <a:r>
              <a:rPr lang="en-US" sz="3200" baseline="-25000" dirty="0">
                <a:solidFill>
                  <a:srgbClr val="1C01BF"/>
                </a:solidFill>
                <a:sym typeface="Symbol"/>
              </a:rPr>
              <a:t>A</a:t>
            </a:r>
            <a:r>
              <a:rPr lang="en-US" sz="3200" dirty="0">
                <a:solidFill>
                  <a:srgbClr val="1C01BF"/>
                </a:solidFill>
                <a:sym typeface="Symbol"/>
              </a:rPr>
              <a:t>(u)  B</a:t>
            </a:r>
            <a:r>
              <a:rPr lang="en-US" sz="3200" baseline="-25000" dirty="0">
                <a:solidFill>
                  <a:srgbClr val="1C01BF"/>
                </a:solidFill>
                <a:sym typeface="Symbol"/>
              </a:rPr>
              <a:t>A</a:t>
            </a:r>
            <a:r>
              <a:rPr lang="en-US" sz="3200" dirty="0">
                <a:solidFill>
                  <a:srgbClr val="1C01BF"/>
                </a:solidFill>
                <a:sym typeface="Symbol"/>
              </a:rPr>
              <a:t>(v) =  </a:t>
            </a:r>
          </a:p>
        </p:txBody>
      </p:sp>
      <p:sp>
        <p:nvSpPr>
          <p:cNvPr id="18" name="Oval 17"/>
          <p:cNvSpPr/>
          <p:nvPr/>
        </p:nvSpPr>
        <p:spPr>
          <a:xfrm>
            <a:off x="2209062" y="3543658"/>
            <a:ext cx="3227050" cy="3125702"/>
          </a:xfrm>
          <a:prstGeom prst="ellipse">
            <a:avLst/>
          </a:prstGeom>
          <a:solidFill>
            <a:schemeClr val="accent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9" name="Oval 18"/>
          <p:cNvSpPr/>
          <p:nvPr/>
        </p:nvSpPr>
        <p:spPr>
          <a:xfrm>
            <a:off x="5580128" y="4668402"/>
            <a:ext cx="864080" cy="876214"/>
          </a:xfrm>
          <a:prstGeom prst="ellipse">
            <a:avLst/>
          </a:prstGeom>
          <a:solidFill>
            <a:schemeClr val="accent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0" name="Oval 19"/>
          <p:cNvSpPr/>
          <p:nvPr/>
        </p:nvSpPr>
        <p:spPr>
          <a:xfrm>
            <a:off x="2889792" y="4169958"/>
            <a:ext cx="1926000" cy="1926000"/>
          </a:xfrm>
          <a:prstGeom prst="ellipse">
            <a:avLst/>
          </a:prstGeom>
          <a:solidFill>
            <a:schemeClr val="accent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1" name="Oval 20"/>
          <p:cNvSpPr/>
          <p:nvPr/>
        </p:nvSpPr>
        <p:spPr>
          <a:xfrm>
            <a:off x="5054284" y="4152630"/>
            <a:ext cx="1926000" cy="1926000"/>
          </a:xfrm>
          <a:prstGeom prst="ellipse">
            <a:avLst/>
          </a:prstGeom>
          <a:solidFill>
            <a:schemeClr val="accent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Teranet 2011</a:t>
            </a:r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22216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3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3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3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3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3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3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3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3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3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6000"/>
                            </p:stCondLst>
                            <p:childTnLst>
                              <p:par>
                                <p:cTn id="37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6000"/>
                            </p:stCondLst>
                            <p:childTnLst>
                              <p:par>
                                <p:cTn id="40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3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3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3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3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3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3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3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3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3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8" grpId="0" animBg="1"/>
      <p:bldP spid="18" grpId="1" animBg="1"/>
      <p:bldP spid="18" grpId="2" animBg="1"/>
      <p:bldP spid="19" grpId="0" animBg="1"/>
      <p:bldP spid="19" grpId="1" animBg="1"/>
      <p:bldP spid="20" grpId="0" animBg="1"/>
      <p:bldP spid="20" grpId="1" animBg="1"/>
      <p:bldP spid="21" grpId="0" animBg="1"/>
      <p:bldP spid="21" grpId="1" animBg="1"/>
      <p:bldP spid="21" grpId="2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ie 28"/>
          <p:cNvSpPr/>
          <p:nvPr/>
        </p:nvSpPr>
        <p:spPr>
          <a:xfrm>
            <a:off x="4630951" y="3252797"/>
            <a:ext cx="2448000" cy="2448000"/>
          </a:xfrm>
          <a:prstGeom prst="pie">
            <a:avLst>
              <a:gd name="adj1" fmla="val 5387432"/>
              <a:gd name="adj2" fmla="val 8367343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1"/>
              </a:solidFill>
            </a:endParaRPr>
          </a:p>
        </p:txBody>
      </p:sp>
      <p:sp>
        <p:nvSpPr>
          <p:cNvPr id="18" name="Pie 17"/>
          <p:cNvSpPr/>
          <p:nvPr/>
        </p:nvSpPr>
        <p:spPr>
          <a:xfrm>
            <a:off x="2015716" y="2888940"/>
            <a:ext cx="3240000" cy="3240000"/>
          </a:xfrm>
          <a:prstGeom prst="pie">
            <a:avLst>
              <a:gd name="adj1" fmla="val 16215468"/>
              <a:gd name="adj2" fmla="val 19064497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1"/>
              </a:solidFill>
            </a:endParaRPr>
          </a:p>
        </p:txBody>
      </p:sp>
      <p:sp>
        <p:nvSpPr>
          <p:cNvPr id="23" name="Pie 22"/>
          <p:cNvSpPr/>
          <p:nvPr/>
        </p:nvSpPr>
        <p:spPr>
          <a:xfrm>
            <a:off x="2412720" y="3237510"/>
            <a:ext cx="2448000" cy="2448000"/>
          </a:xfrm>
          <a:prstGeom prst="pie">
            <a:avLst>
              <a:gd name="adj1" fmla="val 16215468"/>
              <a:gd name="adj2" fmla="val 5384878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1"/>
              </a:solidFill>
            </a:endParaRPr>
          </a:p>
        </p:txBody>
      </p:sp>
      <p:sp>
        <p:nvSpPr>
          <p:cNvPr id="8" name="Pie 7"/>
          <p:cNvSpPr/>
          <p:nvPr/>
        </p:nvSpPr>
        <p:spPr>
          <a:xfrm>
            <a:off x="4978335" y="3596770"/>
            <a:ext cx="1742400" cy="1742400"/>
          </a:xfrm>
          <a:prstGeom prst="pie">
            <a:avLst>
              <a:gd name="adj1" fmla="val 5387146"/>
              <a:gd name="adj2" fmla="val 16200000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892480" cy="1143000"/>
          </a:xfrm>
        </p:spPr>
        <p:txBody>
          <a:bodyPr>
            <a:noAutofit/>
          </a:bodyPr>
          <a:lstStyle/>
          <a:p>
            <a:pPr rtl="0"/>
            <a:r>
              <a:rPr lang="en-US" sz="4000" dirty="0"/>
              <a:t>Stretch (2,1) – </a:t>
            </a:r>
            <a:r>
              <a:rPr lang="en-US" sz="4000" dirty="0" smtClean="0"/>
              <a:t>query</a:t>
            </a:r>
            <a:endParaRPr lang="he-IL" sz="4000" dirty="0"/>
          </a:p>
        </p:txBody>
      </p:sp>
      <p:sp>
        <p:nvSpPr>
          <p:cNvPr id="3" name="TextBox 2"/>
          <p:cNvSpPr txBox="1"/>
          <p:nvPr/>
        </p:nvSpPr>
        <p:spPr>
          <a:xfrm>
            <a:off x="179512" y="1124744"/>
            <a:ext cx="8856984" cy="1077218"/>
          </a:xfrm>
          <a:prstGeom prst="rect">
            <a:avLst/>
          </a:prstGeom>
          <a:noFill/>
          <a:ln>
            <a:noFill/>
          </a:ln>
        </p:spPr>
        <p:txBody>
          <a:bodyPr wrap="square" rtlCol="1">
            <a:spAutoFit/>
          </a:bodyPr>
          <a:lstStyle/>
          <a:p>
            <a:pPr algn="l" rtl="0"/>
            <a:r>
              <a:rPr lang="en-US" sz="3200" u="sng" dirty="0" smtClean="0">
                <a:sym typeface="Symbol"/>
              </a:rPr>
              <a:t>Even Case:</a:t>
            </a:r>
            <a:r>
              <a:rPr lang="en-US" sz="3200" dirty="0" smtClean="0">
                <a:sym typeface="Symbol"/>
              </a:rPr>
              <a:t> d[</a:t>
            </a:r>
            <a:r>
              <a:rPr lang="en-US" sz="3200" dirty="0" err="1" smtClean="0">
                <a:sym typeface="Symbol"/>
              </a:rPr>
              <a:t>u,v</a:t>
            </a:r>
            <a:r>
              <a:rPr lang="en-US" sz="3200" dirty="0" smtClean="0">
                <a:sym typeface="Symbol"/>
              </a:rPr>
              <a:t>] = 6 </a:t>
            </a:r>
            <a:endParaRPr lang="en-US" sz="3200" dirty="0" smtClean="0">
              <a:solidFill>
                <a:srgbClr val="1C01BF"/>
              </a:solidFill>
              <a:sym typeface="Symbol"/>
            </a:endParaRPr>
          </a:p>
          <a:p>
            <a:pPr algn="l" rtl="0"/>
            <a:r>
              <a:rPr lang="en-US" sz="3200" dirty="0"/>
              <a:t>Either </a:t>
            </a:r>
            <a:r>
              <a:rPr lang="en-US" sz="3200" dirty="0" smtClean="0">
                <a:solidFill>
                  <a:srgbClr val="1C01BF"/>
                </a:solidFill>
              </a:rPr>
              <a:t>d[</a:t>
            </a:r>
            <a:r>
              <a:rPr lang="en-US" sz="3200" dirty="0" err="1" smtClean="0">
                <a:solidFill>
                  <a:srgbClr val="1C01BF"/>
                </a:solidFill>
              </a:rPr>
              <a:t>u,p</a:t>
            </a:r>
            <a:r>
              <a:rPr lang="en-US" sz="3200" baseline="-25000" dirty="0" err="1" smtClean="0">
                <a:solidFill>
                  <a:srgbClr val="1C01BF"/>
                </a:solidFill>
              </a:rPr>
              <a:t>A</a:t>
            </a:r>
            <a:r>
              <a:rPr lang="en-US" sz="3200" dirty="0" smtClean="0">
                <a:solidFill>
                  <a:srgbClr val="1C01BF"/>
                </a:solidFill>
              </a:rPr>
              <a:t>(u)]</a:t>
            </a:r>
            <a:r>
              <a:rPr lang="en-US" sz="3200" dirty="0" smtClean="0"/>
              <a:t> or </a:t>
            </a:r>
            <a:r>
              <a:rPr lang="en-US" sz="3200" dirty="0" smtClean="0">
                <a:solidFill>
                  <a:srgbClr val="1C01BF"/>
                </a:solidFill>
              </a:rPr>
              <a:t>d[</a:t>
            </a:r>
            <a:r>
              <a:rPr lang="en-US" sz="3200" dirty="0" err="1" smtClean="0">
                <a:solidFill>
                  <a:srgbClr val="1C01BF"/>
                </a:solidFill>
              </a:rPr>
              <a:t>p</a:t>
            </a:r>
            <a:r>
              <a:rPr lang="en-US" sz="3200" baseline="-25000" dirty="0" err="1" smtClean="0">
                <a:solidFill>
                  <a:srgbClr val="1C01BF"/>
                </a:solidFill>
              </a:rPr>
              <a:t>A</a:t>
            </a:r>
            <a:r>
              <a:rPr lang="en-US" sz="3200" dirty="0" smtClean="0">
                <a:solidFill>
                  <a:srgbClr val="1C01BF"/>
                </a:solidFill>
              </a:rPr>
              <a:t>(v</a:t>
            </a:r>
            <a:r>
              <a:rPr lang="en-US" sz="3200" dirty="0">
                <a:solidFill>
                  <a:srgbClr val="1C01BF"/>
                </a:solidFill>
              </a:rPr>
              <a:t>),v</a:t>
            </a:r>
            <a:r>
              <a:rPr lang="en-US" sz="3200" dirty="0" smtClean="0">
                <a:solidFill>
                  <a:srgbClr val="1C01BF"/>
                </a:solidFill>
              </a:rPr>
              <a:t>]</a:t>
            </a:r>
            <a:r>
              <a:rPr lang="en-US" sz="3200" dirty="0"/>
              <a:t> </a:t>
            </a:r>
            <a:r>
              <a:rPr lang="en-US" sz="3200" dirty="0" smtClean="0"/>
              <a:t>are at most 3, we get:</a:t>
            </a:r>
          </a:p>
        </p:txBody>
      </p:sp>
      <p:sp>
        <p:nvSpPr>
          <p:cNvPr id="4" name="Oval 3"/>
          <p:cNvSpPr/>
          <p:nvPr/>
        </p:nvSpPr>
        <p:spPr>
          <a:xfrm>
            <a:off x="3582405" y="4403545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" name="Oval 4"/>
          <p:cNvSpPr/>
          <p:nvPr/>
        </p:nvSpPr>
        <p:spPr>
          <a:xfrm>
            <a:off x="5761108" y="4403545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" name="TextBox 5"/>
          <p:cNvSpPr txBox="1"/>
          <p:nvPr/>
        </p:nvSpPr>
        <p:spPr>
          <a:xfrm>
            <a:off x="3337032" y="4276466"/>
            <a:ext cx="306495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 smtClean="0"/>
              <a:t>u</a:t>
            </a:r>
            <a:endParaRPr lang="he-IL" dirty="0"/>
          </a:p>
        </p:txBody>
      </p:sp>
      <p:sp>
        <p:nvSpPr>
          <p:cNvPr id="7" name="TextBox 6"/>
          <p:cNvSpPr txBox="1"/>
          <p:nvPr/>
        </p:nvSpPr>
        <p:spPr>
          <a:xfrm>
            <a:off x="5850733" y="4276466"/>
            <a:ext cx="288862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 smtClean="0"/>
              <a:t>v</a:t>
            </a:r>
            <a:endParaRPr lang="he-IL" dirty="0"/>
          </a:p>
        </p:txBody>
      </p:sp>
      <p:cxnSp>
        <p:nvCxnSpPr>
          <p:cNvPr id="14" name="Straight Connector 13"/>
          <p:cNvCxnSpPr>
            <a:stCxn id="4" idx="6"/>
            <a:endCxn id="5" idx="2"/>
          </p:cNvCxnSpPr>
          <p:nvPr/>
        </p:nvCxnSpPr>
        <p:spPr>
          <a:xfrm>
            <a:off x="3726405" y="4475545"/>
            <a:ext cx="203470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val 11"/>
          <p:cNvSpPr/>
          <p:nvPr/>
        </p:nvSpPr>
        <p:spPr>
          <a:xfrm>
            <a:off x="3956145" y="4405436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3" name="Oval 12"/>
          <p:cNvSpPr/>
          <p:nvPr/>
        </p:nvSpPr>
        <p:spPr>
          <a:xfrm>
            <a:off x="4316185" y="4405436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5" name="Oval 14"/>
          <p:cNvSpPr/>
          <p:nvPr/>
        </p:nvSpPr>
        <p:spPr>
          <a:xfrm>
            <a:off x="4680988" y="4405436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7" name="Oval 16"/>
          <p:cNvSpPr/>
          <p:nvPr/>
        </p:nvSpPr>
        <p:spPr>
          <a:xfrm>
            <a:off x="5041028" y="4413469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0" name="Oval 19"/>
          <p:cNvSpPr/>
          <p:nvPr/>
        </p:nvSpPr>
        <p:spPr>
          <a:xfrm>
            <a:off x="5401068" y="4405436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9" name="Oval 18"/>
          <p:cNvSpPr/>
          <p:nvPr/>
        </p:nvSpPr>
        <p:spPr>
          <a:xfrm>
            <a:off x="4430638" y="3237510"/>
            <a:ext cx="144000" cy="144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10" name="Straight Connector 9"/>
          <p:cNvCxnSpPr>
            <a:stCxn id="4" idx="7"/>
            <a:endCxn id="19" idx="3"/>
          </p:cNvCxnSpPr>
          <p:nvPr/>
        </p:nvCxnSpPr>
        <p:spPr>
          <a:xfrm flipV="1">
            <a:off x="3705317" y="3360422"/>
            <a:ext cx="746409" cy="106421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Oval 25"/>
          <p:cNvSpPr/>
          <p:nvPr/>
        </p:nvSpPr>
        <p:spPr>
          <a:xfrm>
            <a:off x="3812145" y="4118771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7" name="Oval 26"/>
          <p:cNvSpPr/>
          <p:nvPr/>
        </p:nvSpPr>
        <p:spPr>
          <a:xfrm>
            <a:off x="4015852" y="3820527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8" name="Oval 27"/>
          <p:cNvSpPr/>
          <p:nvPr/>
        </p:nvSpPr>
        <p:spPr>
          <a:xfrm>
            <a:off x="4218402" y="3524770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31" name="Straight Connector 30"/>
          <p:cNvCxnSpPr>
            <a:stCxn id="5" idx="3"/>
            <a:endCxn id="34" idx="7"/>
          </p:cNvCxnSpPr>
          <p:nvPr/>
        </p:nvCxnSpPr>
        <p:spPr>
          <a:xfrm flipH="1">
            <a:off x="5240891" y="4526457"/>
            <a:ext cx="541305" cy="71407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Oval 33"/>
          <p:cNvSpPr/>
          <p:nvPr/>
        </p:nvSpPr>
        <p:spPr>
          <a:xfrm>
            <a:off x="5117979" y="5219441"/>
            <a:ext cx="144000" cy="144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1" name="Oval 40"/>
          <p:cNvSpPr/>
          <p:nvPr/>
        </p:nvSpPr>
        <p:spPr>
          <a:xfrm>
            <a:off x="5538221" y="4691412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2" name="Oval 41"/>
          <p:cNvSpPr/>
          <p:nvPr/>
        </p:nvSpPr>
        <p:spPr>
          <a:xfrm>
            <a:off x="5324281" y="4963055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3" name="TextBox 42"/>
          <p:cNvSpPr txBox="1"/>
          <p:nvPr/>
        </p:nvSpPr>
        <p:spPr>
          <a:xfrm>
            <a:off x="3977844" y="2978290"/>
            <a:ext cx="569387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l" rtl="0"/>
            <a:r>
              <a:rPr lang="en-US" dirty="0" smtClean="0"/>
              <a:t>p(u)</a:t>
            </a:r>
            <a:endParaRPr lang="he-IL" dirty="0"/>
          </a:p>
        </p:txBody>
      </p:sp>
      <p:sp>
        <p:nvSpPr>
          <p:cNvPr id="44" name="TextBox 43"/>
          <p:cNvSpPr txBox="1"/>
          <p:nvPr/>
        </p:nvSpPr>
        <p:spPr>
          <a:xfrm>
            <a:off x="5141412" y="5217964"/>
            <a:ext cx="569387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l" rtl="0"/>
            <a:r>
              <a:rPr lang="en-US" dirty="0" smtClean="0"/>
              <a:t>p(v)</a:t>
            </a:r>
            <a:endParaRPr lang="he-IL" dirty="0"/>
          </a:p>
        </p:txBody>
      </p:sp>
      <p:sp>
        <p:nvSpPr>
          <p:cNvPr id="45" name="TextBox 44"/>
          <p:cNvSpPr txBox="1"/>
          <p:nvPr/>
        </p:nvSpPr>
        <p:spPr>
          <a:xfrm>
            <a:off x="280387" y="2201962"/>
            <a:ext cx="8573715" cy="584775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1">
            <a:spAutoFit/>
          </a:bodyPr>
          <a:lstStyle/>
          <a:p>
            <a:pPr algn="ctr" rtl="0"/>
            <a:r>
              <a:rPr lang="en-US" sz="3200" dirty="0" smtClean="0"/>
              <a:t>min(</a:t>
            </a:r>
            <a:r>
              <a:rPr lang="en-US" sz="3200" dirty="0" smtClean="0">
                <a:solidFill>
                  <a:srgbClr val="1C01BF"/>
                </a:solidFill>
              </a:rPr>
              <a:t>d[</a:t>
            </a:r>
            <a:r>
              <a:rPr lang="en-US" sz="3200" dirty="0" err="1" smtClean="0">
                <a:solidFill>
                  <a:srgbClr val="1C01BF"/>
                </a:solidFill>
              </a:rPr>
              <a:t>u,p</a:t>
            </a:r>
            <a:r>
              <a:rPr lang="en-US" sz="3200" baseline="-25000" dirty="0" err="1" smtClean="0">
                <a:solidFill>
                  <a:srgbClr val="1C01BF"/>
                </a:solidFill>
              </a:rPr>
              <a:t>A</a:t>
            </a:r>
            <a:r>
              <a:rPr lang="en-US" sz="3200" dirty="0" smtClean="0">
                <a:solidFill>
                  <a:srgbClr val="1C01BF"/>
                </a:solidFill>
              </a:rPr>
              <a:t>(u)]+d[</a:t>
            </a:r>
            <a:r>
              <a:rPr lang="en-US" sz="3200" dirty="0" err="1" smtClean="0">
                <a:solidFill>
                  <a:srgbClr val="1C01BF"/>
                </a:solidFill>
              </a:rPr>
              <a:t>p</a:t>
            </a:r>
            <a:r>
              <a:rPr lang="en-US" sz="3200" baseline="-25000" dirty="0" err="1" smtClean="0">
                <a:solidFill>
                  <a:srgbClr val="1C01BF"/>
                </a:solidFill>
              </a:rPr>
              <a:t>A</a:t>
            </a:r>
            <a:r>
              <a:rPr lang="en-US" sz="3200" dirty="0" smtClean="0">
                <a:solidFill>
                  <a:srgbClr val="1C01BF"/>
                </a:solidFill>
              </a:rPr>
              <a:t>(u),v]</a:t>
            </a:r>
            <a:r>
              <a:rPr lang="en-US" sz="3200" dirty="0" smtClean="0"/>
              <a:t>,</a:t>
            </a:r>
            <a:r>
              <a:rPr lang="en-US" sz="3200" dirty="0" smtClean="0">
                <a:solidFill>
                  <a:srgbClr val="FF0000"/>
                </a:solidFill>
              </a:rPr>
              <a:t>d[</a:t>
            </a:r>
            <a:r>
              <a:rPr lang="en-US" sz="3200" dirty="0" err="1" smtClean="0">
                <a:solidFill>
                  <a:srgbClr val="FF0000"/>
                </a:solidFill>
              </a:rPr>
              <a:t>u,p</a:t>
            </a:r>
            <a:r>
              <a:rPr lang="en-US" sz="3200" baseline="-25000" dirty="0" err="1" smtClean="0">
                <a:solidFill>
                  <a:srgbClr val="FF0000"/>
                </a:solidFill>
              </a:rPr>
              <a:t>A</a:t>
            </a:r>
            <a:r>
              <a:rPr lang="en-US" sz="3200" dirty="0" smtClean="0">
                <a:solidFill>
                  <a:srgbClr val="FF0000"/>
                </a:solidFill>
              </a:rPr>
              <a:t>(v</a:t>
            </a:r>
            <a:r>
              <a:rPr lang="en-US" sz="3200" dirty="0">
                <a:solidFill>
                  <a:srgbClr val="FF0000"/>
                </a:solidFill>
              </a:rPr>
              <a:t>)]+</a:t>
            </a:r>
            <a:r>
              <a:rPr lang="en-US" sz="3200" dirty="0" smtClean="0">
                <a:solidFill>
                  <a:srgbClr val="FF0000"/>
                </a:solidFill>
              </a:rPr>
              <a:t>d[</a:t>
            </a:r>
            <a:r>
              <a:rPr lang="en-US" sz="3200" dirty="0" err="1" smtClean="0">
                <a:solidFill>
                  <a:srgbClr val="FF0000"/>
                </a:solidFill>
              </a:rPr>
              <a:t>p</a:t>
            </a:r>
            <a:r>
              <a:rPr lang="en-US" sz="3200" baseline="-25000" dirty="0" err="1" smtClean="0">
                <a:solidFill>
                  <a:srgbClr val="FF0000"/>
                </a:solidFill>
              </a:rPr>
              <a:t>A</a:t>
            </a:r>
            <a:r>
              <a:rPr lang="en-US" sz="3200" dirty="0" smtClean="0">
                <a:solidFill>
                  <a:srgbClr val="FF0000"/>
                </a:solidFill>
              </a:rPr>
              <a:t>(v),v]</a:t>
            </a:r>
            <a:r>
              <a:rPr lang="en-US" sz="3200" dirty="0" smtClean="0"/>
              <a:t>)≤12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964463" y="5949280"/>
            <a:ext cx="7315949" cy="584775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1">
            <a:spAutoFit/>
          </a:bodyPr>
          <a:lstStyle/>
          <a:p>
            <a:pPr algn="ctr" rtl="0"/>
            <a:r>
              <a:rPr lang="en-US" sz="3200" dirty="0" smtClean="0"/>
              <a:t>Thus, for even </a:t>
            </a:r>
            <a:r>
              <a:rPr lang="en-US" sz="3200" dirty="0">
                <a:sym typeface="Symbol"/>
              </a:rPr>
              <a:t>d[</a:t>
            </a:r>
            <a:r>
              <a:rPr lang="en-US" sz="3200" dirty="0" err="1">
                <a:sym typeface="Symbol"/>
              </a:rPr>
              <a:t>u,v</a:t>
            </a:r>
            <a:r>
              <a:rPr lang="en-US" sz="3200" dirty="0" smtClean="0">
                <a:sym typeface="Symbol"/>
              </a:rPr>
              <a:t>]</a:t>
            </a:r>
            <a:r>
              <a:rPr lang="en-US" sz="3200" dirty="0" smtClean="0"/>
              <a:t> we get </a:t>
            </a:r>
            <a:r>
              <a:rPr lang="en-US" sz="3200" b="1" dirty="0" smtClean="0">
                <a:solidFill>
                  <a:srgbClr val="1C01BF"/>
                </a:solidFill>
              </a:rPr>
              <a:t>2</a:t>
            </a:r>
            <a:r>
              <a:rPr lang="en-US" sz="3200" dirty="0" smtClean="0"/>
              <a:t>d[</a:t>
            </a:r>
            <a:r>
              <a:rPr lang="en-US" sz="3200" dirty="0" err="1" smtClean="0"/>
              <a:t>u,v</a:t>
            </a:r>
            <a:r>
              <a:rPr lang="en-US" sz="3200" dirty="0" smtClean="0"/>
              <a:t>]</a:t>
            </a:r>
          </a:p>
        </p:txBody>
      </p:sp>
      <p:cxnSp>
        <p:nvCxnSpPr>
          <p:cNvPr id="55" name="Straight Arrow Connector 54"/>
          <p:cNvCxnSpPr/>
          <p:nvPr/>
        </p:nvCxnSpPr>
        <p:spPr>
          <a:xfrm flipH="1">
            <a:off x="5324281" y="4557469"/>
            <a:ext cx="598740" cy="844284"/>
          </a:xfrm>
          <a:prstGeom prst="straightConnector1">
            <a:avLst/>
          </a:prstGeom>
          <a:ln w="38100">
            <a:solidFill>
              <a:srgbClr val="FFFF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/>
          <p:nvPr/>
        </p:nvCxnSpPr>
        <p:spPr>
          <a:xfrm flipV="1">
            <a:off x="5041028" y="4549436"/>
            <a:ext cx="538904" cy="705288"/>
          </a:xfrm>
          <a:prstGeom prst="straightConnector1">
            <a:avLst/>
          </a:prstGeom>
          <a:ln w="38100">
            <a:solidFill>
              <a:srgbClr val="FFFF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 flipH="1">
            <a:off x="3705318" y="4586652"/>
            <a:ext cx="1839750" cy="0"/>
          </a:xfrm>
          <a:prstGeom prst="straightConnector1">
            <a:avLst/>
          </a:prstGeom>
          <a:ln w="38100">
            <a:solidFill>
              <a:srgbClr val="FFFF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Teranet 2011</a:t>
            </a:r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78166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18" grpId="0" animBg="1"/>
      <p:bldP spid="23" grpId="0" animBg="1"/>
      <p:bldP spid="8" grpId="0" animBg="1"/>
      <p:bldP spid="45" grpId="0" animBg="1"/>
      <p:bldP spid="46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Pie 36"/>
          <p:cNvSpPr/>
          <p:nvPr/>
        </p:nvSpPr>
        <p:spPr>
          <a:xfrm rot="10800000">
            <a:off x="4608005" y="2852936"/>
            <a:ext cx="3240000" cy="3240000"/>
          </a:xfrm>
          <a:prstGeom prst="pie">
            <a:avLst>
              <a:gd name="adj1" fmla="val 16215468"/>
              <a:gd name="adj2" fmla="val 19064497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1"/>
              </a:solidFill>
            </a:endParaRPr>
          </a:p>
        </p:txBody>
      </p:sp>
      <p:sp>
        <p:nvSpPr>
          <p:cNvPr id="36" name="Pie 35"/>
          <p:cNvSpPr/>
          <p:nvPr/>
        </p:nvSpPr>
        <p:spPr>
          <a:xfrm rot="10800000">
            <a:off x="4993889" y="3248980"/>
            <a:ext cx="2448000" cy="2448000"/>
          </a:xfrm>
          <a:prstGeom prst="pie">
            <a:avLst>
              <a:gd name="adj1" fmla="val 16215468"/>
              <a:gd name="adj2" fmla="val 5384878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1"/>
              </a:solidFill>
            </a:endParaRPr>
          </a:p>
        </p:txBody>
      </p:sp>
      <p:sp>
        <p:nvSpPr>
          <p:cNvPr id="18" name="Pie 17"/>
          <p:cNvSpPr/>
          <p:nvPr/>
        </p:nvSpPr>
        <p:spPr>
          <a:xfrm>
            <a:off x="2015716" y="2888940"/>
            <a:ext cx="3240000" cy="3240000"/>
          </a:xfrm>
          <a:prstGeom prst="pie">
            <a:avLst>
              <a:gd name="adj1" fmla="val 16215468"/>
              <a:gd name="adj2" fmla="val 19064497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1"/>
              </a:solidFill>
            </a:endParaRPr>
          </a:p>
        </p:txBody>
      </p:sp>
      <p:sp>
        <p:nvSpPr>
          <p:cNvPr id="23" name="Pie 22"/>
          <p:cNvSpPr/>
          <p:nvPr/>
        </p:nvSpPr>
        <p:spPr>
          <a:xfrm>
            <a:off x="2412720" y="3237510"/>
            <a:ext cx="2448000" cy="2448000"/>
          </a:xfrm>
          <a:prstGeom prst="pie">
            <a:avLst>
              <a:gd name="adj1" fmla="val 16215468"/>
              <a:gd name="adj2" fmla="val 5384878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892480" cy="1143000"/>
          </a:xfrm>
        </p:spPr>
        <p:txBody>
          <a:bodyPr>
            <a:noAutofit/>
          </a:bodyPr>
          <a:lstStyle/>
          <a:p>
            <a:pPr rtl="0"/>
            <a:r>
              <a:rPr lang="en-US" sz="4000" dirty="0"/>
              <a:t>Stretch (2,1) – </a:t>
            </a:r>
            <a:r>
              <a:rPr lang="en-US" sz="4000" dirty="0" smtClean="0"/>
              <a:t>query</a:t>
            </a:r>
            <a:endParaRPr lang="he-IL" sz="4000" dirty="0"/>
          </a:p>
        </p:txBody>
      </p:sp>
      <p:sp>
        <p:nvSpPr>
          <p:cNvPr id="3" name="TextBox 2"/>
          <p:cNvSpPr txBox="1"/>
          <p:nvPr/>
        </p:nvSpPr>
        <p:spPr>
          <a:xfrm>
            <a:off x="179512" y="1124744"/>
            <a:ext cx="8856984" cy="1077218"/>
          </a:xfrm>
          <a:prstGeom prst="rect">
            <a:avLst/>
          </a:prstGeom>
          <a:noFill/>
          <a:ln>
            <a:noFill/>
          </a:ln>
        </p:spPr>
        <p:txBody>
          <a:bodyPr wrap="square" rtlCol="1">
            <a:spAutoFit/>
          </a:bodyPr>
          <a:lstStyle/>
          <a:p>
            <a:pPr algn="l" rtl="0"/>
            <a:r>
              <a:rPr lang="en-US" sz="3200" u="sng" dirty="0" smtClean="0">
                <a:sym typeface="Symbol"/>
              </a:rPr>
              <a:t>Odd Case:</a:t>
            </a:r>
            <a:r>
              <a:rPr lang="en-US" sz="3200" dirty="0" smtClean="0">
                <a:sym typeface="Symbol"/>
              </a:rPr>
              <a:t> d[</a:t>
            </a:r>
            <a:r>
              <a:rPr lang="en-US" sz="3200" dirty="0" err="1" smtClean="0">
                <a:sym typeface="Symbol"/>
              </a:rPr>
              <a:t>u,v</a:t>
            </a:r>
            <a:r>
              <a:rPr lang="en-US" sz="3200" dirty="0" smtClean="0">
                <a:sym typeface="Symbol"/>
              </a:rPr>
              <a:t>] = 7 </a:t>
            </a:r>
            <a:endParaRPr lang="en-US" sz="3200" dirty="0" smtClean="0">
              <a:solidFill>
                <a:srgbClr val="1C01BF"/>
              </a:solidFill>
              <a:sym typeface="Symbol"/>
            </a:endParaRPr>
          </a:p>
          <a:p>
            <a:pPr algn="l" rtl="0"/>
            <a:r>
              <a:rPr lang="en-US" sz="3200" dirty="0"/>
              <a:t>Either </a:t>
            </a:r>
            <a:r>
              <a:rPr lang="en-US" sz="3200" dirty="0" smtClean="0">
                <a:solidFill>
                  <a:srgbClr val="1C01BF"/>
                </a:solidFill>
              </a:rPr>
              <a:t>d[</a:t>
            </a:r>
            <a:r>
              <a:rPr lang="en-US" sz="3200" dirty="0" err="1" smtClean="0">
                <a:solidFill>
                  <a:srgbClr val="1C01BF"/>
                </a:solidFill>
              </a:rPr>
              <a:t>u,p</a:t>
            </a:r>
            <a:r>
              <a:rPr lang="en-US" sz="3200" baseline="-25000" dirty="0" err="1" smtClean="0">
                <a:solidFill>
                  <a:srgbClr val="1C01BF"/>
                </a:solidFill>
              </a:rPr>
              <a:t>A</a:t>
            </a:r>
            <a:r>
              <a:rPr lang="en-US" sz="3200" dirty="0" smtClean="0">
                <a:solidFill>
                  <a:srgbClr val="1C01BF"/>
                </a:solidFill>
              </a:rPr>
              <a:t>(u)]</a:t>
            </a:r>
            <a:r>
              <a:rPr lang="en-US" sz="3200" dirty="0" smtClean="0"/>
              <a:t> or </a:t>
            </a:r>
            <a:r>
              <a:rPr lang="en-US" sz="3200" dirty="0" smtClean="0">
                <a:solidFill>
                  <a:srgbClr val="1C01BF"/>
                </a:solidFill>
              </a:rPr>
              <a:t>d[</a:t>
            </a:r>
            <a:r>
              <a:rPr lang="en-US" sz="3200" dirty="0" err="1" smtClean="0">
                <a:solidFill>
                  <a:srgbClr val="1C01BF"/>
                </a:solidFill>
              </a:rPr>
              <a:t>p</a:t>
            </a:r>
            <a:r>
              <a:rPr lang="en-US" sz="3200" baseline="-25000" dirty="0" err="1" smtClean="0">
                <a:solidFill>
                  <a:srgbClr val="1C01BF"/>
                </a:solidFill>
              </a:rPr>
              <a:t>A</a:t>
            </a:r>
            <a:r>
              <a:rPr lang="en-US" sz="3200" dirty="0" smtClean="0">
                <a:solidFill>
                  <a:srgbClr val="1C01BF"/>
                </a:solidFill>
              </a:rPr>
              <a:t>(v</a:t>
            </a:r>
            <a:r>
              <a:rPr lang="en-US" sz="3200" dirty="0">
                <a:solidFill>
                  <a:srgbClr val="1C01BF"/>
                </a:solidFill>
              </a:rPr>
              <a:t>),v</a:t>
            </a:r>
            <a:r>
              <a:rPr lang="en-US" sz="3200" dirty="0" smtClean="0">
                <a:solidFill>
                  <a:srgbClr val="1C01BF"/>
                </a:solidFill>
              </a:rPr>
              <a:t>]</a:t>
            </a:r>
            <a:r>
              <a:rPr lang="en-US" sz="3200" dirty="0"/>
              <a:t> </a:t>
            </a:r>
            <a:r>
              <a:rPr lang="en-US" sz="3200" dirty="0" smtClean="0"/>
              <a:t>are at most 4, we get:</a:t>
            </a:r>
          </a:p>
        </p:txBody>
      </p:sp>
      <p:sp>
        <p:nvSpPr>
          <p:cNvPr id="4" name="Oval 3"/>
          <p:cNvSpPr/>
          <p:nvPr/>
        </p:nvSpPr>
        <p:spPr>
          <a:xfrm>
            <a:off x="3582405" y="4403545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" name="Oval 4"/>
          <p:cNvSpPr/>
          <p:nvPr/>
        </p:nvSpPr>
        <p:spPr>
          <a:xfrm>
            <a:off x="5761108" y="4403545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" name="TextBox 5"/>
          <p:cNvSpPr txBox="1"/>
          <p:nvPr/>
        </p:nvSpPr>
        <p:spPr>
          <a:xfrm>
            <a:off x="3337032" y="4276466"/>
            <a:ext cx="306495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 smtClean="0"/>
              <a:t>u</a:t>
            </a:r>
            <a:endParaRPr lang="he-IL" dirty="0"/>
          </a:p>
        </p:txBody>
      </p:sp>
      <p:sp>
        <p:nvSpPr>
          <p:cNvPr id="7" name="TextBox 6"/>
          <p:cNvSpPr txBox="1"/>
          <p:nvPr/>
        </p:nvSpPr>
        <p:spPr>
          <a:xfrm>
            <a:off x="6227354" y="4276466"/>
            <a:ext cx="288862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 smtClean="0"/>
              <a:t>v</a:t>
            </a:r>
            <a:endParaRPr lang="he-IL" dirty="0"/>
          </a:p>
        </p:txBody>
      </p:sp>
      <p:cxnSp>
        <p:nvCxnSpPr>
          <p:cNvPr id="14" name="Straight Connector 13"/>
          <p:cNvCxnSpPr>
            <a:stCxn id="4" idx="6"/>
            <a:endCxn id="5" idx="2"/>
          </p:cNvCxnSpPr>
          <p:nvPr/>
        </p:nvCxnSpPr>
        <p:spPr>
          <a:xfrm>
            <a:off x="3726404" y="4475545"/>
            <a:ext cx="2412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val 11"/>
          <p:cNvSpPr/>
          <p:nvPr/>
        </p:nvSpPr>
        <p:spPr>
          <a:xfrm>
            <a:off x="3956145" y="4405436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3" name="Oval 12"/>
          <p:cNvSpPr/>
          <p:nvPr/>
        </p:nvSpPr>
        <p:spPr>
          <a:xfrm>
            <a:off x="4316185" y="4405436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5" name="Oval 14"/>
          <p:cNvSpPr/>
          <p:nvPr/>
        </p:nvSpPr>
        <p:spPr>
          <a:xfrm>
            <a:off x="4680988" y="4405436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7" name="Oval 16"/>
          <p:cNvSpPr/>
          <p:nvPr/>
        </p:nvSpPr>
        <p:spPr>
          <a:xfrm>
            <a:off x="5041028" y="4413469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0" name="Oval 19"/>
          <p:cNvSpPr/>
          <p:nvPr/>
        </p:nvSpPr>
        <p:spPr>
          <a:xfrm>
            <a:off x="5401068" y="4405436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9" name="Oval 18"/>
          <p:cNvSpPr/>
          <p:nvPr/>
        </p:nvSpPr>
        <p:spPr>
          <a:xfrm>
            <a:off x="4430638" y="3237510"/>
            <a:ext cx="144000" cy="144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10" name="Straight Connector 9"/>
          <p:cNvCxnSpPr>
            <a:stCxn id="4" idx="7"/>
            <a:endCxn id="19" idx="3"/>
          </p:cNvCxnSpPr>
          <p:nvPr/>
        </p:nvCxnSpPr>
        <p:spPr>
          <a:xfrm flipV="1">
            <a:off x="3705317" y="3360422"/>
            <a:ext cx="746409" cy="106421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Oval 25"/>
          <p:cNvSpPr/>
          <p:nvPr/>
        </p:nvSpPr>
        <p:spPr>
          <a:xfrm>
            <a:off x="3812145" y="4118771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7" name="Oval 26"/>
          <p:cNvSpPr/>
          <p:nvPr/>
        </p:nvSpPr>
        <p:spPr>
          <a:xfrm>
            <a:off x="4015852" y="3820527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8" name="Oval 27"/>
          <p:cNvSpPr/>
          <p:nvPr/>
        </p:nvSpPr>
        <p:spPr>
          <a:xfrm>
            <a:off x="4218402" y="3524770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31" name="Straight Connector 30"/>
          <p:cNvCxnSpPr>
            <a:stCxn id="32" idx="3"/>
            <a:endCxn id="34" idx="7"/>
          </p:cNvCxnSpPr>
          <p:nvPr/>
        </p:nvCxnSpPr>
        <p:spPr>
          <a:xfrm flipH="1">
            <a:off x="5466696" y="4534180"/>
            <a:ext cx="700408" cy="105032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Oval 33"/>
          <p:cNvSpPr/>
          <p:nvPr/>
        </p:nvSpPr>
        <p:spPr>
          <a:xfrm>
            <a:off x="5343784" y="5563412"/>
            <a:ext cx="144000" cy="144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1" name="Oval 40"/>
          <p:cNvSpPr/>
          <p:nvPr/>
        </p:nvSpPr>
        <p:spPr>
          <a:xfrm>
            <a:off x="5940168" y="4689140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2" name="Oval 41"/>
          <p:cNvSpPr/>
          <p:nvPr/>
        </p:nvSpPr>
        <p:spPr>
          <a:xfrm>
            <a:off x="5760148" y="4977172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3" name="TextBox 42"/>
          <p:cNvSpPr txBox="1"/>
          <p:nvPr/>
        </p:nvSpPr>
        <p:spPr>
          <a:xfrm>
            <a:off x="3957524" y="2998610"/>
            <a:ext cx="569387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l" rtl="0"/>
            <a:r>
              <a:rPr lang="en-US" dirty="0" smtClean="0"/>
              <a:t>p(u)</a:t>
            </a:r>
            <a:endParaRPr lang="he-IL" dirty="0"/>
          </a:p>
        </p:txBody>
      </p:sp>
      <p:sp>
        <p:nvSpPr>
          <p:cNvPr id="44" name="TextBox 43"/>
          <p:cNvSpPr txBox="1"/>
          <p:nvPr/>
        </p:nvSpPr>
        <p:spPr>
          <a:xfrm>
            <a:off x="5364088" y="5573572"/>
            <a:ext cx="569387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l" rtl="0"/>
            <a:r>
              <a:rPr lang="en-US" dirty="0" smtClean="0"/>
              <a:t>p(v)</a:t>
            </a:r>
            <a:endParaRPr lang="he-IL" dirty="0"/>
          </a:p>
        </p:txBody>
      </p:sp>
      <p:sp>
        <p:nvSpPr>
          <p:cNvPr id="45" name="TextBox 44"/>
          <p:cNvSpPr txBox="1"/>
          <p:nvPr/>
        </p:nvSpPr>
        <p:spPr>
          <a:xfrm>
            <a:off x="280387" y="2201962"/>
            <a:ext cx="8573715" cy="584775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1">
            <a:spAutoFit/>
          </a:bodyPr>
          <a:lstStyle/>
          <a:p>
            <a:pPr algn="ctr" rtl="0"/>
            <a:r>
              <a:rPr lang="en-US" sz="3200" dirty="0" smtClean="0"/>
              <a:t>min(</a:t>
            </a:r>
            <a:r>
              <a:rPr lang="en-US" sz="3200" dirty="0" smtClean="0">
                <a:solidFill>
                  <a:srgbClr val="1C01BF"/>
                </a:solidFill>
              </a:rPr>
              <a:t>d[</a:t>
            </a:r>
            <a:r>
              <a:rPr lang="en-US" sz="3200" dirty="0" err="1" smtClean="0">
                <a:solidFill>
                  <a:srgbClr val="1C01BF"/>
                </a:solidFill>
              </a:rPr>
              <a:t>u,p</a:t>
            </a:r>
            <a:r>
              <a:rPr lang="en-US" sz="3200" baseline="-25000" dirty="0" err="1" smtClean="0">
                <a:solidFill>
                  <a:srgbClr val="1C01BF"/>
                </a:solidFill>
              </a:rPr>
              <a:t>A</a:t>
            </a:r>
            <a:r>
              <a:rPr lang="en-US" sz="3200" dirty="0" smtClean="0">
                <a:solidFill>
                  <a:srgbClr val="1C01BF"/>
                </a:solidFill>
              </a:rPr>
              <a:t>(u)]+d[</a:t>
            </a:r>
            <a:r>
              <a:rPr lang="en-US" sz="3200" dirty="0" err="1" smtClean="0">
                <a:solidFill>
                  <a:srgbClr val="1C01BF"/>
                </a:solidFill>
              </a:rPr>
              <a:t>p</a:t>
            </a:r>
            <a:r>
              <a:rPr lang="en-US" sz="3200" baseline="-25000" dirty="0" err="1" smtClean="0">
                <a:solidFill>
                  <a:srgbClr val="1C01BF"/>
                </a:solidFill>
              </a:rPr>
              <a:t>A</a:t>
            </a:r>
            <a:r>
              <a:rPr lang="en-US" sz="3200" dirty="0" smtClean="0">
                <a:solidFill>
                  <a:srgbClr val="1C01BF"/>
                </a:solidFill>
              </a:rPr>
              <a:t>(u),v]</a:t>
            </a:r>
            <a:r>
              <a:rPr lang="en-US" sz="3200" dirty="0" smtClean="0"/>
              <a:t>,</a:t>
            </a:r>
            <a:r>
              <a:rPr lang="en-US" sz="3200" dirty="0" smtClean="0">
                <a:solidFill>
                  <a:srgbClr val="FF0000"/>
                </a:solidFill>
              </a:rPr>
              <a:t>d[</a:t>
            </a:r>
            <a:r>
              <a:rPr lang="en-US" sz="3200" dirty="0" err="1" smtClean="0">
                <a:solidFill>
                  <a:srgbClr val="FF0000"/>
                </a:solidFill>
              </a:rPr>
              <a:t>u,p</a:t>
            </a:r>
            <a:r>
              <a:rPr lang="en-US" sz="3200" baseline="-25000" dirty="0" err="1" smtClean="0">
                <a:solidFill>
                  <a:srgbClr val="FF0000"/>
                </a:solidFill>
              </a:rPr>
              <a:t>A</a:t>
            </a:r>
            <a:r>
              <a:rPr lang="en-US" sz="3200" dirty="0" smtClean="0">
                <a:solidFill>
                  <a:srgbClr val="FF0000"/>
                </a:solidFill>
              </a:rPr>
              <a:t>(v</a:t>
            </a:r>
            <a:r>
              <a:rPr lang="en-US" sz="3200" dirty="0">
                <a:solidFill>
                  <a:srgbClr val="FF0000"/>
                </a:solidFill>
              </a:rPr>
              <a:t>)]+</a:t>
            </a:r>
            <a:r>
              <a:rPr lang="en-US" sz="3200" dirty="0" smtClean="0">
                <a:solidFill>
                  <a:srgbClr val="FF0000"/>
                </a:solidFill>
              </a:rPr>
              <a:t>d[</a:t>
            </a:r>
            <a:r>
              <a:rPr lang="en-US" sz="3200" dirty="0" err="1" smtClean="0">
                <a:solidFill>
                  <a:srgbClr val="FF0000"/>
                </a:solidFill>
              </a:rPr>
              <a:t>p</a:t>
            </a:r>
            <a:r>
              <a:rPr lang="en-US" sz="3200" baseline="-25000" dirty="0" err="1" smtClean="0">
                <a:solidFill>
                  <a:srgbClr val="FF0000"/>
                </a:solidFill>
              </a:rPr>
              <a:t>A</a:t>
            </a:r>
            <a:r>
              <a:rPr lang="en-US" sz="3200" dirty="0" smtClean="0">
                <a:solidFill>
                  <a:srgbClr val="FF0000"/>
                </a:solidFill>
              </a:rPr>
              <a:t>(v),v]</a:t>
            </a:r>
            <a:r>
              <a:rPr lang="en-US" sz="3200" dirty="0" smtClean="0"/>
              <a:t>)≤15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964463" y="6192597"/>
            <a:ext cx="7315949" cy="584775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1">
            <a:spAutoFit/>
          </a:bodyPr>
          <a:lstStyle/>
          <a:p>
            <a:pPr algn="ctr" rtl="0"/>
            <a:r>
              <a:rPr lang="en-US" sz="3200" dirty="0" smtClean="0"/>
              <a:t>Thus, for odd </a:t>
            </a:r>
            <a:r>
              <a:rPr lang="en-US" sz="3200" dirty="0" smtClean="0">
                <a:sym typeface="Symbol"/>
              </a:rPr>
              <a:t>d[</a:t>
            </a:r>
            <a:r>
              <a:rPr lang="en-US" sz="3200" dirty="0" err="1" smtClean="0">
                <a:sym typeface="Symbol"/>
              </a:rPr>
              <a:t>u,v</a:t>
            </a:r>
            <a:r>
              <a:rPr lang="en-US" sz="3200" dirty="0" smtClean="0">
                <a:sym typeface="Symbol"/>
              </a:rPr>
              <a:t>]</a:t>
            </a:r>
            <a:r>
              <a:rPr lang="en-US" sz="3200" dirty="0" smtClean="0"/>
              <a:t> we get </a:t>
            </a:r>
            <a:r>
              <a:rPr lang="en-US" sz="3200" b="1" dirty="0" smtClean="0">
                <a:solidFill>
                  <a:srgbClr val="1C01BF"/>
                </a:solidFill>
              </a:rPr>
              <a:t>2</a:t>
            </a:r>
            <a:r>
              <a:rPr lang="en-US" sz="3200" dirty="0" smtClean="0"/>
              <a:t>d[</a:t>
            </a:r>
            <a:r>
              <a:rPr lang="en-US" sz="3200" dirty="0" err="1" smtClean="0"/>
              <a:t>u,v</a:t>
            </a:r>
            <a:r>
              <a:rPr lang="en-US" sz="3200" dirty="0" smtClean="0"/>
              <a:t>]+</a:t>
            </a:r>
            <a:r>
              <a:rPr lang="en-US" sz="3200" b="1" dirty="0" smtClean="0">
                <a:solidFill>
                  <a:srgbClr val="1C01BF"/>
                </a:solidFill>
              </a:rPr>
              <a:t>1</a:t>
            </a:r>
          </a:p>
        </p:txBody>
      </p:sp>
      <p:sp>
        <p:nvSpPr>
          <p:cNvPr id="32" name="Oval 31"/>
          <p:cNvSpPr/>
          <p:nvPr/>
        </p:nvSpPr>
        <p:spPr>
          <a:xfrm>
            <a:off x="6146016" y="4411268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5" name="Oval 34"/>
          <p:cNvSpPr/>
          <p:nvPr/>
        </p:nvSpPr>
        <p:spPr>
          <a:xfrm>
            <a:off x="5559808" y="5275380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38" name="Straight Arrow Connector 37"/>
          <p:cNvCxnSpPr/>
          <p:nvPr/>
        </p:nvCxnSpPr>
        <p:spPr>
          <a:xfrm flipH="1">
            <a:off x="5545068" y="4645798"/>
            <a:ext cx="744948" cy="1112440"/>
          </a:xfrm>
          <a:prstGeom prst="straightConnector1">
            <a:avLst/>
          </a:prstGeom>
          <a:ln w="38100">
            <a:solidFill>
              <a:srgbClr val="FFFF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 flipV="1">
            <a:off x="5296356" y="4645798"/>
            <a:ext cx="648432" cy="899108"/>
          </a:xfrm>
          <a:prstGeom prst="straightConnector1">
            <a:avLst/>
          </a:prstGeom>
          <a:ln w="38100">
            <a:solidFill>
              <a:srgbClr val="FFFF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 flipH="1">
            <a:off x="3643527" y="4617131"/>
            <a:ext cx="2336409" cy="0"/>
          </a:xfrm>
          <a:prstGeom prst="straightConnector1">
            <a:avLst/>
          </a:prstGeom>
          <a:ln w="38100">
            <a:solidFill>
              <a:srgbClr val="FFFF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Teranet 2011</a:t>
            </a:r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10348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36" grpId="0" animBg="1"/>
      <p:bldP spid="18" grpId="0" animBg="1"/>
      <p:bldP spid="23" grpId="0" animBg="1"/>
      <p:bldP spid="45" grpId="0" animBg="1"/>
      <p:bldP spid="46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892480" cy="1143000"/>
          </a:xfrm>
        </p:spPr>
        <p:txBody>
          <a:bodyPr>
            <a:noAutofit/>
          </a:bodyPr>
          <a:lstStyle/>
          <a:p>
            <a:pPr rtl="0"/>
            <a:r>
              <a:rPr lang="en-US" sz="4000" dirty="0"/>
              <a:t>Stretch (2,1) – </a:t>
            </a:r>
            <a:r>
              <a:rPr lang="en-US" sz="4000" dirty="0" smtClean="0"/>
              <a:t>query, what to save?</a:t>
            </a:r>
            <a:endParaRPr lang="he-IL" sz="4000" dirty="0"/>
          </a:p>
        </p:txBody>
      </p:sp>
      <p:sp>
        <p:nvSpPr>
          <p:cNvPr id="3" name="TextBox 2"/>
          <p:cNvSpPr txBox="1"/>
          <p:nvPr/>
        </p:nvSpPr>
        <p:spPr>
          <a:xfrm>
            <a:off x="179512" y="1499300"/>
            <a:ext cx="8856984" cy="2554545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1">
            <a:spAutoFit/>
          </a:bodyPr>
          <a:lstStyle/>
          <a:p>
            <a:pPr algn="l" rtl="0"/>
            <a:r>
              <a:rPr lang="en-US" sz="3200" u="sng" dirty="0" smtClean="0"/>
              <a:t>Query(</a:t>
            </a:r>
            <a:r>
              <a:rPr lang="en-US" sz="3200" u="sng" dirty="0" err="1" smtClean="0"/>
              <a:t>u,v</a:t>
            </a:r>
            <a:r>
              <a:rPr lang="en-US" sz="3200" u="sng" dirty="0" smtClean="0"/>
              <a:t>)</a:t>
            </a:r>
            <a:r>
              <a:rPr lang="en-US" sz="3200" dirty="0" smtClean="0"/>
              <a:t> </a:t>
            </a:r>
          </a:p>
          <a:p>
            <a:pPr algn="l" rtl="0"/>
            <a:r>
              <a:rPr lang="en-US" sz="3200" dirty="0" smtClean="0"/>
              <a:t>If </a:t>
            </a:r>
            <a:r>
              <a:rPr lang="en-US" sz="3200" dirty="0" smtClean="0">
                <a:solidFill>
                  <a:srgbClr val="1C01BF"/>
                </a:solidFill>
                <a:sym typeface="Symbol"/>
              </a:rPr>
              <a:t>B</a:t>
            </a:r>
            <a:r>
              <a:rPr lang="en-US" sz="3200" baseline="-25000" dirty="0" smtClean="0">
                <a:solidFill>
                  <a:srgbClr val="1C01BF"/>
                </a:solidFill>
                <a:sym typeface="Symbol"/>
              </a:rPr>
              <a:t>A</a:t>
            </a:r>
            <a:r>
              <a:rPr lang="en-US" sz="3200" dirty="0" smtClean="0">
                <a:solidFill>
                  <a:srgbClr val="1C01BF"/>
                </a:solidFill>
                <a:sym typeface="Symbol"/>
              </a:rPr>
              <a:t>(u) </a:t>
            </a:r>
            <a:r>
              <a:rPr lang="en-US" sz="3200" dirty="0">
                <a:solidFill>
                  <a:srgbClr val="1C01BF"/>
                </a:solidFill>
                <a:sym typeface="Symbol"/>
              </a:rPr>
              <a:t> </a:t>
            </a:r>
            <a:r>
              <a:rPr lang="en-US" sz="3200" dirty="0" smtClean="0">
                <a:solidFill>
                  <a:srgbClr val="1C01BF"/>
                </a:solidFill>
                <a:sym typeface="Symbol"/>
              </a:rPr>
              <a:t>B</a:t>
            </a:r>
            <a:r>
              <a:rPr lang="en-US" sz="3200" baseline="-25000" dirty="0" smtClean="0">
                <a:solidFill>
                  <a:srgbClr val="1C01BF"/>
                </a:solidFill>
                <a:sym typeface="Symbol"/>
              </a:rPr>
              <a:t>A</a:t>
            </a:r>
            <a:r>
              <a:rPr lang="en-US" sz="3200" dirty="0" smtClean="0">
                <a:solidFill>
                  <a:srgbClr val="1C01BF"/>
                </a:solidFill>
                <a:sym typeface="Symbol"/>
              </a:rPr>
              <a:t>(v) =  </a:t>
            </a:r>
          </a:p>
          <a:p>
            <a:pPr algn="l" rtl="0"/>
            <a:r>
              <a:rPr lang="en-US" sz="3200" dirty="0" smtClean="0"/>
              <a:t>	min(</a:t>
            </a:r>
            <a:r>
              <a:rPr lang="en-US" sz="3200" dirty="0" smtClean="0">
                <a:solidFill>
                  <a:srgbClr val="1C01BF"/>
                </a:solidFill>
              </a:rPr>
              <a:t>d[</a:t>
            </a:r>
            <a:r>
              <a:rPr lang="en-US" sz="3200" dirty="0" err="1" smtClean="0">
                <a:solidFill>
                  <a:srgbClr val="1C01BF"/>
                </a:solidFill>
              </a:rPr>
              <a:t>u,p</a:t>
            </a:r>
            <a:r>
              <a:rPr lang="en-US" sz="3200" baseline="-25000" dirty="0" err="1" smtClean="0">
                <a:solidFill>
                  <a:srgbClr val="1C01BF"/>
                </a:solidFill>
              </a:rPr>
              <a:t>A</a:t>
            </a:r>
            <a:r>
              <a:rPr lang="en-US" sz="3200" dirty="0" smtClean="0">
                <a:solidFill>
                  <a:srgbClr val="1C01BF"/>
                </a:solidFill>
              </a:rPr>
              <a:t>(u)]+d[</a:t>
            </a:r>
            <a:r>
              <a:rPr lang="en-US" sz="3200" dirty="0" err="1" smtClean="0">
                <a:solidFill>
                  <a:srgbClr val="1C01BF"/>
                </a:solidFill>
              </a:rPr>
              <a:t>p</a:t>
            </a:r>
            <a:r>
              <a:rPr lang="en-US" sz="3200" baseline="-25000" dirty="0" err="1" smtClean="0">
                <a:solidFill>
                  <a:srgbClr val="1C01BF"/>
                </a:solidFill>
              </a:rPr>
              <a:t>A</a:t>
            </a:r>
            <a:r>
              <a:rPr lang="en-US" sz="3200" dirty="0" smtClean="0">
                <a:solidFill>
                  <a:srgbClr val="1C01BF"/>
                </a:solidFill>
              </a:rPr>
              <a:t>(u),v]</a:t>
            </a:r>
            <a:r>
              <a:rPr lang="en-US" sz="3200" dirty="0" smtClean="0"/>
              <a:t>,</a:t>
            </a:r>
            <a:r>
              <a:rPr lang="en-US" sz="3200" dirty="0" smtClean="0">
                <a:solidFill>
                  <a:srgbClr val="FF0000"/>
                </a:solidFill>
              </a:rPr>
              <a:t>d[</a:t>
            </a:r>
            <a:r>
              <a:rPr lang="en-US" sz="3200" dirty="0" err="1" smtClean="0">
                <a:solidFill>
                  <a:srgbClr val="FF0000"/>
                </a:solidFill>
              </a:rPr>
              <a:t>u,p</a:t>
            </a:r>
            <a:r>
              <a:rPr lang="en-US" sz="3200" baseline="-25000" dirty="0" err="1" smtClean="0">
                <a:solidFill>
                  <a:srgbClr val="FF0000"/>
                </a:solidFill>
              </a:rPr>
              <a:t>A</a:t>
            </a:r>
            <a:r>
              <a:rPr lang="en-US" sz="3200" dirty="0" smtClean="0">
                <a:solidFill>
                  <a:srgbClr val="FF0000"/>
                </a:solidFill>
              </a:rPr>
              <a:t>(v</a:t>
            </a:r>
            <a:r>
              <a:rPr lang="en-US" sz="3200" dirty="0">
                <a:solidFill>
                  <a:srgbClr val="FF0000"/>
                </a:solidFill>
              </a:rPr>
              <a:t>)]+</a:t>
            </a:r>
            <a:r>
              <a:rPr lang="en-US" sz="3200" dirty="0" smtClean="0">
                <a:solidFill>
                  <a:srgbClr val="FF0000"/>
                </a:solidFill>
              </a:rPr>
              <a:t>d[</a:t>
            </a:r>
            <a:r>
              <a:rPr lang="en-US" sz="3200" dirty="0" err="1" smtClean="0">
                <a:solidFill>
                  <a:srgbClr val="FF0000"/>
                </a:solidFill>
              </a:rPr>
              <a:t>p</a:t>
            </a:r>
            <a:r>
              <a:rPr lang="en-US" sz="3200" baseline="-25000" dirty="0" err="1" smtClean="0">
                <a:solidFill>
                  <a:srgbClr val="FF0000"/>
                </a:solidFill>
              </a:rPr>
              <a:t>A</a:t>
            </a:r>
            <a:r>
              <a:rPr lang="en-US" sz="3200" dirty="0" smtClean="0">
                <a:solidFill>
                  <a:srgbClr val="FF0000"/>
                </a:solidFill>
              </a:rPr>
              <a:t>(v),v]</a:t>
            </a:r>
            <a:r>
              <a:rPr lang="en-US" sz="3200" dirty="0" smtClean="0"/>
              <a:t>)</a:t>
            </a:r>
          </a:p>
          <a:p>
            <a:pPr algn="l" rtl="0"/>
            <a:r>
              <a:rPr lang="en-US" sz="3200" dirty="0" smtClean="0"/>
              <a:t>Else </a:t>
            </a:r>
          </a:p>
          <a:p>
            <a:pPr algn="l" rtl="0"/>
            <a:r>
              <a:rPr lang="en-US" sz="3200" dirty="0" smtClean="0"/>
              <a:t>	</a:t>
            </a:r>
            <a:r>
              <a:rPr lang="en-US" sz="3200" dirty="0" smtClean="0">
                <a:solidFill>
                  <a:srgbClr val="1C01BF"/>
                </a:solidFill>
              </a:rPr>
              <a:t>d[</a:t>
            </a:r>
            <a:r>
              <a:rPr lang="en-US" sz="3200" dirty="0" err="1" smtClean="0">
                <a:solidFill>
                  <a:srgbClr val="1C01BF"/>
                </a:solidFill>
              </a:rPr>
              <a:t>u,v</a:t>
            </a:r>
            <a:r>
              <a:rPr lang="en-US" sz="3200" dirty="0" smtClean="0">
                <a:solidFill>
                  <a:srgbClr val="1C01BF"/>
                </a:solidFill>
              </a:rPr>
              <a:t>]</a:t>
            </a:r>
            <a:endParaRPr lang="he-IL" sz="3200" dirty="0">
              <a:solidFill>
                <a:srgbClr val="1C01BF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9512" y="4404010"/>
            <a:ext cx="8856984" cy="1569660"/>
          </a:xfrm>
          <a:prstGeom prst="rect">
            <a:avLst/>
          </a:prstGeom>
          <a:noFill/>
          <a:ln>
            <a:noFill/>
          </a:ln>
        </p:spPr>
        <p:txBody>
          <a:bodyPr wrap="square" rtlCol="1">
            <a:spAutoFit/>
          </a:bodyPr>
          <a:lstStyle/>
          <a:p>
            <a:pPr marL="457200" indent="-457200" algn="l" rtl="0">
              <a:buFont typeface="Arial" pitchFamily="34" charset="0"/>
              <a:buChar char="•"/>
            </a:pPr>
            <a:r>
              <a:rPr lang="en-US" sz="3200" dirty="0" smtClean="0">
                <a:sym typeface="Symbol"/>
              </a:rPr>
              <a:t>For every pair </a:t>
            </a:r>
            <a:r>
              <a:rPr lang="en-US" sz="3200" dirty="0" err="1" smtClean="0">
                <a:sym typeface="Symbol"/>
              </a:rPr>
              <a:t>uA</a:t>
            </a:r>
            <a:r>
              <a:rPr lang="en-US" sz="3200" dirty="0" smtClean="0">
                <a:sym typeface="Symbol"/>
              </a:rPr>
              <a:t> </a:t>
            </a:r>
            <a:r>
              <a:rPr lang="en-US" sz="3200" dirty="0">
                <a:sym typeface="Symbol"/>
              </a:rPr>
              <a:t>and </a:t>
            </a:r>
            <a:r>
              <a:rPr lang="en-US" sz="3200" dirty="0" err="1" smtClean="0">
                <a:sym typeface="Symbol"/>
              </a:rPr>
              <a:t>vV</a:t>
            </a:r>
            <a:r>
              <a:rPr lang="en-US" sz="3200" dirty="0" smtClean="0">
                <a:sym typeface="Symbol"/>
              </a:rPr>
              <a:t> save d[</a:t>
            </a:r>
            <a:r>
              <a:rPr lang="en-US" sz="3200" dirty="0" err="1" smtClean="0">
                <a:sym typeface="Symbol"/>
              </a:rPr>
              <a:t>u,v</a:t>
            </a:r>
            <a:r>
              <a:rPr lang="en-US" sz="3200" dirty="0" smtClean="0">
                <a:sym typeface="Symbol"/>
              </a:rPr>
              <a:t>]</a:t>
            </a:r>
          </a:p>
          <a:p>
            <a:pPr marL="457200" indent="-457200" algn="l" rtl="0">
              <a:buFont typeface="Arial" pitchFamily="34" charset="0"/>
              <a:buChar char="•"/>
            </a:pPr>
            <a:r>
              <a:rPr lang="en-US" sz="3200" dirty="0" smtClean="0">
                <a:sym typeface="Symbol"/>
              </a:rPr>
              <a:t>For every pair </a:t>
            </a:r>
            <a:r>
              <a:rPr lang="en-US" sz="3200" dirty="0" smtClean="0">
                <a:solidFill>
                  <a:srgbClr val="1C01BF"/>
                </a:solidFill>
                <a:sym typeface="Symbol"/>
              </a:rPr>
              <a:t>u</a:t>
            </a:r>
            <a:r>
              <a:rPr lang="en-US" sz="3200" dirty="0" smtClean="0">
                <a:sym typeface="Symbol"/>
              </a:rPr>
              <a:t> and </a:t>
            </a:r>
            <a:r>
              <a:rPr lang="en-US" sz="3200" dirty="0" smtClean="0">
                <a:solidFill>
                  <a:srgbClr val="1C01BF"/>
                </a:solidFill>
                <a:sym typeface="Symbol"/>
              </a:rPr>
              <a:t>v</a:t>
            </a:r>
            <a:r>
              <a:rPr lang="en-US" sz="3200" dirty="0" smtClean="0">
                <a:sym typeface="Symbol"/>
              </a:rPr>
              <a:t> such that  </a:t>
            </a:r>
            <a:r>
              <a:rPr lang="en-US" sz="3200" dirty="0">
                <a:solidFill>
                  <a:srgbClr val="1C01BF"/>
                </a:solidFill>
                <a:sym typeface="Symbol"/>
              </a:rPr>
              <a:t>B</a:t>
            </a:r>
            <a:r>
              <a:rPr lang="en-US" sz="3200" baseline="-25000" dirty="0">
                <a:solidFill>
                  <a:srgbClr val="1C01BF"/>
                </a:solidFill>
                <a:sym typeface="Symbol"/>
              </a:rPr>
              <a:t>A</a:t>
            </a:r>
            <a:r>
              <a:rPr lang="en-US" sz="3200" dirty="0">
                <a:solidFill>
                  <a:srgbClr val="1C01BF"/>
                </a:solidFill>
                <a:sym typeface="Symbol"/>
              </a:rPr>
              <a:t>(u) </a:t>
            </a:r>
            <a:r>
              <a:rPr lang="en-US" sz="3200" dirty="0" smtClean="0">
                <a:sym typeface="Symbol"/>
              </a:rPr>
              <a:t>and</a:t>
            </a:r>
            <a:r>
              <a:rPr lang="en-US" sz="3200" dirty="0" smtClean="0">
                <a:solidFill>
                  <a:srgbClr val="1C01BF"/>
                </a:solidFill>
                <a:sym typeface="Symbol"/>
              </a:rPr>
              <a:t> B</a:t>
            </a:r>
            <a:r>
              <a:rPr lang="en-US" sz="3200" baseline="-25000" dirty="0" smtClean="0">
                <a:solidFill>
                  <a:srgbClr val="1C01BF"/>
                </a:solidFill>
                <a:sym typeface="Symbol"/>
              </a:rPr>
              <a:t>A</a:t>
            </a:r>
            <a:r>
              <a:rPr lang="en-US" sz="3200" dirty="0" smtClean="0">
                <a:solidFill>
                  <a:srgbClr val="1C01BF"/>
                </a:solidFill>
                <a:sym typeface="Symbol"/>
              </a:rPr>
              <a:t>(v</a:t>
            </a:r>
            <a:r>
              <a:rPr lang="en-US" sz="3200">
                <a:solidFill>
                  <a:srgbClr val="1C01BF"/>
                </a:solidFill>
                <a:sym typeface="Symbol"/>
              </a:rPr>
              <a:t>) </a:t>
            </a:r>
            <a:r>
              <a:rPr lang="en-US" sz="3200" smtClean="0">
                <a:sym typeface="Symbol"/>
              </a:rPr>
              <a:t>intersect </a:t>
            </a:r>
            <a:r>
              <a:rPr lang="en-US" sz="3200" dirty="0" smtClean="0">
                <a:sym typeface="Symbol"/>
              </a:rPr>
              <a:t>we save </a:t>
            </a:r>
            <a:r>
              <a:rPr lang="en-US" sz="3200" dirty="0" smtClean="0">
                <a:solidFill>
                  <a:srgbClr val="1C01BF"/>
                </a:solidFill>
                <a:sym typeface="Symbol"/>
              </a:rPr>
              <a:t>d[</a:t>
            </a:r>
            <a:r>
              <a:rPr lang="en-US" sz="3200" dirty="0" err="1" smtClean="0">
                <a:solidFill>
                  <a:srgbClr val="1C01BF"/>
                </a:solidFill>
                <a:sym typeface="Symbol"/>
              </a:rPr>
              <a:t>u,v</a:t>
            </a:r>
            <a:r>
              <a:rPr lang="en-US" sz="3200" dirty="0" smtClean="0">
                <a:solidFill>
                  <a:srgbClr val="1C01BF"/>
                </a:solidFill>
                <a:sym typeface="Symbol"/>
              </a:rPr>
              <a:t>]</a:t>
            </a:r>
            <a:r>
              <a:rPr lang="en-US" sz="3200" dirty="0" smtClean="0">
                <a:sym typeface="Symbol"/>
              </a:rPr>
              <a:t> in a hash table </a:t>
            </a:r>
            <a:endParaRPr lang="en-US" sz="3200" dirty="0" smtClean="0"/>
          </a:p>
        </p:txBody>
      </p:sp>
      <p:grpSp>
        <p:nvGrpSpPr>
          <p:cNvPr id="9" name="Group 8"/>
          <p:cNvGrpSpPr/>
          <p:nvPr/>
        </p:nvGrpSpPr>
        <p:grpSpPr>
          <a:xfrm>
            <a:off x="7344308" y="4404010"/>
            <a:ext cx="1368660" cy="584775"/>
            <a:chOff x="7344308" y="4404010"/>
            <a:chExt cx="1368660" cy="584775"/>
          </a:xfrm>
        </p:grpSpPr>
        <p:sp>
          <p:nvSpPr>
            <p:cNvPr id="5" name="TextBox 4"/>
            <p:cNvSpPr txBox="1"/>
            <p:nvPr/>
          </p:nvSpPr>
          <p:spPr>
            <a:xfrm>
              <a:off x="7704348" y="4404010"/>
              <a:ext cx="1008620" cy="58477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1">
              <a:spAutoFit/>
            </a:bodyPr>
            <a:lstStyle/>
            <a:p>
              <a:pPr algn="l" rtl="0"/>
              <a:r>
                <a:rPr lang="en-US" sz="3200" dirty="0" err="1" smtClean="0"/>
                <a:t>n|A</a:t>
              </a:r>
              <a:r>
                <a:rPr lang="en-US" sz="3200" dirty="0" smtClean="0"/>
                <a:t>|</a:t>
              </a:r>
            </a:p>
          </p:txBody>
        </p:sp>
        <p:cxnSp>
          <p:nvCxnSpPr>
            <p:cNvPr id="7" name="Straight Arrow Connector 6"/>
            <p:cNvCxnSpPr/>
            <p:nvPr/>
          </p:nvCxnSpPr>
          <p:spPr>
            <a:xfrm flipH="1">
              <a:off x="7344308" y="4696397"/>
              <a:ext cx="36004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Group 10"/>
          <p:cNvGrpSpPr/>
          <p:nvPr/>
        </p:nvGrpSpPr>
        <p:grpSpPr>
          <a:xfrm>
            <a:off x="7360316" y="5472517"/>
            <a:ext cx="1368660" cy="584775"/>
            <a:chOff x="7344308" y="4404010"/>
            <a:chExt cx="1368660" cy="584775"/>
          </a:xfrm>
        </p:grpSpPr>
        <p:sp>
          <p:nvSpPr>
            <p:cNvPr id="12" name="TextBox 11"/>
            <p:cNvSpPr txBox="1"/>
            <p:nvPr/>
          </p:nvSpPr>
          <p:spPr>
            <a:xfrm>
              <a:off x="7704348" y="4404010"/>
              <a:ext cx="1008620" cy="58477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1">
              <a:spAutoFit/>
            </a:bodyPr>
            <a:lstStyle/>
            <a:p>
              <a:pPr algn="l" rtl="0"/>
              <a:r>
                <a:rPr lang="en-US" sz="3200" dirty="0" smtClean="0"/>
                <a:t>???</a:t>
              </a:r>
            </a:p>
          </p:txBody>
        </p:sp>
        <p:cxnSp>
          <p:nvCxnSpPr>
            <p:cNvPr id="13" name="Straight Arrow Connector 12"/>
            <p:cNvCxnSpPr/>
            <p:nvPr/>
          </p:nvCxnSpPr>
          <p:spPr>
            <a:xfrm flipH="1">
              <a:off x="7344308" y="4696397"/>
              <a:ext cx="36004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Teranet 2011</a:t>
            </a:r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1920251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Oval 75"/>
          <p:cNvSpPr/>
          <p:nvPr/>
        </p:nvSpPr>
        <p:spPr>
          <a:xfrm>
            <a:off x="3776430" y="3347840"/>
            <a:ext cx="1260000" cy="1260000"/>
          </a:xfrm>
          <a:prstGeom prst="ellipse">
            <a:avLst/>
          </a:prstGeom>
          <a:solidFill>
            <a:schemeClr val="accent1">
              <a:alpha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5" name="Oval 74"/>
          <p:cNvSpPr/>
          <p:nvPr/>
        </p:nvSpPr>
        <p:spPr>
          <a:xfrm>
            <a:off x="4762320" y="5393700"/>
            <a:ext cx="1260000" cy="1260000"/>
          </a:xfrm>
          <a:prstGeom prst="ellipse">
            <a:avLst/>
          </a:prstGeom>
          <a:solidFill>
            <a:schemeClr val="accent1">
              <a:alpha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0" name="Oval 69"/>
          <p:cNvSpPr/>
          <p:nvPr/>
        </p:nvSpPr>
        <p:spPr>
          <a:xfrm>
            <a:off x="3014485" y="4005947"/>
            <a:ext cx="1476974" cy="1476000"/>
          </a:xfrm>
          <a:prstGeom prst="ellipse">
            <a:avLst/>
          </a:prstGeom>
          <a:solidFill>
            <a:schemeClr val="accent1">
              <a:alpha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7" name="Oval 66"/>
          <p:cNvSpPr/>
          <p:nvPr/>
        </p:nvSpPr>
        <p:spPr>
          <a:xfrm>
            <a:off x="5249656" y="3741519"/>
            <a:ext cx="1476974" cy="1476000"/>
          </a:xfrm>
          <a:prstGeom prst="ellipse">
            <a:avLst/>
          </a:prstGeom>
          <a:solidFill>
            <a:schemeClr val="accent1">
              <a:alpha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3" name="Oval 62"/>
          <p:cNvSpPr/>
          <p:nvPr/>
        </p:nvSpPr>
        <p:spPr>
          <a:xfrm>
            <a:off x="4077226" y="4060903"/>
            <a:ext cx="1476974" cy="1476000"/>
          </a:xfrm>
          <a:prstGeom prst="ellipse">
            <a:avLst/>
          </a:prstGeom>
          <a:solidFill>
            <a:schemeClr val="accent1">
              <a:alpha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892480" cy="1143000"/>
          </a:xfrm>
        </p:spPr>
        <p:txBody>
          <a:bodyPr>
            <a:noAutofit/>
          </a:bodyPr>
          <a:lstStyle/>
          <a:p>
            <a:pPr rtl="0"/>
            <a:r>
              <a:rPr lang="en-US" sz="4000" dirty="0"/>
              <a:t>Stretch (2,1) – </a:t>
            </a:r>
            <a:r>
              <a:rPr lang="en-US" sz="4000" dirty="0" smtClean="0"/>
              <a:t>size</a:t>
            </a:r>
            <a:endParaRPr lang="he-IL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215516" y="1145064"/>
            <a:ext cx="8856984" cy="1077218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1">
            <a:spAutoFit/>
          </a:bodyPr>
          <a:lstStyle/>
          <a:p>
            <a:pPr algn="l" rtl="0"/>
            <a:r>
              <a:rPr lang="en-US" sz="3200" dirty="0" smtClean="0">
                <a:sym typeface="Symbol"/>
              </a:rPr>
              <a:t>For every pair </a:t>
            </a:r>
            <a:r>
              <a:rPr lang="en-US" sz="3200" dirty="0" smtClean="0">
                <a:solidFill>
                  <a:srgbClr val="1C01BF"/>
                </a:solidFill>
                <a:sym typeface="Symbol"/>
              </a:rPr>
              <a:t>u</a:t>
            </a:r>
            <a:r>
              <a:rPr lang="en-US" sz="3200" dirty="0" smtClean="0">
                <a:sym typeface="Symbol"/>
              </a:rPr>
              <a:t> and </a:t>
            </a:r>
            <a:r>
              <a:rPr lang="en-US" sz="3200" dirty="0" smtClean="0">
                <a:solidFill>
                  <a:srgbClr val="1C01BF"/>
                </a:solidFill>
                <a:sym typeface="Symbol"/>
              </a:rPr>
              <a:t>v</a:t>
            </a:r>
            <a:r>
              <a:rPr lang="en-US" sz="3200" dirty="0" smtClean="0">
                <a:sym typeface="Symbol"/>
              </a:rPr>
              <a:t> such that  </a:t>
            </a:r>
            <a:r>
              <a:rPr lang="en-US" sz="3200" dirty="0">
                <a:solidFill>
                  <a:srgbClr val="1C01BF"/>
                </a:solidFill>
                <a:sym typeface="Symbol"/>
              </a:rPr>
              <a:t>B</a:t>
            </a:r>
            <a:r>
              <a:rPr lang="en-US" sz="3200" baseline="-25000" dirty="0">
                <a:solidFill>
                  <a:srgbClr val="1C01BF"/>
                </a:solidFill>
                <a:sym typeface="Symbol"/>
              </a:rPr>
              <a:t>A</a:t>
            </a:r>
            <a:r>
              <a:rPr lang="en-US" sz="3200" dirty="0">
                <a:solidFill>
                  <a:srgbClr val="1C01BF"/>
                </a:solidFill>
                <a:sym typeface="Symbol"/>
              </a:rPr>
              <a:t>(u) </a:t>
            </a:r>
            <a:r>
              <a:rPr lang="en-US" sz="3200" dirty="0" smtClean="0">
                <a:sym typeface="Symbol"/>
              </a:rPr>
              <a:t>and</a:t>
            </a:r>
            <a:r>
              <a:rPr lang="en-US" sz="3200" dirty="0" smtClean="0">
                <a:solidFill>
                  <a:srgbClr val="1C01BF"/>
                </a:solidFill>
                <a:sym typeface="Symbol"/>
              </a:rPr>
              <a:t> B</a:t>
            </a:r>
            <a:r>
              <a:rPr lang="en-US" sz="3200" baseline="-25000" dirty="0" smtClean="0">
                <a:solidFill>
                  <a:srgbClr val="1C01BF"/>
                </a:solidFill>
                <a:sym typeface="Symbol"/>
              </a:rPr>
              <a:t>A</a:t>
            </a:r>
            <a:r>
              <a:rPr lang="en-US" sz="3200" dirty="0" smtClean="0">
                <a:solidFill>
                  <a:srgbClr val="1C01BF"/>
                </a:solidFill>
                <a:sym typeface="Symbol"/>
              </a:rPr>
              <a:t>(v</a:t>
            </a:r>
            <a:r>
              <a:rPr lang="en-US" sz="3200" dirty="0">
                <a:solidFill>
                  <a:srgbClr val="1C01BF"/>
                </a:solidFill>
                <a:sym typeface="Symbol"/>
              </a:rPr>
              <a:t>) </a:t>
            </a:r>
            <a:r>
              <a:rPr lang="en-US" sz="3200" dirty="0" smtClean="0">
                <a:sym typeface="Symbol"/>
              </a:rPr>
              <a:t>intersects we save </a:t>
            </a:r>
            <a:r>
              <a:rPr lang="en-US" sz="3200" dirty="0" smtClean="0">
                <a:solidFill>
                  <a:srgbClr val="1C01BF"/>
                </a:solidFill>
                <a:sym typeface="Symbol"/>
              </a:rPr>
              <a:t>d[</a:t>
            </a:r>
            <a:r>
              <a:rPr lang="en-US" sz="3200" dirty="0" err="1" smtClean="0">
                <a:solidFill>
                  <a:srgbClr val="1C01BF"/>
                </a:solidFill>
                <a:sym typeface="Symbol"/>
              </a:rPr>
              <a:t>u,v</a:t>
            </a:r>
            <a:r>
              <a:rPr lang="en-US" sz="3200" dirty="0" smtClean="0">
                <a:solidFill>
                  <a:srgbClr val="1C01BF"/>
                </a:solidFill>
                <a:sym typeface="Symbol"/>
              </a:rPr>
              <a:t>]</a:t>
            </a:r>
            <a:r>
              <a:rPr lang="en-US" sz="3200" dirty="0" smtClean="0">
                <a:sym typeface="Symbol"/>
              </a:rPr>
              <a:t> in a hash table. </a:t>
            </a:r>
            <a:endParaRPr lang="en-US" sz="3200" dirty="0" smtClean="0"/>
          </a:p>
        </p:txBody>
      </p:sp>
      <p:sp>
        <p:nvSpPr>
          <p:cNvPr id="5" name="Oval 4"/>
          <p:cNvSpPr/>
          <p:nvPr/>
        </p:nvSpPr>
        <p:spPr>
          <a:xfrm>
            <a:off x="3718080" y="3933056"/>
            <a:ext cx="144000" cy="1440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" name="Oval 5"/>
          <p:cNvSpPr/>
          <p:nvPr/>
        </p:nvSpPr>
        <p:spPr>
          <a:xfrm>
            <a:off x="3671900" y="4689156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" name="Oval 6"/>
          <p:cNvSpPr/>
          <p:nvPr/>
        </p:nvSpPr>
        <p:spPr>
          <a:xfrm>
            <a:off x="4328409" y="3905178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" name="Oval 7"/>
          <p:cNvSpPr/>
          <p:nvPr/>
        </p:nvSpPr>
        <p:spPr>
          <a:xfrm>
            <a:off x="2845474" y="3770351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" name="Oval 8"/>
          <p:cNvSpPr/>
          <p:nvPr/>
        </p:nvSpPr>
        <p:spPr>
          <a:xfrm>
            <a:off x="3565554" y="3593677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" name="Oval 9"/>
          <p:cNvSpPr/>
          <p:nvPr/>
        </p:nvSpPr>
        <p:spPr>
          <a:xfrm>
            <a:off x="4671713" y="4263519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2" name="Oval 11"/>
          <p:cNvSpPr/>
          <p:nvPr/>
        </p:nvSpPr>
        <p:spPr>
          <a:xfrm>
            <a:off x="4186048" y="3665669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3" name="Oval 12"/>
          <p:cNvSpPr/>
          <p:nvPr/>
        </p:nvSpPr>
        <p:spPr>
          <a:xfrm>
            <a:off x="3780834" y="5301224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4" name="Oval 13"/>
          <p:cNvSpPr/>
          <p:nvPr/>
        </p:nvSpPr>
        <p:spPr>
          <a:xfrm>
            <a:off x="3042328" y="4503005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5" name="Oval 14"/>
          <p:cNvSpPr/>
          <p:nvPr/>
        </p:nvSpPr>
        <p:spPr>
          <a:xfrm>
            <a:off x="2413788" y="4439321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6" name="Oval 15"/>
          <p:cNvSpPr/>
          <p:nvPr/>
        </p:nvSpPr>
        <p:spPr>
          <a:xfrm>
            <a:off x="3114328" y="3918549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7" name="Oval 16"/>
          <p:cNvSpPr/>
          <p:nvPr/>
        </p:nvSpPr>
        <p:spPr>
          <a:xfrm>
            <a:off x="3328990" y="5248085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8" name="Oval 17"/>
          <p:cNvSpPr/>
          <p:nvPr/>
        </p:nvSpPr>
        <p:spPr>
          <a:xfrm>
            <a:off x="3966710" y="4998745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9" name="Oval 18"/>
          <p:cNvSpPr/>
          <p:nvPr/>
        </p:nvSpPr>
        <p:spPr>
          <a:xfrm>
            <a:off x="4356914" y="5555531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0" name="Oval 19"/>
          <p:cNvSpPr/>
          <p:nvPr/>
        </p:nvSpPr>
        <p:spPr>
          <a:xfrm>
            <a:off x="4747135" y="4745789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1" name="Oval 20"/>
          <p:cNvSpPr/>
          <p:nvPr/>
        </p:nvSpPr>
        <p:spPr>
          <a:xfrm>
            <a:off x="3340402" y="4666358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2" name="Oval 21"/>
          <p:cNvSpPr/>
          <p:nvPr/>
        </p:nvSpPr>
        <p:spPr>
          <a:xfrm>
            <a:off x="3412402" y="5555531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3" name="Oval 22"/>
          <p:cNvSpPr/>
          <p:nvPr/>
        </p:nvSpPr>
        <p:spPr>
          <a:xfrm>
            <a:off x="5602908" y="4760822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4" name="Oval 23"/>
          <p:cNvSpPr/>
          <p:nvPr/>
        </p:nvSpPr>
        <p:spPr>
          <a:xfrm>
            <a:off x="5971340" y="5328494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5" name="Oval 24"/>
          <p:cNvSpPr/>
          <p:nvPr/>
        </p:nvSpPr>
        <p:spPr>
          <a:xfrm>
            <a:off x="5940310" y="4427839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6" name="Oval 25"/>
          <p:cNvSpPr/>
          <p:nvPr/>
        </p:nvSpPr>
        <p:spPr>
          <a:xfrm>
            <a:off x="4954828" y="4439321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7" name="Oval 26"/>
          <p:cNvSpPr/>
          <p:nvPr/>
        </p:nvSpPr>
        <p:spPr>
          <a:xfrm>
            <a:off x="6433610" y="5058921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8" name="Oval 27"/>
          <p:cNvSpPr/>
          <p:nvPr/>
        </p:nvSpPr>
        <p:spPr>
          <a:xfrm>
            <a:off x="5818188" y="4693876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9" name="Oval 28"/>
          <p:cNvSpPr/>
          <p:nvPr/>
        </p:nvSpPr>
        <p:spPr>
          <a:xfrm>
            <a:off x="6538268" y="4430921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0" name="Oval 29"/>
          <p:cNvSpPr/>
          <p:nvPr/>
        </p:nvSpPr>
        <p:spPr>
          <a:xfrm>
            <a:off x="5890188" y="5583049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1" name="Oval 30"/>
          <p:cNvSpPr/>
          <p:nvPr/>
        </p:nvSpPr>
        <p:spPr>
          <a:xfrm>
            <a:off x="5194160" y="5105829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2" name="Oval 31"/>
          <p:cNvSpPr/>
          <p:nvPr/>
        </p:nvSpPr>
        <p:spPr>
          <a:xfrm>
            <a:off x="5364104" y="5966551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3" name="Oval 32"/>
          <p:cNvSpPr/>
          <p:nvPr/>
        </p:nvSpPr>
        <p:spPr>
          <a:xfrm>
            <a:off x="4446418" y="5056485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4" name="Oval 33"/>
          <p:cNvSpPr/>
          <p:nvPr/>
        </p:nvSpPr>
        <p:spPr>
          <a:xfrm>
            <a:off x="5369560" y="4591613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5" name="Oval 34"/>
          <p:cNvSpPr/>
          <p:nvPr/>
        </p:nvSpPr>
        <p:spPr>
          <a:xfrm>
            <a:off x="4679218" y="5948153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6" name="Oval 35"/>
          <p:cNvSpPr/>
          <p:nvPr/>
        </p:nvSpPr>
        <p:spPr>
          <a:xfrm>
            <a:off x="6097836" y="5739717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7" name="Oval 36"/>
          <p:cNvSpPr/>
          <p:nvPr/>
        </p:nvSpPr>
        <p:spPr>
          <a:xfrm>
            <a:off x="5449756" y="5418216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9" name="Oval 38"/>
          <p:cNvSpPr/>
          <p:nvPr/>
        </p:nvSpPr>
        <p:spPr>
          <a:xfrm>
            <a:off x="6590163" y="3737625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4" name="Oval 43"/>
          <p:cNvSpPr/>
          <p:nvPr/>
        </p:nvSpPr>
        <p:spPr>
          <a:xfrm>
            <a:off x="6509011" y="3992180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5" name="Oval 44"/>
          <p:cNvSpPr/>
          <p:nvPr/>
        </p:nvSpPr>
        <p:spPr>
          <a:xfrm>
            <a:off x="6160763" y="4062549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6" name="Oval 45"/>
          <p:cNvSpPr/>
          <p:nvPr/>
        </p:nvSpPr>
        <p:spPr>
          <a:xfrm>
            <a:off x="6716659" y="4148848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7" name="Oval 46"/>
          <p:cNvSpPr/>
          <p:nvPr/>
        </p:nvSpPr>
        <p:spPr>
          <a:xfrm>
            <a:off x="6864054" y="4335519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8" name="Oval 47"/>
          <p:cNvSpPr/>
          <p:nvPr/>
        </p:nvSpPr>
        <p:spPr>
          <a:xfrm>
            <a:off x="6068579" y="3827347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9" name="Oval 48"/>
          <p:cNvSpPr/>
          <p:nvPr/>
        </p:nvSpPr>
        <p:spPr>
          <a:xfrm>
            <a:off x="6509011" y="5317583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0" name="Oval 49"/>
          <p:cNvSpPr/>
          <p:nvPr/>
        </p:nvSpPr>
        <p:spPr>
          <a:xfrm>
            <a:off x="3184990" y="5569533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1" name="Oval 50"/>
          <p:cNvSpPr/>
          <p:nvPr/>
        </p:nvSpPr>
        <p:spPr>
          <a:xfrm>
            <a:off x="2413645" y="5562216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2" name="Oval 51"/>
          <p:cNvSpPr/>
          <p:nvPr/>
        </p:nvSpPr>
        <p:spPr>
          <a:xfrm>
            <a:off x="1943884" y="5395391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3" name="Oval 52"/>
          <p:cNvSpPr/>
          <p:nvPr/>
        </p:nvSpPr>
        <p:spPr>
          <a:xfrm>
            <a:off x="4230418" y="6045790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4" name="Oval 53"/>
          <p:cNvSpPr/>
          <p:nvPr/>
        </p:nvSpPr>
        <p:spPr>
          <a:xfrm>
            <a:off x="5026828" y="6323914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5" name="Oval 54"/>
          <p:cNvSpPr/>
          <p:nvPr/>
        </p:nvSpPr>
        <p:spPr>
          <a:xfrm>
            <a:off x="4149266" y="6300345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6" name="Oval 55"/>
          <p:cNvSpPr/>
          <p:nvPr/>
        </p:nvSpPr>
        <p:spPr>
          <a:xfrm>
            <a:off x="3410760" y="5972159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7" name="Oval 56"/>
          <p:cNvSpPr/>
          <p:nvPr/>
        </p:nvSpPr>
        <p:spPr>
          <a:xfrm>
            <a:off x="3708834" y="6135512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8" name="Oval 57"/>
          <p:cNvSpPr/>
          <p:nvPr/>
        </p:nvSpPr>
        <p:spPr>
          <a:xfrm>
            <a:off x="4792429" y="5036994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9" name="Oval 58"/>
          <p:cNvSpPr/>
          <p:nvPr/>
        </p:nvSpPr>
        <p:spPr>
          <a:xfrm>
            <a:off x="4302418" y="4728147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0" name="Oval 59"/>
          <p:cNvSpPr/>
          <p:nvPr/>
        </p:nvSpPr>
        <p:spPr>
          <a:xfrm>
            <a:off x="5177656" y="4837876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1" name="Oval 60"/>
          <p:cNvSpPr/>
          <p:nvPr/>
        </p:nvSpPr>
        <p:spPr>
          <a:xfrm>
            <a:off x="4518842" y="4528105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2" name="Oval 61"/>
          <p:cNvSpPr/>
          <p:nvPr/>
        </p:nvSpPr>
        <p:spPr>
          <a:xfrm>
            <a:off x="4967337" y="5433158"/>
            <a:ext cx="144000" cy="144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6" name="TextBox 65"/>
          <p:cNvSpPr txBox="1"/>
          <p:nvPr/>
        </p:nvSpPr>
        <p:spPr>
          <a:xfrm>
            <a:off x="4499992" y="4607840"/>
            <a:ext cx="306495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 smtClean="0"/>
              <a:t>u</a:t>
            </a:r>
            <a:endParaRPr lang="he-IL" dirty="0"/>
          </a:p>
        </p:txBody>
      </p:sp>
      <p:sp>
        <p:nvSpPr>
          <p:cNvPr id="68" name="TextBox 67"/>
          <p:cNvSpPr txBox="1"/>
          <p:nvPr/>
        </p:nvSpPr>
        <p:spPr>
          <a:xfrm>
            <a:off x="5976156" y="4211796"/>
            <a:ext cx="367408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l" rtl="0"/>
            <a:r>
              <a:rPr lang="en-US" dirty="0" smtClean="0"/>
              <a:t>v</a:t>
            </a:r>
            <a:r>
              <a:rPr lang="en-US" baseline="-25000" dirty="0" smtClean="0"/>
              <a:t>1</a:t>
            </a:r>
            <a:endParaRPr lang="he-IL" baseline="-25000" dirty="0"/>
          </a:p>
        </p:txBody>
      </p:sp>
      <p:sp>
        <p:nvSpPr>
          <p:cNvPr id="69" name="Oval 68"/>
          <p:cNvSpPr/>
          <p:nvPr/>
        </p:nvSpPr>
        <p:spPr>
          <a:xfrm>
            <a:off x="5554200" y="3774549"/>
            <a:ext cx="144000" cy="144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1" name="TextBox 70"/>
          <p:cNvSpPr txBox="1"/>
          <p:nvPr/>
        </p:nvSpPr>
        <p:spPr>
          <a:xfrm>
            <a:off x="3419872" y="4401108"/>
            <a:ext cx="367408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l" rtl="0"/>
            <a:r>
              <a:rPr lang="en-US" dirty="0" smtClean="0"/>
              <a:t>v</a:t>
            </a:r>
            <a:r>
              <a:rPr lang="en-US" baseline="-25000" dirty="0" smtClean="0"/>
              <a:t>2</a:t>
            </a:r>
            <a:endParaRPr lang="he-IL" baseline="-25000" dirty="0"/>
          </a:p>
        </p:txBody>
      </p:sp>
      <p:sp>
        <p:nvSpPr>
          <p:cNvPr id="73" name="TextBox 72"/>
          <p:cNvSpPr txBox="1"/>
          <p:nvPr/>
        </p:nvSpPr>
        <p:spPr>
          <a:xfrm>
            <a:off x="5064062" y="5795972"/>
            <a:ext cx="367408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l" rtl="0"/>
            <a:r>
              <a:rPr lang="en-US" dirty="0" smtClean="0"/>
              <a:t>v</a:t>
            </a:r>
            <a:r>
              <a:rPr lang="en-US" baseline="-25000" dirty="0" smtClean="0"/>
              <a:t>3</a:t>
            </a:r>
            <a:endParaRPr lang="he-IL" baseline="-25000" dirty="0"/>
          </a:p>
        </p:txBody>
      </p:sp>
      <p:sp>
        <p:nvSpPr>
          <p:cNvPr id="74" name="TextBox 73"/>
          <p:cNvSpPr txBox="1"/>
          <p:nvPr/>
        </p:nvSpPr>
        <p:spPr>
          <a:xfrm>
            <a:off x="4312604" y="3635732"/>
            <a:ext cx="367408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l" rtl="0"/>
            <a:r>
              <a:rPr lang="en-US" dirty="0" smtClean="0"/>
              <a:t>v</a:t>
            </a:r>
            <a:r>
              <a:rPr lang="en-US" baseline="-25000" dirty="0" smtClean="0"/>
              <a:t>4</a:t>
            </a:r>
            <a:endParaRPr lang="he-IL" baseline="-25000" dirty="0"/>
          </a:p>
        </p:txBody>
      </p:sp>
      <p:sp>
        <p:nvSpPr>
          <p:cNvPr id="77" name="TextBox 76"/>
          <p:cNvSpPr txBox="1"/>
          <p:nvPr/>
        </p:nvSpPr>
        <p:spPr>
          <a:xfrm>
            <a:off x="234350" y="2428145"/>
            <a:ext cx="8856984" cy="584775"/>
          </a:xfrm>
          <a:prstGeom prst="rect">
            <a:avLst/>
          </a:prstGeom>
          <a:noFill/>
          <a:ln>
            <a:noFill/>
          </a:ln>
        </p:spPr>
        <p:txBody>
          <a:bodyPr wrap="square" rtlCol="1">
            <a:spAutoFit/>
          </a:bodyPr>
          <a:lstStyle/>
          <a:p>
            <a:pPr algn="l" rtl="0"/>
            <a:r>
              <a:rPr lang="en-US" sz="3200" dirty="0" smtClean="0">
                <a:sym typeface="Symbol"/>
              </a:rPr>
              <a:t>S</a:t>
            </a:r>
            <a:r>
              <a:rPr lang="en-US" sz="3200" baseline="30000" dirty="0" smtClean="0">
                <a:sym typeface="Symbol"/>
              </a:rPr>
              <a:t>u</a:t>
            </a:r>
            <a:r>
              <a:rPr lang="en-US" sz="3200" dirty="0" smtClean="0">
                <a:sym typeface="Symbol"/>
              </a:rPr>
              <a:t> = {v</a:t>
            </a:r>
            <a:r>
              <a:rPr lang="en-US" sz="3200" baseline="-25000" dirty="0" smtClean="0">
                <a:sym typeface="Symbol"/>
              </a:rPr>
              <a:t>1</a:t>
            </a:r>
            <a:r>
              <a:rPr lang="en-US" sz="3200" dirty="0" smtClean="0">
                <a:sym typeface="Symbol"/>
              </a:rPr>
              <a:t>,v</a:t>
            </a:r>
            <a:r>
              <a:rPr lang="en-US" sz="3200" baseline="-25000" dirty="0" smtClean="0">
                <a:sym typeface="Symbol"/>
              </a:rPr>
              <a:t>2</a:t>
            </a:r>
            <a:r>
              <a:rPr lang="en-US" sz="3200" dirty="0" smtClean="0">
                <a:sym typeface="Symbol"/>
              </a:rPr>
              <a:t>,v</a:t>
            </a:r>
            <a:r>
              <a:rPr lang="en-US" sz="3200" baseline="-25000" dirty="0" smtClean="0">
                <a:sym typeface="Symbol"/>
              </a:rPr>
              <a:t>3</a:t>
            </a:r>
            <a:r>
              <a:rPr lang="en-US" sz="3200" dirty="0" smtClean="0">
                <a:sym typeface="Symbol"/>
              </a:rPr>
              <a:t>,v</a:t>
            </a:r>
            <a:r>
              <a:rPr lang="en-US" sz="3200" baseline="-25000" dirty="0" smtClean="0">
                <a:sym typeface="Symbol"/>
              </a:rPr>
              <a:t>4</a:t>
            </a:r>
            <a:r>
              <a:rPr lang="en-US" sz="3200" dirty="0" smtClean="0">
                <a:sym typeface="Symbol"/>
              </a:rPr>
              <a:t>,…}. We need to bound |S</a:t>
            </a:r>
            <a:r>
              <a:rPr lang="en-US" sz="3200" baseline="30000" dirty="0" smtClean="0">
                <a:sym typeface="Symbol"/>
              </a:rPr>
              <a:t>u</a:t>
            </a:r>
            <a:r>
              <a:rPr lang="en-US" sz="3200" dirty="0" smtClean="0">
                <a:sym typeface="Symbol"/>
              </a:rPr>
              <a:t>|. </a:t>
            </a:r>
            <a:endParaRPr lang="en-US" sz="3200" dirty="0" smtClean="0"/>
          </a:p>
        </p:txBody>
      </p:sp>
      <p:sp>
        <p:nvSpPr>
          <p:cNvPr id="72" name="Oval 71"/>
          <p:cNvSpPr/>
          <p:nvPr/>
        </p:nvSpPr>
        <p:spPr>
          <a:xfrm>
            <a:off x="5189608" y="5327068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Teranet 2011</a:t>
            </a:r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359518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" grpId="0" animBg="1"/>
      <p:bldP spid="75" grpId="0" animBg="1"/>
      <p:bldP spid="70" grpId="0" animBg="1"/>
      <p:bldP spid="67" grpId="0" animBg="1"/>
      <p:bldP spid="77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Oval 81"/>
          <p:cNvSpPr/>
          <p:nvPr/>
        </p:nvSpPr>
        <p:spPr>
          <a:xfrm>
            <a:off x="3232864" y="4935644"/>
            <a:ext cx="1915200" cy="1915200"/>
          </a:xfrm>
          <a:prstGeom prst="ellipse">
            <a:avLst/>
          </a:prstGeom>
          <a:solidFill>
            <a:schemeClr val="accent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2" name="Oval 11"/>
          <p:cNvSpPr/>
          <p:nvPr/>
        </p:nvSpPr>
        <p:spPr>
          <a:xfrm>
            <a:off x="3783010" y="5513112"/>
            <a:ext cx="781200" cy="781200"/>
          </a:xfrm>
          <a:prstGeom prst="ellipse">
            <a:avLst/>
          </a:prstGeom>
          <a:solidFill>
            <a:schemeClr val="accent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892480" cy="1143000"/>
          </a:xfrm>
        </p:spPr>
        <p:txBody>
          <a:bodyPr>
            <a:noAutofit/>
          </a:bodyPr>
          <a:lstStyle/>
          <a:p>
            <a:pPr rtl="0"/>
            <a:r>
              <a:rPr lang="en-US" sz="4000" dirty="0"/>
              <a:t>Stretch (2,1) – </a:t>
            </a:r>
            <a:r>
              <a:rPr lang="en-US" sz="4000" dirty="0" smtClean="0"/>
              <a:t>Bounding |</a:t>
            </a:r>
            <a:r>
              <a:rPr lang="en-US" sz="4000" dirty="0"/>
              <a:t>S</a:t>
            </a:r>
            <a:r>
              <a:rPr lang="en-US" sz="4000" baseline="30000" dirty="0"/>
              <a:t>u</a:t>
            </a:r>
            <a:r>
              <a:rPr lang="en-US" sz="4000" dirty="0"/>
              <a:t>|:</a:t>
            </a:r>
            <a:endParaRPr lang="en-US" sz="4000" dirty="0">
              <a:solidFill>
                <a:srgbClr val="1C01BF"/>
              </a:solidFill>
              <a:sym typeface="Symbol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23528" y="1244699"/>
            <a:ext cx="2254851" cy="923330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1">
            <a:spAutoFit/>
          </a:bodyPr>
          <a:lstStyle/>
          <a:p>
            <a:pPr algn="l" rtl="0"/>
            <a:r>
              <a:rPr lang="en-US" dirty="0" smtClean="0"/>
              <a:t>A</a:t>
            </a:r>
            <a:r>
              <a:rPr lang="en-US" baseline="-25000" dirty="0" smtClean="0"/>
              <a:t>1</a:t>
            </a:r>
            <a:r>
              <a:rPr lang="en-US" dirty="0" smtClean="0"/>
              <a:t> with prob. p</a:t>
            </a:r>
            <a:r>
              <a:rPr lang="en-US" baseline="-25000" dirty="0" smtClean="0"/>
              <a:t>1</a:t>
            </a:r>
          </a:p>
          <a:p>
            <a:pPr algn="l" rtl="0"/>
            <a:r>
              <a:rPr lang="en-US" dirty="0" smtClean="0"/>
              <a:t>A</a:t>
            </a:r>
            <a:r>
              <a:rPr lang="en-US" baseline="-25000" dirty="0" smtClean="0"/>
              <a:t>2</a:t>
            </a:r>
            <a:r>
              <a:rPr lang="en-US" dirty="0" smtClean="0"/>
              <a:t> with </a:t>
            </a:r>
            <a:r>
              <a:rPr lang="en-US" dirty="0"/>
              <a:t>prob. </a:t>
            </a:r>
            <a:r>
              <a:rPr lang="en-US" dirty="0" smtClean="0"/>
              <a:t>P</a:t>
            </a:r>
            <a:r>
              <a:rPr lang="en-US" baseline="-25000" dirty="0" smtClean="0"/>
              <a:t>2</a:t>
            </a:r>
            <a:endParaRPr lang="en-US" baseline="-25000" dirty="0"/>
          </a:p>
          <a:p>
            <a:pPr algn="l" rtl="0"/>
            <a:r>
              <a:rPr lang="en-US" dirty="0" smtClean="0"/>
              <a:t>A = </a:t>
            </a:r>
            <a:r>
              <a:rPr lang="en-US" dirty="0"/>
              <a:t>A</a:t>
            </a:r>
            <a:r>
              <a:rPr lang="en-US" baseline="-25000" dirty="0"/>
              <a:t>1</a:t>
            </a:r>
            <a:r>
              <a:rPr lang="en-US" dirty="0"/>
              <a:t> </a:t>
            </a:r>
            <a:r>
              <a:rPr lang="en-US" dirty="0">
                <a:sym typeface="Symbol"/>
              </a:rPr>
              <a:t></a:t>
            </a:r>
            <a:r>
              <a:rPr lang="en-US" sz="1050" dirty="0">
                <a:sym typeface="Symbol"/>
              </a:rPr>
              <a:t>u</a:t>
            </a:r>
            <a:r>
              <a:rPr lang="en-US" sz="1050" dirty="0"/>
              <a:t>A</a:t>
            </a:r>
            <a:r>
              <a:rPr lang="en-US" sz="1050" baseline="-25000" dirty="0"/>
              <a:t>2</a:t>
            </a:r>
            <a:r>
              <a:rPr lang="en-US" dirty="0">
                <a:solidFill>
                  <a:prstClr val="black"/>
                </a:solidFill>
              </a:rPr>
              <a:t>B</a:t>
            </a:r>
            <a:r>
              <a:rPr lang="en-US" baseline="-25000" dirty="0">
                <a:solidFill>
                  <a:prstClr val="black"/>
                </a:solidFill>
              </a:rPr>
              <a:t>A</a:t>
            </a:r>
            <a:r>
              <a:rPr lang="en-US" sz="1400" baseline="-45000" dirty="0">
                <a:solidFill>
                  <a:prstClr val="black"/>
                </a:solidFill>
              </a:rPr>
              <a:t>1</a:t>
            </a:r>
            <a:r>
              <a:rPr lang="en-US" dirty="0">
                <a:solidFill>
                  <a:prstClr val="black"/>
                </a:solidFill>
              </a:rPr>
              <a:t>(u</a:t>
            </a:r>
            <a:r>
              <a:rPr lang="en-US" dirty="0" smtClean="0">
                <a:solidFill>
                  <a:prstClr val="black"/>
                </a:solidFill>
              </a:rPr>
              <a:t>)</a:t>
            </a:r>
            <a:endParaRPr lang="en-US" dirty="0" smtClean="0"/>
          </a:p>
        </p:txBody>
      </p:sp>
      <p:sp>
        <p:nvSpPr>
          <p:cNvPr id="17" name="Oval 16"/>
          <p:cNvSpPr/>
          <p:nvPr/>
        </p:nvSpPr>
        <p:spPr>
          <a:xfrm>
            <a:off x="3776430" y="3347840"/>
            <a:ext cx="1260000" cy="1260000"/>
          </a:xfrm>
          <a:prstGeom prst="ellipse">
            <a:avLst/>
          </a:prstGeom>
          <a:solidFill>
            <a:schemeClr val="accent1">
              <a:alpha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8" name="Oval 17"/>
          <p:cNvSpPr/>
          <p:nvPr/>
        </p:nvSpPr>
        <p:spPr>
          <a:xfrm>
            <a:off x="4762320" y="5393700"/>
            <a:ext cx="1260000" cy="1260000"/>
          </a:xfrm>
          <a:prstGeom prst="ellipse">
            <a:avLst/>
          </a:prstGeom>
          <a:solidFill>
            <a:schemeClr val="accent1">
              <a:alpha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9" name="Oval 18"/>
          <p:cNvSpPr/>
          <p:nvPr/>
        </p:nvSpPr>
        <p:spPr>
          <a:xfrm>
            <a:off x="3014485" y="4005947"/>
            <a:ext cx="1476974" cy="1476000"/>
          </a:xfrm>
          <a:prstGeom prst="ellipse">
            <a:avLst/>
          </a:prstGeom>
          <a:solidFill>
            <a:schemeClr val="accent1">
              <a:alpha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0" name="Oval 19"/>
          <p:cNvSpPr/>
          <p:nvPr/>
        </p:nvSpPr>
        <p:spPr>
          <a:xfrm>
            <a:off x="5249656" y="3741519"/>
            <a:ext cx="1476974" cy="1476000"/>
          </a:xfrm>
          <a:prstGeom prst="ellipse">
            <a:avLst/>
          </a:prstGeom>
          <a:solidFill>
            <a:schemeClr val="accent1">
              <a:alpha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1" name="Oval 20"/>
          <p:cNvSpPr/>
          <p:nvPr/>
        </p:nvSpPr>
        <p:spPr>
          <a:xfrm>
            <a:off x="4077226" y="4060903"/>
            <a:ext cx="1476974" cy="1476000"/>
          </a:xfrm>
          <a:prstGeom prst="ellipse">
            <a:avLst/>
          </a:prstGeom>
          <a:solidFill>
            <a:schemeClr val="accent1">
              <a:alpha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2" name="Oval 21"/>
          <p:cNvSpPr/>
          <p:nvPr/>
        </p:nvSpPr>
        <p:spPr>
          <a:xfrm>
            <a:off x="3718080" y="3933056"/>
            <a:ext cx="144000" cy="1440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3" name="Oval 22"/>
          <p:cNvSpPr/>
          <p:nvPr/>
        </p:nvSpPr>
        <p:spPr>
          <a:xfrm>
            <a:off x="3671900" y="4689156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4" name="Oval 23"/>
          <p:cNvSpPr/>
          <p:nvPr/>
        </p:nvSpPr>
        <p:spPr>
          <a:xfrm>
            <a:off x="4328409" y="3905178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5" name="Oval 24"/>
          <p:cNvSpPr/>
          <p:nvPr/>
        </p:nvSpPr>
        <p:spPr>
          <a:xfrm>
            <a:off x="2845474" y="3770351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6" name="Oval 25"/>
          <p:cNvSpPr/>
          <p:nvPr/>
        </p:nvSpPr>
        <p:spPr>
          <a:xfrm>
            <a:off x="3565554" y="3593677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7" name="Oval 26"/>
          <p:cNvSpPr/>
          <p:nvPr/>
        </p:nvSpPr>
        <p:spPr>
          <a:xfrm>
            <a:off x="4671713" y="4263519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8" name="Oval 27"/>
          <p:cNvSpPr/>
          <p:nvPr/>
        </p:nvSpPr>
        <p:spPr>
          <a:xfrm>
            <a:off x="4186048" y="3665669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9" name="Oval 28"/>
          <p:cNvSpPr/>
          <p:nvPr/>
        </p:nvSpPr>
        <p:spPr>
          <a:xfrm>
            <a:off x="3780834" y="5301224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0" name="Oval 29"/>
          <p:cNvSpPr/>
          <p:nvPr/>
        </p:nvSpPr>
        <p:spPr>
          <a:xfrm>
            <a:off x="3042328" y="4503005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1" name="Oval 30"/>
          <p:cNvSpPr/>
          <p:nvPr/>
        </p:nvSpPr>
        <p:spPr>
          <a:xfrm>
            <a:off x="2413788" y="4439321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2" name="Oval 31"/>
          <p:cNvSpPr/>
          <p:nvPr/>
        </p:nvSpPr>
        <p:spPr>
          <a:xfrm>
            <a:off x="3114328" y="3918549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3" name="Oval 32"/>
          <p:cNvSpPr/>
          <p:nvPr/>
        </p:nvSpPr>
        <p:spPr>
          <a:xfrm>
            <a:off x="3328990" y="5248085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4" name="Oval 33"/>
          <p:cNvSpPr/>
          <p:nvPr/>
        </p:nvSpPr>
        <p:spPr>
          <a:xfrm>
            <a:off x="3966710" y="4998745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5" name="Oval 34"/>
          <p:cNvSpPr/>
          <p:nvPr/>
        </p:nvSpPr>
        <p:spPr>
          <a:xfrm>
            <a:off x="4356914" y="5555531"/>
            <a:ext cx="144000" cy="144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6" name="Oval 35"/>
          <p:cNvSpPr/>
          <p:nvPr/>
        </p:nvSpPr>
        <p:spPr>
          <a:xfrm>
            <a:off x="4747135" y="4745789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7" name="Oval 36"/>
          <p:cNvSpPr/>
          <p:nvPr/>
        </p:nvSpPr>
        <p:spPr>
          <a:xfrm>
            <a:off x="3340402" y="4666358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8" name="Oval 37"/>
          <p:cNvSpPr/>
          <p:nvPr/>
        </p:nvSpPr>
        <p:spPr>
          <a:xfrm>
            <a:off x="3412402" y="5555531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9" name="Oval 38"/>
          <p:cNvSpPr/>
          <p:nvPr/>
        </p:nvSpPr>
        <p:spPr>
          <a:xfrm>
            <a:off x="5602908" y="4760822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0" name="Oval 39"/>
          <p:cNvSpPr/>
          <p:nvPr/>
        </p:nvSpPr>
        <p:spPr>
          <a:xfrm>
            <a:off x="5971340" y="5328494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1" name="Oval 40"/>
          <p:cNvSpPr/>
          <p:nvPr/>
        </p:nvSpPr>
        <p:spPr>
          <a:xfrm>
            <a:off x="5940310" y="4427839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2" name="Oval 41"/>
          <p:cNvSpPr/>
          <p:nvPr/>
        </p:nvSpPr>
        <p:spPr>
          <a:xfrm>
            <a:off x="4954828" y="4439321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3" name="Oval 42"/>
          <p:cNvSpPr/>
          <p:nvPr/>
        </p:nvSpPr>
        <p:spPr>
          <a:xfrm>
            <a:off x="6433610" y="5058921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4" name="Oval 43"/>
          <p:cNvSpPr/>
          <p:nvPr/>
        </p:nvSpPr>
        <p:spPr>
          <a:xfrm>
            <a:off x="5818188" y="4693876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5" name="Oval 44"/>
          <p:cNvSpPr/>
          <p:nvPr/>
        </p:nvSpPr>
        <p:spPr>
          <a:xfrm>
            <a:off x="6538268" y="4430921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6" name="Oval 45"/>
          <p:cNvSpPr/>
          <p:nvPr/>
        </p:nvSpPr>
        <p:spPr>
          <a:xfrm>
            <a:off x="5890188" y="5583049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7" name="Oval 46"/>
          <p:cNvSpPr/>
          <p:nvPr/>
        </p:nvSpPr>
        <p:spPr>
          <a:xfrm>
            <a:off x="5194160" y="5105829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8" name="Oval 47"/>
          <p:cNvSpPr/>
          <p:nvPr/>
        </p:nvSpPr>
        <p:spPr>
          <a:xfrm>
            <a:off x="5364104" y="5966551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9" name="Oval 48"/>
          <p:cNvSpPr/>
          <p:nvPr/>
        </p:nvSpPr>
        <p:spPr>
          <a:xfrm>
            <a:off x="4446418" y="5056485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0" name="Oval 49"/>
          <p:cNvSpPr/>
          <p:nvPr/>
        </p:nvSpPr>
        <p:spPr>
          <a:xfrm>
            <a:off x="5369560" y="4591613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1" name="Oval 50"/>
          <p:cNvSpPr/>
          <p:nvPr/>
        </p:nvSpPr>
        <p:spPr>
          <a:xfrm>
            <a:off x="4679218" y="5948153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2" name="Oval 51"/>
          <p:cNvSpPr/>
          <p:nvPr/>
        </p:nvSpPr>
        <p:spPr>
          <a:xfrm>
            <a:off x="6097836" y="5739717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3" name="Oval 52"/>
          <p:cNvSpPr/>
          <p:nvPr/>
        </p:nvSpPr>
        <p:spPr>
          <a:xfrm>
            <a:off x="5449756" y="5418216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4" name="Oval 53"/>
          <p:cNvSpPr/>
          <p:nvPr/>
        </p:nvSpPr>
        <p:spPr>
          <a:xfrm>
            <a:off x="6590163" y="3737625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5" name="Oval 54"/>
          <p:cNvSpPr/>
          <p:nvPr/>
        </p:nvSpPr>
        <p:spPr>
          <a:xfrm>
            <a:off x="6509011" y="3992180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6" name="Oval 55"/>
          <p:cNvSpPr/>
          <p:nvPr/>
        </p:nvSpPr>
        <p:spPr>
          <a:xfrm>
            <a:off x="6160763" y="4062549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7" name="Oval 56"/>
          <p:cNvSpPr/>
          <p:nvPr/>
        </p:nvSpPr>
        <p:spPr>
          <a:xfrm>
            <a:off x="6716659" y="4148848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8" name="Oval 57"/>
          <p:cNvSpPr/>
          <p:nvPr/>
        </p:nvSpPr>
        <p:spPr>
          <a:xfrm>
            <a:off x="6864054" y="4335519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9" name="Oval 58"/>
          <p:cNvSpPr/>
          <p:nvPr/>
        </p:nvSpPr>
        <p:spPr>
          <a:xfrm>
            <a:off x="6068579" y="3827347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0" name="Oval 59"/>
          <p:cNvSpPr/>
          <p:nvPr/>
        </p:nvSpPr>
        <p:spPr>
          <a:xfrm>
            <a:off x="6509011" y="5317583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1" name="Oval 60"/>
          <p:cNvSpPr/>
          <p:nvPr/>
        </p:nvSpPr>
        <p:spPr>
          <a:xfrm>
            <a:off x="3184990" y="5569533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2" name="Oval 61"/>
          <p:cNvSpPr/>
          <p:nvPr/>
        </p:nvSpPr>
        <p:spPr>
          <a:xfrm>
            <a:off x="2413645" y="5562216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3" name="Oval 62"/>
          <p:cNvSpPr/>
          <p:nvPr/>
        </p:nvSpPr>
        <p:spPr>
          <a:xfrm>
            <a:off x="1943884" y="5395391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4" name="Oval 63"/>
          <p:cNvSpPr/>
          <p:nvPr/>
        </p:nvSpPr>
        <p:spPr>
          <a:xfrm>
            <a:off x="4109634" y="5834472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5" name="Oval 64"/>
          <p:cNvSpPr/>
          <p:nvPr/>
        </p:nvSpPr>
        <p:spPr>
          <a:xfrm>
            <a:off x="5026828" y="6323914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6" name="Oval 65"/>
          <p:cNvSpPr/>
          <p:nvPr/>
        </p:nvSpPr>
        <p:spPr>
          <a:xfrm>
            <a:off x="4149266" y="6300345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7" name="Oval 66"/>
          <p:cNvSpPr/>
          <p:nvPr/>
        </p:nvSpPr>
        <p:spPr>
          <a:xfrm>
            <a:off x="3410760" y="5972159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8" name="Oval 67"/>
          <p:cNvSpPr/>
          <p:nvPr/>
        </p:nvSpPr>
        <p:spPr>
          <a:xfrm>
            <a:off x="3708834" y="6135512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9" name="Oval 68"/>
          <p:cNvSpPr/>
          <p:nvPr/>
        </p:nvSpPr>
        <p:spPr>
          <a:xfrm>
            <a:off x="4792429" y="5036994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0" name="Oval 69"/>
          <p:cNvSpPr/>
          <p:nvPr/>
        </p:nvSpPr>
        <p:spPr>
          <a:xfrm>
            <a:off x="4302418" y="4728147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1" name="Oval 70"/>
          <p:cNvSpPr/>
          <p:nvPr/>
        </p:nvSpPr>
        <p:spPr>
          <a:xfrm>
            <a:off x="5177656" y="4837876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2" name="Oval 71"/>
          <p:cNvSpPr/>
          <p:nvPr/>
        </p:nvSpPr>
        <p:spPr>
          <a:xfrm>
            <a:off x="4518842" y="4528105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3" name="Oval 72"/>
          <p:cNvSpPr/>
          <p:nvPr/>
        </p:nvSpPr>
        <p:spPr>
          <a:xfrm>
            <a:off x="4967337" y="5433158"/>
            <a:ext cx="144000" cy="144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4" name="TextBox 73"/>
          <p:cNvSpPr txBox="1"/>
          <p:nvPr/>
        </p:nvSpPr>
        <p:spPr>
          <a:xfrm>
            <a:off x="4499992" y="4607840"/>
            <a:ext cx="306495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 smtClean="0"/>
              <a:t>u</a:t>
            </a:r>
            <a:endParaRPr lang="he-IL" dirty="0"/>
          </a:p>
        </p:txBody>
      </p:sp>
      <p:sp>
        <p:nvSpPr>
          <p:cNvPr id="75" name="TextBox 74"/>
          <p:cNvSpPr txBox="1"/>
          <p:nvPr/>
        </p:nvSpPr>
        <p:spPr>
          <a:xfrm>
            <a:off x="5976156" y="4211796"/>
            <a:ext cx="367408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l" rtl="0"/>
            <a:r>
              <a:rPr lang="en-US" dirty="0" smtClean="0"/>
              <a:t>v</a:t>
            </a:r>
            <a:r>
              <a:rPr lang="en-US" baseline="-25000" dirty="0" smtClean="0"/>
              <a:t>1</a:t>
            </a:r>
            <a:endParaRPr lang="he-IL" baseline="-25000" dirty="0"/>
          </a:p>
        </p:txBody>
      </p:sp>
      <p:sp>
        <p:nvSpPr>
          <p:cNvPr id="76" name="Oval 75"/>
          <p:cNvSpPr/>
          <p:nvPr/>
        </p:nvSpPr>
        <p:spPr>
          <a:xfrm>
            <a:off x="5554200" y="3774549"/>
            <a:ext cx="144000" cy="144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7" name="TextBox 76"/>
          <p:cNvSpPr txBox="1"/>
          <p:nvPr/>
        </p:nvSpPr>
        <p:spPr>
          <a:xfrm>
            <a:off x="3419872" y="4401108"/>
            <a:ext cx="367408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l" rtl="0"/>
            <a:r>
              <a:rPr lang="en-US" dirty="0" smtClean="0"/>
              <a:t>v</a:t>
            </a:r>
            <a:r>
              <a:rPr lang="en-US" baseline="-25000" dirty="0" smtClean="0"/>
              <a:t>2</a:t>
            </a:r>
            <a:endParaRPr lang="he-IL" baseline="-25000" dirty="0"/>
          </a:p>
        </p:txBody>
      </p:sp>
      <p:sp>
        <p:nvSpPr>
          <p:cNvPr id="78" name="TextBox 77"/>
          <p:cNvSpPr txBox="1"/>
          <p:nvPr/>
        </p:nvSpPr>
        <p:spPr>
          <a:xfrm>
            <a:off x="5064062" y="5795972"/>
            <a:ext cx="367408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l" rtl="0"/>
            <a:r>
              <a:rPr lang="en-US" dirty="0" smtClean="0"/>
              <a:t>v</a:t>
            </a:r>
            <a:r>
              <a:rPr lang="en-US" baseline="-25000" dirty="0" smtClean="0"/>
              <a:t>3</a:t>
            </a:r>
            <a:endParaRPr lang="he-IL" baseline="-25000" dirty="0"/>
          </a:p>
        </p:txBody>
      </p:sp>
      <p:sp>
        <p:nvSpPr>
          <p:cNvPr id="79" name="TextBox 78"/>
          <p:cNvSpPr txBox="1"/>
          <p:nvPr/>
        </p:nvSpPr>
        <p:spPr>
          <a:xfrm>
            <a:off x="4312604" y="3635732"/>
            <a:ext cx="367408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l" rtl="0"/>
            <a:r>
              <a:rPr lang="en-US" dirty="0" smtClean="0"/>
              <a:t>v</a:t>
            </a:r>
            <a:r>
              <a:rPr lang="en-US" baseline="-25000" dirty="0" smtClean="0"/>
              <a:t>4</a:t>
            </a:r>
            <a:endParaRPr lang="he-IL" baseline="-25000" dirty="0"/>
          </a:p>
        </p:txBody>
      </p:sp>
      <p:sp>
        <p:nvSpPr>
          <p:cNvPr id="80" name="TextBox 79"/>
          <p:cNvSpPr txBox="1"/>
          <p:nvPr/>
        </p:nvSpPr>
        <p:spPr>
          <a:xfrm>
            <a:off x="2902342" y="1258782"/>
            <a:ext cx="5078435" cy="584775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1">
            <a:spAutoFit/>
          </a:bodyPr>
          <a:lstStyle/>
          <a:p>
            <a:pPr algn="l" rtl="0"/>
            <a:r>
              <a:rPr lang="en-US" sz="3200" dirty="0" smtClean="0">
                <a:sym typeface="Symbol"/>
              </a:rPr>
              <a:t>For every </a:t>
            </a:r>
            <a:r>
              <a:rPr lang="en-US" sz="3200" dirty="0" smtClean="0">
                <a:solidFill>
                  <a:srgbClr val="FF0000"/>
                </a:solidFill>
                <a:sym typeface="Symbol"/>
              </a:rPr>
              <a:t>x</a:t>
            </a:r>
            <a:r>
              <a:rPr lang="en-US" sz="3200" dirty="0" smtClean="0">
                <a:sym typeface="Symbol"/>
              </a:rPr>
              <a:t>, </a:t>
            </a:r>
            <a:r>
              <a:rPr lang="en-US" sz="3200" dirty="0" smtClean="0">
                <a:solidFill>
                  <a:srgbClr val="1C01BF"/>
                </a:solidFill>
                <a:sym typeface="Symbol"/>
              </a:rPr>
              <a:t>B</a:t>
            </a:r>
            <a:r>
              <a:rPr lang="en-US" sz="3200" baseline="-25000" dirty="0" smtClean="0">
                <a:solidFill>
                  <a:srgbClr val="1C01BF"/>
                </a:solidFill>
                <a:sym typeface="Symbol"/>
              </a:rPr>
              <a:t>A</a:t>
            </a:r>
            <a:r>
              <a:rPr lang="en-US" sz="3200" dirty="0" smtClean="0">
                <a:solidFill>
                  <a:srgbClr val="1C01BF"/>
                </a:solidFill>
                <a:sym typeface="Symbol"/>
              </a:rPr>
              <a:t>(x)  </a:t>
            </a:r>
            <a:r>
              <a:rPr lang="en-US" sz="3200" dirty="0">
                <a:solidFill>
                  <a:srgbClr val="1C01BF"/>
                </a:solidFill>
              </a:rPr>
              <a:t>B</a:t>
            </a:r>
            <a:r>
              <a:rPr lang="en-US" sz="3200" baseline="-25000" dirty="0">
                <a:solidFill>
                  <a:srgbClr val="1C01BF"/>
                </a:solidFill>
              </a:rPr>
              <a:t>A</a:t>
            </a:r>
            <a:r>
              <a:rPr lang="en-US" sz="2400" baseline="-45000" dirty="0">
                <a:solidFill>
                  <a:srgbClr val="1C01BF"/>
                </a:solidFill>
              </a:rPr>
              <a:t>1 </a:t>
            </a:r>
            <a:r>
              <a:rPr lang="en-US" sz="3200" dirty="0" smtClean="0">
                <a:solidFill>
                  <a:srgbClr val="1C01BF"/>
                </a:solidFill>
                <a:sym typeface="Symbol"/>
              </a:rPr>
              <a:t>(x).</a:t>
            </a:r>
            <a:r>
              <a:rPr lang="en-US" sz="3200" dirty="0" smtClean="0">
                <a:sym typeface="Symbol"/>
              </a:rPr>
              <a:t> </a:t>
            </a:r>
            <a:endParaRPr lang="en-US" sz="3200" dirty="0" smtClean="0"/>
          </a:p>
        </p:txBody>
      </p:sp>
      <p:sp>
        <p:nvSpPr>
          <p:cNvPr id="81" name="TextBox 80"/>
          <p:cNvSpPr txBox="1"/>
          <p:nvPr/>
        </p:nvSpPr>
        <p:spPr>
          <a:xfrm>
            <a:off x="3821040" y="5697252"/>
            <a:ext cx="367408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l" rtl="0"/>
            <a:r>
              <a:rPr lang="en-US" dirty="0" smtClean="0"/>
              <a:t>v</a:t>
            </a:r>
            <a:r>
              <a:rPr lang="en-US" baseline="-25000" dirty="0" smtClean="0"/>
              <a:t>5</a:t>
            </a:r>
            <a:endParaRPr lang="he-IL" baseline="-25000" dirty="0"/>
          </a:p>
        </p:txBody>
      </p:sp>
      <p:sp>
        <p:nvSpPr>
          <p:cNvPr id="83" name="TextBox 82"/>
          <p:cNvSpPr txBox="1"/>
          <p:nvPr/>
        </p:nvSpPr>
        <p:spPr>
          <a:xfrm>
            <a:off x="2913945" y="1944125"/>
            <a:ext cx="5078435" cy="1077218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1">
            <a:spAutoFit/>
          </a:bodyPr>
          <a:lstStyle/>
          <a:p>
            <a:pPr algn="l" rtl="0"/>
            <a:r>
              <a:rPr lang="en-US" sz="3200" dirty="0" smtClean="0">
                <a:sym typeface="Symbol"/>
              </a:rPr>
              <a:t>Consider </a:t>
            </a:r>
            <a:r>
              <a:rPr lang="en-US" sz="3200" dirty="0" err="1" smtClean="0">
                <a:sym typeface="Symbol"/>
              </a:rPr>
              <a:t>T</a:t>
            </a:r>
            <a:r>
              <a:rPr lang="en-US" sz="3200" baseline="30000" dirty="0" err="1" smtClean="0">
                <a:sym typeface="Symbol"/>
              </a:rPr>
              <a:t>u</a:t>
            </a:r>
            <a:r>
              <a:rPr lang="en-US" sz="3200" dirty="0" smtClean="0">
                <a:sym typeface="Symbol"/>
              </a:rPr>
              <a:t>, same </a:t>
            </a:r>
            <a:r>
              <a:rPr lang="en-US" sz="3200" dirty="0">
                <a:sym typeface="Symbol"/>
              </a:rPr>
              <a:t>as </a:t>
            </a:r>
            <a:r>
              <a:rPr lang="en-US" sz="3200" dirty="0" smtClean="0">
                <a:sym typeface="Symbol"/>
              </a:rPr>
              <a:t>S</a:t>
            </a:r>
            <a:r>
              <a:rPr lang="en-US" sz="3200" baseline="30000" dirty="0" smtClean="0">
                <a:sym typeface="Symbol"/>
              </a:rPr>
              <a:t>u</a:t>
            </a:r>
            <a:r>
              <a:rPr lang="en-US" sz="3200" dirty="0" smtClean="0">
                <a:sym typeface="Symbol"/>
              </a:rPr>
              <a:t> but with respect to </a:t>
            </a:r>
            <a:r>
              <a:rPr lang="en-US" sz="3200" dirty="0" smtClean="0">
                <a:solidFill>
                  <a:srgbClr val="1C01BF"/>
                </a:solidFill>
              </a:rPr>
              <a:t>B</a:t>
            </a:r>
            <a:r>
              <a:rPr lang="en-US" sz="3200" baseline="-25000" dirty="0" smtClean="0">
                <a:solidFill>
                  <a:srgbClr val="1C01BF"/>
                </a:solidFill>
              </a:rPr>
              <a:t>A</a:t>
            </a:r>
            <a:r>
              <a:rPr lang="en-US" sz="2400" baseline="-45000" dirty="0" smtClean="0">
                <a:solidFill>
                  <a:srgbClr val="1C01BF"/>
                </a:solidFill>
              </a:rPr>
              <a:t>1</a:t>
            </a:r>
            <a:r>
              <a:rPr lang="en-US" sz="3200" dirty="0">
                <a:sym typeface="Symbol"/>
              </a:rPr>
              <a:t>, S</a:t>
            </a:r>
            <a:r>
              <a:rPr lang="en-US" sz="3200" baseline="30000" dirty="0">
                <a:sym typeface="Symbol"/>
              </a:rPr>
              <a:t>u</a:t>
            </a:r>
            <a:r>
              <a:rPr lang="en-US" sz="3200" dirty="0" smtClean="0">
                <a:solidFill>
                  <a:srgbClr val="1C01BF"/>
                </a:solidFill>
                <a:sym typeface="Symbol"/>
              </a:rPr>
              <a:t>  </a:t>
            </a:r>
            <a:r>
              <a:rPr lang="en-US" sz="3200" dirty="0" err="1" smtClean="0">
                <a:sym typeface="Symbol"/>
              </a:rPr>
              <a:t>T</a:t>
            </a:r>
            <a:r>
              <a:rPr lang="en-US" sz="3200" baseline="30000" dirty="0" err="1" smtClean="0">
                <a:sym typeface="Symbol"/>
              </a:rPr>
              <a:t>u</a:t>
            </a:r>
            <a:endParaRPr lang="en-US" sz="3200" dirty="0" smtClean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Teranet 2011</a:t>
            </a:r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30884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1" dur="2000" fill="hold"/>
                                        <p:tgtEl>
                                          <p:spTgt spid="12"/>
                                        </p:tgtEl>
                                      </p:cBhvr>
                                      <p:by x="245000" y="24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4000"/>
                            </p:stCondLst>
                            <p:childTnLst>
                              <p:par>
                                <p:cTn id="16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" grpId="0" animBg="1"/>
      <p:bldP spid="12" grpId="1" animBg="1"/>
      <p:bldP spid="12" grpId="2" animBg="1"/>
      <p:bldP spid="83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892480" cy="1143000"/>
          </a:xfrm>
        </p:spPr>
        <p:txBody>
          <a:bodyPr>
            <a:noAutofit/>
          </a:bodyPr>
          <a:lstStyle/>
          <a:p>
            <a:pPr rtl="0"/>
            <a:r>
              <a:rPr lang="en-US" sz="4000" dirty="0"/>
              <a:t>Stretch (2,1) – </a:t>
            </a:r>
            <a:r>
              <a:rPr lang="en-US" sz="4000" dirty="0" smtClean="0"/>
              <a:t>Bounding |</a:t>
            </a:r>
            <a:r>
              <a:rPr lang="en-US" sz="4000" dirty="0"/>
              <a:t>S</a:t>
            </a:r>
            <a:r>
              <a:rPr lang="en-US" sz="4000" baseline="30000" dirty="0"/>
              <a:t>u</a:t>
            </a:r>
            <a:r>
              <a:rPr lang="en-US" sz="4000" dirty="0"/>
              <a:t>|:</a:t>
            </a:r>
            <a:endParaRPr lang="en-US" sz="4000" dirty="0">
              <a:solidFill>
                <a:srgbClr val="1C01BF"/>
              </a:solidFill>
              <a:sym typeface="Symbol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23528" y="1244699"/>
            <a:ext cx="2254851" cy="923330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1">
            <a:spAutoFit/>
          </a:bodyPr>
          <a:lstStyle/>
          <a:p>
            <a:pPr algn="l" rtl="0"/>
            <a:r>
              <a:rPr lang="en-US" dirty="0" smtClean="0"/>
              <a:t>A</a:t>
            </a:r>
            <a:r>
              <a:rPr lang="en-US" baseline="-25000" dirty="0" smtClean="0"/>
              <a:t>1</a:t>
            </a:r>
            <a:r>
              <a:rPr lang="en-US" dirty="0" smtClean="0"/>
              <a:t> with prob. p</a:t>
            </a:r>
            <a:r>
              <a:rPr lang="en-US" baseline="-25000" dirty="0" smtClean="0"/>
              <a:t>1</a:t>
            </a:r>
          </a:p>
          <a:p>
            <a:pPr algn="l" rtl="0"/>
            <a:r>
              <a:rPr lang="en-US" dirty="0" smtClean="0"/>
              <a:t>A</a:t>
            </a:r>
            <a:r>
              <a:rPr lang="en-US" baseline="-25000" dirty="0" smtClean="0"/>
              <a:t>2</a:t>
            </a:r>
            <a:r>
              <a:rPr lang="en-US" dirty="0" smtClean="0"/>
              <a:t> with </a:t>
            </a:r>
            <a:r>
              <a:rPr lang="en-US" dirty="0"/>
              <a:t>prob. </a:t>
            </a:r>
            <a:r>
              <a:rPr lang="en-US" dirty="0" smtClean="0"/>
              <a:t>P</a:t>
            </a:r>
            <a:r>
              <a:rPr lang="en-US" baseline="-25000" dirty="0" smtClean="0"/>
              <a:t>2</a:t>
            </a:r>
            <a:endParaRPr lang="en-US" baseline="-25000" dirty="0"/>
          </a:p>
          <a:p>
            <a:pPr algn="l" rtl="0"/>
            <a:r>
              <a:rPr lang="en-US" dirty="0" smtClean="0"/>
              <a:t>A = </a:t>
            </a:r>
            <a:r>
              <a:rPr lang="en-US" dirty="0"/>
              <a:t>A</a:t>
            </a:r>
            <a:r>
              <a:rPr lang="en-US" baseline="-25000" dirty="0"/>
              <a:t>1</a:t>
            </a:r>
            <a:r>
              <a:rPr lang="en-US" dirty="0"/>
              <a:t> </a:t>
            </a:r>
            <a:r>
              <a:rPr lang="en-US" dirty="0">
                <a:sym typeface="Symbol"/>
              </a:rPr>
              <a:t></a:t>
            </a:r>
            <a:r>
              <a:rPr lang="en-US" sz="1050" dirty="0">
                <a:sym typeface="Symbol"/>
              </a:rPr>
              <a:t>u</a:t>
            </a:r>
            <a:r>
              <a:rPr lang="en-US" sz="1050" dirty="0"/>
              <a:t>A</a:t>
            </a:r>
            <a:r>
              <a:rPr lang="en-US" sz="1050" baseline="-25000" dirty="0"/>
              <a:t>2</a:t>
            </a:r>
            <a:r>
              <a:rPr lang="en-US" dirty="0">
                <a:solidFill>
                  <a:prstClr val="black"/>
                </a:solidFill>
              </a:rPr>
              <a:t>B</a:t>
            </a:r>
            <a:r>
              <a:rPr lang="en-US" baseline="-25000" dirty="0">
                <a:solidFill>
                  <a:prstClr val="black"/>
                </a:solidFill>
              </a:rPr>
              <a:t>A</a:t>
            </a:r>
            <a:r>
              <a:rPr lang="en-US" sz="1400" baseline="-45000" dirty="0">
                <a:solidFill>
                  <a:prstClr val="black"/>
                </a:solidFill>
              </a:rPr>
              <a:t>1</a:t>
            </a:r>
            <a:r>
              <a:rPr lang="en-US" dirty="0">
                <a:solidFill>
                  <a:prstClr val="black"/>
                </a:solidFill>
              </a:rPr>
              <a:t>(u</a:t>
            </a:r>
            <a:r>
              <a:rPr lang="en-US" dirty="0" smtClean="0">
                <a:solidFill>
                  <a:prstClr val="black"/>
                </a:solidFill>
              </a:rPr>
              <a:t>)</a:t>
            </a:r>
            <a:endParaRPr lang="en-US" dirty="0" smtClean="0"/>
          </a:p>
        </p:txBody>
      </p:sp>
      <p:sp>
        <p:nvSpPr>
          <p:cNvPr id="17" name="Oval 16"/>
          <p:cNvSpPr/>
          <p:nvPr/>
        </p:nvSpPr>
        <p:spPr>
          <a:xfrm>
            <a:off x="3776430" y="3347840"/>
            <a:ext cx="1260000" cy="1260000"/>
          </a:xfrm>
          <a:prstGeom prst="ellipse">
            <a:avLst/>
          </a:prstGeom>
          <a:solidFill>
            <a:schemeClr val="accent1">
              <a:alpha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9" name="Oval 18"/>
          <p:cNvSpPr/>
          <p:nvPr/>
        </p:nvSpPr>
        <p:spPr>
          <a:xfrm>
            <a:off x="3014485" y="4005947"/>
            <a:ext cx="1476974" cy="1476000"/>
          </a:xfrm>
          <a:prstGeom prst="ellipse">
            <a:avLst/>
          </a:prstGeom>
          <a:solidFill>
            <a:schemeClr val="accent1">
              <a:alpha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1" name="Oval 20"/>
          <p:cNvSpPr/>
          <p:nvPr/>
        </p:nvSpPr>
        <p:spPr>
          <a:xfrm>
            <a:off x="4077226" y="4060903"/>
            <a:ext cx="1476974" cy="1476000"/>
          </a:xfrm>
          <a:prstGeom prst="ellipse">
            <a:avLst/>
          </a:prstGeom>
          <a:solidFill>
            <a:schemeClr val="accent1">
              <a:alpha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2" name="Oval 21"/>
          <p:cNvSpPr/>
          <p:nvPr/>
        </p:nvSpPr>
        <p:spPr>
          <a:xfrm>
            <a:off x="3718080" y="3933056"/>
            <a:ext cx="144000" cy="1440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3" name="Oval 22"/>
          <p:cNvSpPr/>
          <p:nvPr/>
        </p:nvSpPr>
        <p:spPr>
          <a:xfrm>
            <a:off x="3671900" y="4689156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4" name="Oval 23"/>
          <p:cNvSpPr/>
          <p:nvPr/>
        </p:nvSpPr>
        <p:spPr>
          <a:xfrm>
            <a:off x="4328409" y="3905178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5" name="Oval 24"/>
          <p:cNvSpPr/>
          <p:nvPr/>
        </p:nvSpPr>
        <p:spPr>
          <a:xfrm>
            <a:off x="2845474" y="3770351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6" name="Oval 25"/>
          <p:cNvSpPr/>
          <p:nvPr/>
        </p:nvSpPr>
        <p:spPr>
          <a:xfrm>
            <a:off x="3565554" y="3593677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7" name="Oval 26"/>
          <p:cNvSpPr/>
          <p:nvPr/>
        </p:nvSpPr>
        <p:spPr>
          <a:xfrm>
            <a:off x="4468747" y="4191519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8" name="Oval 27"/>
          <p:cNvSpPr/>
          <p:nvPr/>
        </p:nvSpPr>
        <p:spPr>
          <a:xfrm>
            <a:off x="4186048" y="3665669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9" name="Oval 28"/>
          <p:cNvSpPr/>
          <p:nvPr/>
        </p:nvSpPr>
        <p:spPr>
          <a:xfrm>
            <a:off x="3780834" y="5301224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0" name="Oval 29"/>
          <p:cNvSpPr/>
          <p:nvPr/>
        </p:nvSpPr>
        <p:spPr>
          <a:xfrm>
            <a:off x="3042328" y="4503005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1" name="Oval 30"/>
          <p:cNvSpPr/>
          <p:nvPr/>
        </p:nvSpPr>
        <p:spPr>
          <a:xfrm>
            <a:off x="2413788" y="4439321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2" name="Oval 31"/>
          <p:cNvSpPr/>
          <p:nvPr/>
        </p:nvSpPr>
        <p:spPr>
          <a:xfrm>
            <a:off x="3114328" y="3918549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3" name="Oval 32"/>
          <p:cNvSpPr/>
          <p:nvPr/>
        </p:nvSpPr>
        <p:spPr>
          <a:xfrm>
            <a:off x="3328990" y="5248085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4" name="Oval 33"/>
          <p:cNvSpPr/>
          <p:nvPr/>
        </p:nvSpPr>
        <p:spPr>
          <a:xfrm>
            <a:off x="3966710" y="4998745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5" name="Oval 34"/>
          <p:cNvSpPr/>
          <p:nvPr/>
        </p:nvSpPr>
        <p:spPr>
          <a:xfrm>
            <a:off x="4356914" y="5555531"/>
            <a:ext cx="144000" cy="144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6" name="Oval 35"/>
          <p:cNvSpPr/>
          <p:nvPr/>
        </p:nvSpPr>
        <p:spPr>
          <a:xfrm>
            <a:off x="4747135" y="4745789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7" name="Oval 36"/>
          <p:cNvSpPr/>
          <p:nvPr/>
        </p:nvSpPr>
        <p:spPr>
          <a:xfrm>
            <a:off x="3340402" y="4666358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8" name="Oval 37"/>
          <p:cNvSpPr/>
          <p:nvPr/>
        </p:nvSpPr>
        <p:spPr>
          <a:xfrm>
            <a:off x="3412402" y="5555531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9" name="Oval 38"/>
          <p:cNvSpPr/>
          <p:nvPr/>
        </p:nvSpPr>
        <p:spPr>
          <a:xfrm>
            <a:off x="5602908" y="4760822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0" name="Oval 39"/>
          <p:cNvSpPr/>
          <p:nvPr/>
        </p:nvSpPr>
        <p:spPr>
          <a:xfrm>
            <a:off x="5971340" y="5328494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1" name="Oval 40"/>
          <p:cNvSpPr/>
          <p:nvPr/>
        </p:nvSpPr>
        <p:spPr>
          <a:xfrm>
            <a:off x="5940310" y="4427839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2" name="Oval 41"/>
          <p:cNvSpPr/>
          <p:nvPr/>
        </p:nvSpPr>
        <p:spPr>
          <a:xfrm>
            <a:off x="4954828" y="4439321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3" name="Oval 42"/>
          <p:cNvSpPr/>
          <p:nvPr/>
        </p:nvSpPr>
        <p:spPr>
          <a:xfrm>
            <a:off x="6433610" y="5058921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4" name="Oval 43"/>
          <p:cNvSpPr/>
          <p:nvPr/>
        </p:nvSpPr>
        <p:spPr>
          <a:xfrm>
            <a:off x="5818188" y="4693876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5" name="Oval 44"/>
          <p:cNvSpPr/>
          <p:nvPr/>
        </p:nvSpPr>
        <p:spPr>
          <a:xfrm>
            <a:off x="6538268" y="4430921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6" name="Oval 45"/>
          <p:cNvSpPr/>
          <p:nvPr/>
        </p:nvSpPr>
        <p:spPr>
          <a:xfrm>
            <a:off x="5890188" y="5583049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7" name="Oval 46"/>
          <p:cNvSpPr/>
          <p:nvPr/>
        </p:nvSpPr>
        <p:spPr>
          <a:xfrm>
            <a:off x="5194160" y="5105829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8" name="Oval 47"/>
          <p:cNvSpPr/>
          <p:nvPr/>
        </p:nvSpPr>
        <p:spPr>
          <a:xfrm>
            <a:off x="5364104" y="5966551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9" name="Oval 48"/>
          <p:cNvSpPr/>
          <p:nvPr/>
        </p:nvSpPr>
        <p:spPr>
          <a:xfrm>
            <a:off x="4446418" y="5056485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0" name="Oval 49"/>
          <p:cNvSpPr/>
          <p:nvPr/>
        </p:nvSpPr>
        <p:spPr>
          <a:xfrm>
            <a:off x="5369560" y="4591613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1" name="Oval 50"/>
          <p:cNvSpPr/>
          <p:nvPr/>
        </p:nvSpPr>
        <p:spPr>
          <a:xfrm>
            <a:off x="4679218" y="5948153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2" name="Oval 51"/>
          <p:cNvSpPr/>
          <p:nvPr/>
        </p:nvSpPr>
        <p:spPr>
          <a:xfrm>
            <a:off x="6097836" y="5739717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3" name="Oval 52"/>
          <p:cNvSpPr/>
          <p:nvPr/>
        </p:nvSpPr>
        <p:spPr>
          <a:xfrm>
            <a:off x="5449756" y="5418216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4" name="Oval 53"/>
          <p:cNvSpPr/>
          <p:nvPr/>
        </p:nvSpPr>
        <p:spPr>
          <a:xfrm>
            <a:off x="6590163" y="3737625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5" name="Oval 54"/>
          <p:cNvSpPr/>
          <p:nvPr/>
        </p:nvSpPr>
        <p:spPr>
          <a:xfrm>
            <a:off x="6509011" y="3992180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6" name="Oval 55"/>
          <p:cNvSpPr/>
          <p:nvPr/>
        </p:nvSpPr>
        <p:spPr>
          <a:xfrm>
            <a:off x="6160763" y="4062549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7" name="Oval 56"/>
          <p:cNvSpPr/>
          <p:nvPr/>
        </p:nvSpPr>
        <p:spPr>
          <a:xfrm>
            <a:off x="6716659" y="4148848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8" name="Oval 57"/>
          <p:cNvSpPr/>
          <p:nvPr/>
        </p:nvSpPr>
        <p:spPr>
          <a:xfrm>
            <a:off x="6864054" y="4335519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9" name="Oval 58"/>
          <p:cNvSpPr/>
          <p:nvPr/>
        </p:nvSpPr>
        <p:spPr>
          <a:xfrm>
            <a:off x="6068579" y="3827347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0" name="Oval 59"/>
          <p:cNvSpPr/>
          <p:nvPr/>
        </p:nvSpPr>
        <p:spPr>
          <a:xfrm>
            <a:off x="6509011" y="5317583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1" name="Oval 60"/>
          <p:cNvSpPr/>
          <p:nvPr/>
        </p:nvSpPr>
        <p:spPr>
          <a:xfrm>
            <a:off x="3184990" y="5569533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2" name="Oval 61"/>
          <p:cNvSpPr/>
          <p:nvPr/>
        </p:nvSpPr>
        <p:spPr>
          <a:xfrm>
            <a:off x="2413645" y="5562216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3" name="Oval 62"/>
          <p:cNvSpPr/>
          <p:nvPr/>
        </p:nvSpPr>
        <p:spPr>
          <a:xfrm>
            <a:off x="1943884" y="5395391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4" name="Oval 63"/>
          <p:cNvSpPr/>
          <p:nvPr/>
        </p:nvSpPr>
        <p:spPr>
          <a:xfrm>
            <a:off x="4109634" y="5834472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5" name="Oval 64"/>
          <p:cNvSpPr/>
          <p:nvPr/>
        </p:nvSpPr>
        <p:spPr>
          <a:xfrm>
            <a:off x="5026828" y="6323914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6" name="Oval 65"/>
          <p:cNvSpPr/>
          <p:nvPr/>
        </p:nvSpPr>
        <p:spPr>
          <a:xfrm>
            <a:off x="4149266" y="6300345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7" name="Oval 66"/>
          <p:cNvSpPr/>
          <p:nvPr/>
        </p:nvSpPr>
        <p:spPr>
          <a:xfrm>
            <a:off x="3410760" y="5972159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8" name="Oval 67"/>
          <p:cNvSpPr/>
          <p:nvPr/>
        </p:nvSpPr>
        <p:spPr>
          <a:xfrm>
            <a:off x="3708834" y="6135512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9" name="Oval 68"/>
          <p:cNvSpPr/>
          <p:nvPr/>
        </p:nvSpPr>
        <p:spPr>
          <a:xfrm>
            <a:off x="4792429" y="5036994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0" name="Oval 69"/>
          <p:cNvSpPr/>
          <p:nvPr/>
        </p:nvSpPr>
        <p:spPr>
          <a:xfrm>
            <a:off x="4291404" y="4443924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1" name="Oval 70"/>
          <p:cNvSpPr/>
          <p:nvPr/>
        </p:nvSpPr>
        <p:spPr>
          <a:xfrm>
            <a:off x="5177656" y="4837876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2" name="Oval 71"/>
          <p:cNvSpPr/>
          <p:nvPr/>
        </p:nvSpPr>
        <p:spPr>
          <a:xfrm>
            <a:off x="4114048" y="4720506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3" name="Oval 72"/>
          <p:cNvSpPr/>
          <p:nvPr/>
        </p:nvSpPr>
        <p:spPr>
          <a:xfrm>
            <a:off x="4967337" y="5433158"/>
            <a:ext cx="144000" cy="144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4" name="TextBox 73"/>
          <p:cNvSpPr txBox="1"/>
          <p:nvPr/>
        </p:nvSpPr>
        <p:spPr>
          <a:xfrm>
            <a:off x="4499992" y="4607840"/>
            <a:ext cx="306495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 smtClean="0"/>
              <a:t>u</a:t>
            </a:r>
            <a:endParaRPr lang="he-IL" dirty="0"/>
          </a:p>
        </p:txBody>
      </p:sp>
      <p:sp>
        <p:nvSpPr>
          <p:cNvPr id="75" name="TextBox 74"/>
          <p:cNvSpPr txBox="1"/>
          <p:nvPr/>
        </p:nvSpPr>
        <p:spPr>
          <a:xfrm>
            <a:off x="5976156" y="4211796"/>
            <a:ext cx="367408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l" rtl="0"/>
            <a:r>
              <a:rPr lang="en-US" dirty="0" smtClean="0"/>
              <a:t>v</a:t>
            </a:r>
            <a:r>
              <a:rPr lang="en-US" baseline="-25000" dirty="0" smtClean="0"/>
              <a:t>1</a:t>
            </a:r>
            <a:endParaRPr lang="he-IL" baseline="-25000" dirty="0"/>
          </a:p>
        </p:txBody>
      </p:sp>
      <p:sp>
        <p:nvSpPr>
          <p:cNvPr id="76" name="Oval 75"/>
          <p:cNvSpPr/>
          <p:nvPr/>
        </p:nvSpPr>
        <p:spPr>
          <a:xfrm>
            <a:off x="5554200" y="3774549"/>
            <a:ext cx="144000" cy="144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7" name="TextBox 76"/>
          <p:cNvSpPr txBox="1"/>
          <p:nvPr/>
        </p:nvSpPr>
        <p:spPr>
          <a:xfrm>
            <a:off x="3419872" y="4401108"/>
            <a:ext cx="367408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l" rtl="0"/>
            <a:r>
              <a:rPr lang="en-US" dirty="0" smtClean="0"/>
              <a:t>v</a:t>
            </a:r>
            <a:r>
              <a:rPr lang="en-US" baseline="-25000" dirty="0" smtClean="0"/>
              <a:t>2</a:t>
            </a:r>
            <a:endParaRPr lang="he-IL" baseline="-25000" dirty="0"/>
          </a:p>
        </p:txBody>
      </p:sp>
      <p:sp>
        <p:nvSpPr>
          <p:cNvPr id="78" name="TextBox 77"/>
          <p:cNvSpPr txBox="1"/>
          <p:nvPr/>
        </p:nvSpPr>
        <p:spPr>
          <a:xfrm>
            <a:off x="5064062" y="5795972"/>
            <a:ext cx="367408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l" rtl="0"/>
            <a:r>
              <a:rPr lang="en-US" dirty="0" smtClean="0"/>
              <a:t>v</a:t>
            </a:r>
            <a:r>
              <a:rPr lang="en-US" baseline="-25000" dirty="0" smtClean="0"/>
              <a:t>3</a:t>
            </a:r>
            <a:endParaRPr lang="he-IL" baseline="-25000" dirty="0"/>
          </a:p>
        </p:txBody>
      </p:sp>
      <p:sp>
        <p:nvSpPr>
          <p:cNvPr id="79" name="TextBox 78"/>
          <p:cNvSpPr txBox="1"/>
          <p:nvPr/>
        </p:nvSpPr>
        <p:spPr>
          <a:xfrm>
            <a:off x="4312604" y="3635732"/>
            <a:ext cx="367408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l" rtl="0"/>
            <a:r>
              <a:rPr lang="en-US" dirty="0" smtClean="0"/>
              <a:t>v</a:t>
            </a:r>
            <a:r>
              <a:rPr lang="en-US" baseline="-25000" dirty="0" smtClean="0"/>
              <a:t>4</a:t>
            </a:r>
            <a:endParaRPr lang="he-IL" baseline="-25000" dirty="0"/>
          </a:p>
        </p:txBody>
      </p:sp>
      <p:sp>
        <p:nvSpPr>
          <p:cNvPr id="81" name="TextBox 80"/>
          <p:cNvSpPr txBox="1"/>
          <p:nvPr/>
        </p:nvSpPr>
        <p:spPr>
          <a:xfrm>
            <a:off x="3821040" y="5697252"/>
            <a:ext cx="367408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l" rtl="0"/>
            <a:r>
              <a:rPr lang="en-US" dirty="0" smtClean="0"/>
              <a:t>v</a:t>
            </a:r>
            <a:r>
              <a:rPr lang="en-US" baseline="-25000" dirty="0" smtClean="0"/>
              <a:t>5</a:t>
            </a:r>
            <a:endParaRPr lang="he-IL" baseline="-25000" dirty="0"/>
          </a:p>
        </p:txBody>
      </p:sp>
      <p:sp>
        <p:nvSpPr>
          <p:cNvPr id="83" name="TextBox 82"/>
          <p:cNvSpPr txBox="1"/>
          <p:nvPr/>
        </p:nvSpPr>
        <p:spPr>
          <a:xfrm>
            <a:off x="2735797" y="1247272"/>
            <a:ext cx="6192688" cy="2062103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1">
            <a:spAutoFit/>
          </a:bodyPr>
          <a:lstStyle/>
          <a:p>
            <a:pPr algn="l" rtl="0"/>
            <a:r>
              <a:rPr lang="en-US" sz="3200" dirty="0" smtClean="0">
                <a:solidFill>
                  <a:srgbClr val="1C01BF"/>
                </a:solidFill>
                <a:sym typeface="Symbol"/>
              </a:rPr>
              <a:t>B</a:t>
            </a:r>
            <a:r>
              <a:rPr lang="en-US" sz="3200" baseline="-25000" dirty="0" smtClean="0">
                <a:solidFill>
                  <a:srgbClr val="1C01BF"/>
                </a:solidFill>
                <a:sym typeface="Symbol"/>
              </a:rPr>
              <a:t>A</a:t>
            </a:r>
            <a:r>
              <a:rPr lang="en-US" sz="3200" dirty="0" smtClean="0">
                <a:solidFill>
                  <a:srgbClr val="1C01BF"/>
                </a:solidFill>
                <a:sym typeface="Symbol"/>
              </a:rPr>
              <a:t>(u) = {w</a:t>
            </a:r>
            <a:r>
              <a:rPr lang="en-US" sz="3200" baseline="-25000" dirty="0" smtClean="0">
                <a:solidFill>
                  <a:srgbClr val="1C01BF"/>
                </a:solidFill>
                <a:sym typeface="Symbol"/>
              </a:rPr>
              <a:t>1</a:t>
            </a:r>
            <a:r>
              <a:rPr lang="en-US" sz="3200" dirty="0" smtClean="0">
                <a:solidFill>
                  <a:srgbClr val="1C01BF"/>
                </a:solidFill>
                <a:sym typeface="Symbol"/>
              </a:rPr>
              <a:t>,w</a:t>
            </a:r>
            <a:r>
              <a:rPr lang="en-US" sz="3200" baseline="-25000" dirty="0" smtClean="0">
                <a:solidFill>
                  <a:srgbClr val="1C01BF"/>
                </a:solidFill>
                <a:sym typeface="Symbol"/>
              </a:rPr>
              <a:t>2</a:t>
            </a:r>
            <a:r>
              <a:rPr lang="en-US" sz="3200" dirty="0" smtClean="0">
                <a:solidFill>
                  <a:srgbClr val="1C01BF"/>
                </a:solidFill>
                <a:sym typeface="Symbol"/>
              </a:rPr>
              <a:t>,…}</a:t>
            </a:r>
            <a:r>
              <a:rPr lang="en-US" sz="3200" dirty="0" smtClean="0">
                <a:sym typeface="Symbol"/>
              </a:rPr>
              <a:t> ordered in increasing distance from </a:t>
            </a:r>
            <a:r>
              <a:rPr lang="en-US" sz="3200" dirty="0" smtClean="0">
                <a:solidFill>
                  <a:srgbClr val="FF0000"/>
                </a:solidFill>
                <a:sym typeface="Symbol"/>
              </a:rPr>
              <a:t>u. </a:t>
            </a:r>
            <a:r>
              <a:rPr lang="en-US" sz="3200" dirty="0" smtClean="0">
                <a:sym typeface="Symbol"/>
              </a:rPr>
              <a:t>For each </a:t>
            </a:r>
            <a:r>
              <a:rPr lang="en-US" sz="3200" dirty="0" err="1" smtClean="0">
                <a:sym typeface="Symbol"/>
              </a:rPr>
              <a:t>w</a:t>
            </a:r>
            <a:r>
              <a:rPr lang="en-US" sz="3200" dirty="0" err="1" smtClean="0">
                <a:solidFill>
                  <a:prstClr val="black"/>
                </a:solidFill>
                <a:sym typeface="Symbol"/>
              </a:rPr>
              <a:t></a:t>
            </a:r>
            <a:r>
              <a:rPr lang="en-US" sz="3200" dirty="0" err="1" smtClean="0">
                <a:solidFill>
                  <a:srgbClr val="1C01BF"/>
                </a:solidFill>
                <a:sym typeface="Symbol"/>
              </a:rPr>
              <a:t>B</a:t>
            </a:r>
            <a:r>
              <a:rPr lang="en-US" sz="3200" baseline="-25000" dirty="0" err="1" smtClean="0">
                <a:solidFill>
                  <a:srgbClr val="1C01BF"/>
                </a:solidFill>
                <a:sym typeface="Symbol"/>
              </a:rPr>
              <a:t>A</a:t>
            </a:r>
            <a:r>
              <a:rPr lang="en-US" sz="3200" dirty="0" smtClean="0">
                <a:solidFill>
                  <a:srgbClr val="1C01BF"/>
                </a:solidFill>
                <a:sym typeface="Symbol"/>
              </a:rPr>
              <a:t>(u</a:t>
            </a:r>
            <a:r>
              <a:rPr lang="en-US" sz="3200" dirty="0">
                <a:solidFill>
                  <a:srgbClr val="1C01BF"/>
                </a:solidFill>
                <a:sym typeface="Symbol"/>
              </a:rPr>
              <a:t>)</a:t>
            </a:r>
            <a:r>
              <a:rPr lang="en-US" sz="3200" dirty="0" smtClean="0">
                <a:sym typeface="Symbol"/>
              </a:rPr>
              <a:t> add </a:t>
            </a:r>
            <a:r>
              <a:rPr lang="en-US" sz="3200" dirty="0" smtClean="0">
                <a:solidFill>
                  <a:prstClr val="black"/>
                </a:solidFill>
              </a:rPr>
              <a:t>v to </a:t>
            </a:r>
            <a:r>
              <a:rPr lang="en-US" sz="3200" dirty="0" err="1" smtClean="0">
                <a:solidFill>
                  <a:prstClr val="black"/>
                </a:solidFill>
              </a:rPr>
              <a:t>T</a:t>
            </a:r>
            <a:r>
              <a:rPr lang="en-US" sz="3200" baseline="30000" dirty="0" err="1" smtClean="0">
                <a:solidFill>
                  <a:prstClr val="black"/>
                </a:solidFill>
              </a:rPr>
              <a:t>u</a:t>
            </a:r>
            <a:r>
              <a:rPr lang="en-US" sz="3200" dirty="0" smtClean="0">
                <a:solidFill>
                  <a:prstClr val="black"/>
                </a:solidFill>
              </a:rPr>
              <a:t> if w</a:t>
            </a:r>
            <a:r>
              <a:rPr lang="en-US" sz="3200" dirty="0" smtClean="0">
                <a:solidFill>
                  <a:prstClr val="black"/>
                </a:solidFill>
                <a:sym typeface="Symbol"/>
              </a:rPr>
              <a:t></a:t>
            </a:r>
            <a:r>
              <a:rPr lang="en-US" sz="3200" dirty="0" smtClean="0">
                <a:solidFill>
                  <a:prstClr val="black"/>
                </a:solidFill>
              </a:rPr>
              <a:t>B</a:t>
            </a:r>
            <a:r>
              <a:rPr lang="en-US" sz="3200" baseline="-25000" dirty="0" smtClean="0">
                <a:solidFill>
                  <a:prstClr val="black"/>
                </a:solidFill>
              </a:rPr>
              <a:t>A</a:t>
            </a:r>
            <a:r>
              <a:rPr lang="en-US" sz="2400" baseline="-45000" dirty="0" smtClean="0">
                <a:solidFill>
                  <a:prstClr val="black"/>
                </a:solidFill>
              </a:rPr>
              <a:t>1</a:t>
            </a:r>
            <a:r>
              <a:rPr lang="en-US" sz="3200" dirty="0" smtClean="0">
                <a:solidFill>
                  <a:prstClr val="black"/>
                </a:solidFill>
              </a:rPr>
              <a:t>(v). Stop when </a:t>
            </a:r>
            <a:r>
              <a:rPr lang="en-US" sz="3200" dirty="0" err="1" smtClean="0">
                <a:solidFill>
                  <a:prstClr val="black"/>
                </a:solidFill>
              </a:rPr>
              <a:t>w</a:t>
            </a:r>
            <a:r>
              <a:rPr lang="en-US" sz="3200" dirty="0" err="1" smtClean="0">
                <a:solidFill>
                  <a:prstClr val="black"/>
                </a:solidFill>
                <a:sym typeface="Symbol"/>
              </a:rPr>
              <a:t>A</a:t>
            </a:r>
            <a:r>
              <a:rPr lang="en-US" sz="3200" dirty="0" smtClean="0">
                <a:solidFill>
                  <a:prstClr val="black"/>
                </a:solidFill>
                <a:sym typeface="Symbol"/>
              </a:rPr>
              <a:t> is reached.</a:t>
            </a:r>
            <a:endParaRPr lang="en-US" sz="3200" dirty="0"/>
          </a:p>
        </p:txBody>
      </p:sp>
      <p:sp>
        <p:nvSpPr>
          <p:cNvPr id="80" name="TextBox 79"/>
          <p:cNvSpPr txBox="1"/>
          <p:nvPr/>
        </p:nvSpPr>
        <p:spPr>
          <a:xfrm>
            <a:off x="4078208" y="4185084"/>
            <a:ext cx="349776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 smtClean="0"/>
              <a:t>w</a:t>
            </a:r>
            <a:endParaRPr lang="he-IL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Teranet 2011</a:t>
            </a:r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64635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" dur="2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BBC535"/>
                                      </p:to>
                                    </p:animClr>
                                    <p:set>
                                      <p:cBhvr>
                                        <p:cTn id="17" dur="2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" dur="2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2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012FC"/>
                                      </p:to>
                                    </p:animClr>
                                    <p:set>
                                      <p:cBhvr>
                                        <p:cTn id="23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6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012FC"/>
                                      </p:to>
                                    </p:animClr>
                                    <p:set>
                                      <p:cBhvr>
                                        <p:cTn id="27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/>
          <p:nvPr/>
        </p:nvSpPr>
        <p:spPr>
          <a:xfrm>
            <a:off x="5204320" y="3760009"/>
            <a:ext cx="1566000" cy="1566000"/>
          </a:xfrm>
          <a:prstGeom prst="ellipse">
            <a:avLst/>
          </a:prstGeom>
          <a:solidFill>
            <a:schemeClr val="accent1">
              <a:alpha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892480" cy="1143000"/>
          </a:xfrm>
        </p:spPr>
        <p:txBody>
          <a:bodyPr>
            <a:noAutofit/>
          </a:bodyPr>
          <a:lstStyle/>
          <a:p>
            <a:pPr rtl="0"/>
            <a:r>
              <a:rPr lang="en-US" sz="4000" dirty="0"/>
              <a:t>Stretch (2,1) – </a:t>
            </a:r>
            <a:r>
              <a:rPr lang="en-US" sz="4000" dirty="0" smtClean="0"/>
              <a:t>Bounding |</a:t>
            </a:r>
            <a:r>
              <a:rPr lang="en-US" sz="4000" dirty="0"/>
              <a:t>S</a:t>
            </a:r>
            <a:r>
              <a:rPr lang="en-US" sz="4000" baseline="30000" dirty="0"/>
              <a:t>u</a:t>
            </a:r>
            <a:r>
              <a:rPr lang="en-US" sz="4000" dirty="0"/>
              <a:t>|:</a:t>
            </a:r>
            <a:endParaRPr lang="en-US" sz="4000" dirty="0">
              <a:solidFill>
                <a:srgbClr val="1C01BF"/>
              </a:solidFill>
              <a:sym typeface="Symbol"/>
            </a:endParaRPr>
          </a:p>
        </p:txBody>
      </p:sp>
      <p:sp>
        <p:nvSpPr>
          <p:cNvPr id="21" name="Oval 20"/>
          <p:cNvSpPr/>
          <p:nvPr/>
        </p:nvSpPr>
        <p:spPr>
          <a:xfrm>
            <a:off x="4077226" y="4060903"/>
            <a:ext cx="1476974" cy="1476000"/>
          </a:xfrm>
          <a:prstGeom prst="ellipse">
            <a:avLst/>
          </a:prstGeom>
          <a:solidFill>
            <a:schemeClr val="accent1">
              <a:alpha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2" name="Oval 21"/>
          <p:cNvSpPr/>
          <p:nvPr/>
        </p:nvSpPr>
        <p:spPr>
          <a:xfrm>
            <a:off x="3718080" y="3933056"/>
            <a:ext cx="144000" cy="1440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3" name="Oval 22"/>
          <p:cNvSpPr/>
          <p:nvPr/>
        </p:nvSpPr>
        <p:spPr>
          <a:xfrm>
            <a:off x="3671900" y="4689156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4" name="Oval 23"/>
          <p:cNvSpPr/>
          <p:nvPr/>
        </p:nvSpPr>
        <p:spPr>
          <a:xfrm>
            <a:off x="4328409" y="3905178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5" name="Oval 24"/>
          <p:cNvSpPr/>
          <p:nvPr/>
        </p:nvSpPr>
        <p:spPr>
          <a:xfrm>
            <a:off x="2845474" y="3770351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6" name="Oval 25"/>
          <p:cNvSpPr/>
          <p:nvPr/>
        </p:nvSpPr>
        <p:spPr>
          <a:xfrm>
            <a:off x="3565554" y="3593677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7" name="Oval 26"/>
          <p:cNvSpPr/>
          <p:nvPr/>
        </p:nvSpPr>
        <p:spPr>
          <a:xfrm>
            <a:off x="4468747" y="4191519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8" name="Oval 27"/>
          <p:cNvSpPr/>
          <p:nvPr/>
        </p:nvSpPr>
        <p:spPr>
          <a:xfrm>
            <a:off x="4186048" y="3665669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9" name="Oval 28"/>
          <p:cNvSpPr/>
          <p:nvPr/>
        </p:nvSpPr>
        <p:spPr>
          <a:xfrm>
            <a:off x="3780834" y="5301224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0" name="Oval 29"/>
          <p:cNvSpPr/>
          <p:nvPr/>
        </p:nvSpPr>
        <p:spPr>
          <a:xfrm>
            <a:off x="3042328" y="4503005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1" name="Oval 30"/>
          <p:cNvSpPr/>
          <p:nvPr/>
        </p:nvSpPr>
        <p:spPr>
          <a:xfrm>
            <a:off x="2413788" y="4439321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2" name="Oval 31"/>
          <p:cNvSpPr/>
          <p:nvPr/>
        </p:nvSpPr>
        <p:spPr>
          <a:xfrm>
            <a:off x="3114328" y="3918549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3" name="Oval 32"/>
          <p:cNvSpPr/>
          <p:nvPr/>
        </p:nvSpPr>
        <p:spPr>
          <a:xfrm>
            <a:off x="3328990" y="5248085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4" name="Oval 33"/>
          <p:cNvSpPr/>
          <p:nvPr/>
        </p:nvSpPr>
        <p:spPr>
          <a:xfrm>
            <a:off x="3966710" y="4998745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5" name="Oval 34"/>
          <p:cNvSpPr/>
          <p:nvPr/>
        </p:nvSpPr>
        <p:spPr>
          <a:xfrm>
            <a:off x="4356914" y="5555531"/>
            <a:ext cx="144000" cy="144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6" name="Oval 35"/>
          <p:cNvSpPr/>
          <p:nvPr/>
        </p:nvSpPr>
        <p:spPr>
          <a:xfrm>
            <a:off x="4747135" y="4745789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7" name="Oval 36"/>
          <p:cNvSpPr/>
          <p:nvPr/>
        </p:nvSpPr>
        <p:spPr>
          <a:xfrm>
            <a:off x="3340402" y="4666358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8" name="Oval 37"/>
          <p:cNvSpPr/>
          <p:nvPr/>
        </p:nvSpPr>
        <p:spPr>
          <a:xfrm>
            <a:off x="3412402" y="5555531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9" name="Oval 38"/>
          <p:cNvSpPr/>
          <p:nvPr/>
        </p:nvSpPr>
        <p:spPr>
          <a:xfrm>
            <a:off x="5602908" y="4760822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0" name="Oval 39"/>
          <p:cNvSpPr/>
          <p:nvPr/>
        </p:nvSpPr>
        <p:spPr>
          <a:xfrm>
            <a:off x="5971340" y="5328494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1" name="Oval 40"/>
          <p:cNvSpPr/>
          <p:nvPr/>
        </p:nvSpPr>
        <p:spPr>
          <a:xfrm>
            <a:off x="5940310" y="4427839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2" name="Oval 41"/>
          <p:cNvSpPr/>
          <p:nvPr/>
        </p:nvSpPr>
        <p:spPr>
          <a:xfrm>
            <a:off x="4954828" y="4439321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3" name="Oval 42"/>
          <p:cNvSpPr/>
          <p:nvPr/>
        </p:nvSpPr>
        <p:spPr>
          <a:xfrm>
            <a:off x="6433610" y="5058921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4" name="Oval 43"/>
          <p:cNvSpPr/>
          <p:nvPr/>
        </p:nvSpPr>
        <p:spPr>
          <a:xfrm>
            <a:off x="5818188" y="4693876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5" name="Oval 44"/>
          <p:cNvSpPr/>
          <p:nvPr/>
        </p:nvSpPr>
        <p:spPr>
          <a:xfrm>
            <a:off x="6538268" y="4430921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6" name="Oval 45"/>
          <p:cNvSpPr/>
          <p:nvPr/>
        </p:nvSpPr>
        <p:spPr>
          <a:xfrm>
            <a:off x="5890188" y="5583049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7" name="Oval 46"/>
          <p:cNvSpPr/>
          <p:nvPr/>
        </p:nvSpPr>
        <p:spPr>
          <a:xfrm>
            <a:off x="5194160" y="5105829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8" name="Oval 47"/>
          <p:cNvSpPr/>
          <p:nvPr/>
        </p:nvSpPr>
        <p:spPr>
          <a:xfrm>
            <a:off x="5364104" y="5966551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9" name="Oval 48"/>
          <p:cNvSpPr/>
          <p:nvPr/>
        </p:nvSpPr>
        <p:spPr>
          <a:xfrm>
            <a:off x="4446418" y="5056485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0" name="Oval 49"/>
          <p:cNvSpPr/>
          <p:nvPr/>
        </p:nvSpPr>
        <p:spPr>
          <a:xfrm>
            <a:off x="5220072" y="4545124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1" name="Oval 50"/>
          <p:cNvSpPr/>
          <p:nvPr/>
        </p:nvSpPr>
        <p:spPr>
          <a:xfrm>
            <a:off x="4679218" y="5948153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2" name="Oval 51"/>
          <p:cNvSpPr/>
          <p:nvPr/>
        </p:nvSpPr>
        <p:spPr>
          <a:xfrm>
            <a:off x="6097836" y="5739717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3" name="Oval 52"/>
          <p:cNvSpPr/>
          <p:nvPr/>
        </p:nvSpPr>
        <p:spPr>
          <a:xfrm>
            <a:off x="5449756" y="5418216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4" name="Oval 53"/>
          <p:cNvSpPr/>
          <p:nvPr/>
        </p:nvSpPr>
        <p:spPr>
          <a:xfrm>
            <a:off x="6590163" y="3737625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5" name="Oval 54"/>
          <p:cNvSpPr/>
          <p:nvPr/>
        </p:nvSpPr>
        <p:spPr>
          <a:xfrm>
            <a:off x="6509011" y="3992180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6" name="Oval 55"/>
          <p:cNvSpPr/>
          <p:nvPr/>
        </p:nvSpPr>
        <p:spPr>
          <a:xfrm>
            <a:off x="6160763" y="4062549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7" name="Oval 56"/>
          <p:cNvSpPr/>
          <p:nvPr/>
        </p:nvSpPr>
        <p:spPr>
          <a:xfrm>
            <a:off x="6716659" y="4148848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8" name="Oval 57"/>
          <p:cNvSpPr/>
          <p:nvPr/>
        </p:nvSpPr>
        <p:spPr>
          <a:xfrm>
            <a:off x="6864054" y="4335519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9" name="Oval 58"/>
          <p:cNvSpPr/>
          <p:nvPr/>
        </p:nvSpPr>
        <p:spPr>
          <a:xfrm>
            <a:off x="6068579" y="3827347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0" name="Oval 59"/>
          <p:cNvSpPr/>
          <p:nvPr/>
        </p:nvSpPr>
        <p:spPr>
          <a:xfrm>
            <a:off x="6509011" y="5317583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1" name="Oval 60"/>
          <p:cNvSpPr/>
          <p:nvPr/>
        </p:nvSpPr>
        <p:spPr>
          <a:xfrm>
            <a:off x="3184990" y="5569533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2" name="Oval 61"/>
          <p:cNvSpPr/>
          <p:nvPr/>
        </p:nvSpPr>
        <p:spPr>
          <a:xfrm>
            <a:off x="2413645" y="5562216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3" name="Oval 62"/>
          <p:cNvSpPr/>
          <p:nvPr/>
        </p:nvSpPr>
        <p:spPr>
          <a:xfrm>
            <a:off x="1943884" y="5395391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4" name="Oval 63"/>
          <p:cNvSpPr/>
          <p:nvPr/>
        </p:nvSpPr>
        <p:spPr>
          <a:xfrm>
            <a:off x="4109634" y="5834472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5" name="Oval 64"/>
          <p:cNvSpPr/>
          <p:nvPr/>
        </p:nvSpPr>
        <p:spPr>
          <a:xfrm>
            <a:off x="5026828" y="6323914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6" name="Oval 65"/>
          <p:cNvSpPr/>
          <p:nvPr/>
        </p:nvSpPr>
        <p:spPr>
          <a:xfrm>
            <a:off x="4149266" y="6300345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7" name="Oval 66"/>
          <p:cNvSpPr/>
          <p:nvPr/>
        </p:nvSpPr>
        <p:spPr>
          <a:xfrm>
            <a:off x="3410760" y="5972159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8" name="Oval 67"/>
          <p:cNvSpPr/>
          <p:nvPr/>
        </p:nvSpPr>
        <p:spPr>
          <a:xfrm>
            <a:off x="3708834" y="6135512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9" name="Oval 68"/>
          <p:cNvSpPr/>
          <p:nvPr/>
        </p:nvSpPr>
        <p:spPr>
          <a:xfrm>
            <a:off x="4792429" y="5036994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0" name="Oval 69"/>
          <p:cNvSpPr/>
          <p:nvPr/>
        </p:nvSpPr>
        <p:spPr>
          <a:xfrm>
            <a:off x="4291404" y="4443924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1" name="Oval 70"/>
          <p:cNvSpPr/>
          <p:nvPr/>
        </p:nvSpPr>
        <p:spPr>
          <a:xfrm>
            <a:off x="5177656" y="4837876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2" name="Oval 71"/>
          <p:cNvSpPr/>
          <p:nvPr/>
        </p:nvSpPr>
        <p:spPr>
          <a:xfrm>
            <a:off x="4114048" y="4720506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3" name="Oval 72"/>
          <p:cNvSpPr/>
          <p:nvPr/>
        </p:nvSpPr>
        <p:spPr>
          <a:xfrm>
            <a:off x="4967337" y="5433158"/>
            <a:ext cx="144000" cy="144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4" name="TextBox 73"/>
          <p:cNvSpPr txBox="1"/>
          <p:nvPr/>
        </p:nvSpPr>
        <p:spPr>
          <a:xfrm>
            <a:off x="4499992" y="4607840"/>
            <a:ext cx="306495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 smtClean="0"/>
              <a:t>u</a:t>
            </a:r>
            <a:endParaRPr lang="he-IL" dirty="0"/>
          </a:p>
        </p:txBody>
      </p:sp>
      <p:sp>
        <p:nvSpPr>
          <p:cNvPr id="75" name="TextBox 74"/>
          <p:cNvSpPr txBox="1"/>
          <p:nvPr/>
        </p:nvSpPr>
        <p:spPr>
          <a:xfrm>
            <a:off x="5976156" y="4211796"/>
            <a:ext cx="288862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l" rtl="0"/>
            <a:r>
              <a:rPr lang="en-US" dirty="0" smtClean="0"/>
              <a:t>v</a:t>
            </a:r>
            <a:endParaRPr lang="he-IL" baseline="-25000" dirty="0"/>
          </a:p>
        </p:txBody>
      </p:sp>
      <p:sp>
        <p:nvSpPr>
          <p:cNvPr id="76" name="Oval 75"/>
          <p:cNvSpPr/>
          <p:nvPr/>
        </p:nvSpPr>
        <p:spPr>
          <a:xfrm>
            <a:off x="5554200" y="3774549"/>
            <a:ext cx="144000" cy="144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8" name="TextBox 77"/>
          <p:cNvSpPr txBox="1"/>
          <p:nvPr/>
        </p:nvSpPr>
        <p:spPr>
          <a:xfrm>
            <a:off x="5064062" y="5795972"/>
            <a:ext cx="367408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l" rtl="0"/>
            <a:r>
              <a:rPr lang="en-US" dirty="0" smtClean="0"/>
              <a:t>v</a:t>
            </a:r>
            <a:r>
              <a:rPr lang="en-US" baseline="-25000" dirty="0" smtClean="0"/>
              <a:t>3</a:t>
            </a:r>
            <a:endParaRPr lang="he-IL" baseline="-25000" dirty="0"/>
          </a:p>
        </p:txBody>
      </p:sp>
      <p:sp>
        <p:nvSpPr>
          <p:cNvPr id="83" name="TextBox 82"/>
          <p:cNvSpPr txBox="1"/>
          <p:nvPr/>
        </p:nvSpPr>
        <p:spPr>
          <a:xfrm>
            <a:off x="304646" y="1247271"/>
            <a:ext cx="5810694" cy="923330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1">
            <a:spAutoFit/>
          </a:bodyPr>
          <a:lstStyle/>
          <a:p>
            <a:pPr algn="l" rtl="0"/>
            <a:r>
              <a:rPr lang="en-US" dirty="0" smtClean="0">
                <a:sym typeface="Symbol"/>
              </a:rPr>
              <a:t>Generating  </a:t>
            </a:r>
            <a:r>
              <a:rPr lang="en-US" dirty="0" err="1" smtClean="0">
                <a:sym typeface="Symbol"/>
              </a:rPr>
              <a:t>T</a:t>
            </a:r>
            <a:r>
              <a:rPr lang="en-US" baseline="-25000" dirty="0" err="1" smtClean="0">
                <a:solidFill>
                  <a:srgbClr val="1C01BF"/>
                </a:solidFill>
                <a:sym typeface="Symbol"/>
              </a:rPr>
              <a:t>u</a:t>
            </a:r>
            <a:r>
              <a:rPr lang="en-US" dirty="0" smtClean="0">
                <a:sym typeface="Symbol"/>
              </a:rPr>
              <a:t>:</a:t>
            </a:r>
            <a:r>
              <a:rPr lang="en-US" dirty="0" smtClean="0">
                <a:solidFill>
                  <a:srgbClr val="FF0000"/>
                </a:solidFill>
                <a:sym typeface="Symbol"/>
              </a:rPr>
              <a:t> </a:t>
            </a:r>
          </a:p>
          <a:p>
            <a:pPr marL="457200" indent="-457200" algn="l" rtl="0">
              <a:buFont typeface="Arial" pitchFamily="34" charset="0"/>
              <a:buChar char="•"/>
            </a:pPr>
            <a:r>
              <a:rPr lang="en-US" dirty="0" smtClean="0">
                <a:sym typeface="Symbol"/>
              </a:rPr>
              <a:t>For each </a:t>
            </a:r>
            <a:r>
              <a:rPr lang="en-US" dirty="0" err="1" smtClean="0">
                <a:sym typeface="Symbol"/>
              </a:rPr>
              <a:t>w</a:t>
            </a:r>
            <a:r>
              <a:rPr lang="en-US" dirty="0" err="1" smtClean="0">
                <a:solidFill>
                  <a:prstClr val="black"/>
                </a:solidFill>
                <a:sym typeface="Symbol"/>
              </a:rPr>
              <a:t></a:t>
            </a:r>
            <a:r>
              <a:rPr lang="en-US" dirty="0" err="1" smtClean="0">
                <a:solidFill>
                  <a:srgbClr val="1C01BF"/>
                </a:solidFill>
                <a:sym typeface="Symbol"/>
              </a:rPr>
              <a:t>B</a:t>
            </a:r>
            <a:r>
              <a:rPr lang="en-US" baseline="-25000" dirty="0" err="1" smtClean="0">
                <a:solidFill>
                  <a:srgbClr val="1C01BF"/>
                </a:solidFill>
                <a:sym typeface="Symbol"/>
              </a:rPr>
              <a:t>A</a:t>
            </a:r>
            <a:r>
              <a:rPr lang="en-US" dirty="0" smtClean="0">
                <a:solidFill>
                  <a:srgbClr val="1C01BF"/>
                </a:solidFill>
                <a:sym typeface="Symbol"/>
              </a:rPr>
              <a:t>(u</a:t>
            </a:r>
            <a:r>
              <a:rPr lang="en-US" dirty="0">
                <a:solidFill>
                  <a:srgbClr val="1C01BF"/>
                </a:solidFill>
                <a:sym typeface="Symbol"/>
              </a:rPr>
              <a:t>)</a:t>
            </a:r>
            <a:r>
              <a:rPr lang="en-US" dirty="0" smtClean="0">
                <a:sym typeface="Symbol"/>
              </a:rPr>
              <a:t> add </a:t>
            </a:r>
            <a:r>
              <a:rPr lang="en-US" dirty="0" smtClean="0">
                <a:solidFill>
                  <a:prstClr val="black"/>
                </a:solidFill>
              </a:rPr>
              <a:t>v to </a:t>
            </a:r>
            <a:r>
              <a:rPr lang="en-US" dirty="0" err="1" smtClean="0">
                <a:solidFill>
                  <a:prstClr val="black"/>
                </a:solidFill>
              </a:rPr>
              <a:t>T</a:t>
            </a:r>
            <a:r>
              <a:rPr lang="en-US" baseline="30000" dirty="0" err="1" smtClean="0">
                <a:solidFill>
                  <a:prstClr val="black"/>
                </a:solidFill>
              </a:rPr>
              <a:t>u</a:t>
            </a:r>
            <a:r>
              <a:rPr lang="en-US" dirty="0" smtClean="0">
                <a:solidFill>
                  <a:prstClr val="black"/>
                </a:solidFill>
              </a:rPr>
              <a:t> if w</a:t>
            </a:r>
            <a:r>
              <a:rPr lang="en-US" dirty="0" smtClean="0">
                <a:solidFill>
                  <a:prstClr val="black"/>
                </a:solidFill>
                <a:sym typeface="Symbol"/>
              </a:rPr>
              <a:t></a:t>
            </a:r>
            <a:r>
              <a:rPr lang="en-US" dirty="0" smtClean="0">
                <a:solidFill>
                  <a:prstClr val="black"/>
                </a:solidFill>
              </a:rPr>
              <a:t>B</a:t>
            </a:r>
            <a:r>
              <a:rPr lang="en-US" baseline="-25000" dirty="0" smtClean="0">
                <a:solidFill>
                  <a:prstClr val="black"/>
                </a:solidFill>
              </a:rPr>
              <a:t>A</a:t>
            </a:r>
            <a:r>
              <a:rPr lang="en-US" baseline="-45000" dirty="0" smtClean="0">
                <a:solidFill>
                  <a:prstClr val="black"/>
                </a:solidFill>
              </a:rPr>
              <a:t>1</a:t>
            </a:r>
            <a:r>
              <a:rPr lang="en-US" dirty="0" smtClean="0">
                <a:solidFill>
                  <a:prstClr val="black"/>
                </a:solidFill>
              </a:rPr>
              <a:t>(v). </a:t>
            </a:r>
          </a:p>
          <a:p>
            <a:pPr marL="457200" indent="-457200" algn="l" rtl="0">
              <a:buFont typeface="Arial" pitchFamily="34" charset="0"/>
              <a:buChar char="•"/>
            </a:pPr>
            <a:r>
              <a:rPr lang="en-US" dirty="0" smtClean="0">
                <a:solidFill>
                  <a:prstClr val="black"/>
                </a:solidFill>
              </a:rPr>
              <a:t>Stop when </a:t>
            </a:r>
            <a:r>
              <a:rPr lang="en-US" dirty="0" err="1" smtClean="0">
                <a:solidFill>
                  <a:prstClr val="black"/>
                </a:solidFill>
              </a:rPr>
              <a:t>w</a:t>
            </a:r>
            <a:r>
              <a:rPr lang="en-US" dirty="0" err="1" smtClean="0">
                <a:solidFill>
                  <a:prstClr val="black"/>
                </a:solidFill>
                <a:sym typeface="Symbol"/>
              </a:rPr>
              <a:t>A</a:t>
            </a:r>
            <a:r>
              <a:rPr lang="en-US" dirty="0" smtClean="0">
                <a:solidFill>
                  <a:prstClr val="black"/>
                </a:solidFill>
                <a:sym typeface="Symbol"/>
              </a:rPr>
              <a:t> is reached.</a:t>
            </a:r>
            <a:endParaRPr lang="en-US" dirty="0"/>
          </a:p>
        </p:txBody>
      </p:sp>
      <p:sp>
        <p:nvSpPr>
          <p:cNvPr id="80" name="TextBox 79"/>
          <p:cNvSpPr txBox="1"/>
          <p:nvPr/>
        </p:nvSpPr>
        <p:spPr>
          <a:xfrm>
            <a:off x="307844" y="2253642"/>
            <a:ext cx="7972568" cy="523220"/>
          </a:xfrm>
          <a:prstGeom prst="rect">
            <a:avLst/>
          </a:prstGeom>
          <a:noFill/>
          <a:ln>
            <a:noFill/>
          </a:ln>
        </p:spPr>
        <p:txBody>
          <a:bodyPr wrap="square" rtlCol="1">
            <a:spAutoFit/>
          </a:bodyPr>
          <a:lstStyle/>
          <a:p>
            <a:pPr algn="l" rtl="0"/>
            <a:r>
              <a:rPr lang="en-US" sz="2800" dirty="0" smtClean="0"/>
              <a:t>Claim: We will not add to </a:t>
            </a:r>
            <a:r>
              <a:rPr lang="en-US" sz="2800" dirty="0" err="1" smtClean="0"/>
              <a:t>T</a:t>
            </a:r>
            <a:r>
              <a:rPr lang="en-US" sz="2800" baseline="30000" dirty="0" err="1" smtClean="0"/>
              <a:t>u</a:t>
            </a:r>
            <a:r>
              <a:rPr lang="en-US" sz="2800" dirty="0" smtClean="0"/>
              <a:t> a vertex v</a:t>
            </a:r>
            <a:r>
              <a:rPr lang="en-US" sz="2800" dirty="0" smtClean="0">
                <a:sym typeface="Symbol"/>
              </a:rPr>
              <a:t>A</a:t>
            </a:r>
            <a:r>
              <a:rPr lang="en-US" sz="2800" baseline="-25000" dirty="0" smtClean="0">
                <a:sym typeface="Symbol"/>
              </a:rPr>
              <a:t>2</a:t>
            </a:r>
            <a:r>
              <a:rPr lang="en-US" sz="2800" dirty="0" smtClean="0"/>
              <a:t>. 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 flipH="1">
            <a:off x="5049674" y="4696848"/>
            <a:ext cx="252028" cy="724146"/>
          </a:xfrm>
          <a:prstGeom prst="straightConnector1">
            <a:avLst/>
          </a:prstGeom>
          <a:ln w="25400" cmpd="sng">
            <a:solidFill>
              <a:srgbClr val="FFC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Teranet 2011</a:t>
            </a:r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56969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1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95245"/>
                                      </p:to>
                                    </p:animClr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95245"/>
                                      </p:to>
                                    </p:animClr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4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95245"/>
                                      </p:to>
                                    </p:animClr>
                                    <p:set>
                                      <p:cBhvr>
                                        <p:cTn id="25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8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95245"/>
                                      </p:to>
                                    </p:animClr>
                                    <p:set>
                                      <p:cBhvr>
                                        <p:cTn id="29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2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95245"/>
                                      </p:to>
                                    </p:animClr>
                                    <p:set>
                                      <p:cBhvr>
                                        <p:cTn id="33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6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95245"/>
                                      </p:to>
                                    </p:animClr>
                                    <p:set>
                                      <p:cBhvr>
                                        <p:cTn id="3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6" dur="2000" fill="hold"/>
                                        <p:tgtEl>
                                          <p:spTgt spid="21"/>
                                        </p:tgtEl>
                                      </p:cBhvr>
                                      <p:by x="70000" y="70000"/>
                                    </p:animScale>
                                  </p:childTnLst>
                                </p:cTn>
                              </p:par>
                              <p:par>
                                <p:cTn id="4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2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pPr rtl="0" eaLnBrk="1" hangingPunct="1"/>
            <a:r>
              <a:rPr lang="en-US" dirty="0" smtClean="0"/>
              <a:t>Distance oracles: </a:t>
            </a:r>
            <a:r>
              <a:rPr lang="en-US" dirty="0" smtClean="0">
                <a:solidFill>
                  <a:srgbClr val="3333CC"/>
                </a:solidFill>
              </a:rPr>
              <a:t>Thorup-Zwick`05</a:t>
            </a:r>
            <a:r>
              <a:rPr lang="en-US" dirty="0" smtClean="0"/>
              <a:t> </a:t>
            </a:r>
            <a:endParaRPr lang="en-US" dirty="0" smtClean="0"/>
          </a:p>
        </p:txBody>
      </p:sp>
      <p:grpSp>
        <p:nvGrpSpPr>
          <p:cNvPr id="5124" name="Group 4"/>
          <p:cNvGrpSpPr>
            <a:grpSpLocks/>
          </p:cNvGrpSpPr>
          <p:nvPr/>
        </p:nvGrpSpPr>
        <p:grpSpPr bwMode="auto">
          <a:xfrm>
            <a:off x="539750" y="1412875"/>
            <a:ext cx="3013075" cy="1981200"/>
            <a:chOff x="408" y="1368"/>
            <a:chExt cx="1898" cy="1248"/>
          </a:xfrm>
        </p:grpSpPr>
        <p:grpSp>
          <p:nvGrpSpPr>
            <p:cNvPr id="5150" name="Group 5"/>
            <p:cNvGrpSpPr>
              <a:grpSpLocks noChangeAspect="1"/>
            </p:cNvGrpSpPr>
            <p:nvPr/>
          </p:nvGrpSpPr>
          <p:grpSpPr bwMode="auto">
            <a:xfrm>
              <a:off x="700" y="1612"/>
              <a:ext cx="1427" cy="765"/>
              <a:chOff x="1267" y="1409"/>
              <a:chExt cx="3312" cy="1776"/>
            </a:xfrm>
          </p:grpSpPr>
          <p:sp>
            <p:nvSpPr>
              <p:cNvPr id="5171" name="Oval 6"/>
              <p:cNvSpPr>
                <a:spLocks noChangeAspect="1" noChangeArrowheads="1"/>
              </p:cNvSpPr>
              <p:nvPr/>
            </p:nvSpPr>
            <p:spPr bwMode="auto">
              <a:xfrm>
                <a:off x="1699" y="1409"/>
                <a:ext cx="144" cy="14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e-IL"/>
              </a:p>
            </p:txBody>
          </p:sp>
          <p:sp>
            <p:nvSpPr>
              <p:cNvPr id="5172" name="Oval 7"/>
              <p:cNvSpPr>
                <a:spLocks noChangeAspect="1" noChangeArrowheads="1"/>
              </p:cNvSpPr>
              <p:nvPr/>
            </p:nvSpPr>
            <p:spPr bwMode="auto">
              <a:xfrm>
                <a:off x="1267" y="2705"/>
                <a:ext cx="144" cy="14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e-IL"/>
              </a:p>
            </p:txBody>
          </p:sp>
          <p:sp>
            <p:nvSpPr>
              <p:cNvPr id="5173" name="Oval 8"/>
              <p:cNvSpPr>
                <a:spLocks noChangeAspect="1" noChangeArrowheads="1"/>
              </p:cNvSpPr>
              <p:nvPr/>
            </p:nvSpPr>
            <p:spPr bwMode="auto">
              <a:xfrm>
                <a:off x="2851" y="1505"/>
                <a:ext cx="144" cy="14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e-IL"/>
              </a:p>
            </p:txBody>
          </p:sp>
          <p:sp>
            <p:nvSpPr>
              <p:cNvPr id="5174" name="Oval 9"/>
              <p:cNvSpPr>
                <a:spLocks noChangeAspect="1" noChangeArrowheads="1"/>
              </p:cNvSpPr>
              <p:nvPr/>
            </p:nvSpPr>
            <p:spPr bwMode="auto">
              <a:xfrm>
                <a:off x="2323" y="2369"/>
                <a:ext cx="144" cy="14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e-IL"/>
              </a:p>
            </p:txBody>
          </p:sp>
          <p:sp>
            <p:nvSpPr>
              <p:cNvPr id="5175" name="Oval 10"/>
              <p:cNvSpPr>
                <a:spLocks noChangeAspect="1" noChangeArrowheads="1"/>
              </p:cNvSpPr>
              <p:nvPr/>
            </p:nvSpPr>
            <p:spPr bwMode="auto">
              <a:xfrm>
                <a:off x="3091" y="3041"/>
                <a:ext cx="144" cy="14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e-IL"/>
              </a:p>
            </p:txBody>
          </p:sp>
          <p:sp>
            <p:nvSpPr>
              <p:cNvPr id="5176" name="Oval 11"/>
              <p:cNvSpPr>
                <a:spLocks noChangeAspect="1" noChangeArrowheads="1"/>
              </p:cNvSpPr>
              <p:nvPr/>
            </p:nvSpPr>
            <p:spPr bwMode="auto">
              <a:xfrm>
                <a:off x="4435" y="2321"/>
                <a:ext cx="144" cy="14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e-IL"/>
              </a:p>
            </p:txBody>
          </p:sp>
          <p:sp>
            <p:nvSpPr>
              <p:cNvPr id="5177" name="Freeform 12"/>
              <p:cNvSpPr>
                <a:spLocks noChangeAspect="1"/>
              </p:cNvSpPr>
              <p:nvPr/>
            </p:nvSpPr>
            <p:spPr bwMode="auto">
              <a:xfrm>
                <a:off x="1411" y="2513"/>
                <a:ext cx="960" cy="280"/>
              </a:xfrm>
              <a:custGeom>
                <a:avLst/>
                <a:gdLst>
                  <a:gd name="T0" fmla="*/ 0 w 960"/>
                  <a:gd name="T1" fmla="*/ 240 h 280"/>
                  <a:gd name="T2" fmla="*/ 528 w 960"/>
                  <a:gd name="T3" fmla="*/ 240 h 280"/>
                  <a:gd name="T4" fmla="*/ 960 w 960"/>
                  <a:gd name="T5" fmla="*/ 0 h 28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960" h="280">
                    <a:moveTo>
                      <a:pt x="0" y="240"/>
                    </a:moveTo>
                    <a:cubicBezTo>
                      <a:pt x="184" y="260"/>
                      <a:pt x="368" y="280"/>
                      <a:pt x="528" y="240"/>
                    </a:cubicBezTo>
                    <a:cubicBezTo>
                      <a:pt x="688" y="200"/>
                      <a:pt x="824" y="100"/>
                      <a:pt x="960" y="0"/>
                    </a:cubicBezTo>
                  </a:path>
                </a:pathLst>
              </a:cu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e-IL"/>
              </a:p>
            </p:txBody>
          </p:sp>
          <p:cxnSp>
            <p:nvCxnSpPr>
              <p:cNvPr id="5178" name="AutoShape 13"/>
              <p:cNvCxnSpPr>
                <a:cxnSpLocks noChangeAspect="1" noChangeShapeType="1"/>
                <a:stCxn id="5174" idx="6"/>
                <a:endCxn id="5175" idx="0"/>
              </p:cNvCxnSpPr>
              <p:nvPr/>
            </p:nvCxnSpPr>
            <p:spPr bwMode="auto">
              <a:xfrm>
                <a:off x="2467" y="2441"/>
                <a:ext cx="696" cy="600"/>
              </a:xfrm>
              <a:prstGeom prst="curvedConnector2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5179" name="AutoShape 14"/>
              <p:cNvCxnSpPr>
                <a:cxnSpLocks noChangeAspect="1" noChangeShapeType="1"/>
                <a:stCxn id="5171" idx="6"/>
                <a:endCxn id="5175" idx="7"/>
              </p:cNvCxnSpPr>
              <p:nvPr/>
            </p:nvCxnSpPr>
            <p:spPr bwMode="auto">
              <a:xfrm>
                <a:off x="1843" y="1481"/>
                <a:ext cx="1371" cy="1581"/>
              </a:xfrm>
              <a:prstGeom prst="curvedConnector2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5180" name="AutoShape 15"/>
              <p:cNvCxnSpPr>
                <a:cxnSpLocks noChangeAspect="1" noChangeShapeType="1"/>
                <a:stCxn id="5172" idx="0"/>
                <a:endCxn id="5173" idx="4"/>
              </p:cNvCxnSpPr>
              <p:nvPr/>
            </p:nvCxnSpPr>
            <p:spPr bwMode="auto">
              <a:xfrm rot="-5400000">
                <a:off x="1603" y="1385"/>
                <a:ext cx="1056" cy="1584"/>
              </a:xfrm>
              <a:prstGeom prst="curvedConnector3">
                <a:avLst>
                  <a:gd name="adj1" fmla="val 50000"/>
                </a:avLst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5181" name="AutoShape 16"/>
              <p:cNvCxnSpPr>
                <a:cxnSpLocks noChangeAspect="1" noChangeShapeType="1"/>
                <a:stCxn id="5171" idx="5"/>
                <a:endCxn id="5174" idx="0"/>
              </p:cNvCxnSpPr>
              <p:nvPr/>
            </p:nvCxnSpPr>
            <p:spPr bwMode="auto">
              <a:xfrm rot="16200000" flipH="1">
                <a:off x="1690" y="1664"/>
                <a:ext cx="837" cy="573"/>
              </a:xfrm>
              <a:prstGeom prst="curvedConnector3">
                <a:avLst>
                  <a:gd name="adj1" fmla="val 51255"/>
                </a:avLst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5182" name="AutoShape 17"/>
              <p:cNvCxnSpPr>
                <a:cxnSpLocks noChangeAspect="1" noChangeShapeType="1"/>
                <a:stCxn id="5172" idx="5"/>
                <a:endCxn id="5175" idx="3"/>
              </p:cNvCxnSpPr>
              <p:nvPr/>
            </p:nvCxnSpPr>
            <p:spPr bwMode="auto">
              <a:xfrm rot="16200000" flipH="1">
                <a:off x="2083" y="2135"/>
                <a:ext cx="336" cy="1722"/>
              </a:xfrm>
              <a:prstGeom prst="curvedConnector3">
                <a:avLst>
                  <a:gd name="adj1" fmla="val 149106"/>
                </a:avLst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5183" name="AutoShape 18"/>
              <p:cNvCxnSpPr>
                <a:cxnSpLocks noChangeAspect="1" noChangeShapeType="1"/>
                <a:stCxn id="5171" idx="0"/>
                <a:endCxn id="5173" idx="1"/>
              </p:cNvCxnSpPr>
              <p:nvPr/>
            </p:nvCxnSpPr>
            <p:spPr bwMode="auto">
              <a:xfrm rot="5400000" flipV="1">
                <a:off x="2263" y="917"/>
                <a:ext cx="117" cy="1101"/>
              </a:xfrm>
              <a:prstGeom prst="curvedConnector3">
                <a:avLst>
                  <a:gd name="adj1" fmla="val -123079"/>
                </a:avLst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5184" name="AutoShape 19"/>
              <p:cNvCxnSpPr>
                <a:cxnSpLocks noChangeAspect="1" noChangeShapeType="1"/>
                <a:stCxn id="5173" idx="6"/>
                <a:endCxn id="5176" idx="0"/>
              </p:cNvCxnSpPr>
              <p:nvPr/>
            </p:nvCxnSpPr>
            <p:spPr bwMode="auto">
              <a:xfrm>
                <a:off x="2995" y="1577"/>
                <a:ext cx="1512" cy="744"/>
              </a:xfrm>
              <a:prstGeom prst="curvedConnector2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5185" name="AutoShape 20"/>
              <p:cNvCxnSpPr>
                <a:cxnSpLocks noChangeAspect="1" noChangeShapeType="1"/>
                <a:stCxn id="5172" idx="2"/>
                <a:endCxn id="5171" idx="3"/>
              </p:cNvCxnSpPr>
              <p:nvPr/>
            </p:nvCxnSpPr>
            <p:spPr bwMode="auto">
              <a:xfrm rot="10800000" flipH="1">
                <a:off x="1267" y="1532"/>
                <a:ext cx="453" cy="1245"/>
              </a:xfrm>
              <a:prstGeom prst="curvedConnector4">
                <a:avLst>
                  <a:gd name="adj1" fmla="val -31787"/>
                  <a:gd name="adj2" fmla="val 52046"/>
                </a:avLst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5186" name="AutoShape 21"/>
              <p:cNvCxnSpPr>
                <a:cxnSpLocks noChangeAspect="1" noChangeShapeType="1"/>
                <a:stCxn id="5176" idx="4"/>
                <a:endCxn id="5175" idx="6"/>
              </p:cNvCxnSpPr>
              <p:nvPr/>
            </p:nvCxnSpPr>
            <p:spPr bwMode="auto">
              <a:xfrm rot="5400000">
                <a:off x="3547" y="2153"/>
                <a:ext cx="648" cy="1272"/>
              </a:xfrm>
              <a:prstGeom prst="curvedConnector2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5187" name="AutoShape 22"/>
              <p:cNvCxnSpPr>
                <a:cxnSpLocks noChangeAspect="1" noChangeShapeType="1"/>
                <a:stCxn id="5174" idx="7"/>
                <a:endCxn id="5176" idx="1"/>
              </p:cNvCxnSpPr>
              <p:nvPr/>
            </p:nvCxnSpPr>
            <p:spPr bwMode="auto">
              <a:xfrm rot="-5400000">
                <a:off x="3427" y="1361"/>
                <a:ext cx="48" cy="2010"/>
              </a:xfrm>
              <a:prstGeom prst="curvedConnector3">
                <a:avLst>
                  <a:gd name="adj1" fmla="val 443750"/>
                </a:avLst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sp>
          <p:nvSpPr>
            <p:cNvPr id="5151" name="Oval 23"/>
            <p:cNvSpPr>
              <a:spLocks noChangeArrowheads="1"/>
            </p:cNvSpPr>
            <p:nvPr/>
          </p:nvSpPr>
          <p:spPr bwMode="auto">
            <a:xfrm>
              <a:off x="408" y="1368"/>
              <a:ext cx="1898" cy="1248"/>
            </a:xfrm>
            <a:prstGeom prst="ellipse">
              <a:avLst/>
            </a:prstGeom>
            <a:solidFill>
              <a:srgbClr val="FFCC99">
                <a:alpha val="16862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he-IL"/>
            </a:p>
          </p:txBody>
        </p:sp>
        <p:grpSp>
          <p:nvGrpSpPr>
            <p:cNvPr id="5152" name="Group 24"/>
            <p:cNvGrpSpPr>
              <a:grpSpLocks noChangeAspect="1"/>
            </p:cNvGrpSpPr>
            <p:nvPr/>
          </p:nvGrpSpPr>
          <p:grpSpPr bwMode="auto">
            <a:xfrm>
              <a:off x="700" y="1612"/>
              <a:ext cx="1427" cy="765"/>
              <a:chOff x="1267" y="1409"/>
              <a:chExt cx="3312" cy="1776"/>
            </a:xfrm>
          </p:grpSpPr>
          <p:sp>
            <p:nvSpPr>
              <p:cNvPr id="5154" name="Oval 25"/>
              <p:cNvSpPr>
                <a:spLocks noChangeAspect="1" noChangeArrowheads="1"/>
              </p:cNvSpPr>
              <p:nvPr/>
            </p:nvSpPr>
            <p:spPr bwMode="auto">
              <a:xfrm>
                <a:off x="1699" y="1409"/>
                <a:ext cx="144" cy="14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e-IL"/>
              </a:p>
            </p:txBody>
          </p:sp>
          <p:sp>
            <p:nvSpPr>
              <p:cNvPr id="5155" name="Oval 26"/>
              <p:cNvSpPr>
                <a:spLocks noChangeAspect="1" noChangeArrowheads="1"/>
              </p:cNvSpPr>
              <p:nvPr/>
            </p:nvSpPr>
            <p:spPr bwMode="auto">
              <a:xfrm>
                <a:off x="1267" y="2705"/>
                <a:ext cx="144" cy="14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e-IL"/>
              </a:p>
            </p:txBody>
          </p:sp>
          <p:sp>
            <p:nvSpPr>
              <p:cNvPr id="5156" name="Oval 27"/>
              <p:cNvSpPr>
                <a:spLocks noChangeAspect="1" noChangeArrowheads="1"/>
              </p:cNvSpPr>
              <p:nvPr/>
            </p:nvSpPr>
            <p:spPr bwMode="auto">
              <a:xfrm>
                <a:off x="2851" y="1505"/>
                <a:ext cx="144" cy="14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e-IL"/>
              </a:p>
            </p:txBody>
          </p:sp>
          <p:sp>
            <p:nvSpPr>
              <p:cNvPr id="5157" name="Oval 28"/>
              <p:cNvSpPr>
                <a:spLocks noChangeAspect="1" noChangeArrowheads="1"/>
              </p:cNvSpPr>
              <p:nvPr/>
            </p:nvSpPr>
            <p:spPr bwMode="auto">
              <a:xfrm>
                <a:off x="2323" y="2369"/>
                <a:ext cx="144" cy="14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e-IL"/>
              </a:p>
            </p:txBody>
          </p:sp>
          <p:sp>
            <p:nvSpPr>
              <p:cNvPr id="5158" name="Oval 29"/>
              <p:cNvSpPr>
                <a:spLocks noChangeAspect="1" noChangeArrowheads="1"/>
              </p:cNvSpPr>
              <p:nvPr/>
            </p:nvSpPr>
            <p:spPr bwMode="auto">
              <a:xfrm>
                <a:off x="3091" y="3041"/>
                <a:ext cx="144" cy="14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e-IL"/>
              </a:p>
            </p:txBody>
          </p:sp>
          <p:sp>
            <p:nvSpPr>
              <p:cNvPr id="5159" name="Oval 30"/>
              <p:cNvSpPr>
                <a:spLocks noChangeAspect="1" noChangeArrowheads="1"/>
              </p:cNvSpPr>
              <p:nvPr/>
            </p:nvSpPr>
            <p:spPr bwMode="auto">
              <a:xfrm>
                <a:off x="4435" y="2321"/>
                <a:ext cx="144" cy="14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e-IL"/>
              </a:p>
            </p:txBody>
          </p:sp>
          <p:sp>
            <p:nvSpPr>
              <p:cNvPr id="5160" name="Freeform 31"/>
              <p:cNvSpPr>
                <a:spLocks noChangeAspect="1"/>
              </p:cNvSpPr>
              <p:nvPr/>
            </p:nvSpPr>
            <p:spPr bwMode="auto">
              <a:xfrm>
                <a:off x="1411" y="2513"/>
                <a:ext cx="960" cy="280"/>
              </a:xfrm>
              <a:custGeom>
                <a:avLst/>
                <a:gdLst>
                  <a:gd name="T0" fmla="*/ 0 w 960"/>
                  <a:gd name="T1" fmla="*/ 240 h 280"/>
                  <a:gd name="T2" fmla="*/ 528 w 960"/>
                  <a:gd name="T3" fmla="*/ 240 h 280"/>
                  <a:gd name="T4" fmla="*/ 960 w 960"/>
                  <a:gd name="T5" fmla="*/ 0 h 28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960" h="280">
                    <a:moveTo>
                      <a:pt x="0" y="240"/>
                    </a:moveTo>
                    <a:cubicBezTo>
                      <a:pt x="184" y="260"/>
                      <a:pt x="368" y="280"/>
                      <a:pt x="528" y="240"/>
                    </a:cubicBezTo>
                    <a:cubicBezTo>
                      <a:pt x="688" y="200"/>
                      <a:pt x="824" y="100"/>
                      <a:pt x="960" y="0"/>
                    </a:cubicBezTo>
                  </a:path>
                </a:pathLst>
              </a:cu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e-IL"/>
              </a:p>
            </p:txBody>
          </p:sp>
          <p:cxnSp>
            <p:nvCxnSpPr>
              <p:cNvPr id="5161" name="AutoShape 32"/>
              <p:cNvCxnSpPr>
                <a:cxnSpLocks noChangeAspect="1" noChangeShapeType="1"/>
                <a:stCxn id="5157" idx="6"/>
                <a:endCxn id="5158" idx="0"/>
              </p:cNvCxnSpPr>
              <p:nvPr/>
            </p:nvCxnSpPr>
            <p:spPr bwMode="auto">
              <a:xfrm>
                <a:off x="2467" y="2441"/>
                <a:ext cx="696" cy="600"/>
              </a:xfrm>
              <a:prstGeom prst="curvedConnector2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5162" name="AutoShape 33"/>
              <p:cNvCxnSpPr>
                <a:cxnSpLocks noChangeAspect="1" noChangeShapeType="1"/>
                <a:stCxn id="5154" idx="6"/>
                <a:endCxn id="5158" idx="7"/>
              </p:cNvCxnSpPr>
              <p:nvPr/>
            </p:nvCxnSpPr>
            <p:spPr bwMode="auto">
              <a:xfrm>
                <a:off x="1843" y="1481"/>
                <a:ext cx="1371" cy="1581"/>
              </a:xfrm>
              <a:prstGeom prst="curvedConnector2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5163" name="AutoShape 34"/>
              <p:cNvCxnSpPr>
                <a:cxnSpLocks noChangeAspect="1" noChangeShapeType="1"/>
                <a:stCxn id="5155" idx="0"/>
                <a:endCxn id="5156" idx="4"/>
              </p:cNvCxnSpPr>
              <p:nvPr/>
            </p:nvCxnSpPr>
            <p:spPr bwMode="auto">
              <a:xfrm rot="-5400000">
                <a:off x="1603" y="1385"/>
                <a:ext cx="1056" cy="1584"/>
              </a:xfrm>
              <a:prstGeom prst="curvedConnector3">
                <a:avLst>
                  <a:gd name="adj1" fmla="val 50000"/>
                </a:avLst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" name="AutoShape 35"/>
              <p:cNvCxnSpPr>
                <a:cxnSpLocks noChangeAspect="1" noChangeShapeType="1"/>
                <a:stCxn id="5159" idx="4"/>
                <a:endCxn id="5158" idx="6"/>
              </p:cNvCxnSpPr>
              <p:nvPr/>
            </p:nvCxnSpPr>
            <p:spPr bwMode="auto">
              <a:xfrm rot="16200000" flipH="1">
                <a:off x="1690" y="1664"/>
                <a:ext cx="837" cy="573"/>
              </a:xfrm>
              <a:prstGeom prst="curvedConnector3">
                <a:avLst>
                  <a:gd name="adj1" fmla="val 51255"/>
                </a:avLst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3" name="AutoShape 36"/>
              <p:cNvCxnSpPr>
                <a:cxnSpLocks noChangeAspect="1" noChangeShapeType="1"/>
                <a:stCxn id="5159" idx="4"/>
                <a:endCxn id="5158" idx="6"/>
              </p:cNvCxnSpPr>
              <p:nvPr/>
            </p:nvCxnSpPr>
            <p:spPr bwMode="auto">
              <a:xfrm rot="16200000" flipH="1">
                <a:off x="2083" y="2135"/>
                <a:ext cx="336" cy="1722"/>
              </a:xfrm>
              <a:prstGeom prst="curvedConnector3">
                <a:avLst>
                  <a:gd name="adj1" fmla="val 149106"/>
                </a:avLst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4" name="AutoShape 37"/>
              <p:cNvCxnSpPr>
                <a:cxnSpLocks noChangeAspect="1" noChangeShapeType="1"/>
                <a:stCxn id="5159" idx="4"/>
                <a:endCxn id="5158" idx="6"/>
              </p:cNvCxnSpPr>
              <p:nvPr/>
            </p:nvCxnSpPr>
            <p:spPr bwMode="auto">
              <a:xfrm rot="5400000" flipV="1">
                <a:off x="2263" y="917"/>
                <a:ext cx="117" cy="1101"/>
              </a:xfrm>
              <a:prstGeom prst="curvedConnector3">
                <a:avLst>
                  <a:gd name="adj1" fmla="val -123079"/>
                </a:avLst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5" name="AutoShape 38"/>
              <p:cNvCxnSpPr>
                <a:cxnSpLocks noChangeAspect="1" noChangeShapeType="1"/>
                <a:stCxn id="5159" idx="4"/>
                <a:endCxn id="5158" idx="6"/>
              </p:cNvCxnSpPr>
              <p:nvPr/>
            </p:nvCxnSpPr>
            <p:spPr bwMode="auto">
              <a:xfrm>
                <a:off x="2995" y="1577"/>
                <a:ext cx="1512" cy="744"/>
              </a:xfrm>
              <a:prstGeom prst="curvedConnector2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6" name="AutoShape 39"/>
              <p:cNvCxnSpPr>
                <a:cxnSpLocks noChangeAspect="1" noChangeShapeType="1"/>
                <a:stCxn id="5159" idx="4"/>
                <a:endCxn id="5158" idx="6"/>
              </p:cNvCxnSpPr>
              <p:nvPr/>
            </p:nvCxnSpPr>
            <p:spPr bwMode="auto">
              <a:xfrm rot="10800000" flipH="1">
                <a:off x="1267" y="1532"/>
                <a:ext cx="453" cy="1245"/>
              </a:xfrm>
              <a:prstGeom prst="curvedConnector4">
                <a:avLst>
                  <a:gd name="adj1" fmla="val -31787"/>
                  <a:gd name="adj2" fmla="val 52046"/>
                </a:avLst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7" name="AutoShape 40"/>
              <p:cNvCxnSpPr>
                <a:cxnSpLocks noChangeAspect="1" noChangeShapeType="1"/>
                <a:stCxn id="5159" idx="4"/>
                <a:endCxn id="5158" idx="6"/>
              </p:cNvCxnSpPr>
              <p:nvPr/>
            </p:nvCxnSpPr>
            <p:spPr bwMode="auto">
              <a:xfrm rot="5400000">
                <a:off x="3547" y="2153"/>
                <a:ext cx="648" cy="1272"/>
              </a:xfrm>
              <a:prstGeom prst="curvedConnector2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5170" name="AutoShape 41"/>
              <p:cNvCxnSpPr>
                <a:cxnSpLocks noChangeAspect="1" noChangeShapeType="1"/>
                <a:stCxn id="5157" idx="7"/>
                <a:endCxn id="5159" idx="1"/>
              </p:cNvCxnSpPr>
              <p:nvPr/>
            </p:nvCxnSpPr>
            <p:spPr bwMode="auto">
              <a:xfrm rot="-5400000">
                <a:off x="3427" y="1361"/>
                <a:ext cx="48" cy="2010"/>
              </a:xfrm>
              <a:prstGeom prst="curvedConnector3">
                <a:avLst>
                  <a:gd name="adj1" fmla="val 443750"/>
                </a:avLst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sp>
          <p:nvSpPr>
            <p:cNvPr id="5153" name="Oval 42"/>
            <p:cNvSpPr>
              <a:spLocks noChangeArrowheads="1"/>
            </p:cNvSpPr>
            <p:nvPr/>
          </p:nvSpPr>
          <p:spPr bwMode="auto">
            <a:xfrm>
              <a:off x="408" y="1368"/>
              <a:ext cx="1898" cy="1248"/>
            </a:xfrm>
            <a:prstGeom prst="ellipse">
              <a:avLst/>
            </a:prstGeom>
            <a:solidFill>
              <a:srgbClr val="FFCC99">
                <a:alpha val="16862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he-IL"/>
            </a:p>
          </p:txBody>
        </p:sp>
      </p:grpSp>
      <p:sp>
        <p:nvSpPr>
          <p:cNvPr id="5164" name="Text Box 44"/>
          <p:cNvSpPr txBox="1">
            <a:spLocks noChangeArrowheads="1"/>
          </p:cNvSpPr>
          <p:nvPr/>
        </p:nvSpPr>
        <p:spPr bwMode="auto">
          <a:xfrm>
            <a:off x="468313" y="3502025"/>
            <a:ext cx="40179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l" rtl="0" eaLnBrk="1" hangingPunct="1"/>
            <a:r>
              <a:rPr lang="en-US"/>
              <a:t>graph – weighted undirected</a:t>
            </a:r>
          </a:p>
        </p:txBody>
      </p:sp>
      <p:sp>
        <p:nvSpPr>
          <p:cNvPr id="5165" name="Line 45"/>
          <p:cNvSpPr>
            <a:spLocks noChangeShapeType="1"/>
          </p:cNvSpPr>
          <p:nvPr/>
        </p:nvSpPr>
        <p:spPr bwMode="auto">
          <a:xfrm>
            <a:off x="3770313" y="2420938"/>
            <a:ext cx="7191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5166" name="Text Box 46"/>
          <p:cNvSpPr txBox="1">
            <a:spLocks noChangeArrowheads="1"/>
          </p:cNvSpPr>
          <p:nvPr/>
        </p:nvSpPr>
        <p:spPr bwMode="auto">
          <a:xfrm>
            <a:off x="5148263" y="3508375"/>
            <a:ext cx="158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/>
              <a:t>data structure</a:t>
            </a:r>
          </a:p>
        </p:txBody>
      </p:sp>
      <p:sp>
        <p:nvSpPr>
          <p:cNvPr id="5167" name="Text Box 47"/>
          <p:cNvSpPr txBox="1">
            <a:spLocks noChangeArrowheads="1"/>
          </p:cNvSpPr>
          <p:nvPr/>
        </p:nvSpPr>
        <p:spPr bwMode="auto">
          <a:xfrm>
            <a:off x="7164388" y="1917700"/>
            <a:ext cx="172085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l" rtl="0" eaLnBrk="1" hangingPunct="1">
              <a:buFontTx/>
              <a:buAutoNum type="arabicPeriod"/>
            </a:pPr>
            <a:r>
              <a:rPr lang="en-US"/>
              <a:t>n</a:t>
            </a:r>
            <a:r>
              <a:rPr lang="en-US" baseline="30000"/>
              <a:t>1+1/k</a:t>
            </a:r>
            <a:r>
              <a:rPr lang="en-US"/>
              <a:t> size</a:t>
            </a:r>
          </a:p>
          <a:p>
            <a:pPr algn="l" rtl="0" eaLnBrk="1" hangingPunct="1">
              <a:buFontTx/>
              <a:buAutoNum type="arabicPeriod"/>
            </a:pPr>
            <a:r>
              <a:rPr lang="en-US"/>
              <a:t>2k-1 stretch</a:t>
            </a:r>
          </a:p>
          <a:p>
            <a:pPr algn="l" rtl="0" eaLnBrk="1" hangingPunct="1">
              <a:buFontTx/>
              <a:buAutoNum type="arabicPeriod"/>
            </a:pPr>
            <a:r>
              <a:rPr lang="en-US"/>
              <a:t>O(k) query</a:t>
            </a:r>
          </a:p>
        </p:txBody>
      </p:sp>
      <p:sp>
        <p:nvSpPr>
          <p:cNvPr id="5168" name="Oval 48"/>
          <p:cNvSpPr>
            <a:spLocks noChangeArrowheads="1"/>
          </p:cNvSpPr>
          <p:nvPr/>
        </p:nvSpPr>
        <p:spPr bwMode="auto">
          <a:xfrm>
            <a:off x="4787900" y="1778000"/>
            <a:ext cx="2306638" cy="1292225"/>
          </a:xfrm>
          <a:prstGeom prst="ellipse">
            <a:avLst/>
          </a:prstGeom>
          <a:solidFill>
            <a:srgbClr val="FFFF99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rtl="0" eaLnBrk="0" hangingPunct="0"/>
            <a:r>
              <a:rPr lang="en-US" sz="2200"/>
              <a:t>Compact data</a:t>
            </a:r>
            <a:br>
              <a:rPr lang="en-US" sz="2200"/>
            </a:br>
            <a:r>
              <a:rPr lang="en-US" sz="2200"/>
              <a:t>structure</a:t>
            </a:r>
          </a:p>
        </p:txBody>
      </p:sp>
      <p:sp>
        <p:nvSpPr>
          <p:cNvPr id="5169" name="Text Box 49"/>
          <p:cNvSpPr txBox="1">
            <a:spLocks noChangeArrowheads="1"/>
          </p:cNvSpPr>
          <p:nvPr/>
        </p:nvSpPr>
        <p:spPr bwMode="auto">
          <a:xfrm>
            <a:off x="3552825" y="2062163"/>
            <a:ext cx="1200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/>
              <a:t>mn</a:t>
            </a:r>
            <a:r>
              <a:rPr lang="en-US" baseline="30000"/>
              <a:t>1/k</a:t>
            </a:r>
            <a:r>
              <a:rPr lang="en-US"/>
              <a:t> time</a:t>
            </a:r>
          </a:p>
        </p:txBody>
      </p:sp>
      <p:graphicFrame>
        <p:nvGraphicFramePr>
          <p:cNvPr id="53" name="Table 5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2252938"/>
              </p:ext>
            </p:extLst>
          </p:nvPr>
        </p:nvGraphicFramePr>
        <p:xfrm>
          <a:off x="2987824" y="4167188"/>
          <a:ext cx="3384401" cy="228600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828092"/>
                <a:gridCol w="1440160"/>
                <a:gridCol w="111614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k</a:t>
                      </a:r>
                      <a:endParaRPr lang="en-US" sz="2400" dirty="0"/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Stretch</a:t>
                      </a:r>
                      <a:endParaRPr lang="en-US" sz="2400" dirty="0"/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Space</a:t>
                      </a:r>
                      <a:endParaRPr lang="en-US" sz="2400" dirty="0"/>
                    </a:p>
                  </a:txBody>
                  <a:tcPr marL="91459" marR="91459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</a:t>
                      </a:r>
                      <a:endParaRPr lang="en-US" sz="2400" dirty="0"/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</a:t>
                      </a:r>
                      <a:endParaRPr lang="en-US" sz="2400" dirty="0"/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i="1" dirty="0" smtClean="0"/>
                        <a:t>n</a:t>
                      </a:r>
                      <a:r>
                        <a:rPr lang="en-US" sz="2400" baseline="30000" dirty="0" smtClean="0"/>
                        <a:t>2</a:t>
                      </a:r>
                      <a:endParaRPr lang="en-US" sz="2400" baseline="30000" dirty="0"/>
                    </a:p>
                  </a:txBody>
                  <a:tcPr marL="91459" marR="91459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</a:t>
                      </a:r>
                      <a:endParaRPr lang="en-US" sz="2400" dirty="0"/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3</a:t>
                      </a:r>
                      <a:endParaRPr lang="en-US" sz="2400" dirty="0"/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i="1" dirty="0" smtClean="0"/>
                        <a:t>n</a:t>
                      </a:r>
                      <a:r>
                        <a:rPr lang="en-US" sz="2400" baseline="30000" dirty="0" smtClean="0"/>
                        <a:t>1.5</a:t>
                      </a:r>
                      <a:endParaRPr lang="en-US" sz="2400" dirty="0"/>
                    </a:p>
                  </a:txBody>
                  <a:tcPr marL="91459" marR="91459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3</a:t>
                      </a:r>
                      <a:endParaRPr lang="en-US" sz="2400" dirty="0"/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5</a:t>
                      </a:r>
                      <a:endParaRPr lang="en-US" sz="2400" dirty="0"/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i="1" dirty="0" smtClean="0"/>
                        <a:t>n</a:t>
                      </a:r>
                      <a:r>
                        <a:rPr lang="en-US" sz="2400" baseline="30000" dirty="0" smtClean="0"/>
                        <a:t>4/3</a:t>
                      </a:r>
                      <a:endParaRPr lang="en-US" sz="2400" baseline="30000" dirty="0"/>
                    </a:p>
                  </a:txBody>
                  <a:tcPr marL="91459" marR="91459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k</a:t>
                      </a:r>
                      <a:endParaRPr lang="en-US" sz="2400" dirty="0"/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</a:t>
                      </a:r>
                      <a:r>
                        <a:rPr lang="en-US" sz="2400" i="1" dirty="0" smtClean="0"/>
                        <a:t>k</a:t>
                      </a:r>
                      <a:r>
                        <a:rPr lang="en-US" sz="2400" dirty="0" smtClean="0"/>
                        <a:t>-1</a:t>
                      </a:r>
                      <a:endParaRPr lang="en-US" sz="2400" dirty="0"/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i="1" dirty="0" smtClean="0"/>
                        <a:t>n</a:t>
                      </a:r>
                      <a:r>
                        <a:rPr lang="en-US" sz="2400" baseline="30000" dirty="0" smtClean="0"/>
                        <a:t>1+1/</a:t>
                      </a:r>
                      <a:r>
                        <a:rPr lang="en-US" sz="2400" i="1" baseline="30000" dirty="0" smtClean="0"/>
                        <a:t>k</a:t>
                      </a:r>
                      <a:endParaRPr lang="en-US" sz="2400" baseline="30000" dirty="0"/>
                    </a:p>
                  </a:txBody>
                  <a:tcPr marL="91459" marR="91459"/>
                </a:tc>
              </a:tr>
            </a:tbl>
          </a:graphicData>
        </a:graphic>
      </p:graphicFrame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Teranet 2011</a:t>
            </a:r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29422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64" grpId="0"/>
      <p:bldP spid="5165" grpId="0" animBg="1"/>
      <p:bldP spid="5166" grpId="0"/>
      <p:bldP spid="5167" grpId="0"/>
      <p:bldP spid="5168" grpId="0" animBg="1"/>
      <p:bldP spid="5169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892480" cy="1143000"/>
          </a:xfrm>
        </p:spPr>
        <p:txBody>
          <a:bodyPr>
            <a:noAutofit/>
          </a:bodyPr>
          <a:lstStyle/>
          <a:p>
            <a:pPr rtl="0"/>
            <a:r>
              <a:rPr lang="en-US" sz="4000" dirty="0"/>
              <a:t>Stretch (2,1) – </a:t>
            </a:r>
            <a:r>
              <a:rPr lang="en-US" sz="4000" dirty="0" smtClean="0"/>
              <a:t>Bounding |</a:t>
            </a:r>
            <a:r>
              <a:rPr lang="en-US" sz="4000" dirty="0"/>
              <a:t>S</a:t>
            </a:r>
            <a:r>
              <a:rPr lang="en-US" sz="4000" baseline="30000" dirty="0"/>
              <a:t>u</a:t>
            </a:r>
            <a:r>
              <a:rPr lang="en-US" sz="4000" dirty="0"/>
              <a:t>|:</a:t>
            </a:r>
            <a:endParaRPr lang="en-US" sz="4000" dirty="0">
              <a:solidFill>
                <a:srgbClr val="1C01BF"/>
              </a:solidFill>
              <a:sym typeface="Symbol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304646" y="1247271"/>
            <a:ext cx="5810694" cy="923330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1">
            <a:spAutoFit/>
          </a:bodyPr>
          <a:lstStyle/>
          <a:p>
            <a:pPr algn="l" rtl="0"/>
            <a:r>
              <a:rPr lang="en-US" dirty="0" smtClean="0">
                <a:sym typeface="Symbol"/>
              </a:rPr>
              <a:t>Generating  </a:t>
            </a:r>
            <a:r>
              <a:rPr lang="en-US" dirty="0" err="1" smtClean="0">
                <a:sym typeface="Symbol"/>
              </a:rPr>
              <a:t>T</a:t>
            </a:r>
            <a:r>
              <a:rPr lang="en-US" baseline="-25000" dirty="0" err="1" smtClean="0">
                <a:solidFill>
                  <a:srgbClr val="1C01BF"/>
                </a:solidFill>
                <a:sym typeface="Symbol"/>
              </a:rPr>
              <a:t>u</a:t>
            </a:r>
            <a:r>
              <a:rPr lang="en-US" dirty="0" smtClean="0">
                <a:sym typeface="Symbol"/>
              </a:rPr>
              <a:t>:</a:t>
            </a:r>
            <a:r>
              <a:rPr lang="en-US" dirty="0" smtClean="0">
                <a:solidFill>
                  <a:srgbClr val="FF0000"/>
                </a:solidFill>
                <a:sym typeface="Symbol"/>
              </a:rPr>
              <a:t> </a:t>
            </a:r>
          </a:p>
          <a:p>
            <a:pPr marL="457200" indent="-457200" algn="l" rtl="0">
              <a:buFont typeface="Arial" pitchFamily="34" charset="0"/>
              <a:buChar char="•"/>
            </a:pPr>
            <a:r>
              <a:rPr lang="en-US" dirty="0" smtClean="0">
                <a:sym typeface="Symbol"/>
              </a:rPr>
              <a:t>For each </a:t>
            </a:r>
            <a:r>
              <a:rPr lang="en-US" dirty="0" err="1" smtClean="0">
                <a:sym typeface="Symbol"/>
              </a:rPr>
              <a:t>w</a:t>
            </a:r>
            <a:r>
              <a:rPr lang="en-US" dirty="0" err="1" smtClean="0">
                <a:solidFill>
                  <a:prstClr val="black"/>
                </a:solidFill>
                <a:sym typeface="Symbol"/>
              </a:rPr>
              <a:t></a:t>
            </a:r>
            <a:r>
              <a:rPr lang="en-US" dirty="0" err="1" smtClean="0">
                <a:solidFill>
                  <a:srgbClr val="1C01BF"/>
                </a:solidFill>
                <a:sym typeface="Symbol"/>
              </a:rPr>
              <a:t>B</a:t>
            </a:r>
            <a:r>
              <a:rPr lang="en-US" baseline="-25000" dirty="0" err="1" smtClean="0">
                <a:solidFill>
                  <a:srgbClr val="1C01BF"/>
                </a:solidFill>
                <a:sym typeface="Symbol"/>
              </a:rPr>
              <a:t>A</a:t>
            </a:r>
            <a:r>
              <a:rPr lang="en-US" dirty="0" smtClean="0">
                <a:solidFill>
                  <a:srgbClr val="1C01BF"/>
                </a:solidFill>
                <a:sym typeface="Symbol"/>
              </a:rPr>
              <a:t>(u</a:t>
            </a:r>
            <a:r>
              <a:rPr lang="en-US" dirty="0">
                <a:solidFill>
                  <a:srgbClr val="1C01BF"/>
                </a:solidFill>
                <a:sym typeface="Symbol"/>
              </a:rPr>
              <a:t>)</a:t>
            </a:r>
            <a:r>
              <a:rPr lang="en-US" dirty="0" smtClean="0">
                <a:sym typeface="Symbol"/>
              </a:rPr>
              <a:t> add </a:t>
            </a:r>
            <a:r>
              <a:rPr lang="en-US" dirty="0" smtClean="0">
                <a:solidFill>
                  <a:prstClr val="black"/>
                </a:solidFill>
              </a:rPr>
              <a:t>v to </a:t>
            </a:r>
            <a:r>
              <a:rPr lang="en-US" dirty="0" err="1" smtClean="0">
                <a:solidFill>
                  <a:prstClr val="black"/>
                </a:solidFill>
              </a:rPr>
              <a:t>T</a:t>
            </a:r>
            <a:r>
              <a:rPr lang="en-US" baseline="30000" dirty="0" err="1" smtClean="0">
                <a:solidFill>
                  <a:prstClr val="black"/>
                </a:solidFill>
              </a:rPr>
              <a:t>u</a:t>
            </a:r>
            <a:r>
              <a:rPr lang="en-US" dirty="0" smtClean="0">
                <a:solidFill>
                  <a:prstClr val="black"/>
                </a:solidFill>
              </a:rPr>
              <a:t> if w</a:t>
            </a:r>
            <a:r>
              <a:rPr lang="en-US" dirty="0" smtClean="0">
                <a:solidFill>
                  <a:prstClr val="black"/>
                </a:solidFill>
                <a:sym typeface="Symbol"/>
              </a:rPr>
              <a:t></a:t>
            </a:r>
            <a:r>
              <a:rPr lang="en-US" dirty="0" smtClean="0">
                <a:solidFill>
                  <a:prstClr val="black"/>
                </a:solidFill>
              </a:rPr>
              <a:t>B</a:t>
            </a:r>
            <a:r>
              <a:rPr lang="en-US" baseline="-25000" dirty="0" smtClean="0">
                <a:solidFill>
                  <a:prstClr val="black"/>
                </a:solidFill>
              </a:rPr>
              <a:t>A</a:t>
            </a:r>
            <a:r>
              <a:rPr lang="en-US" baseline="-45000" dirty="0" smtClean="0">
                <a:solidFill>
                  <a:prstClr val="black"/>
                </a:solidFill>
              </a:rPr>
              <a:t>1</a:t>
            </a:r>
            <a:r>
              <a:rPr lang="en-US" dirty="0" smtClean="0">
                <a:solidFill>
                  <a:prstClr val="black"/>
                </a:solidFill>
              </a:rPr>
              <a:t>(v). </a:t>
            </a:r>
          </a:p>
          <a:p>
            <a:pPr marL="457200" indent="-457200" algn="l" rtl="0">
              <a:buFont typeface="Arial" pitchFamily="34" charset="0"/>
              <a:buChar char="•"/>
            </a:pPr>
            <a:r>
              <a:rPr lang="en-US" dirty="0" smtClean="0">
                <a:solidFill>
                  <a:prstClr val="black"/>
                </a:solidFill>
              </a:rPr>
              <a:t>Stop when </a:t>
            </a:r>
            <a:r>
              <a:rPr lang="en-US" dirty="0" err="1" smtClean="0">
                <a:solidFill>
                  <a:prstClr val="black"/>
                </a:solidFill>
              </a:rPr>
              <a:t>w</a:t>
            </a:r>
            <a:r>
              <a:rPr lang="en-US" dirty="0" err="1" smtClean="0">
                <a:solidFill>
                  <a:prstClr val="black"/>
                </a:solidFill>
                <a:sym typeface="Symbol"/>
              </a:rPr>
              <a:t>A</a:t>
            </a:r>
            <a:r>
              <a:rPr lang="en-US" dirty="0" smtClean="0">
                <a:solidFill>
                  <a:prstClr val="black"/>
                </a:solidFill>
                <a:sym typeface="Symbol"/>
              </a:rPr>
              <a:t> is reached.</a:t>
            </a:r>
            <a:endParaRPr lang="en-US" dirty="0"/>
          </a:p>
        </p:txBody>
      </p:sp>
      <p:sp>
        <p:nvSpPr>
          <p:cNvPr id="80" name="TextBox 79"/>
          <p:cNvSpPr txBox="1"/>
          <p:nvPr/>
        </p:nvSpPr>
        <p:spPr>
          <a:xfrm>
            <a:off x="307844" y="2253642"/>
            <a:ext cx="7972568" cy="1672253"/>
          </a:xfrm>
          <a:prstGeom prst="rect">
            <a:avLst/>
          </a:prstGeom>
          <a:noFill/>
          <a:ln>
            <a:noFill/>
          </a:ln>
        </p:spPr>
        <p:txBody>
          <a:bodyPr wrap="square" rtlCol="1">
            <a:spAutoFit/>
          </a:bodyPr>
          <a:lstStyle/>
          <a:p>
            <a:pPr lvl="0" algn="l" rtl="0"/>
            <a:r>
              <a:rPr lang="en-US" sz="2800" dirty="0" smtClean="0"/>
              <a:t>Sort </a:t>
            </a:r>
            <a:r>
              <a:rPr lang="en-US" sz="2800" dirty="0" err="1" smtClean="0"/>
              <a:t>T</a:t>
            </a:r>
            <a:r>
              <a:rPr lang="en-US" sz="2800" baseline="30000" dirty="0" err="1" smtClean="0"/>
              <a:t>u</a:t>
            </a:r>
            <a:r>
              <a:rPr lang="en-US" sz="2800" dirty="0" smtClean="0"/>
              <a:t> by the order </a:t>
            </a:r>
            <a:r>
              <a:rPr lang="en-US" sz="2800" dirty="0" smtClean="0"/>
              <a:t>vertices </a:t>
            </a:r>
            <a:r>
              <a:rPr lang="en-US" sz="2800" dirty="0" smtClean="0"/>
              <a:t>are </a:t>
            </a:r>
            <a:r>
              <a:rPr lang="en-US" sz="2800" dirty="0" smtClean="0"/>
              <a:t>added. </a:t>
            </a:r>
          </a:p>
          <a:p>
            <a:pPr lvl="0" algn="l" rtl="0"/>
            <a:r>
              <a:rPr lang="en-US" sz="2800" dirty="0" smtClean="0"/>
              <a:t>|</a:t>
            </a:r>
            <a:r>
              <a:rPr lang="en-US" sz="2800" dirty="0" err="1" smtClean="0"/>
              <a:t>T</a:t>
            </a:r>
            <a:r>
              <a:rPr lang="en-US" sz="2800" baseline="30000" dirty="0" err="1" smtClean="0"/>
              <a:t>u</a:t>
            </a:r>
            <a:r>
              <a:rPr lang="en-US" sz="2800" dirty="0" smtClean="0"/>
              <a:t>| </a:t>
            </a:r>
            <a:r>
              <a:rPr lang="en-US" sz="2800" dirty="0" smtClean="0"/>
              <a:t>stops growing when a vertex from </a:t>
            </a:r>
            <a:r>
              <a:rPr lang="en-US" sz="2800" dirty="0" smtClean="0">
                <a:sym typeface="Symbol"/>
              </a:rPr>
              <a:t>A</a:t>
            </a:r>
            <a:r>
              <a:rPr lang="en-US" sz="2800" baseline="-25000" dirty="0" smtClean="0">
                <a:sym typeface="Symbol"/>
              </a:rPr>
              <a:t>2</a:t>
            </a:r>
            <a:r>
              <a:rPr lang="en-US" sz="2800" dirty="0" smtClean="0"/>
              <a:t> is reached. </a:t>
            </a:r>
          </a:p>
          <a:p>
            <a:pPr lvl="0" algn="l" rtl="0"/>
            <a:r>
              <a:rPr lang="en-US" sz="2800" dirty="0" smtClean="0"/>
              <a:t>Hence</a:t>
            </a:r>
            <a:r>
              <a:rPr lang="en-US" sz="2800" dirty="0" smtClean="0"/>
              <a:t>, </a:t>
            </a:r>
            <a:r>
              <a:rPr lang="en-US" sz="2800" dirty="0"/>
              <a:t>|</a:t>
            </a:r>
            <a:r>
              <a:rPr lang="en-US" sz="2800" dirty="0" err="1"/>
              <a:t>T</a:t>
            </a:r>
            <a:r>
              <a:rPr lang="en-US" sz="2800" baseline="30000" dirty="0" err="1"/>
              <a:t>u</a:t>
            </a:r>
            <a:r>
              <a:rPr lang="en-US" sz="2800" dirty="0"/>
              <a:t>| </a:t>
            </a:r>
            <a:r>
              <a:rPr lang="en-US" sz="2800" dirty="0" smtClean="0"/>
              <a:t>≤ p</a:t>
            </a:r>
            <a:r>
              <a:rPr lang="en-US" sz="2800" baseline="-25000" dirty="0" smtClean="0"/>
              <a:t>2</a:t>
            </a:r>
            <a:r>
              <a:rPr lang="en-US" sz="2800" baseline="30000" dirty="0" smtClean="0"/>
              <a:t>-1</a:t>
            </a:r>
            <a:endParaRPr lang="en-US" sz="2800" baseline="30000" dirty="0"/>
          </a:p>
          <a:p>
            <a:pPr algn="l" rtl="0"/>
            <a:endParaRPr lang="en-US" sz="2800" baseline="-25000" dirty="0" smtClean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Teranet 2011</a:t>
            </a:r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87359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892480" cy="1143000"/>
          </a:xfrm>
        </p:spPr>
        <p:txBody>
          <a:bodyPr>
            <a:noAutofit/>
          </a:bodyPr>
          <a:lstStyle/>
          <a:p>
            <a:pPr rtl="0"/>
            <a:r>
              <a:rPr lang="en-US" sz="4000" dirty="0"/>
              <a:t>Stretch (2,1) – </a:t>
            </a:r>
            <a:r>
              <a:rPr lang="en-US" sz="4000" dirty="0" smtClean="0"/>
              <a:t>size</a:t>
            </a:r>
            <a:endParaRPr lang="he-IL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107504" y="1448780"/>
            <a:ext cx="8856984" cy="4031873"/>
          </a:xfrm>
          <a:prstGeom prst="rect">
            <a:avLst/>
          </a:prstGeom>
          <a:noFill/>
          <a:ln>
            <a:noFill/>
          </a:ln>
        </p:spPr>
        <p:txBody>
          <a:bodyPr wrap="square" rtlCol="1">
            <a:spAutoFit/>
          </a:bodyPr>
          <a:lstStyle/>
          <a:p>
            <a:pPr marL="457200" indent="-457200" algn="l" rtl="0">
              <a:buFont typeface="Arial" pitchFamily="34" charset="0"/>
              <a:buChar char="•"/>
            </a:pPr>
            <a:r>
              <a:rPr lang="en-US" sz="3200" dirty="0" smtClean="0">
                <a:sym typeface="Symbol"/>
              </a:rPr>
              <a:t>For every pair </a:t>
            </a:r>
            <a:r>
              <a:rPr lang="en-US" sz="3200" dirty="0" err="1" smtClean="0">
                <a:sym typeface="Symbol"/>
              </a:rPr>
              <a:t>uA</a:t>
            </a:r>
            <a:r>
              <a:rPr lang="en-US" sz="3200" dirty="0" smtClean="0">
                <a:sym typeface="Symbol"/>
              </a:rPr>
              <a:t> </a:t>
            </a:r>
            <a:r>
              <a:rPr lang="en-US" sz="3200" dirty="0">
                <a:sym typeface="Symbol"/>
              </a:rPr>
              <a:t>and </a:t>
            </a:r>
            <a:r>
              <a:rPr lang="en-US" sz="3200" dirty="0" err="1" smtClean="0">
                <a:sym typeface="Symbol"/>
              </a:rPr>
              <a:t>vV</a:t>
            </a:r>
            <a:r>
              <a:rPr lang="en-US" sz="3200" dirty="0" smtClean="0">
                <a:sym typeface="Symbol"/>
              </a:rPr>
              <a:t> save d[</a:t>
            </a:r>
            <a:r>
              <a:rPr lang="en-US" sz="3200" dirty="0" err="1" smtClean="0">
                <a:sym typeface="Symbol"/>
              </a:rPr>
              <a:t>u,v</a:t>
            </a:r>
            <a:r>
              <a:rPr lang="en-US" sz="3200" dirty="0" smtClean="0">
                <a:sym typeface="Symbol"/>
              </a:rPr>
              <a:t>]</a:t>
            </a:r>
          </a:p>
          <a:p>
            <a:pPr marL="457200" indent="-457200" algn="l" rtl="0">
              <a:buFont typeface="Arial" pitchFamily="34" charset="0"/>
              <a:buChar char="•"/>
            </a:pPr>
            <a:r>
              <a:rPr lang="en-US" sz="3200" dirty="0" smtClean="0">
                <a:sym typeface="Symbol"/>
              </a:rPr>
              <a:t>For every pair </a:t>
            </a:r>
            <a:r>
              <a:rPr lang="en-US" sz="3200" dirty="0" smtClean="0">
                <a:solidFill>
                  <a:srgbClr val="1C01BF"/>
                </a:solidFill>
                <a:sym typeface="Symbol"/>
              </a:rPr>
              <a:t>u</a:t>
            </a:r>
            <a:r>
              <a:rPr lang="en-US" sz="3200" dirty="0" smtClean="0">
                <a:sym typeface="Symbol"/>
              </a:rPr>
              <a:t> and </a:t>
            </a:r>
            <a:r>
              <a:rPr lang="en-US" sz="3200" dirty="0" smtClean="0">
                <a:solidFill>
                  <a:srgbClr val="1C01BF"/>
                </a:solidFill>
                <a:sym typeface="Symbol"/>
              </a:rPr>
              <a:t>v</a:t>
            </a:r>
            <a:r>
              <a:rPr lang="en-US" sz="3200" dirty="0" smtClean="0">
                <a:sym typeface="Symbol"/>
              </a:rPr>
              <a:t> such that  </a:t>
            </a:r>
            <a:r>
              <a:rPr lang="en-US" sz="3200" dirty="0">
                <a:solidFill>
                  <a:srgbClr val="1C01BF"/>
                </a:solidFill>
                <a:sym typeface="Symbol"/>
              </a:rPr>
              <a:t>B</a:t>
            </a:r>
            <a:r>
              <a:rPr lang="en-US" sz="3200" baseline="-25000" dirty="0">
                <a:solidFill>
                  <a:srgbClr val="1C01BF"/>
                </a:solidFill>
                <a:sym typeface="Symbol"/>
              </a:rPr>
              <a:t>A</a:t>
            </a:r>
            <a:r>
              <a:rPr lang="en-US" sz="3200" dirty="0">
                <a:solidFill>
                  <a:srgbClr val="1C01BF"/>
                </a:solidFill>
                <a:sym typeface="Symbol"/>
              </a:rPr>
              <a:t>(u) </a:t>
            </a:r>
            <a:r>
              <a:rPr lang="en-US" sz="3200" dirty="0" smtClean="0">
                <a:sym typeface="Symbol"/>
              </a:rPr>
              <a:t>and</a:t>
            </a:r>
            <a:r>
              <a:rPr lang="en-US" sz="3200" dirty="0" smtClean="0">
                <a:solidFill>
                  <a:srgbClr val="1C01BF"/>
                </a:solidFill>
                <a:sym typeface="Symbol"/>
              </a:rPr>
              <a:t> B</a:t>
            </a:r>
            <a:r>
              <a:rPr lang="en-US" sz="3200" baseline="-25000" dirty="0" smtClean="0">
                <a:solidFill>
                  <a:srgbClr val="1C01BF"/>
                </a:solidFill>
                <a:sym typeface="Symbol"/>
              </a:rPr>
              <a:t>A</a:t>
            </a:r>
            <a:r>
              <a:rPr lang="en-US" sz="3200" dirty="0" smtClean="0">
                <a:solidFill>
                  <a:srgbClr val="1C01BF"/>
                </a:solidFill>
                <a:sym typeface="Symbol"/>
              </a:rPr>
              <a:t>(v</a:t>
            </a:r>
            <a:r>
              <a:rPr lang="en-US" sz="3200" dirty="0">
                <a:solidFill>
                  <a:srgbClr val="1C01BF"/>
                </a:solidFill>
                <a:sym typeface="Symbol"/>
              </a:rPr>
              <a:t>) </a:t>
            </a:r>
            <a:r>
              <a:rPr lang="en-US" sz="3200" dirty="0" smtClean="0">
                <a:sym typeface="Symbol"/>
              </a:rPr>
              <a:t>intersects we save </a:t>
            </a:r>
            <a:r>
              <a:rPr lang="en-US" sz="3200" dirty="0" smtClean="0">
                <a:solidFill>
                  <a:srgbClr val="1C01BF"/>
                </a:solidFill>
                <a:sym typeface="Symbol"/>
              </a:rPr>
              <a:t>d[</a:t>
            </a:r>
            <a:r>
              <a:rPr lang="en-US" sz="3200" dirty="0" err="1" smtClean="0">
                <a:solidFill>
                  <a:srgbClr val="1C01BF"/>
                </a:solidFill>
                <a:sym typeface="Symbol"/>
              </a:rPr>
              <a:t>u,v</a:t>
            </a:r>
            <a:r>
              <a:rPr lang="en-US" sz="3200" dirty="0" smtClean="0">
                <a:solidFill>
                  <a:srgbClr val="1C01BF"/>
                </a:solidFill>
                <a:sym typeface="Symbol"/>
              </a:rPr>
              <a:t>]</a:t>
            </a:r>
            <a:r>
              <a:rPr lang="en-US" sz="3200" dirty="0" smtClean="0">
                <a:sym typeface="Symbol"/>
              </a:rPr>
              <a:t> in a hash table.</a:t>
            </a:r>
          </a:p>
          <a:p>
            <a:pPr marL="457200" indent="-457200" algn="l" rtl="0">
              <a:buFont typeface="Arial" pitchFamily="34" charset="0"/>
              <a:buChar char="•"/>
            </a:pPr>
            <a:endParaRPr lang="en-US" sz="3200" dirty="0">
              <a:sym typeface="Symbol"/>
            </a:endParaRPr>
          </a:p>
          <a:p>
            <a:pPr lvl="0" algn="l" rtl="0"/>
            <a:r>
              <a:rPr lang="en-US" sz="3200" dirty="0" smtClean="0">
                <a:sym typeface="Symbol"/>
              </a:rPr>
              <a:t>|A| = </a:t>
            </a:r>
            <a:r>
              <a:rPr lang="en-US" sz="3200" dirty="0" smtClean="0"/>
              <a:t>n(p</a:t>
            </a:r>
            <a:r>
              <a:rPr lang="en-US" sz="3200" baseline="-25000" dirty="0" smtClean="0"/>
              <a:t>2</a:t>
            </a:r>
            <a:r>
              <a:rPr lang="en-US" sz="3200" dirty="0" smtClean="0"/>
              <a:t>p</a:t>
            </a:r>
            <a:r>
              <a:rPr lang="en-US" sz="3200" baseline="-25000" dirty="0" smtClean="0"/>
              <a:t>1</a:t>
            </a:r>
            <a:r>
              <a:rPr lang="en-US" sz="3200" baseline="30000" dirty="0" smtClean="0"/>
              <a:t>-1 </a:t>
            </a:r>
            <a:r>
              <a:rPr lang="en-US" sz="3200" dirty="0"/>
              <a:t>+p</a:t>
            </a:r>
            <a:r>
              <a:rPr lang="en-US" sz="3200" baseline="-25000" dirty="0"/>
              <a:t>1</a:t>
            </a:r>
            <a:r>
              <a:rPr lang="en-US" sz="3200" dirty="0" smtClean="0"/>
              <a:t>), hence, the t</a:t>
            </a:r>
            <a:r>
              <a:rPr lang="en-US" sz="3200" dirty="0" smtClean="0">
                <a:sym typeface="Symbol"/>
              </a:rPr>
              <a:t>otal size is: </a:t>
            </a:r>
          </a:p>
          <a:p>
            <a:pPr lvl="0" algn="ctr" rtl="0"/>
            <a:r>
              <a:rPr lang="en-US" sz="3200" dirty="0" smtClean="0"/>
              <a:t>n²(p</a:t>
            </a:r>
            <a:r>
              <a:rPr lang="en-US" sz="3200" baseline="-25000" dirty="0" smtClean="0"/>
              <a:t>2</a:t>
            </a:r>
            <a:r>
              <a:rPr lang="en-US" sz="3200" dirty="0" smtClean="0"/>
              <a:t>p</a:t>
            </a:r>
            <a:r>
              <a:rPr lang="en-US" sz="3200" baseline="-25000" dirty="0" smtClean="0"/>
              <a:t>1</a:t>
            </a:r>
            <a:r>
              <a:rPr lang="en-US" sz="3200" baseline="30000" dirty="0" smtClean="0"/>
              <a:t>-1 </a:t>
            </a:r>
            <a:r>
              <a:rPr lang="en-US" sz="3200" dirty="0" smtClean="0"/>
              <a:t>+p</a:t>
            </a:r>
            <a:r>
              <a:rPr lang="en-US" sz="3200" baseline="-25000" dirty="0" smtClean="0"/>
              <a:t>1</a:t>
            </a:r>
            <a:r>
              <a:rPr lang="en-US" sz="3200" dirty="0" smtClean="0"/>
              <a:t>)+n/p</a:t>
            </a:r>
            <a:r>
              <a:rPr lang="en-US" sz="3200" baseline="-25000" dirty="0" smtClean="0"/>
              <a:t>2</a:t>
            </a:r>
            <a:endParaRPr lang="en-US" sz="3200" baseline="30000" dirty="0"/>
          </a:p>
          <a:p>
            <a:pPr algn="l" rtl="0"/>
            <a:endParaRPr lang="en-US" sz="3200" dirty="0" smtClean="0"/>
          </a:p>
          <a:p>
            <a:pPr algn="l" rtl="0"/>
            <a:r>
              <a:rPr lang="en-US" sz="3200" dirty="0" smtClean="0"/>
              <a:t>By setting p</a:t>
            </a:r>
            <a:r>
              <a:rPr lang="en-US" sz="3200" baseline="-25000" dirty="0" smtClean="0"/>
              <a:t>1</a:t>
            </a:r>
            <a:r>
              <a:rPr lang="en-US" sz="3200" dirty="0" smtClean="0"/>
              <a:t> = n</a:t>
            </a:r>
            <a:r>
              <a:rPr lang="en-US" sz="3200" baseline="30000" dirty="0" smtClean="0"/>
              <a:t>-⅓</a:t>
            </a:r>
            <a:r>
              <a:rPr lang="en-US" sz="3200" dirty="0" smtClean="0"/>
              <a:t> and </a:t>
            </a:r>
            <a:r>
              <a:rPr lang="en-US" sz="3200" dirty="0"/>
              <a:t>p</a:t>
            </a:r>
            <a:r>
              <a:rPr lang="en-US" sz="3200" baseline="-25000" dirty="0"/>
              <a:t>2 </a:t>
            </a:r>
            <a:r>
              <a:rPr lang="en-US" sz="3200" dirty="0" smtClean="0"/>
              <a:t>= n</a:t>
            </a:r>
            <a:r>
              <a:rPr lang="en-US" sz="3200" baseline="30000" dirty="0" smtClean="0"/>
              <a:t>-⅔</a:t>
            </a:r>
            <a:r>
              <a:rPr lang="en-US" sz="3200" dirty="0"/>
              <a:t> </a:t>
            </a:r>
            <a:r>
              <a:rPr lang="en-US" sz="3200" dirty="0" smtClean="0"/>
              <a:t> we get size of n</a:t>
            </a:r>
            <a:r>
              <a:rPr lang="en-US" sz="3200" baseline="30000" dirty="0" smtClean="0"/>
              <a:t>1⅔</a:t>
            </a:r>
            <a:endParaRPr lang="en-US" sz="3200" baseline="30000" dirty="0"/>
          </a:p>
        </p:txBody>
      </p:sp>
      <p:grpSp>
        <p:nvGrpSpPr>
          <p:cNvPr id="9" name="Group 8"/>
          <p:cNvGrpSpPr/>
          <p:nvPr/>
        </p:nvGrpSpPr>
        <p:grpSpPr>
          <a:xfrm>
            <a:off x="7272300" y="1448780"/>
            <a:ext cx="1368660" cy="584775"/>
            <a:chOff x="7344308" y="4404010"/>
            <a:chExt cx="1368660" cy="584775"/>
          </a:xfrm>
        </p:grpSpPr>
        <p:sp>
          <p:nvSpPr>
            <p:cNvPr id="5" name="TextBox 4"/>
            <p:cNvSpPr txBox="1"/>
            <p:nvPr/>
          </p:nvSpPr>
          <p:spPr>
            <a:xfrm>
              <a:off x="7704348" y="4404010"/>
              <a:ext cx="1008620" cy="58477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1">
              <a:spAutoFit/>
            </a:bodyPr>
            <a:lstStyle/>
            <a:p>
              <a:pPr algn="l" rtl="0"/>
              <a:r>
                <a:rPr lang="en-US" sz="3200" dirty="0" err="1" smtClean="0"/>
                <a:t>n|A</a:t>
              </a:r>
              <a:r>
                <a:rPr lang="en-US" sz="3200" dirty="0" smtClean="0"/>
                <a:t>|</a:t>
              </a:r>
            </a:p>
          </p:txBody>
        </p:sp>
        <p:cxnSp>
          <p:nvCxnSpPr>
            <p:cNvPr id="7" name="Straight Arrow Connector 6"/>
            <p:cNvCxnSpPr/>
            <p:nvPr/>
          </p:nvCxnSpPr>
          <p:spPr>
            <a:xfrm flipH="1">
              <a:off x="7344308" y="4696397"/>
              <a:ext cx="36004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Group 7"/>
          <p:cNvGrpSpPr/>
          <p:nvPr/>
        </p:nvGrpSpPr>
        <p:grpSpPr>
          <a:xfrm>
            <a:off x="7272300" y="2464145"/>
            <a:ext cx="1368660" cy="584775"/>
            <a:chOff x="7344308" y="4404010"/>
            <a:chExt cx="1368660" cy="584775"/>
          </a:xfrm>
        </p:grpSpPr>
        <p:sp>
          <p:nvSpPr>
            <p:cNvPr id="10" name="TextBox 9"/>
            <p:cNvSpPr txBox="1"/>
            <p:nvPr/>
          </p:nvSpPr>
          <p:spPr>
            <a:xfrm>
              <a:off x="7704348" y="4404010"/>
              <a:ext cx="1008620" cy="58477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1">
              <a:spAutoFit/>
            </a:bodyPr>
            <a:lstStyle/>
            <a:p>
              <a:pPr algn="l" rtl="0"/>
              <a:r>
                <a:rPr lang="en-US" sz="3200" dirty="0" smtClean="0"/>
                <a:t>n/p</a:t>
              </a:r>
              <a:r>
                <a:rPr lang="en-US" sz="3200" baseline="-25000" dirty="0" smtClean="0"/>
                <a:t>2</a:t>
              </a:r>
              <a:endParaRPr lang="en-US" sz="3200" dirty="0" smtClean="0"/>
            </a:p>
          </p:txBody>
        </p:sp>
        <p:cxnSp>
          <p:nvCxnSpPr>
            <p:cNvPr id="11" name="Straight Arrow Connector 10"/>
            <p:cNvCxnSpPr/>
            <p:nvPr/>
          </p:nvCxnSpPr>
          <p:spPr>
            <a:xfrm flipH="1">
              <a:off x="7344308" y="4696397"/>
              <a:ext cx="36004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Teranet 2011</a:t>
            </a:r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61033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892480" cy="1143000"/>
          </a:xfrm>
        </p:spPr>
        <p:txBody>
          <a:bodyPr>
            <a:noAutofit/>
          </a:bodyPr>
          <a:lstStyle/>
          <a:p>
            <a:pPr rtl="0"/>
            <a:r>
              <a:rPr lang="en-US" sz="4000" dirty="0" smtClean="0"/>
              <a:t>Stretch 2: m=O(n)</a:t>
            </a:r>
            <a:endParaRPr lang="he-IL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467544" y="1499300"/>
            <a:ext cx="8856984" cy="1569660"/>
          </a:xfrm>
          <a:prstGeom prst="rect">
            <a:avLst/>
          </a:prstGeom>
          <a:noFill/>
          <a:ln>
            <a:noFill/>
          </a:ln>
        </p:spPr>
        <p:txBody>
          <a:bodyPr wrap="square" rtlCol="1">
            <a:spAutoFit/>
          </a:bodyPr>
          <a:lstStyle/>
          <a:p>
            <a:pPr algn="l" rtl="0"/>
            <a:r>
              <a:rPr lang="en-US" sz="3200" dirty="0" smtClean="0">
                <a:sym typeface="Symbol"/>
              </a:rPr>
              <a:t>Recall that for </a:t>
            </a:r>
            <a:r>
              <a:rPr lang="en-US" sz="3200" dirty="0" smtClean="0">
                <a:solidFill>
                  <a:srgbClr val="FF0000"/>
                </a:solidFill>
                <a:sym typeface="Symbol"/>
              </a:rPr>
              <a:t>even</a:t>
            </a:r>
            <a:r>
              <a:rPr lang="en-US" sz="3200" dirty="0" smtClean="0">
                <a:sym typeface="Symbol"/>
              </a:rPr>
              <a:t> distance the stretch is 2.</a:t>
            </a:r>
          </a:p>
          <a:p>
            <a:pPr algn="l" rtl="0"/>
            <a:r>
              <a:rPr lang="en-US" sz="3200" dirty="0" smtClean="0">
                <a:sym typeface="Symbol"/>
              </a:rPr>
              <a:t>When m=O(n) we can add a vertex on every edge and make </a:t>
            </a:r>
            <a:r>
              <a:rPr lang="en-US" sz="3200" dirty="0">
                <a:sym typeface="Symbol"/>
              </a:rPr>
              <a:t>all distances </a:t>
            </a:r>
            <a:r>
              <a:rPr lang="en-US" sz="3200" dirty="0" smtClean="0">
                <a:sym typeface="Symbol"/>
              </a:rPr>
              <a:t>even.</a:t>
            </a:r>
            <a:endParaRPr lang="en-US" sz="3200" baseline="300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Teranet 2011</a:t>
            </a:r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98810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892480" cy="1143000"/>
          </a:xfrm>
        </p:spPr>
        <p:txBody>
          <a:bodyPr>
            <a:noAutofit/>
          </a:bodyPr>
          <a:lstStyle/>
          <a:p>
            <a:pPr rtl="0"/>
            <a:r>
              <a:rPr lang="en-US" sz="4000" dirty="0" smtClean="0"/>
              <a:t>Stretch (2,1) compact routing scheme?</a:t>
            </a:r>
            <a:endParaRPr lang="he-IL" sz="4000" dirty="0"/>
          </a:p>
        </p:txBody>
      </p:sp>
      <p:sp>
        <p:nvSpPr>
          <p:cNvPr id="5" name="TextBox 4"/>
          <p:cNvSpPr txBox="1"/>
          <p:nvPr/>
        </p:nvSpPr>
        <p:spPr>
          <a:xfrm>
            <a:off x="179512" y="1499300"/>
            <a:ext cx="8856984" cy="2554545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1">
            <a:spAutoFit/>
          </a:bodyPr>
          <a:lstStyle/>
          <a:p>
            <a:pPr algn="l" rtl="0"/>
            <a:r>
              <a:rPr lang="en-US" sz="3200" u="sng" dirty="0" smtClean="0"/>
              <a:t>Query(</a:t>
            </a:r>
            <a:r>
              <a:rPr lang="en-US" sz="3200" u="sng" dirty="0" err="1" smtClean="0"/>
              <a:t>u,v</a:t>
            </a:r>
            <a:r>
              <a:rPr lang="en-US" sz="3200" u="sng" dirty="0" smtClean="0"/>
              <a:t>)</a:t>
            </a:r>
            <a:r>
              <a:rPr lang="en-US" sz="3200" dirty="0" smtClean="0"/>
              <a:t> </a:t>
            </a:r>
          </a:p>
          <a:p>
            <a:pPr algn="l" rtl="0"/>
            <a:r>
              <a:rPr lang="en-US" sz="3200" dirty="0" smtClean="0"/>
              <a:t>If </a:t>
            </a:r>
            <a:r>
              <a:rPr lang="en-US" sz="3200" dirty="0" smtClean="0">
                <a:solidFill>
                  <a:srgbClr val="1C01BF"/>
                </a:solidFill>
                <a:sym typeface="Symbol"/>
              </a:rPr>
              <a:t>B</a:t>
            </a:r>
            <a:r>
              <a:rPr lang="en-US" sz="3200" baseline="-25000" dirty="0" smtClean="0">
                <a:solidFill>
                  <a:srgbClr val="1C01BF"/>
                </a:solidFill>
                <a:sym typeface="Symbol"/>
              </a:rPr>
              <a:t>A</a:t>
            </a:r>
            <a:r>
              <a:rPr lang="en-US" sz="3200" dirty="0" smtClean="0">
                <a:solidFill>
                  <a:srgbClr val="1C01BF"/>
                </a:solidFill>
                <a:sym typeface="Symbol"/>
              </a:rPr>
              <a:t>(u) </a:t>
            </a:r>
            <a:r>
              <a:rPr lang="en-US" sz="3200" dirty="0">
                <a:solidFill>
                  <a:srgbClr val="1C01BF"/>
                </a:solidFill>
                <a:sym typeface="Symbol"/>
              </a:rPr>
              <a:t> </a:t>
            </a:r>
            <a:r>
              <a:rPr lang="en-US" sz="3200" dirty="0" smtClean="0">
                <a:solidFill>
                  <a:srgbClr val="1C01BF"/>
                </a:solidFill>
                <a:sym typeface="Symbol"/>
              </a:rPr>
              <a:t>B</a:t>
            </a:r>
            <a:r>
              <a:rPr lang="en-US" sz="3200" baseline="-25000" dirty="0" smtClean="0">
                <a:solidFill>
                  <a:srgbClr val="1C01BF"/>
                </a:solidFill>
                <a:sym typeface="Symbol"/>
              </a:rPr>
              <a:t>A</a:t>
            </a:r>
            <a:r>
              <a:rPr lang="en-US" sz="3200" dirty="0" smtClean="0">
                <a:solidFill>
                  <a:srgbClr val="1C01BF"/>
                </a:solidFill>
                <a:sym typeface="Symbol"/>
              </a:rPr>
              <a:t>(v) =  </a:t>
            </a:r>
          </a:p>
          <a:p>
            <a:pPr algn="l" rtl="0"/>
            <a:r>
              <a:rPr lang="en-US" sz="3200" dirty="0" smtClean="0"/>
              <a:t>	min(</a:t>
            </a:r>
            <a:r>
              <a:rPr lang="en-US" sz="3200" dirty="0" smtClean="0">
                <a:solidFill>
                  <a:srgbClr val="1C01BF"/>
                </a:solidFill>
              </a:rPr>
              <a:t>d[</a:t>
            </a:r>
            <a:r>
              <a:rPr lang="en-US" sz="3200" dirty="0" err="1" smtClean="0">
                <a:solidFill>
                  <a:srgbClr val="1C01BF"/>
                </a:solidFill>
              </a:rPr>
              <a:t>u,p</a:t>
            </a:r>
            <a:r>
              <a:rPr lang="en-US" sz="3200" baseline="-25000" dirty="0" err="1" smtClean="0">
                <a:solidFill>
                  <a:srgbClr val="1C01BF"/>
                </a:solidFill>
              </a:rPr>
              <a:t>A</a:t>
            </a:r>
            <a:r>
              <a:rPr lang="en-US" sz="3200" dirty="0" smtClean="0">
                <a:solidFill>
                  <a:srgbClr val="1C01BF"/>
                </a:solidFill>
              </a:rPr>
              <a:t>(u)]+d[</a:t>
            </a:r>
            <a:r>
              <a:rPr lang="en-US" sz="3200" dirty="0" err="1" smtClean="0">
                <a:solidFill>
                  <a:srgbClr val="1C01BF"/>
                </a:solidFill>
              </a:rPr>
              <a:t>p</a:t>
            </a:r>
            <a:r>
              <a:rPr lang="en-US" sz="3200" baseline="-25000" dirty="0" err="1" smtClean="0">
                <a:solidFill>
                  <a:srgbClr val="1C01BF"/>
                </a:solidFill>
              </a:rPr>
              <a:t>A</a:t>
            </a:r>
            <a:r>
              <a:rPr lang="en-US" sz="3200" dirty="0" smtClean="0">
                <a:solidFill>
                  <a:srgbClr val="1C01BF"/>
                </a:solidFill>
              </a:rPr>
              <a:t>(u),v]</a:t>
            </a:r>
            <a:r>
              <a:rPr lang="en-US" sz="3200" dirty="0" smtClean="0"/>
              <a:t>,</a:t>
            </a:r>
            <a:r>
              <a:rPr lang="en-US" sz="3200" dirty="0" smtClean="0">
                <a:solidFill>
                  <a:srgbClr val="FF0000"/>
                </a:solidFill>
              </a:rPr>
              <a:t>d[</a:t>
            </a:r>
            <a:r>
              <a:rPr lang="en-US" sz="3200" dirty="0" err="1" smtClean="0">
                <a:solidFill>
                  <a:srgbClr val="FF0000"/>
                </a:solidFill>
              </a:rPr>
              <a:t>u,p</a:t>
            </a:r>
            <a:r>
              <a:rPr lang="en-US" sz="3200" baseline="-25000" dirty="0" err="1" smtClean="0">
                <a:solidFill>
                  <a:srgbClr val="FF0000"/>
                </a:solidFill>
              </a:rPr>
              <a:t>A</a:t>
            </a:r>
            <a:r>
              <a:rPr lang="en-US" sz="3200" dirty="0" smtClean="0">
                <a:solidFill>
                  <a:srgbClr val="FF0000"/>
                </a:solidFill>
              </a:rPr>
              <a:t>(v</a:t>
            </a:r>
            <a:r>
              <a:rPr lang="en-US" sz="3200" dirty="0">
                <a:solidFill>
                  <a:srgbClr val="FF0000"/>
                </a:solidFill>
              </a:rPr>
              <a:t>)]+</a:t>
            </a:r>
            <a:r>
              <a:rPr lang="en-US" sz="3200" dirty="0" smtClean="0">
                <a:solidFill>
                  <a:srgbClr val="FF0000"/>
                </a:solidFill>
              </a:rPr>
              <a:t>d[</a:t>
            </a:r>
            <a:r>
              <a:rPr lang="en-US" sz="3200" dirty="0" err="1" smtClean="0">
                <a:solidFill>
                  <a:srgbClr val="FF0000"/>
                </a:solidFill>
              </a:rPr>
              <a:t>p</a:t>
            </a:r>
            <a:r>
              <a:rPr lang="en-US" sz="3200" baseline="-25000" dirty="0" err="1" smtClean="0">
                <a:solidFill>
                  <a:srgbClr val="FF0000"/>
                </a:solidFill>
              </a:rPr>
              <a:t>A</a:t>
            </a:r>
            <a:r>
              <a:rPr lang="en-US" sz="3200" dirty="0" smtClean="0">
                <a:solidFill>
                  <a:srgbClr val="FF0000"/>
                </a:solidFill>
              </a:rPr>
              <a:t>(v),v]</a:t>
            </a:r>
            <a:r>
              <a:rPr lang="en-US" sz="3200" dirty="0" smtClean="0"/>
              <a:t>)</a:t>
            </a:r>
          </a:p>
          <a:p>
            <a:pPr algn="l" rtl="0"/>
            <a:r>
              <a:rPr lang="en-US" sz="3200" dirty="0" smtClean="0"/>
              <a:t>Else </a:t>
            </a:r>
          </a:p>
          <a:p>
            <a:pPr algn="l" rtl="0"/>
            <a:r>
              <a:rPr lang="en-US" sz="3200" dirty="0" smtClean="0"/>
              <a:t>	d[</a:t>
            </a:r>
            <a:r>
              <a:rPr lang="en-US" sz="3200" dirty="0" err="1" smtClean="0"/>
              <a:t>u,v</a:t>
            </a:r>
            <a:r>
              <a:rPr lang="en-US" sz="3200" dirty="0" smtClean="0"/>
              <a:t>]</a:t>
            </a:r>
            <a:endParaRPr lang="he-IL" sz="3200" dirty="0"/>
          </a:p>
        </p:txBody>
      </p:sp>
      <p:sp>
        <p:nvSpPr>
          <p:cNvPr id="34" name="Oval 33"/>
          <p:cNvSpPr/>
          <p:nvPr/>
        </p:nvSpPr>
        <p:spPr>
          <a:xfrm>
            <a:off x="2411760" y="6093296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5" name="Oval 34"/>
          <p:cNvSpPr/>
          <p:nvPr/>
        </p:nvSpPr>
        <p:spPr>
          <a:xfrm>
            <a:off x="7164304" y="6093296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6" name="Text Box 44"/>
          <p:cNvSpPr txBox="1">
            <a:spLocks noChangeArrowheads="1"/>
          </p:cNvSpPr>
          <p:nvPr/>
        </p:nvSpPr>
        <p:spPr bwMode="auto">
          <a:xfrm>
            <a:off x="2123728" y="5985284"/>
            <a:ext cx="31290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l" rtl="0" eaLnBrk="1" hangingPunct="1"/>
            <a:r>
              <a:rPr lang="en-US" dirty="0" smtClean="0"/>
              <a:t>u</a:t>
            </a:r>
            <a:endParaRPr lang="en-US" dirty="0"/>
          </a:p>
        </p:txBody>
      </p:sp>
      <p:sp>
        <p:nvSpPr>
          <p:cNvPr id="37" name="Text Box 44"/>
          <p:cNvSpPr txBox="1">
            <a:spLocks noChangeArrowheads="1"/>
          </p:cNvSpPr>
          <p:nvPr/>
        </p:nvSpPr>
        <p:spPr bwMode="auto">
          <a:xfrm>
            <a:off x="7296254" y="5975992"/>
            <a:ext cx="30008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l" rtl="0" eaLnBrk="1" hangingPunct="1"/>
            <a:r>
              <a:rPr lang="en-US" dirty="0" smtClean="0"/>
              <a:t>v</a:t>
            </a:r>
            <a:endParaRPr lang="en-US" dirty="0"/>
          </a:p>
        </p:txBody>
      </p:sp>
      <p:sp>
        <p:nvSpPr>
          <p:cNvPr id="41" name="Oval 40"/>
          <p:cNvSpPr/>
          <p:nvPr/>
        </p:nvSpPr>
        <p:spPr>
          <a:xfrm>
            <a:off x="3208910" y="4943523"/>
            <a:ext cx="144000" cy="144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4" name="TextBox 43"/>
          <p:cNvSpPr txBox="1"/>
          <p:nvPr/>
        </p:nvSpPr>
        <p:spPr>
          <a:xfrm>
            <a:off x="2735796" y="4704623"/>
            <a:ext cx="569387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l" rtl="0"/>
            <a:r>
              <a:rPr lang="en-US" dirty="0" smtClean="0"/>
              <a:t>p(u)</a:t>
            </a:r>
            <a:endParaRPr lang="he-IL" dirty="0"/>
          </a:p>
        </p:txBody>
      </p:sp>
      <p:sp>
        <p:nvSpPr>
          <p:cNvPr id="45" name="Oval 44"/>
          <p:cNvSpPr/>
          <p:nvPr/>
        </p:nvSpPr>
        <p:spPr>
          <a:xfrm>
            <a:off x="6610601" y="4944884"/>
            <a:ext cx="144000" cy="144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6" name="TextBox 45"/>
          <p:cNvSpPr txBox="1"/>
          <p:nvPr/>
        </p:nvSpPr>
        <p:spPr>
          <a:xfrm>
            <a:off x="6696236" y="4689140"/>
            <a:ext cx="569387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l" rtl="0"/>
            <a:r>
              <a:rPr lang="en-US" dirty="0" smtClean="0"/>
              <a:t>p(v)</a:t>
            </a:r>
            <a:endParaRPr lang="he-IL" dirty="0"/>
          </a:p>
        </p:txBody>
      </p:sp>
      <p:cxnSp>
        <p:nvCxnSpPr>
          <p:cNvPr id="48" name="Straight Connector 47"/>
          <p:cNvCxnSpPr>
            <a:stCxn id="34" idx="7"/>
            <a:endCxn id="41" idx="3"/>
          </p:cNvCxnSpPr>
          <p:nvPr/>
        </p:nvCxnSpPr>
        <p:spPr>
          <a:xfrm flipV="1">
            <a:off x="2534672" y="5066435"/>
            <a:ext cx="695326" cy="1047949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>
            <a:stCxn id="35" idx="1"/>
            <a:endCxn id="41" idx="5"/>
          </p:cNvCxnSpPr>
          <p:nvPr/>
        </p:nvCxnSpPr>
        <p:spPr>
          <a:xfrm flipH="1" flipV="1">
            <a:off x="3331822" y="5066435"/>
            <a:ext cx="3853570" cy="1047949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>
            <a:stCxn id="34" idx="7"/>
            <a:endCxn id="45" idx="2"/>
          </p:cNvCxnSpPr>
          <p:nvPr/>
        </p:nvCxnSpPr>
        <p:spPr>
          <a:xfrm flipV="1">
            <a:off x="2534672" y="5016884"/>
            <a:ext cx="4075929" cy="10975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>
            <a:stCxn id="35" idx="1"/>
            <a:endCxn id="45" idx="4"/>
          </p:cNvCxnSpPr>
          <p:nvPr/>
        </p:nvCxnSpPr>
        <p:spPr>
          <a:xfrm flipH="1" flipV="1">
            <a:off x="6682601" y="5088884"/>
            <a:ext cx="502791" cy="10255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Teranet 2011</a:t>
            </a:r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30051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37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892480" cy="1143000"/>
          </a:xfrm>
        </p:spPr>
        <p:txBody>
          <a:bodyPr>
            <a:noAutofit/>
          </a:bodyPr>
          <a:lstStyle/>
          <a:p>
            <a:pPr rtl="0"/>
            <a:r>
              <a:rPr lang="en-US" sz="4000" dirty="0" smtClean="0"/>
              <a:t>Stretch (2,1) compact routing scheme?</a:t>
            </a:r>
            <a:endParaRPr lang="he-IL" sz="4000" dirty="0"/>
          </a:p>
        </p:txBody>
      </p:sp>
      <p:sp>
        <p:nvSpPr>
          <p:cNvPr id="34" name="Oval 33"/>
          <p:cNvSpPr/>
          <p:nvPr/>
        </p:nvSpPr>
        <p:spPr>
          <a:xfrm>
            <a:off x="2411760" y="2960948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5" name="Oval 34"/>
          <p:cNvSpPr/>
          <p:nvPr/>
        </p:nvSpPr>
        <p:spPr>
          <a:xfrm>
            <a:off x="7164304" y="2960948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6" name="Text Box 44"/>
          <p:cNvSpPr txBox="1">
            <a:spLocks noChangeArrowheads="1"/>
          </p:cNvSpPr>
          <p:nvPr/>
        </p:nvSpPr>
        <p:spPr bwMode="auto">
          <a:xfrm>
            <a:off x="2123728" y="2852936"/>
            <a:ext cx="31290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l" rtl="0" eaLnBrk="1" hangingPunct="1"/>
            <a:r>
              <a:rPr lang="en-US" dirty="0" smtClean="0"/>
              <a:t>u</a:t>
            </a:r>
            <a:endParaRPr lang="en-US" dirty="0"/>
          </a:p>
        </p:txBody>
      </p:sp>
      <p:sp>
        <p:nvSpPr>
          <p:cNvPr id="37" name="Text Box 44"/>
          <p:cNvSpPr txBox="1">
            <a:spLocks noChangeArrowheads="1"/>
          </p:cNvSpPr>
          <p:nvPr/>
        </p:nvSpPr>
        <p:spPr bwMode="auto">
          <a:xfrm>
            <a:off x="7296254" y="2843644"/>
            <a:ext cx="30008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l" rtl="0" eaLnBrk="1" hangingPunct="1"/>
            <a:r>
              <a:rPr lang="en-US" dirty="0" smtClean="0"/>
              <a:t>v</a:t>
            </a:r>
            <a:endParaRPr lang="en-US" dirty="0"/>
          </a:p>
        </p:txBody>
      </p:sp>
      <p:sp>
        <p:nvSpPr>
          <p:cNvPr id="41" name="Oval 40"/>
          <p:cNvSpPr/>
          <p:nvPr/>
        </p:nvSpPr>
        <p:spPr>
          <a:xfrm>
            <a:off x="3208910" y="1811175"/>
            <a:ext cx="144000" cy="144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4" name="TextBox 43"/>
          <p:cNvSpPr txBox="1"/>
          <p:nvPr/>
        </p:nvSpPr>
        <p:spPr>
          <a:xfrm>
            <a:off x="2735796" y="1572275"/>
            <a:ext cx="569387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l" rtl="0"/>
            <a:r>
              <a:rPr lang="en-US" dirty="0" smtClean="0"/>
              <a:t>p(u)</a:t>
            </a:r>
            <a:endParaRPr lang="he-IL" dirty="0"/>
          </a:p>
        </p:txBody>
      </p:sp>
      <p:sp>
        <p:nvSpPr>
          <p:cNvPr id="45" name="Oval 44"/>
          <p:cNvSpPr/>
          <p:nvPr/>
        </p:nvSpPr>
        <p:spPr>
          <a:xfrm>
            <a:off x="6610601" y="1812536"/>
            <a:ext cx="144000" cy="144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6" name="TextBox 45"/>
          <p:cNvSpPr txBox="1"/>
          <p:nvPr/>
        </p:nvSpPr>
        <p:spPr>
          <a:xfrm>
            <a:off x="6696236" y="1556792"/>
            <a:ext cx="569387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l" rtl="0"/>
            <a:r>
              <a:rPr lang="en-US" dirty="0" smtClean="0"/>
              <a:t>p(v)</a:t>
            </a:r>
            <a:endParaRPr lang="he-IL" dirty="0"/>
          </a:p>
        </p:txBody>
      </p:sp>
      <p:cxnSp>
        <p:nvCxnSpPr>
          <p:cNvPr id="48" name="Straight Connector 47"/>
          <p:cNvCxnSpPr>
            <a:stCxn id="34" idx="7"/>
            <a:endCxn id="41" idx="3"/>
          </p:cNvCxnSpPr>
          <p:nvPr/>
        </p:nvCxnSpPr>
        <p:spPr>
          <a:xfrm flipV="1">
            <a:off x="2534672" y="1934087"/>
            <a:ext cx="695326" cy="1047949"/>
          </a:xfrm>
          <a:prstGeom prst="line">
            <a:avLst/>
          </a:prstGeom>
          <a:ln w="38100">
            <a:solidFill>
              <a:schemeClr val="accent1">
                <a:shade val="95000"/>
                <a:satMod val="105000"/>
                <a:alpha val="23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>
            <a:stCxn id="35" idx="1"/>
            <a:endCxn id="41" idx="5"/>
          </p:cNvCxnSpPr>
          <p:nvPr/>
        </p:nvCxnSpPr>
        <p:spPr>
          <a:xfrm flipH="1" flipV="1">
            <a:off x="3331822" y="1934087"/>
            <a:ext cx="3853570" cy="1047949"/>
          </a:xfrm>
          <a:prstGeom prst="line">
            <a:avLst/>
          </a:prstGeom>
          <a:ln w="38100">
            <a:solidFill>
              <a:schemeClr val="accent1">
                <a:shade val="95000"/>
                <a:satMod val="105000"/>
                <a:alpha val="23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>
            <a:stCxn id="34" idx="7"/>
            <a:endCxn id="45" idx="2"/>
          </p:cNvCxnSpPr>
          <p:nvPr/>
        </p:nvCxnSpPr>
        <p:spPr>
          <a:xfrm flipV="1">
            <a:off x="2534672" y="1884536"/>
            <a:ext cx="4075929" cy="10975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>
            <a:stCxn id="35" idx="1"/>
            <a:endCxn id="45" idx="4"/>
          </p:cNvCxnSpPr>
          <p:nvPr/>
        </p:nvCxnSpPr>
        <p:spPr>
          <a:xfrm flipH="1" flipV="1">
            <a:off x="6682601" y="1956536"/>
            <a:ext cx="502791" cy="10255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467544" y="3176972"/>
            <a:ext cx="8856984" cy="3046988"/>
          </a:xfrm>
          <a:prstGeom prst="rect">
            <a:avLst/>
          </a:prstGeom>
          <a:noFill/>
          <a:ln>
            <a:noFill/>
          </a:ln>
        </p:spPr>
        <p:txBody>
          <a:bodyPr wrap="square" rtlCol="1">
            <a:spAutoFit/>
          </a:bodyPr>
          <a:lstStyle/>
          <a:p>
            <a:pPr algn="l" rtl="0"/>
            <a:r>
              <a:rPr lang="en-US" sz="3200" u="sng" dirty="0" smtClean="0">
                <a:sym typeface="Symbol"/>
              </a:rPr>
              <a:t>Vertex storage:</a:t>
            </a:r>
            <a:r>
              <a:rPr lang="en-US" sz="3200" dirty="0" smtClean="0">
                <a:sym typeface="Symbol"/>
              </a:rPr>
              <a:t> </a:t>
            </a:r>
          </a:p>
          <a:p>
            <a:pPr marL="457200" indent="-457200" algn="l" rtl="0">
              <a:buFont typeface="Arial" pitchFamily="34" charset="0"/>
              <a:buChar char="•"/>
            </a:pPr>
            <a:r>
              <a:rPr lang="en-US" sz="3200" dirty="0" smtClean="0">
                <a:sym typeface="Symbol"/>
              </a:rPr>
              <a:t>Each vertex saves the first edge on the shortest path to each vertex of A</a:t>
            </a:r>
            <a:r>
              <a:rPr lang="en-US" sz="3200" dirty="0">
                <a:sym typeface="Symbol"/>
              </a:rPr>
              <a:t>. </a:t>
            </a:r>
            <a:endParaRPr lang="en-US" sz="3200" dirty="0" smtClean="0">
              <a:sym typeface="Symbol"/>
            </a:endParaRPr>
          </a:p>
          <a:p>
            <a:pPr marL="457200" indent="-457200" algn="l" rtl="0">
              <a:buFont typeface="Arial" pitchFamily="34" charset="0"/>
              <a:buChar char="•"/>
            </a:pPr>
            <a:r>
              <a:rPr lang="en-US" sz="3200" dirty="0" smtClean="0">
                <a:sym typeface="Symbol"/>
              </a:rPr>
              <a:t>Each vertex saves its cluster. </a:t>
            </a:r>
          </a:p>
          <a:p>
            <a:pPr algn="l" rtl="0"/>
            <a:r>
              <a:rPr lang="en-US" sz="3200" u="sng" dirty="0" smtClean="0">
                <a:sym typeface="Symbol"/>
              </a:rPr>
              <a:t>Vertex label:</a:t>
            </a:r>
          </a:p>
          <a:p>
            <a:pPr algn="l" rtl="0"/>
            <a:r>
              <a:rPr lang="en-US" sz="3200" dirty="0" smtClean="0">
                <a:sym typeface="Symbol"/>
              </a:rPr>
              <a:t>&lt;</a:t>
            </a:r>
            <a:r>
              <a:rPr lang="en-US" sz="3200" dirty="0" err="1" smtClean="0">
                <a:sym typeface="Symbol"/>
              </a:rPr>
              <a:t>v,p</a:t>
            </a:r>
            <a:r>
              <a:rPr lang="en-US" sz="3200" dirty="0" smtClean="0">
                <a:sym typeface="Symbol"/>
              </a:rPr>
              <a:t>(v),first edge on the path from p(v) to v</a:t>
            </a:r>
            <a:r>
              <a:rPr lang="en-US" sz="3200" dirty="0">
                <a:sym typeface="Symbol"/>
              </a:rPr>
              <a:t>&gt;</a:t>
            </a:r>
            <a:endParaRPr lang="en-US" sz="3200" dirty="0" smtClean="0">
              <a:sym typeface="Symbol"/>
            </a:endParaRPr>
          </a:p>
        </p:txBody>
      </p:sp>
      <p:sp>
        <p:nvSpPr>
          <p:cNvPr id="17" name="Oval 16"/>
          <p:cNvSpPr/>
          <p:nvPr/>
        </p:nvSpPr>
        <p:spPr>
          <a:xfrm>
            <a:off x="6743391" y="2132856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Teranet 2011</a:t>
            </a:r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51109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37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892480" cy="1143000"/>
          </a:xfrm>
        </p:spPr>
        <p:txBody>
          <a:bodyPr>
            <a:noAutofit/>
          </a:bodyPr>
          <a:lstStyle/>
          <a:p>
            <a:pPr rtl="0"/>
            <a:r>
              <a:rPr lang="en-US" sz="4000" dirty="0" smtClean="0"/>
              <a:t>Stretch (2,1) compact routing scheme?</a:t>
            </a:r>
            <a:endParaRPr lang="he-IL" sz="4000" dirty="0"/>
          </a:p>
        </p:txBody>
      </p:sp>
      <p:sp>
        <p:nvSpPr>
          <p:cNvPr id="34" name="Oval 33"/>
          <p:cNvSpPr/>
          <p:nvPr/>
        </p:nvSpPr>
        <p:spPr>
          <a:xfrm>
            <a:off x="2411760" y="2960948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5" name="Oval 34"/>
          <p:cNvSpPr/>
          <p:nvPr/>
        </p:nvSpPr>
        <p:spPr>
          <a:xfrm>
            <a:off x="7164304" y="2960948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6" name="Text Box 44"/>
          <p:cNvSpPr txBox="1">
            <a:spLocks noChangeArrowheads="1"/>
          </p:cNvSpPr>
          <p:nvPr/>
        </p:nvSpPr>
        <p:spPr bwMode="auto">
          <a:xfrm>
            <a:off x="2123728" y="2852936"/>
            <a:ext cx="31290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l" rtl="0" eaLnBrk="1" hangingPunct="1"/>
            <a:r>
              <a:rPr lang="en-US" dirty="0" smtClean="0"/>
              <a:t>u</a:t>
            </a:r>
            <a:endParaRPr lang="en-US" dirty="0"/>
          </a:p>
        </p:txBody>
      </p:sp>
      <p:sp>
        <p:nvSpPr>
          <p:cNvPr id="37" name="Text Box 44"/>
          <p:cNvSpPr txBox="1">
            <a:spLocks noChangeArrowheads="1"/>
          </p:cNvSpPr>
          <p:nvPr/>
        </p:nvSpPr>
        <p:spPr bwMode="auto">
          <a:xfrm>
            <a:off x="7296254" y="2843644"/>
            <a:ext cx="30008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l" rtl="0" eaLnBrk="1" hangingPunct="1"/>
            <a:r>
              <a:rPr lang="en-US" dirty="0" smtClean="0"/>
              <a:t>v</a:t>
            </a:r>
            <a:endParaRPr lang="en-US" dirty="0"/>
          </a:p>
        </p:txBody>
      </p:sp>
      <p:sp>
        <p:nvSpPr>
          <p:cNvPr id="41" name="Oval 40"/>
          <p:cNvSpPr/>
          <p:nvPr/>
        </p:nvSpPr>
        <p:spPr>
          <a:xfrm>
            <a:off x="3208910" y="1811175"/>
            <a:ext cx="144000" cy="144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4" name="TextBox 43"/>
          <p:cNvSpPr txBox="1"/>
          <p:nvPr/>
        </p:nvSpPr>
        <p:spPr>
          <a:xfrm>
            <a:off x="2735796" y="1572275"/>
            <a:ext cx="569387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l" rtl="0"/>
            <a:r>
              <a:rPr lang="en-US" dirty="0" smtClean="0"/>
              <a:t>p(u)</a:t>
            </a:r>
            <a:endParaRPr lang="he-IL" dirty="0"/>
          </a:p>
        </p:txBody>
      </p:sp>
      <p:sp>
        <p:nvSpPr>
          <p:cNvPr id="45" name="Oval 44"/>
          <p:cNvSpPr/>
          <p:nvPr/>
        </p:nvSpPr>
        <p:spPr>
          <a:xfrm>
            <a:off x="6610601" y="1812536"/>
            <a:ext cx="144000" cy="144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6" name="TextBox 45"/>
          <p:cNvSpPr txBox="1"/>
          <p:nvPr/>
        </p:nvSpPr>
        <p:spPr>
          <a:xfrm>
            <a:off x="6696236" y="1556792"/>
            <a:ext cx="569387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l" rtl="0"/>
            <a:r>
              <a:rPr lang="en-US" dirty="0" smtClean="0"/>
              <a:t>p(v)</a:t>
            </a:r>
            <a:endParaRPr lang="he-IL" dirty="0"/>
          </a:p>
        </p:txBody>
      </p:sp>
      <p:cxnSp>
        <p:nvCxnSpPr>
          <p:cNvPr id="48" name="Straight Connector 47"/>
          <p:cNvCxnSpPr>
            <a:stCxn id="34" idx="7"/>
            <a:endCxn id="41" idx="3"/>
          </p:cNvCxnSpPr>
          <p:nvPr/>
        </p:nvCxnSpPr>
        <p:spPr>
          <a:xfrm flipV="1">
            <a:off x="2534672" y="1934087"/>
            <a:ext cx="695326" cy="1047949"/>
          </a:xfrm>
          <a:prstGeom prst="line">
            <a:avLst/>
          </a:prstGeom>
          <a:ln w="38100">
            <a:solidFill>
              <a:schemeClr val="accent1">
                <a:shade val="95000"/>
                <a:satMod val="10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>
            <a:stCxn id="35" idx="1"/>
            <a:endCxn id="41" idx="5"/>
          </p:cNvCxnSpPr>
          <p:nvPr/>
        </p:nvCxnSpPr>
        <p:spPr>
          <a:xfrm flipH="1" flipV="1">
            <a:off x="3331822" y="1934087"/>
            <a:ext cx="3853570" cy="1047949"/>
          </a:xfrm>
          <a:prstGeom prst="line">
            <a:avLst/>
          </a:prstGeom>
          <a:ln w="38100">
            <a:solidFill>
              <a:schemeClr val="accent1">
                <a:shade val="95000"/>
                <a:satMod val="10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>
            <a:stCxn id="34" idx="7"/>
            <a:endCxn id="45" idx="2"/>
          </p:cNvCxnSpPr>
          <p:nvPr/>
        </p:nvCxnSpPr>
        <p:spPr>
          <a:xfrm flipV="1">
            <a:off x="2534672" y="1884536"/>
            <a:ext cx="4075929" cy="1097500"/>
          </a:xfrm>
          <a:prstGeom prst="line">
            <a:avLst/>
          </a:prstGeom>
          <a:ln w="38100">
            <a:solidFill>
              <a:srgbClr val="FF0000">
                <a:alpha val="23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>
            <a:stCxn id="35" idx="1"/>
            <a:endCxn id="45" idx="4"/>
          </p:cNvCxnSpPr>
          <p:nvPr/>
        </p:nvCxnSpPr>
        <p:spPr>
          <a:xfrm flipH="1" flipV="1">
            <a:off x="6682601" y="1956536"/>
            <a:ext cx="502791" cy="1025500"/>
          </a:xfrm>
          <a:prstGeom prst="line">
            <a:avLst/>
          </a:prstGeom>
          <a:ln w="38100">
            <a:solidFill>
              <a:srgbClr val="FF0000">
                <a:alpha val="23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467544" y="3176972"/>
            <a:ext cx="8856984" cy="2062103"/>
          </a:xfrm>
          <a:prstGeom prst="rect">
            <a:avLst/>
          </a:prstGeom>
          <a:noFill/>
          <a:ln>
            <a:noFill/>
          </a:ln>
        </p:spPr>
        <p:txBody>
          <a:bodyPr wrap="square" rtlCol="1">
            <a:spAutoFit/>
          </a:bodyPr>
          <a:lstStyle/>
          <a:p>
            <a:pPr algn="l" rtl="0"/>
            <a:r>
              <a:rPr lang="en-US" sz="3200" dirty="0" smtClean="0">
                <a:sym typeface="Symbol"/>
              </a:rPr>
              <a:t>But what if we need to route from u to p(u) and then to v?</a:t>
            </a:r>
          </a:p>
          <a:p>
            <a:pPr algn="l" rtl="0"/>
            <a:r>
              <a:rPr lang="en-US" sz="3200" dirty="0" smtClean="0">
                <a:sym typeface="Symbol"/>
              </a:rPr>
              <a:t>The main problem is that we don’t know how to route from p(u) to v. </a:t>
            </a:r>
          </a:p>
        </p:txBody>
      </p:sp>
      <p:sp>
        <p:nvSpPr>
          <p:cNvPr id="17" name="Oval 16"/>
          <p:cNvSpPr/>
          <p:nvPr/>
        </p:nvSpPr>
        <p:spPr>
          <a:xfrm>
            <a:off x="6743391" y="2132856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4" name="Straight Arrow Connector 3"/>
          <p:cNvCxnSpPr/>
          <p:nvPr/>
        </p:nvCxnSpPr>
        <p:spPr>
          <a:xfrm flipV="1">
            <a:off x="2483760" y="1956536"/>
            <a:ext cx="612076" cy="887108"/>
          </a:xfrm>
          <a:prstGeom prst="straightConnector1">
            <a:avLst/>
          </a:prstGeom>
          <a:ln w="38100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3275856" y="2060848"/>
            <a:ext cx="3883394" cy="1044116"/>
          </a:xfrm>
          <a:prstGeom prst="straightConnector1">
            <a:avLst/>
          </a:prstGeom>
          <a:ln w="38100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Teranet 2011</a:t>
            </a:r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0464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892480" cy="1143000"/>
          </a:xfrm>
        </p:spPr>
        <p:txBody>
          <a:bodyPr>
            <a:noAutofit/>
          </a:bodyPr>
          <a:lstStyle/>
          <a:p>
            <a:pPr rtl="0"/>
            <a:r>
              <a:rPr lang="en-US" sz="4000" dirty="0" smtClean="0"/>
              <a:t>Stretch (2,1) compact routing scheme?</a:t>
            </a:r>
            <a:endParaRPr lang="he-IL" sz="4000" dirty="0"/>
          </a:p>
        </p:txBody>
      </p:sp>
      <p:sp>
        <p:nvSpPr>
          <p:cNvPr id="34" name="Oval 33"/>
          <p:cNvSpPr/>
          <p:nvPr/>
        </p:nvSpPr>
        <p:spPr>
          <a:xfrm>
            <a:off x="2411760" y="2960948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5" name="Oval 34"/>
          <p:cNvSpPr/>
          <p:nvPr/>
        </p:nvSpPr>
        <p:spPr>
          <a:xfrm>
            <a:off x="7164304" y="2960948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6" name="Text Box 44"/>
          <p:cNvSpPr txBox="1">
            <a:spLocks noChangeArrowheads="1"/>
          </p:cNvSpPr>
          <p:nvPr/>
        </p:nvSpPr>
        <p:spPr bwMode="auto">
          <a:xfrm>
            <a:off x="2123728" y="2852936"/>
            <a:ext cx="31290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l" rtl="0" eaLnBrk="1" hangingPunct="1"/>
            <a:r>
              <a:rPr lang="en-US" dirty="0" smtClean="0"/>
              <a:t>u</a:t>
            </a:r>
            <a:endParaRPr lang="en-US" dirty="0"/>
          </a:p>
        </p:txBody>
      </p:sp>
      <p:sp>
        <p:nvSpPr>
          <p:cNvPr id="37" name="Text Box 44"/>
          <p:cNvSpPr txBox="1">
            <a:spLocks noChangeArrowheads="1"/>
          </p:cNvSpPr>
          <p:nvPr/>
        </p:nvSpPr>
        <p:spPr bwMode="auto">
          <a:xfrm>
            <a:off x="7296254" y="2843644"/>
            <a:ext cx="30008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l" rtl="0" eaLnBrk="1" hangingPunct="1"/>
            <a:r>
              <a:rPr lang="en-US" dirty="0" smtClean="0"/>
              <a:t>v</a:t>
            </a:r>
            <a:endParaRPr lang="en-US" dirty="0"/>
          </a:p>
        </p:txBody>
      </p:sp>
      <p:sp>
        <p:nvSpPr>
          <p:cNvPr id="41" name="Oval 40"/>
          <p:cNvSpPr/>
          <p:nvPr/>
        </p:nvSpPr>
        <p:spPr>
          <a:xfrm>
            <a:off x="3208910" y="1811175"/>
            <a:ext cx="144000" cy="144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4" name="TextBox 43"/>
          <p:cNvSpPr txBox="1"/>
          <p:nvPr/>
        </p:nvSpPr>
        <p:spPr>
          <a:xfrm>
            <a:off x="2735796" y="1572275"/>
            <a:ext cx="569387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l" rtl="0"/>
            <a:r>
              <a:rPr lang="en-US" dirty="0" smtClean="0"/>
              <a:t>p(u)</a:t>
            </a:r>
            <a:endParaRPr lang="he-IL" dirty="0"/>
          </a:p>
        </p:txBody>
      </p:sp>
      <p:sp>
        <p:nvSpPr>
          <p:cNvPr id="45" name="Oval 44"/>
          <p:cNvSpPr/>
          <p:nvPr/>
        </p:nvSpPr>
        <p:spPr>
          <a:xfrm>
            <a:off x="6610601" y="1812536"/>
            <a:ext cx="144000" cy="144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6" name="TextBox 45"/>
          <p:cNvSpPr txBox="1"/>
          <p:nvPr/>
        </p:nvSpPr>
        <p:spPr>
          <a:xfrm>
            <a:off x="6696236" y="1556792"/>
            <a:ext cx="569387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l" rtl="0"/>
            <a:r>
              <a:rPr lang="en-US" dirty="0" smtClean="0"/>
              <a:t>p(v)</a:t>
            </a:r>
            <a:endParaRPr lang="he-IL" dirty="0"/>
          </a:p>
        </p:txBody>
      </p:sp>
      <p:cxnSp>
        <p:nvCxnSpPr>
          <p:cNvPr id="48" name="Straight Connector 47"/>
          <p:cNvCxnSpPr>
            <a:stCxn id="34" idx="7"/>
            <a:endCxn id="41" idx="3"/>
          </p:cNvCxnSpPr>
          <p:nvPr/>
        </p:nvCxnSpPr>
        <p:spPr>
          <a:xfrm flipV="1">
            <a:off x="2534672" y="1934087"/>
            <a:ext cx="695326" cy="1047949"/>
          </a:xfrm>
          <a:prstGeom prst="line">
            <a:avLst/>
          </a:prstGeom>
          <a:ln w="38100">
            <a:solidFill>
              <a:schemeClr val="accent1">
                <a:shade val="95000"/>
                <a:satMod val="10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>
            <a:stCxn id="35" idx="1"/>
            <a:endCxn id="41" idx="5"/>
          </p:cNvCxnSpPr>
          <p:nvPr/>
        </p:nvCxnSpPr>
        <p:spPr>
          <a:xfrm flipH="1" flipV="1">
            <a:off x="3331822" y="1934087"/>
            <a:ext cx="3853570" cy="1047949"/>
          </a:xfrm>
          <a:prstGeom prst="line">
            <a:avLst/>
          </a:prstGeom>
          <a:ln w="38100">
            <a:solidFill>
              <a:schemeClr val="accent1">
                <a:shade val="95000"/>
                <a:satMod val="10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>
            <a:stCxn id="34" idx="7"/>
            <a:endCxn id="45" idx="2"/>
          </p:cNvCxnSpPr>
          <p:nvPr/>
        </p:nvCxnSpPr>
        <p:spPr>
          <a:xfrm flipV="1">
            <a:off x="2534672" y="1884536"/>
            <a:ext cx="4075929" cy="10975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>
            <a:stCxn id="35" idx="1"/>
            <a:endCxn id="45" idx="4"/>
          </p:cNvCxnSpPr>
          <p:nvPr/>
        </p:nvCxnSpPr>
        <p:spPr>
          <a:xfrm flipH="1" flipV="1">
            <a:off x="6682601" y="1956536"/>
            <a:ext cx="502791" cy="10255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144144" y="5193196"/>
            <a:ext cx="8856984" cy="1077218"/>
          </a:xfrm>
          <a:prstGeom prst="rect">
            <a:avLst/>
          </a:prstGeom>
          <a:noFill/>
          <a:ln>
            <a:noFill/>
          </a:ln>
        </p:spPr>
        <p:txBody>
          <a:bodyPr wrap="square" rtlCol="1">
            <a:spAutoFit/>
          </a:bodyPr>
          <a:lstStyle/>
          <a:p>
            <a:pPr algn="l" rtl="0"/>
            <a:r>
              <a:rPr lang="en-US" sz="3200" dirty="0" smtClean="0">
                <a:sym typeface="Symbol"/>
              </a:rPr>
              <a:t>They present a (2,1) routing scheme with table size of n</a:t>
            </a:r>
            <a:r>
              <a:rPr lang="en-US" sz="3200" baseline="30000" dirty="0" smtClean="0">
                <a:sym typeface="Symbol"/>
              </a:rPr>
              <a:t>¾</a:t>
            </a:r>
            <a:r>
              <a:rPr lang="en-US" sz="3200" dirty="0" smtClean="0">
                <a:sym typeface="Symbol"/>
              </a:rPr>
              <a:t>. </a:t>
            </a:r>
            <a:endParaRPr lang="en-US" sz="3200" baseline="30000" dirty="0" smtClean="0">
              <a:sym typeface="Symbol"/>
            </a:endParaRPr>
          </a:p>
        </p:txBody>
      </p:sp>
      <p:sp>
        <p:nvSpPr>
          <p:cNvPr id="17" name="Oval 16"/>
          <p:cNvSpPr/>
          <p:nvPr/>
        </p:nvSpPr>
        <p:spPr>
          <a:xfrm>
            <a:off x="6743391" y="2132856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8" name="TextBox 17"/>
          <p:cNvSpPr txBox="1"/>
          <p:nvPr/>
        </p:nvSpPr>
        <p:spPr>
          <a:xfrm>
            <a:off x="539552" y="3681028"/>
            <a:ext cx="8029400" cy="107721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1">
            <a:spAutoFit/>
          </a:bodyPr>
          <a:lstStyle/>
          <a:p>
            <a:pPr algn="l" rtl="0"/>
            <a:r>
              <a:rPr lang="en-US" sz="3200" dirty="0" smtClean="0">
                <a:sym typeface="Symbol"/>
              </a:rPr>
              <a:t>Abraham </a:t>
            </a:r>
            <a:r>
              <a:rPr lang="en-US" sz="3200" dirty="0" smtClean="0">
                <a:sym typeface="Symbol"/>
              </a:rPr>
              <a:t>and </a:t>
            </a:r>
            <a:r>
              <a:rPr lang="en-US" sz="3200" dirty="0" err="1" smtClean="0"/>
              <a:t>Gavoille</a:t>
            </a:r>
            <a:r>
              <a:rPr lang="en-US" sz="3200" dirty="0" smtClean="0"/>
              <a:t> [DISC 2011] show how to overcome this </a:t>
            </a:r>
            <a:r>
              <a:rPr lang="en-US" sz="3200" dirty="0" smtClean="0"/>
              <a:t>problem with more space. </a:t>
            </a:r>
            <a:endParaRPr lang="en-US" sz="3200" dirty="0" smtClean="0">
              <a:sym typeface="Symbol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Teranet 2011</a:t>
            </a:r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51731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37" grpId="0"/>
      <p:bldP spid="16" grpId="0"/>
      <p:bldP spid="18" grpId="0" animBg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892480" cy="1143000"/>
          </a:xfrm>
        </p:spPr>
        <p:txBody>
          <a:bodyPr>
            <a:noAutofit/>
          </a:bodyPr>
          <a:lstStyle/>
          <a:p>
            <a:pPr rtl="0"/>
            <a:r>
              <a:rPr lang="en-US" sz="4000" dirty="0" smtClean="0"/>
              <a:t>Does stretch 2 is the limit?</a:t>
            </a:r>
            <a:endParaRPr lang="he-IL" sz="4000" dirty="0"/>
          </a:p>
        </p:txBody>
      </p:sp>
      <p:sp>
        <p:nvSpPr>
          <p:cNvPr id="16" name="TextBox 15"/>
          <p:cNvSpPr txBox="1"/>
          <p:nvPr/>
        </p:nvSpPr>
        <p:spPr>
          <a:xfrm>
            <a:off x="431540" y="1592796"/>
            <a:ext cx="8856984" cy="1077218"/>
          </a:xfrm>
          <a:prstGeom prst="rect">
            <a:avLst/>
          </a:prstGeom>
          <a:noFill/>
          <a:ln>
            <a:noFill/>
          </a:ln>
        </p:spPr>
        <p:txBody>
          <a:bodyPr wrap="square" rtlCol="1">
            <a:spAutoFit/>
          </a:bodyPr>
          <a:lstStyle/>
          <a:p>
            <a:pPr algn="l" rtl="0"/>
            <a:r>
              <a:rPr lang="en-US" sz="3200" dirty="0" smtClean="0">
                <a:sym typeface="Symbol"/>
              </a:rPr>
              <a:t>If we insist on constant time query then probably </a:t>
            </a:r>
            <a:r>
              <a:rPr lang="en-US" sz="3200" dirty="0">
                <a:sym typeface="Symbol"/>
              </a:rPr>
              <a:t>yes. </a:t>
            </a:r>
            <a:endParaRPr lang="en-US" sz="3200" dirty="0" smtClean="0">
              <a:sym typeface="Symbol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32716" y="2816932"/>
            <a:ext cx="8315748" cy="2554545"/>
          </a:xfrm>
          <a:prstGeom prst="rect">
            <a:avLst/>
          </a:prstGeom>
          <a:noFill/>
          <a:ln>
            <a:solidFill>
              <a:schemeClr val="accent1">
                <a:alpha val="73000"/>
              </a:schemeClr>
            </a:solidFill>
          </a:ln>
        </p:spPr>
        <p:txBody>
          <a:bodyPr wrap="square" rtlCol="1">
            <a:spAutoFit/>
          </a:bodyPr>
          <a:lstStyle/>
          <a:p>
            <a:pPr algn="l" rtl="0"/>
            <a:r>
              <a:rPr lang="en-US" sz="3200" u="sng" dirty="0" smtClean="0">
                <a:sym typeface="Symbol"/>
              </a:rPr>
              <a:t>Conjecture:</a:t>
            </a:r>
          </a:p>
          <a:p>
            <a:pPr algn="l" rtl="0"/>
            <a:r>
              <a:rPr lang="en-US" sz="3200" dirty="0" smtClean="0">
                <a:sym typeface="Symbol"/>
              </a:rPr>
              <a:t>Let S</a:t>
            </a:r>
            <a:r>
              <a:rPr lang="en-US" sz="3200" baseline="-25000" dirty="0" smtClean="0">
                <a:sym typeface="Symbol"/>
              </a:rPr>
              <a:t>1</a:t>
            </a:r>
            <a:r>
              <a:rPr lang="en-US" sz="3200" dirty="0" smtClean="0">
                <a:sym typeface="Symbol"/>
              </a:rPr>
              <a:t>,</a:t>
            </a:r>
            <a:r>
              <a:rPr lang="en-US" sz="3200" dirty="0">
                <a:sym typeface="Symbol"/>
              </a:rPr>
              <a:t> </a:t>
            </a:r>
            <a:r>
              <a:rPr lang="en-US" sz="3200" dirty="0" smtClean="0">
                <a:sym typeface="Symbol"/>
              </a:rPr>
              <a:t>S</a:t>
            </a:r>
            <a:r>
              <a:rPr lang="en-US" sz="3200" baseline="-25000" dirty="0" smtClean="0">
                <a:sym typeface="Symbol"/>
              </a:rPr>
              <a:t>2</a:t>
            </a:r>
            <a:r>
              <a:rPr lang="en-US" sz="3200" dirty="0" smtClean="0">
                <a:sym typeface="Symbol"/>
              </a:rPr>
              <a:t>,…,</a:t>
            </a:r>
            <a:r>
              <a:rPr lang="en-US" sz="3200" dirty="0">
                <a:sym typeface="Symbol"/>
              </a:rPr>
              <a:t> </a:t>
            </a:r>
            <a:r>
              <a:rPr lang="en-US" sz="3200" dirty="0" err="1" smtClean="0">
                <a:sym typeface="Symbol"/>
              </a:rPr>
              <a:t>S</a:t>
            </a:r>
            <a:r>
              <a:rPr lang="en-US" sz="3200" baseline="-25000" dirty="0" err="1" smtClean="0">
                <a:sym typeface="Symbol"/>
              </a:rPr>
              <a:t>n</a:t>
            </a:r>
            <a:r>
              <a:rPr lang="en-US" sz="3200" baseline="-25000" dirty="0" smtClean="0">
                <a:sym typeface="Symbol"/>
              </a:rPr>
              <a:t> </a:t>
            </a:r>
            <a:r>
              <a:rPr lang="en-US" sz="3200" dirty="0" smtClean="0">
                <a:sym typeface="Symbol"/>
              </a:rPr>
              <a:t>  [X], where X = </a:t>
            </a:r>
            <a:r>
              <a:rPr lang="en-US" sz="3200" dirty="0" err="1" smtClean="0">
                <a:sym typeface="Symbol"/>
              </a:rPr>
              <a:t>log</a:t>
            </a:r>
            <a:r>
              <a:rPr lang="en-US" sz="3200" baseline="30000" dirty="0" err="1" smtClean="0">
                <a:sym typeface="Symbol"/>
              </a:rPr>
              <a:t>c</a:t>
            </a:r>
            <a:r>
              <a:rPr lang="en-US" sz="3200" dirty="0" err="1" smtClean="0">
                <a:sym typeface="Symbol"/>
              </a:rPr>
              <a:t>n</a:t>
            </a:r>
            <a:r>
              <a:rPr lang="en-US" sz="3200" dirty="0" smtClean="0">
                <a:sym typeface="Symbol"/>
              </a:rPr>
              <a:t>. </a:t>
            </a:r>
          </a:p>
          <a:p>
            <a:pPr algn="l" rtl="0"/>
            <a:r>
              <a:rPr lang="en-US" sz="3200" dirty="0" smtClean="0">
                <a:sym typeface="Symbol"/>
              </a:rPr>
              <a:t>Queries: “does S</a:t>
            </a:r>
            <a:r>
              <a:rPr lang="en-US" sz="3200" baseline="-25000" dirty="0" smtClean="0">
                <a:sym typeface="Symbol"/>
              </a:rPr>
              <a:t>i  </a:t>
            </a:r>
            <a:r>
              <a:rPr lang="en-US" sz="3200" dirty="0" smtClean="0">
                <a:sym typeface="Symbol"/>
              </a:rPr>
              <a:t>intersects </a:t>
            </a:r>
            <a:r>
              <a:rPr lang="en-US" sz="3200" dirty="0" err="1" smtClean="0">
                <a:sym typeface="Symbol"/>
              </a:rPr>
              <a:t>S</a:t>
            </a:r>
            <a:r>
              <a:rPr lang="en-US" sz="3200" baseline="-25000" dirty="0" err="1" smtClean="0">
                <a:sym typeface="Symbol"/>
              </a:rPr>
              <a:t>j</a:t>
            </a:r>
            <a:r>
              <a:rPr lang="en-US" sz="3200" dirty="0" smtClean="0">
                <a:sym typeface="Symbol"/>
              </a:rPr>
              <a:t>”</a:t>
            </a:r>
            <a:endParaRPr lang="en-US" sz="3200" dirty="0">
              <a:sym typeface="Symbol"/>
            </a:endParaRPr>
          </a:p>
          <a:p>
            <a:pPr algn="l" rtl="0"/>
            <a:r>
              <a:rPr lang="en-US" sz="3200" dirty="0" smtClean="0">
                <a:sym typeface="Symbol"/>
              </a:rPr>
              <a:t>For </a:t>
            </a:r>
            <a:r>
              <a:rPr lang="en-US" sz="3200" u="sng" dirty="0" smtClean="0">
                <a:sym typeface="Symbol"/>
              </a:rPr>
              <a:t>constant time</a:t>
            </a:r>
            <a:r>
              <a:rPr lang="en-US" sz="3200" dirty="0">
                <a:sym typeface="Symbol"/>
              </a:rPr>
              <a:t> </a:t>
            </a:r>
            <a:r>
              <a:rPr lang="en-US" sz="3200" dirty="0" smtClean="0">
                <a:sym typeface="Symbol"/>
              </a:rPr>
              <a:t>we must have </a:t>
            </a:r>
            <a:r>
              <a:rPr lang="el-GR" sz="3200" dirty="0" smtClean="0">
                <a:sym typeface="Symbol"/>
              </a:rPr>
              <a:t>Ω</a:t>
            </a:r>
            <a:r>
              <a:rPr lang="en-US" sz="3200" dirty="0" smtClean="0">
                <a:sym typeface="Symbol"/>
              </a:rPr>
              <a:t>(n²) space.</a:t>
            </a:r>
          </a:p>
          <a:p>
            <a:pPr algn="l" rtl="0"/>
            <a:endParaRPr lang="en-US" sz="3200" dirty="0" smtClean="0">
              <a:sym typeface="Symbol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Teranet 2011</a:t>
            </a:r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28206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892480" cy="1143000"/>
          </a:xfrm>
        </p:spPr>
        <p:txBody>
          <a:bodyPr>
            <a:noAutofit/>
          </a:bodyPr>
          <a:lstStyle/>
          <a:p>
            <a:pPr rtl="0"/>
            <a:r>
              <a:rPr lang="en-US" sz="4000" dirty="0" smtClean="0"/>
              <a:t>Does stretch 2 is the limit?</a:t>
            </a:r>
            <a:endParaRPr lang="he-IL" sz="4000" dirty="0"/>
          </a:p>
        </p:txBody>
      </p:sp>
      <p:sp>
        <p:nvSpPr>
          <p:cNvPr id="18" name="TextBox 17"/>
          <p:cNvSpPr txBox="1"/>
          <p:nvPr/>
        </p:nvSpPr>
        <p:spPr>
          <a:xfrm>
            <a:off x="435276" y="3861048"/>
            <a:ext cx="8817244" cy="2062103"/>
          </a:xfrm>
          <a:prstGeom prst="rect">
            <a:avLst/>
          </a:prstGeom>
          <a:noFill/>
          <a:ln>
            <a:noFill/>
          </a:ln>
        </p:spPr>
        <p:txBody>
          <a:bodyPr wrap="square" rtlCol="1">
            <a:spAutoFit/>
          </a:bodyPr>
          <a:lstStyle/>
          <a:p>
            <a:pPr algn="l" rtl="0"/>
            <a:r>
              <a:rPr lang="en-US" sz="3200" dirty="0" smtClean="0">
                <a:sym typeface="Symbol"/>
              </a:rPr>
              <a:t>S</a:t>
            </a:r>
            <a:r>
              <a:rPr lang="en-US" sz="3200" baseline="-25000" dirty="0" smtClean="0">
                <a:sym typeface="Symbol"/>
              </a:rPr>
              <a:t>i  </a:t>
            </a:r>
            <a:r>
              <a:rPr lang="en-US" sz="3200" dirty="0" smtClean="0">
                <a:sym typeface="Symbol"/>
              </a:rPr>
              <a:t>has edges to all the items it contains.</a:t>
            </a:r>
          </a:p>
          <a:p>
            <a:pPr algn="l" rtl="0"/>
            <a:r>
              <a:rPr lang="en-US" sz="3200" dirty="0" smtClean="0">
                <a:sym typeface="Symbol"/>
              </a:rPr>
              <a:t>If d[S</a:t>
            </a:r>
            <a:r>
              <a:rPr lang="en-US" sz="3200" baseline="-25000" dirty="0" smtClean="0">
                <a:sym typeface="Symbol"/>
              </a:rPr>
              <a:t>i</a:t>
            </a:r>
            <a:r>
              <a:rPr lang="en-US" sz="3200" dirty="0" smtClean="0">
                <a:sym typeface="Symbol"/>
              </a:rPr>
              <a:t>,</a:t>
            </a:r>
            <a:r>
              <a:rPr lang="en-US" sz="3200" baseline="-25000" dirty="0" smtClean="0">
                <a:sym typeface="Symbol"/>
              </a:rPr>
              <a:t> </a:t>
            </a:r>
            <a:r>
              <a:rPr lang="en-US" sz="3200" dirty="0" err="1" smtClean="0">
                <a:sym typeface="Symbol"/>
              </a:rPr>
              <a:t>S</a:t>
            </a:r>
            <a:r>
              <a:rPr lang="en-US" sz="3200" baseline="-25000" dirty="0" err="1" smtClean="0">
                <a:sym typeface="Symbol"/>
              </a:rPr>
              <a:t>j</a:t>
            </a:r>
            <a:r>
              <a:rPr lang="en-US" sz="3200" dirty="0" smtClean="0">
                <a:sym typeface="Symbol"/>
              </a:rPr>
              <a:t>]=2 then S</a:t>
            </a:r>
            <a:r>
              <a:rPr lang="en-US" sz="3200" baseline="-25000" dirty="0" smtClean="0">
                <a:sym typeface="Symbol"/>
              </a:rPr>
              <a:t>i</a:t>
            </a:r>
            <a:r>
              <a:rPr lang="en-US" sz="3200" dirty="0" smtClean="0">
                <a:sym typeface="Symbol"/>
              </a:rPr>
              <a:t></a:t>
            </a:r>
            <a:r>
              <a:rPr lang="en-US" sz="3200" baseline="-25000" dirty="0" smtClean="0">
                <a:sym typeface="Symbol"/>
              </a:rPr>
              <a:t> </a:t>
            </a:r>
            <a:r>
              <a:rPr lang="en-US" sz="3200" dirty="0" err="1" smtClean="0">
                <a:sym typeface="Symbol"/>
              </a:rPr>
              <a:t>S</a:t>
            </a:r>
            <a:r>
              <a:rPr lang="en-US" sz="3200" baseline="-25000" dirty="0" err="1" smtClean="0">
                <a:sym typeface="Symbol"/>
              </a:rPr>
              <a:t>j</a:t>
            </a:r>
            <a:r>
              <a:rPr lang="en-US" sz="3200" dirty="0" smtClean="0">
                <a:sym typeface="Symbol"/>
              </a:rPr>
              <a:t>  </a:t>
            </a:r>
          </a:p>
          <a:p>
            <a:pPr algn="l" rtl="0"/>
            <a:r>
              <a:rPr lang="en-US" sz="3200" dirty="0" smtClean="0">
                <a:sym typeface="Symbol"/>
              </a:rPr>
              <a:t>If </a:t>
            </a:r>
            <a:r>
              <a:rPr lang="en-US" sz="3200" dirty="0">
                <a:sym typeface="Symbol"/>
              </a:rPr>
              <a:t>d[S</a:t>
            </a:r>
            <a:r>
              <a:rPr lang="en-US" sz="3200" baseline="-25000" dirty="0">
                <a:sym typeface="Symbol"/>
              </a:rPr>
              <a:t>i</a:t>
            </a:r>
            <a:r>
              <a:rPr lang="en-US" sz="3200" dirty="0">
                <a:sym typeface="Symbol"/>
              </a:rPr>
              <a:t>,</a:t>
            </a:r>
            <a:r>
              <a:rPr lang="en-US" sz="3200" baseline="-25000" dirty="0">
                <a:sym typeface="Symbol"/>
              </a:rPr>
              <a:t> </a:t>
            </a:r>
            <a:r>
              <a:rPr lang="en-US" sz="3200" dirty="0" err="1" smtClean="0">
                <a:sym typeface="Symbol"/>
              </a:rPr>
              <a:t>S</a:t>
            </a:r>
            <a:r>
              <a:rPr lang="en-US" sz="3200" baseline="-25000" dirty="0" err="1" smtClean="0">
                <a:sym typeface="Symbol"/>
              </a:rPr>
              <a:t>j</a:t>
            </a:r>
            <a:r>
              <a:rPr lang="en-US" sz="3200" dirty="0" smtClean="0">
                <a:sym typeface="Symbol"/>
              </a:rPr>
              <a:t>]≥4 </a:t>
            </a:r>
            <a:r>
              <a:rPr lang="en-US" sz="3200" dirty="0">
                <a:sym typeface="Symbol"/>
              </a:rPr>
              <a:t>then S</a:t>
            </a:r>
            <a:r>
              <a:rPr lang="en-US" sz="3200" baseline="-25000" dirty="0">
                <a:sym typeface="Symbol"/>
              </a:rPr>
              <a:t>i</a:t>
            </a:r>
            <a:r>
              <a:rPr lang="en-US" sz="3200" dirty="0">
                <a:sym typeface="Symbol"/>
              </a:rPr>
              <a:t></a:t>
            </a:r>
            <a:r>
              <a:rPr lang="en-US" sz="3200" baseline="-25000" dirty="0">
                <a:sym typeface="Symbol"/>
              </a:rPr>
              <a:t> </a:t>
            </a:r>
            <a:r>
              <a:rPr lang="en-US" sz="3200" dirty="0" err="1">
                <a:sym typeface="Symbol"/>
              </a:rPr>
              <a:t>S</a:t>
            </a:r>
            <a:r>
              <a:rPr lang="en-US" sz="3200" baseline="-25000" dirty="0" err="1">
                <a:sym typeface="Symbol"/>
              </a:rPr>
              <a:t>j</a:t>
            </a:r>
            <a:r>
              <a:rPr lang="en-US" sz="3200" dirty="0">
                <a:sym typeface="Symbol"/>
              </a:rPr>
              <a:t> </a:t>
            </a:r>
            <a:r>
              <a:rPr lang="en-US" sz="3200" dirty="0" smtClean="0">
                <a:sym typeface="Symbol"/>
              </a:rPr>
              <a:t>= . </a:t>
            </a:r>
          </a:p>
          <a:p>
            <a:pPr algn="l" rtl="0"/>
            <a:endParaRPr lang="en-US" sz="3200" dirty="0">
              <a:sym typeface="Symbol"/>
            </a:endParaRPr>
          </a:p>
        </p:txBody>
      </p:sp>
      <p:sp>
        <p:nvSpPr>
          <p:cNvPr id="5" name="Oval 4"/>
          <p:cNvSpPr/>
          <p:nvPr/>
        </p:nvSpPr>
        <p:spPr>
          <a:xfrm>
            <a:off x="3882748" y="1629168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" name="Oval 5"/>
          <p:cNvSpPr/>
          <p:nvPr/>
        </p:nvSpPr>
        <p:spPr>
          <a:xfrm>
            <a:off x="3884280" y="1990496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" name="Oval 6"/>
          <p:cNvSpPr/>
          <p:nvPr/>
        </p:nvSpPr>
        <p:spPr>
          <a:xfrm>
            <a:off x="3884280" y="2350496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" name="Oval 7"/>
          <p:cNvSpPr/>
          <p:nvPr/>
        </p:nvSpPr>
        <p:spPr>
          <a:xfrm>
            <a:off x="3884280" y="2708056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" name="Oval 8"/>
          <p:cNvSpPr/>
          <p:nvPr/>
        </p:nvSpPr>
        <p:spPr>
          <a:xfrm>
            <a:off x="3884280" y="3069384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" name="Oval 9"/>
          <p:cNvSpPr/>
          <p:nvPr/>
        </p:nvSpPr>
        <p:spPr>
          <a:xfrm>
            <a:off x="3884280" y="3429384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" name="Rectangle 2"/>
          <p:cNvSpPr/>
          <p:nvPr/>
        </p:nvSpPr>
        <p:spPr>
          <a:xfrm>
            <a:off x="3493417" y="1511864"/>
            <a:ext cx="3690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ym typeface="Symbol"/>
              </a:rPr>
              <a:t>S</a:t>
            </a:r>
            <a:r>
              <a:rPr lang="en-US" baseline="-25000" dirty="0">
                <a:sym typeface="Symbol"/>
              </a:rPr>
              <a:t>1</a:t>
            </a:r>
            <a:endParaRPr lang="he-IL" dirty="0"/>
          </a:p>
        </p:txBody>
      </p:sp>
      <p:sp>
        <p:nvSpPr>
          <p:cNvPr id="12" name="Rectangle 11"/>
          <p:cNvSpPr/>
          <p:nvPr/>
        </p:nvSpPr>
        <p:spPr>
          <a:xfrm>
            <a:off x="3493417" y="1871696"/>
            <a:ext cx="3690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ym typeface="Symbol"/>
              </a:rPr>
              <a:t>S</a:t>
            </a:r>
            <a:r>
              <a:rPr lang="en-US" baseline="-25000" dirty="0" smtClean="0">
                <a:sym typeface="Symbol"/>
              </a:rPr>
              <a:t>2</a:t>
            </a:r>
            <a:endParaRPr lang="he-IL" dirty="0"/>
          </a:p>
        </p:txBody>
      </p:sp>
      <p:sp>
        <p:nvSpPr>
          <p:cNvPr id="13" name="Rectangle 12"/>
          <p:cNvSpPr/>
          <p:nvPr/>
        </p:nvSpPr>
        <p:spPr>
          <a:xfrm>
            <a:off x="3493417" y="2231696"/>
            <a:ext cx="3690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ym typeface="Symbol"/>
              </a:rPr>
              <a:t>S</a:t>
            </a:r>
            <a:r>
              <a:rPr lang="en-US" baseline="-25000" dirty="0" smtClean="0">
                <a:sym typeface="Symbol"/>
              </a:rPr>
              <a:t>3</a:t>
            </a:r>
            <a:endParaRPr lang="he-IL" dirty="0"/>
          </a:p>
        </p:txBody>
      </p:sp>
      <p:sp>
        <p:nvSpPr>
          <p:cNvPr id="14" name="Rectangle 13"/>
          <p:cNvSpPr/>
          <p:nvPr/>
        </p:nvSpPr>
        <p:spPr>
          <a:xfrm>
            <a:off x="3493417" y="2591696"/>
            <a:ext cx="3257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ym typeface="Symbol"/>
              </a:rPr>
              <a:t>S</a:t>
            </a:r>
            <a:r>
              <a:rPr lang="en-US" baseline="-25000" dirty="0" smtClean="0">
                <a:sym typeface="Symbol"/>
              </a:rPr>
              <a:t>i</a:t>
            </a:r>
            <a:endParaRPr lang="he-IL" dirty="0"/>
          </a:p>
        </p:txBody>
      </p:sp>
      <p:sp>
        <p:nvSpPr>
          <p:cNvPr id="15" name="Rectangle 14"/>
          <p:cNvSpPr/>
          <p:nvPr/>
        </p:nvSpPr>
        <p:spPr>
          <a:xfrm>
            <a:off x="3493417" y="2951696"/>
            <a:ext cx="3257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>
                <a:sym typeface="Symbol"/>
              </a:rPr>
              <a:t>S</a:t>
            </a:r>
            <a:r>
              <a:rPr lang="en-US" baseline="-25000" dirty="0" err="1" smtClean="0">
                <a:sym typeface="Symbol"/>
              </a:rPr>
              <a:t>j</a:t>
            </a:r>
            <a:endParaRPr lang="he-IL" dirty="0"/>
          </a:p>
        </p:txBody>
      </p:sp>
      <p:sp>
        <p:nvSpPr>
          <p:cNvPr id="17" name="Rectangle 16"/>
          <p:cNvSpPr/>
          <p:nvPr/>
        </p:nvSpPr>
        <p:spPr>
          <a:xfrm>
            <a:off x="3491880" y="3311696"/>
            <a:ext cx="3706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>
                <a:sym typeface="Symbol"/>
              </a:rPr>
              <a:t>S</a:t>
            </a:r>
            <a:r>
              <a:rPr lang="en-US" baseline="-25000" dirty="0" err="1" smtClean="0">
                <a:sym typeface="Symbol"/>
              </a:rPr>
              <a:t>n</a:t>
            </a:r>
            <a:endParaRPr lang="he-IL" dirty="0"/>
          </a:p>
        </p:txBody>
      </p:sp>
      <p:sp>
        <p:nvSpPr>
          <p:cNvPr id="19" name="Oval 18"/>
          <p:cNvSpPr/>
          <p:nvPr/>
        </p:nvSpPr>
        <p:spPr>
          <a:xfrm>
            <a:off x="5374596" y="1995936"/>
            <a:ext cx="288000" cy="288000"/>
          </a:xfrm>
          <a:prstGeom prst="ellips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0" name="Oval 19"/>
          <p:cNvSpPr/>
          <p:nvPr/>
        </p:nvSpPr>
        <p:spPr>
          <a:xfrm>
            <a:off x="5374596" y="2503456"/>
            <a:ext cx="288000" cy="288000"/>
          </a:xfrm>
          <a:prstGeom prst="ellips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1" name="Oval 20"/>
          <p:cNvSpPr/>
          <p:nvPr/>
        </p:nvSpPr>
        <p:spPr>
          <a:xfrm>
            <a:off x="5374596" y="3079520"/>
            <a:ext cx="288000" cy="288000"/>
          </a:xfrm>
          <a:prstGeom prst="ellips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" name="Rectangle 3"/>
          <p:cNvSpPr/>
          <p:nvPr/>
        </p:nvSpPr>
        <p:spPr>
          <a:xfrm>
            <a:off x="5302588" y="1403836"/>
            <a:ext cx="4459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ym typeface="Symbol"/>
              </a:rPr>
              <a:t>[X]</a:t>
            </a:r>
            <a:endParaRPr lang="he-IL" dirty="0"/>
          </a:p>
        </p:txBody>
      </p:sp>
      <p:cxnSp>
        <p:nvCxnSpPr>
          <p:cNvPr id="22" name="Straight Connector 21"/>
          <p:cNvCxnSpPr>
            <a:stCxn id="5" idx="6"/>
            <a:endCxn id="19" idx="2"/>
          </p:cNvCxnSpPr>
          <p:nvPr/>
        </p:nvCxnSpPr>
        <p:spPr>
          <a:xfrm>
            <a:off x="4026748" y="1701168"/>
            <a:ext cx="1347848" cy="4387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5" idx="6"/>
            <a:endCxn id="20" idx="2"/>
          </p:cNvCxnSpPr>
          <p:nvPr/>
        </p:nvCxnSpPr>
        <p:spPr>
          <a:xfrm>
            <a:off x="4026748" y="1701168"/>
            <a:ext cx="1347848" cy="9462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9" idx="6"/>
            <a:endCxn id="19" idx="2"/>
          </p:cNvCxnSpPr>
          <p:nvPr/>
        </p:nvCxnSpPr>
        <p:spPr>
          <a:xfrm flipV="1">
            <a:off x="4028280" y="2139936"/>
            <a:ext cx="1346316" cy="10014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395536" y="5520134"/>
            <a:ext cx="8568952" cy="107721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solidFill>
              <a:schemeClr val="accent1"/>
            </a:solidFill>
          </a:ln>
        </p:spPr>
        <p:txBody>
          <a:bodyPr wrap="square" rtlCol="1">
            <a:spAutoFit/>
          </a:bodyPr>
          <a:lstStyle/>
          <a:p>
            <a:pPr algn="l" rtl="0"/>
            <a:r>
              <a:rPr lang="en-US" sz="3200" dirty="0" smtClean="0">
                <a:sym typeface="Wingdings" pitchFamily="2" charset="2"/>
              </a:rPr>
              <a:t> A distance oracle with constant time query and stretch &lt;2 solves the set intersection problem. </a:t>
            </a:r>
            <a:endParaRPr lang="en-US" sz="3200" dirty="0">
              <a:sym typeface="Symbol"/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Teranet 2011</a:t>
            </a:r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4170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892480" cy="1143000"/>
          </a:xfrm>
        </p:spPr>
        <p:txBody>
          <a:bodyPr>
            <a:noAutofit/>
          </a:bodyPr>
          <a:lstStyle/>
          <a:p>
            <a:pPr rtl="0"/>
            <a:r>
              <a:rPr lang="en-US" sz="4000" dirty="0" smtClean="0"/>
              <a:t>Below stretch 2</a:t>
            </a:r>
            <a:endParaRPr lang="he-IL" sz="4000" dirty="0"/>
          </a:p>
        </p:txBody>
      </p:sp>
      <p:sp>
        <p:nvSpPr>
          <p:cNvPr id="18" name="TextBox 17"/>
          <p:cNvSpPr txBox="1"/>
          <p:nvPr/>
        </p:nvSpPr>
        <p:spPr>
          <a:xfrm>
            <a:off x="395536" y="1412776"/>
            <a:ext cx="8817244" cy="1077218"/>
          </a:xfrm>
          <a:prstGeom prst="rect">
            <a:avLst/>
          </a:prstGeom>
          <a:noFill/>
          <a:ln>
            <a:noFill/>
          </a:ln>
        </p:spPr>
        <p:txBody>
          <a:bodyPr wrap="square" rtlCol="1">
            <a:spAutoFit/>
          </a:bodyPr>
          <a:lstStyle/>
          <a:p>
            <a:pPr algn="l" rtl="0"/>
            <a:r>
              <a:rPr lang="en-US" sz="3200" dirty="0" err="1" smtClean="0">
                <a:sym typeface="Symbol"/>
              </a:rPr>
              <a:t>Porat</a:t>
            </a:r>
            <a:r>
              <a:rPr lang="en-US" sz="3200" dirty="0" smtClean="0">
                <a:sym typeface="Symbol"/>
              </a:rPr>
              <a:t> and </a:t>
            </a:r>
            <a:r>
              <a:rPr lang="en-US" sz="3200" dirty="0" err="1" smtClean="0">
                <a:sym typeface="Symbol"/>
              </a:rPr>
              <a:t>Roditty</a:t>
            </a:r>
            <a:r>
              <a:rPr lang="en-US" sz="3200" dirty="0" smtClean="0">
                <a:sym typeface="Symbol"/>
              </a:rPr>
              <a:t> </a:t>
            </a:r>
            <a:r>
              <a:rPr lang="en-US" sz="3200" dirty="0">
                <a:sym typeface="Symbol"/>
              </a:rPr>
              <a:t>(ESA`11) </a:t>
            </a:r>
            <a:r>
              <a:rPr lang="en-US" sz="3200" dirty="0" smtClean="0">
                <a:sym typeface="Symbol"/>
              </a:rPr>
              <a:t>show that if we settle </a:t>
            </a:r>
          </a:p>
          <a:p>
            <a:pPr algn="l" rtl="0"/>
            <a:r>
              <a:rPr lang="en-US" sz="3200" dirty="0" smtClean="0">
                <a:sym typeface="Symbol"/>
              </a:rPr>
              <a:t>for non-constant query time we can get: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405892" y="2929297"/>
            <a:ext cx="8568952" cy="107721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solidFill>
              <a:schemeClr val="accent1"/>
            </a:solidFill>
          </a:ln>
        </p:spPr>
        <p:txBody>
          <a:bodyPr wrap="square" rtlCol="1">
            <a:spAutoFit/>
          </a:bodyPr>
          <a:lstStyle/>
          <a:p>
            <a:pPr algn="l" rtl="0"/>
            <a:r>
              <a:rPr lang="en-US" sz="3200" dirty="0" smtClean="0">
                <a:sym typeface="Wingdings" pitchFamily="2" charset="2"/>
              </a:rPr>
              <a:t>A data structure of </a:t>
            </a:r>
            <a:r>
              <a:rPr lang="en-US" sz="3200" dirty="0" smtClean="0">
                <a:solidFill>
                  <a:srgbClr val="FF0000"/>
                </a:solidFill>
                <a:sym typeface="Wingdings" pitchFamily="2" charset="2"/>
              </a:rPr>
              <a:t>size O(nm</a:t>
            </a:r>
            <a:r>
              <a:rPr lang="en-US" sz="3200" baseline="30000" dirty="0" smtClean="0">
                <a:solidFill>
                  <a:srgbClr val="FF0000"/>
                </a:solidFill>
                <a:sym typeface="Wingdings" pitchFamily="2" charset="2"/>
              </a:rPr>
              <a:t>1-</a:t>
            </a:r>
            <a:r>
              <a:rPr lang="az-Cyrl-AZ" sz="3200" baseline="30000" dirty="0" smtClean="0">
                <a:solidFill>
                  <a:srgbClr val="FF0000"/>
                </a:solidFill>
                <a:sym typeface="Symbol"/>
              </a:rPr>
              <a:t></a:t>
            </a:r>
            <a:r>
              <a:rPr lang="en-US" sz="3200" baseline="30000" dirty="0" smtClean="0">
                <a:solidFill>
                  <a:srgbClr val="FF0000"/>
                </a:solidFill>
                <a:sym typeface="Symbol"/>
              </a:rPr>
              <a:t>/(4+2</a:t>
            </a:r>
            <a:r>
              <a:rPr lang="az-Cyrl-AZ" sz="3200" baseline="30000" dirty="0" smtClean="0">
                <a:solidFill>
                  <a:srgbClr val="FF0000"/>
                </a:solidFill>
                <a:sym typeface="Symbol"/>
              </a:rPr>
              <a:t></a:t>
            </a:r>
            <a:r>
              <a:rPr lang="en-US" sz="3200" baseline="30000" dirty="0" smtClean="0">
                <a:solidFill>
                  <a:srgbClr val="FF0000"/>
                </a:solidFill>
                <a:sym typeface="Symbol"/>
              </a:rPr>
              <a:t>)</a:t>
            </a:r>
            <a:r>
              <a:rPr lang="en-US" sz="3200" dirty="0" smtClean="0">
                <a:solidFill>
                  <a:srgbClr val="FF0000"/>
                </a:solidFill>
                <a:sym typeface="Symbol"/>
              </a:rPr>
              <a:t>)</a:t>
            </a:r>
            <a:r>
              <a:rPr lang="en-US" sz="3200" dirty="0" smtClean="0">
                <a:sym typeface="Symbol"/>
              </a:rPr>
              <a:t> that returns </a:t>
            </a:r>
            <a:r>
              <a:rPr lang="en-US" sz="3200" dirty="0">
                <a:sym typeface="Symbol"/>
              </a:rPr>
              <a:t>a </a:t>
            </a:r>
            <a:r>
              <a:rPr lang="en-US" sz="3200" dirty="0" smtClean="0">
                <a:solidFill>
                  <a:srgbClr val="1C01BF"/>
                </a:solidFill>
                <a:sym typeface="Symbol"/>
              </a:rPr>
              <a:t>(1</a:t>
            </a:r>
            <a:r>
              <a:rPr lang="en-US" sz="3200" dirty="0">
                <a:solidFill>
                  <a:srgbClr val="1C01BF"/>
                </a:solidFill>
                <a:sym typeface="Symbol"/>
              </a:rPr>
              <a:t>+</a:t>
            </a:r>
            <a:r>
              <a:rPr lang="en-US" sz="3200" dirty="0" smtClean="0">
                <a:solidFill>
                  <a:srgbClr val="1C01BF"/>
                </a:solidFill>
                <a:sym typeface="Symbol"/>
              </a:rPr>
              <a:t>)</a:t>
            </a:r>
            <a:r>
              <a:rPr lang="en-US" sz="3200" dirty="0" smtClean="0">
                <a:sym typeface="Symbol"/>
              </a:rPr>
              <a:t>-approximation </a:t>
            </a:r>
            <a:r>
              <a:rPr lang="en-US" sz="3200" dirty="0" smtClean="0">
                <a:solidFill>
                  <a:srgbClr val="1C01BF"/>
                </a:solidFill>
                <a:sym typeface="Symbol"/>
              </a:rPr>
              <a:t>in </a:t>
            </a:r>
            <a:r>
              <a:rPr lang="en-US" sz="3200" dirty="0" smtClean="0">
                <a:solidFill>
                  <a:srgbClr val="1C01BF"/>
                </a:solidFill>
                <a:sym typeface="Wingdings" pitchFamily="2" charset="2"/>
              </a:rPr>
              <a:t>Õ(m</a:t>
            </a:r>
            <a:r>
              <a:rPr lang="en-US" sz="3200" baseline="30000" dirty="0" smtClean="0">
                <a:solidFill>
                  <a:srgbClr val="1C01BF"/>
                </a:solidFill>
                <a:sym typeface="Wingdings" pitchFamily="2" charset="2"/>
              </a:rPr>
              <a:t>1-</a:t>
            </a:r>
            <a:r>
              <a:rPr lang="az-Cyrl-AZ" sz="3200" baseline="30000" dirty="0">
                <a:solidFill>
                  <a:srgbClr val="1C01BF"/>
                </a:solidFill>
                <a:sym typeface="Symbol"/>
              </a:rPr>
              <a:t></a:t>
            </a:r>
            <a:r>
              <a:rPr lang="en-US" sz="3200" baseline="30000" dirty="0">
                <a:solidFill>
                  <a:srgbClr val="1C01BF"/>
                </a:solidFill>
                <a:sym typeface="Symbol"/>
              </a:rPr>
              <a:t>/(4+2</a:t>
            </a:r>
            <a:r>
              <a:rPr lang="az-Cyrl-AZ" sz="3200" baseline="30000" dirty="0">
                <a:solidFill>
                  <a:srgbClr val="1C01BF"/>
                </a:solidFill>
                <a:sym typeface="Symbol"/>
              </a:rPr>
              <a:t></a:t>
            </a:r>
            <a:r>
              <a:rPr lang="en-US" sz="3200" baseline="30000" dirty="0">
                <a:solidFill>
                  <a:srgbClr val="1C01BF"/>
                </a:solidFill>
                <a:sym typeface="Symbol"/>
              </a:rPr>
              <a:t>)</a:t>
            </a:r>
            <a:r>
              <a:rPr lang="en-US" sz="3200" dirty="0">
                <a:solidFill>
                  <a:srgbClr val="1C01BF"/>
                </a:solidFill>
                <a:sym typeface="Symbol"/>
              </a:rPr>
              <a:t>) </a:t>
            </a:r>
            <a:r>
              <a:rPr lang="en-US" sz="3200" dirty="0" smtClean="0">
                <a:sym typeface="Symbol"/>
              </a:rPr>
              <a:t>time.</a:t>
            </a:r>
            <a:endParaRPr lang="en-US" sz="3200" dirty="0">
              <a:sym typeface="Symbol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Teranet 2011</a:t>
            </a:r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14587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 eaLnBrk="1" hangingPunct="1"/>
            <a:r>
              <a:rPr lang="en-US" dirty="0" smtClean="0"/>
              <a:t>Spanners</a:t>
            </a:r>
            <a:endParaRPr lang="he-IL" sz="1600" dirty="0" smtClean="0"/>
          </a:p>
        </p:txBody>
      </p:sp>
      <p:sp>
        <p:nvSpPr>
          <p:cNvPr id="4" name="Rectangle 73"/>
          <p:cNvSpPr txBox="1">
            <a:spLocks noChangeArrowheads="1"/>
          </p:cNvSpPr>
          <p:nvPr/>
        </p:nvSpPr>
        <p:spPr bwMode="auto">
          <a:xfrm>
            <a:off x="230188" y="1401763"/>
            <a:ext cx="8364537" cy="2332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l" rtl="0" eaLnBrk="1" hangingPunct="1">
              <a:spcBef>
                <a:spcPct val="20000"/>
              </a:spcBef>
            </a:pPr>
            <a:r>
              <a:rPr lang="en-US" sz="2800" dirty="0"/>
              <a:t>A </a:t>
            </a:r>
            <a:r>
              <a:rPr lang="en-US" sz="2800" dirty="0" err="1">
                <a:solidFill>
                  <a:srgbClr val="3366FF"/>
                </a:solidFill>
              </a:rPr>
              <a:t>subgraph</a:t>
            </a:r>
            <a:r>
              <a:rPr lang="en-US" sz="2800" dirty="0"/>
              <a:t> </a:t>
            </a:r>
            <a:r>
              <a:rPr lang="en-US" sz="2800" dirty="0">
                <a:solidFill>
                  <a:srgbClr val="FF0000"/>
                </a:solidFill>
              </a:rPr>
              <a:t>H</a:t>
            </a:r>
            <a:r>
              <a:rPr lang="en-US" sz="2800" dirty="0"/>
              <a:t> of </a:t>
            </a:r>
            <a:r>
              <a:rPr lang="en-US" sz="2800" dirty="0">
                <a:solidFill>
                  <a:srgbClr val="FF0000"/>
                </a:solidFill>
              </a:rPr>
              <a:t>G=(V,E) </a:t>
            </a:r>
            <a:r>
              <a:rPr lang="en-US" sz="2800" dirty="0"/>
              <a:t>is a </a:t>
            </a:r>
            <a:r>
              <a:rPr lang="en-US" sz="2800" dirty="0">
                <a:solidFill>
                  <a:srgbClr val="3366FF"/>
                </a:solidFill>
              </a:rPr>
              <a:t>t-spanner</a:t>
            </a:r>
            <a:r>
              <a:rPr lang="en-US" sz="2800" dirty="0"/>
              <a:t> of </a:t>
            </a:r>
            <a:r>
              <a:rPr lang="en-US" sz="2800" dirty="0">
                <a:solidFill>
                  <a:srgbClr val="FF0000"/>
                </a:solidFill>
              </a:rPr>
              <a:t>G</a:t>
            </a:r>
            <a:r>
              <a:rPr lang="en-US" sz="2800" dirty="0"/>
              <a:t> if the </a:t>
            </a:r>
          </a:p>
          <a:p>
            <a:pPr algn="l" rtl="0" eaLnBrk="1" hangingPunct="1">
              <a:spcBef>
                <a:spcPct val="20000"/>
              </a:spcBef>
            </a:pPr>
            <a:r>
              <a:rPr lang="en-US" sz="2800" dirty="0"/>
              <a:t>distance between </a:t>
            </a:r>
            <a:r>
              <a:rPr lang="en-US" sz="2800" dirty="0">
                <a:solidFill>
                  <a:srgbClr val="3366FF"/>
                </a:solidFill>
              </a:rPr>
              <a:t>any</a:t>
            </a:r>
            <a:r>
              <a:rPr lang="en-US" sz="2800" dirty="0"/>
              <a:t> two vertices </a:t>
            </a:r>
            <a:r>
              <a:rPr lang="en-US" sz="2800" dirty="0" err="1">
                <a:solidFill>
                  <a:srgbClr val="FF0000"/>
                </a:solidFill>
              </a:rPr>
              <a:t>u,v</a:t>
            </a:r>
            <a:r>
              <a:rPr lang="en-US" sz="2800" dirty="0" err="1">
                <a:solidFill>
                  <a:srgbClr val="FF0000"/>
                </a:solidFill>
                <a:sym typeface="Symbol" pitchFamily="18" charset="2"/>
              </a:rPr>
              <a:t></a:t>
            </a:r>
            <a:r>
              <a:rPr lang="en-US" sz="2800" dirty="0" err="1">
                <a:solidFill>
                  <a:srgbClr val="FF0000"/>
                </a:solidFill>
              </a:rPr>
              <a:t>V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/>
              <a:t>in </a:t>
            </a:r>
            <a:r>
              <a:rPr lang="en-US" sz="2800" dirty="0">
                <a:solidFill>
                  <a:srgbClr val="FF0000"/>
                </a:solidFill>
              </a:rPr>
              <a:t>H</a:t>
            </a:r>
            <a:r>
              <a:rPr lang="en-US" sz="2800" dirty="0"/>
              <a:t> is at </a:t>
            </a:r>
          </a:p>
          <a:p>
            <a:pPr algn="l" rtl="0" eaLnBrk="1" hangingPunct="1">
              <a:spcBef>
                <a:spcPct val="20000"/>
              </a:spcBef>
            </a:pPr>
            <a:r>
              <a:rPr lang="en-US" sz="2800" dirty="0"/>
              <a:t>most </a:t>
            </a:r>
            <a:r>
              <a:rPr lang="en-US" sz="2800" i="1" dirty="0">
                <a:solidFill>
                  <a:srgbClr val="FF0000"/>
                </a:solidFill>
              </a:rPr>
              <a:t>t</a:t>
            </a:r>
            <a:r>
              <a:rPr lang="en-US" sz="2800" dirty="0"/>
              <a:t> times their distance in </a:t>
            </a:r>
            <a:r>
              <a:rPr lang="en-US" sz="2800" dirty="0">
                <a:solidFill>
                  <a:srgbClr val="FF0000"/>
                </a:solidFill>
              </a:rPr>
              <a:t>G</a:t>
            </a:r>
            <a:r>
              <a:rPr lang="en-US" sz="2800" dirty="0"/>
              <a:t>. We like </a:t>
            </a:r>
            <a:r>
              <a:rPr lang="en-US" sz="2800" dirty="0">
                <a:solidFill>
                  <a:srgbClr val="FF0000"/>
                </a:solidFill>
              </a:rPr>
              <a:t>H </a:t>
            </a:r>
            <a:r>
              <a:rPr lang="en-US" sz="2800" dirty="0"/>
              <a:t>to be as </a:t>
            </a:r>
          </a:p>
          <a:p>
            <a:pPr algn="l" rtl="0" eaLnBrk="1" hangingPunct="1">
              <a:spcBef>
                <a:spcPct val="20000"/>
              </a:spcBef>
            </a:pPr>
            <a:r>
              <a:rPr lang="en-US" sz="2800" dirty="0">
                <a:solidFill>
                  <a:srgbClr val="3366FF"/>
                </a:solidFill>
              </a:rPr>
              <a:t>sparse</a:t>
            </a:r>
            <a:r>
              <a:rPr lang="en-US" sz="2800" dirty="0"/>
              <a:t> as possible. </a:t>
            </a:r>
            <a:r>
              <a:rPr lang="en-US" sz="2800" dirty="0" smtClean="0"/>
              <a:t>(</a:t>
            </a:r>
            <a:r>
              <a:rPr lang="en-US" sz="2800" dirty="0" err="1" smtClean="0"/>
              <a:t>Peleg</a:t>
            </a:r>
            <a:r>
              <a:rPr lang="en-US" sz="2800" dirty="0" smtClean="0"/>
              <a:t> and </a:t>
            </a:r>
            <a:r>
              <a:rPr lang="en-US" sz="2800" dirty="0" err="1" smtClean="0"/>
              <a:t>Schäffer</a:t>
            </a:r>
            <a:r>
              <a:rPr lang="en-US" sz="2800" dirty="0" smtClean="0"/>
              <a:t> ’88)</a:t>
            </a:r>
            <a:endParaRPr lang="en-US" sz="2800" dirty="0"/>
          </a:p>
        </p:txBody>
      </p:sp>
      <p:sp>
        <p:nvSpPr>
          <p:cNvPr id="6" name="Rectangle 57"/>
          <p:cNvSpPr>
            <a:spLocks noChangeArrowheads="1"/>
          </p:cNvSpPr>
          <p:nvPr/>
        </p:nvSpPr>
        <p:spPr bwMode="auto">
          <a:xfrm>
            <a:off x="143508" y="3738563"/>
            <a:ext cx="8716963" cy="159864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l" rtl="0">
              <a:spcBef>
                <a:spcPct val="20000"/>
              </a:spcBef>
            </a:pPr>
            <a:r>
              <a:rPr lang="en-US" sz="2800" dirty="0"/>
              <a:t>	</a:t>
            </a:r>
            <a:r>
              <a:rPr lang="en-US" sz="3200" dirty="0"/>
              <a:t>For every </a:t>
            </a:r>
            <a:r>
              <a:rPr lang="en-US" sz="3200" dirty="0">
                <a:solidFill>
                  <a:srgbClr val="FF0000"/>
                </a:solidFill>
              </a:rPr>
              <a:t>k≥1</a:t>
            </a:r>
            <a:r>
              <a:rPr lang="en-US" sz="3200" dirty="0"/>
              <a:t>, every </a:t>
            </a:r>
            <a:r>
              <a:rPr lang="en-US" sz="3200" dirty="0">
                <a:solidFill>
                  <a:srgbClr val="3366FF"/>
                </a:solidFill>
              </a:rPr>
              <a:t>weighted undirected </a:t>
            </a:r>
            <a:r>
              <a:rPr lang="en-US" sz="3200" dirty="0"/>
              <a:t>graph on </a:t>
            </a:r>
            <a:r>
              <a:rPr lang="en-US" sz="3200" b="1" dirty="0">
                <a:solidFill>
                  <a:srgbClr val="FF0000"/>
                </a:solidFill>
              </a:rPr>
              <a:t>n</a:t>
            </a:r>
            <a:r>
              <a:rPr lang="en-US" sz="3200" dirty="0"/>
              <a:t> vertices has a </a:t>
            </a:r>
            <a:r>
              <a:rPr lang="en-US" sz="3200" dirty="0">
                <a:solidFill>
                  <a:srgbClr val="FF0000"/>
                </a:solidFill>
              </a:rPr>
              <a:t>(2k-1)-</a:t>
            </a:r>
            <a:r>
              <a:rPr lang="en-US" sz="3200" dirty="0">
                <a:solidFill>
                  <a:srgbClr val="3366FF"/>
                </a:solidFill>
              </a:rPr>
              <a:t>spanner</a:t>
            </a:r>
            <a:r>
              <a:rPr lang="en-US" sz="3200" dirty="0"/>
              <a:t> with at most </a:t>
            </a:r>
            <a:r>
              <a:rPr lang="en-US" sz="3200" dirty="0">
                <a:solidFill>
                  <a:srgbClr val="3366FF"/>
                </a:solidFill>
              </a:rPr>
              <a:t>n</a:t>
            </a:r>
            <a:r>
              <a:rPr lang="en-US" sz="3200" baseline="30000" dirty="0">
                <a:solidFill>
                  <a:srgbClr val="3366FF"/>
                </a:solidFill>
              </a:rPr>
              <a:t>1+1/k</a:t>
            </a:r>
            <a:r>
              <a:rPr lang="en-US" sz="3200" dirty="0">
                <a:solidFill>
                  <a:srgbClr val="3366FF"/>
                </a:solidFill>
              </a:rPr>
              <a:t> </a:t>
            </a:r>
            <a:r>
              <a:rPr lang="en-US" sz="3200" dirty="0" smtClean="0"/>
              <a:t>edges </a:t>
            </a:r>
            <a:endParaRPr lang="en-US" sz="32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Teranet 2011</a:t>
            </a:r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061577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892480" cy="1143000"/>
          </a:xfrm>
        </p:spPr>
        <p:txBody>
          <a:bodyPr>
            <a:noAutofit/>
          </a:bodyPr>
          <a:lstStyle/>
          <a:p>
            <a:pPr rtl="0"/>
            <a:r>
              <a:rPr lang="en-US" sz="4000" dirty="0" smtClean="0"/>
              <a:t>Open </a:t>
            </a:r>
            <a:r>
              <a:rPr lang="en-US" sz="4000" dirty="0" smtClean="0"/>
              <a:t>Problems – (short list)</a:t>
            </a:r>
            <a:endParaRPr lang="he-IL" sz="4000" dirty="0"/>
          </a:p>
        </p:txBody>
      </p:sp>
      <p:sp>
        <p:nvSpPr>
          <p:cNvPr id="18" name="TextBox 17"/>
          <p:cNvSpPr txBox="1"/>
          <p:nvPr/>
        </p:nvSpPr>
        <p:spPr>
          <a:xfrm>
            <a:off x="395536" y="1412776"/>
            <a:ext cx="8817244" cy="4524315"/>
          </a:xfrm>
          <a:prstGeom prst="rect">
            <a:avLst/>
          </a:prstGeom>
          <a:noFill/>
          <a:ln>
            <a:noFill/>
          </a:ln>
        </p:spPr>
        <p:txBody>
          <a:bodyPr wrap="square" rtlCol="1">
            <a:spAutoFit/>
          </a:bodyPr>
          <a:lstStyle/>
          <a:p>
            <a:pPr marL="457200" indent="-457200" algn="l" rtl="0">
              <a:buFont typeface="Arial" pitchFamily="34" charset="0"/>
              <a:buChar char="•"/>
            </a:pPr>
            <a:r>
              <a:rPr lang="en-US" sz="3200" dirty="0" smtClean="0">
                <a:sym typeface="Symbol"/>
              </a:rPr>
              <a:t>A linear time algorithm for constructing distance oracles? </a:t>
            </a:r>
          </a:p>
          <a:p>
            <a:pPr marL="457200" indent="-457200" algn="l" rtl="0">
              <a:buFont typeface="Arial" pitchFamily="34" charset="0"/>
              <a:buChar char="•"/>
            </a:pPr>
            <a:r>
              <a:rPr lang="en-US" sz="3200" dirty="0" smtClean="0">
                <a:sym typeface="Symbol"/>
              </a:rPr>
              <a:t>Understanding the general tradeoff (upper and lower bounds)</a:t>
            </a:r>
          </a:p>
          <a:p>
            <a:pPr marL="457200" indent="-457200" algn="l" rtl="0">
              <a:buFont typeface="Arial" pitchFamily="34" charset="0"/>
              <a:buChar char="•"/>
            </a:pPr>
            <a:r>
              <a:rPr lang="en-US" sz="3200" dirty="0" smtClean="0">
                <a:sym typeface="Symbol"/>
              </a:rPr>
              <a:t>(2,1)-stretch routing scheme with routing tables of size  n</a:t>
            </a:r>
            <a:r>
              <a:rPr lang="en-US" sz="3200" baseline="30000" dirty="0" smtClean="0">
                <a:sym typeface="Symbol"/>
              </a:rPr>
              <a:t>⅔</a:t>
            </a:r>
          </a:p>
          <a:p>
            <a:pPr marL="457200" indent="-457200" algn="l" rtl="0">
              <a:buFont typeface="Arial" pitchFamily="34" charset="0"/>
              <a:buChar char="•"/>
            </a:pPr>
            <a:r>
              <a:rPr lang="en-US" sz="3200" dirty="0" smtClean="0">
                <a:sym typeface="Symbol"/>
              </a:rPr>
              <a:t>Can </a:t>
            </a:r>
            <a:r>
              <a:rPr lang="en-US" sz="3200" dirty="0">
                <a:sym typeface="Symbol"/>
              </a:rPr>
              <a:t>we have distance oracles for restricted families of directed graphs?</a:t>
            </a:r>
          </a:p>
          <a:p>
            <a:pPr marL="457200" indent="-457200" algn="l" rtl="0">
              <a:buFont typeface="Arial" pitchFamily="34" charset="0"/>
              <a:buChar char="•"/>
            </a:pPr>
            <a:endParaRPr lang="en-US" sz="3200" dirty="0" smtClean="0">
              <a:sym typeface="Symbol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Teranet 2011</a:t>
            </a:r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484845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TextBox 3"/>
          <p:cNvSpPr txBox="1"/>
          <p:nvPr/>
        </p:nvSpPr>
        <p:spPr>
          <a:xfrm>
            <a:off x="1552575" y="2528900"/>
            <a:ext cx="5739072" cy="156966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96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Thank you!</a:t>
            </a:r>
            <a:endParaRPr lang="he-IL" sz="960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Teranet 2011</a:t>
            </a:r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4155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en-US" dirty="0" smtClean="0"/>
              <a:t>Compact routing schemes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008820"/>
          </a:xfrm>
        </p:spPr>
        <p:txBody>
          <a:bodyPr/>
          <a:lstStyle/>
          <a:p>
            <a:pPr marL="0" indent="0" algn="l" rtl="0">
              <a:buNone/>
            </a:pPr>
            <a:r>
              <a:rPr lang="en-US" dirty="0" smtClean="0"/>
              <a:t>Each </a:t>
            </a:r>
            <a:r>
              <a:rPr lang="en-US" dirty="0" smtClean="0">
                <a:solidFill>
                  <a:srgbClr val="FF0000"/>
                </a:solidFill>
              </a:rPr>
              <a:t>vertex</a:t>
            </a:r>
            <a:r>
              <a:rPr lang="en-US" dirty="0" smtClean="0"/>
              <a:t> has a </a:t>
            </a:r>
            <a:r>
              <a:rPr lang="en-US" dirty="0" smtClean="0">
                <a:solidFill>
                  <a:srgbClr val="1C01BF"/>
                </a:solidFill>
              </a:rPr>
              <a:t>routing table </a:t>
            </a:r>
            <a:r>
              <a:rPr lang="en-US" dirty="0" smtClean="0"/>
              <a:t>and a </a:t>
            </a:r>
            <a:r>
              <a:rPr lang="en-US" dirty="0" smtClean="0">
                <a:solidFill>
                  <a:srgbClr val="1C01BF"/>
                </a:solidFill>
              </a:rPr>
              <a:t>label</a:t>
            </a:r>
            <a:r>
              <a:rPr lang="en-US" dirty="0" smtClean="0"/>
              <a:t>. </a:t>
            </a:r>
          </a:p>
          <a:p>
            <a:pPr marL="0" indent="0" algn="l" rtl="0">
              <a:buNone/>
            </a:pPr>
            <a:r>
              <a:rPr lang="en-US" dirty="0" smtClean="0"/>
              <a:t>When </a:t>
            </a:r>
            <a:r>
              <a:rPr lang="en-US" u="sng" dirty="0" smtClean="0"/>
              <a:t>u</a:t>
            </a:r>
            <a:r>
              <a:rPr lang="en-US" dirty="0" smtClean="0"/>
              <a:t> wants to send a message to </a:t>
            </a:r>
            <a:r>
              <a:rPr lang="en-US" u="sng" dirty="0" smtClean="0"/>
              <a:t>v</a:t>
            </a:r>
            <a:r>
              <a:rPr lang="en-US" dirty="0" smtClean="0"/>
              <a:t>, it can look on v’s label but not on v’s routing table. </a:t>
            </a:r>
            <a:endParaRPr lang="he-IL" dirty="0"/>
          </a:p>
        </p:txBody>
      </p:sp>
      <p:grpSp>
        <p:nvGrpSpPr>
          <p:cNvPr id="5" name="Group 5"/>
          <p:cNvGrpSpPr>
            <a:grpSpLocks noChangeAspect="1"/>
          </p:cNvGrpSpPr>
          <p:nvPr/>
        </p:nvGrpSpPr>
        <p:grpSpPr bwMode="auto">
          <a:xfrm>
            <a:off x="3883704" y="4348163"/>
            <a:ext cx="2265363" cy="1214438"/>
            <a:chOff x="1267" y="1409"/>
            <a:chExt cx="3312" cy="1776"/>
          </a:xfrm>
        </p:grpSpPr>
        <p:sp>
          <p:nvSpPr>
            <p:cNvPr id="26" name="Oval 6"/>
            <p:cNvSpPr>
              <a:spLocks noChangeAspect="1" noChangeArrowheads="1"/>
            </p:cNvSpPr>
            <p:nvPr/>
          </p:nvSpPr>
          <p:spPr bwMode="auto">
            <a:xfrm>
              <a:off x="1699" y="1409"/>
              <a:ext cx="144" cy="14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e-IL"/>
            </a:p>
          </p:txBody>
        </p:sp>
        <p:sp>
          <p:nvSpPr>
            <p:cNvPr id="27" name="Oval 7"/>
            <p:cNvSpPr>
              <a:spLocks noChangeAspect="1" noChangeArrowheads="1"/>
            </p:cNvSpPr>
            <p:nvPr/>
          </p:nvSpPr>
          <p:spPr bwMode="auto">
            <a:xfrm>
              <a:off x="1267" y="2705"/>
              <a:ext cx="144" cy="14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e-IL"/>
            </a:p>
          </p:txBody>
        </p:sp>
        <p:sp>
          <p:nvSpPr>
            <p:cNvPr id="28" name="Oval 8"/>
            <p:cNvSpPr>
              <a:spLocks noChangeAspect="1" noChangeArrowheads="1"/>
            </p:cNvSpPr>
            <p:nvPr/>
          </p:nvSpPr>
          <p:spPr bwMode="auto">
            <a:xfrm>
              <a:off x="2851" y="1505"/>
              <a:ext cx="144" cy="14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e-IL"/>
            </a:p>
          </p:txBody>
        </p:sp>
        <p:sp>
          <p:nvSpPr>
            <p:cNvPr id="29" name="Oval 9"/>
            <p:cNvSpPr>
              <a:spLocks noChangeAspect="1" noChangeArrowheads="1"/>
            </p:cNvSpPr>
            <p:nvPr/>
          </p:nvSpPr>
          <p:spPr bwMode="auto">
            <a:xfrm>
              <a:off x="2323" y="2369"/>
              <a:ext cx="144" cy="14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e-IL"/>
            </a:p>
          </p:txBody>
        </p:sp>
        <p:sp>
          <p:nvSpPr>
            <p:cNvPr id="30" name="Oval 10"/>
            <p:cNvSpPr>
              <a:spLocks noChangeAspect="1" noChangeArrowheads="1"/>
            </p:cNvSpPr>
            <p:nvPr/>
          </p:nvSpPr>
          <p:spPr bwMode="auto">
            <a:xfrm>
              <a:off x="3091" y="3041"/>
              <a:ext cx="144" cy="14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e-IL"/>
            </a:p>
          </p:txBody>
        </p:sp>
        <p:sp>
          <p:nvSpPr>
            <p:cNvPr id="31" name="Oval 11"/>
            <p:cNvSpPr>
              <a:spLocks noChangeAspect="1" noChangeArrowheads="1"/>
            </p:cNvSpPr>
            <p:nvPr/>
          </p:nvSpPr>
          <p:spPr bwMode="auto">
            <a:xfrm>
              <a:off x="4435" y="2321"/>
              <a:ext cx="144" cy="14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e-IL"/>
            </a:p>
          </p:txBody>
        </p:sp>
        <p:sp>
          <p:nvSpPr>
            <p:cNvPr id="32" name="Freeform 12"/>
            <p:cNvSpPr>
              <a:spLocks noChangeAspect="1"/>
            </p:cNvSpPr>
            <p:nvPr/>
          </p:nvSpPr>
          <p:spPr bwMode="auto">
            <a:xfrm>
              <a:off x="1411" y="2513"/>
              <a:ext cx="960" cy="280"/>
            </a:xfrm>
            <a:custGeom>
              <a:avLst/>
              <a:gdLst>
                <a:gd name="T0" fmla="*/ 0 w 960"/>
                <a:gd name="T1" fmla="*/ 240 h 280"/>
                <a:gd name="T2" fmla="*/ 528 w 960"/>
                <a:gd name="T3" fmla="*/ 240 h 280"/>
                <a:gd name="T4" fmla="*/ 960 w 960"/>
                <a:gd name="T5" fmla="*/ 0 h 28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960" h="280">
                  <a:moveTo>
                    <a:pt x="0" y="240"/>
                  </a:moveTo>
                  <a:cubicBezTo>
                    <a:pt x="184" y="260"/>
                    <a:pt x="368" y="280"/>
                    <a:pt x="528" y="240"/>
                  </a:cubicBezTo>
                  <a:cubicBezTo>
                    <a:pt x="688" y="200"/>
                    <a:pt x="824" y="100"/>
                    <a:pt x="960" y="0"/>
                  </a:cubicBezTo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e-IL"/>
            </a:p>
          </p:txBody>
        </p:sp>
        <p:cxnSp>
          <p:nvCxnSpPr>
            <p:cNvPr id="33" name="AutoShape 13"/>
            <p:cNvCxnSpPr>
              <a:cxnSpLocks noChangeAspect="1" noChangeShapeType="1"/>
              <a:stCxn id="29" idx="6"/>
              <a:endCxn id="30" idx="0"/>
            </p:cNvCxnSpPr>
            <p:nvPr/>
          </p:nvCxnSpPr>
          <p:spPr bwMode="auto">
            <a:xfrm>
              <a:off x="2467" y="2441"/>
              <a:ext cx="696" cy="600"/>
            </a:xfrm>
            <a:prstGeom prst="curvedConnector2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4" name="AutoShape 14"/>
            <p:cNvCxnSpPr>
              <a:cxnSpLocks noChangeAspect="1" noChangeShapeType="1"/>
              <a:stCxn id="26" idx="6"/>
              <a:endCxn id="30" idx="7"/>
            </p:cNvCxnSpPr>
            <p:nvPr/>
          </p:nvCxnSpPr>
          <p:spPr bwMode="auto">
            <a:xfrm>
              <a:off x="1843" y="1481"/>
              <a:ext cx="1371" cy="1581"/>
            </a:xfrm>
            <a:prstGeom prst="curvedConnector2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5" name="AutoShape 15"/>
            <p:cNvCxnSpPr>
              <a:cxnSpLocks noChangeAspect="1" noChangeShapeType="1"/>
              <a:stCxn id="27" idx="0"/>
              <a:endCxn id="28" idx="4"/>
            </p:cNvCxnSpPr>
            <p:nvPr/>
          </p:nvCxnSpPr>
          <p:spPr bwMode="auto">
            <a:xfrm rot="-5400000">
              <a:off x="1603" y="1385"/>
              <a:ext cx="1056" cy="1584"/>
            </a:xfrm>
            <a:prstGeom prst="curvedConnector3">
              <a:avLst>
                <a:gd name="adj1" fmla="val 50000"/>
              </a:avLst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6" name="AutoShape 16"/>
            <p:cNvCxnSpPr>
              <a:cxnSpLocks noChangeAspect="1" noChangeShapeType="1"/>
              <a:stCxn id="26" idx="5"/>
              <a:endCxn id="29" idx="0"/>
            </p:cNvCxnSpPr>
            <p:nvPr/>
          </p:nvCxnSpPr>
          <p:spPr bwMode="auto">
            <a:xfrm rot="16200000" flipH="1">
              <a:off x="1690" y="1664"/>
              <a:ext cx="837" cy="573"/>
            </a:xfrm>
            <a:prstGeom prst="curvedConnector3">
              <a:avLst>
                <a:gd name="adj1" fmla="val 51255"/>
              </a:avLst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7" name="AutoShape 17"/>
            <p:cNvCxnSpPr>
              <a:cxnSpLocks noChangeAspect="1" noChangeShapeType="1"/>
              <a:stCxn id="29" idx="7"/>
              <a:endCxn id="31" idx="1"/>
            </p:cNvCxnSpPr>
            <p:nvPr/>
          </p:nvCxnSpPr>
          <p:spPr bwMode="auto">
            <a:xfrm rot="16200000" flipH="1">
              <a:off x="2083" y="2135"/>
              <a:ext cx="336" cy="1722"/>
            </a:xfrm>
            <a:prstGeom prst="curvedConnector3">
              <a:avLst>
                <a:gd name="adj1" fmla="val 149106"/>
              </a:avLst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8" name="AutoShape 18"/>
            <p:cNvCxnSpPr>
              <a:cxnSpLocks noChangeAspect="1" noChangeShapeType="1"/>
              <a:stCxn id="29" idx="7"/>
              <a:endCxn id="31" idx="1"/>
            </p:cNvCxnSpPr>
            <p:nvPr/>
          </p:nvCxnSpPr>
          <p:spPr bwMode="auto">
            <a:xfrm rot="5400000" flipV="1">
              <a:off x="2263" y="917"/>
              <a:ext cx="117" cy="1101"/>
            </a:xfrm>
            <a:prstGeom prst="curvedConnector3">
              <a:avLst>
                <a:gd name="adj1" fmla="val -123079"/>
              </a:avLst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9" name="AutoShape 19"/>
            <p:cNvCxnSpPr>
              <a:cxnSpLocks noChangeAspect="1" noChangeShapeType="1"/>
              <a:stCxn id="29" idx="7"/>
              <a:endCxn id="31" idx="1"/>
            </p:cNvCxnSpPr>
            <p:nvPr/>
          </p:nvCxnSpPr>
          <p:spPr bwMode="auto">
            <a:xfrm>
              <a:off x="2995" y="1577"/>
              <a:ext cx="1512" cy="744"/>
            </a:xfrm>
            <a:prstGeom prst="curvedConnector2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1" name="AutoShape 21"/>
            <p:cNvCxnSpPr>
              <a:cxnSpLocks noChangeAspect="1" noChangeShapeType="1"/>
              <a:stCxn id="29" idx="7"/>
              <a:endCxn id="31" idx="1"/>
            </p:cNvCxnSpPr>
            <p:nvPr/>
          </p:nvCxnSpPr>
          <p:spPr bwMode="auto">
            <a:xfrm rot="5400000">
              <a:off x="3547" y="2153"/>
              <a:ext cx="648" cy="1272"/>
            </a:xfrm>
            <a:prstGeom prst="curvedConnector2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43" name="Text Box 44"/>
          <p:cNvSpPr txBox="1">
            <a:spLocks noChangeArrowheads="1"/>
          </p:cNvSpPr>
          <p:nvPr/>
        </p:nvSpPr>
        <p:spPr bwMode="auto">
          <a:xfrm>
            <a:off x="3599976" y="5075892"/>
            <a:ext cx="31290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l" rtl="0" eaLnBrk="1" hangingPunct="1"/>
            <a:r>
              <a:rPr lang="en-US" dirty="0" smtClean="0"/>
              <a:t>u</a:t>
            </a:r>
            <a:endParaRPr lang="en-US" dirty="0"/>
          </a:p>
        </p:txBody>
      </p:sp>
      <p:sp>
        <p:nvSpPr>
          <p:cNvPr id="45" name="Document"/>
          <p:cNvSpPr>
            <a:spLocks noEditPoints="1" noChangeArrowheads="1"/>
          </p:cNvSpPr>
          <p:nvPr/>
        </p:nvSpPr>
        <p:spPr bwMode="auto">
          <a:xfrm>
            <a:off x="3095920" y="4041068"/>
            <a:ext cx="756000" cy="972000"/>
          </a:xfrm>
          <a:custGeom>
            <a:avLst/>
            <a:gdLst>
              <a:gd name="T0" fmla="*/ 10757 w 21600"/>
              <a:gd name="T1" fmla="*/ 21632 h 21600"/>
              <a:gd name="T2" fmla="*/ 85 w 21600"/>
              <a:gd name="T3" fmla="*/ 10849 h 21600"/>
              <a:gd name="T4" fmla="*/ 10757 w 21600"/>
              <a:gd name="T5" fmla="*/ 81 h 21600"/>
              <a:gd name="T6" fmla="*/ 21706 w 21600"/>
              <a:gd name="T7" fmla="*/ 10652 h 21600"/>
              <a:gd name="T8" fmla="*/ 10757 w 21600"/>
              <a:gd name="T9" fmla="*/ 21632 h 21600"/>
              <a:gd name="T10" fmla="*/ 0 w 21600"/>
              <a:gd name="T11" fmla="*/ 0 h 21600"/>
              <a:gd name="T12" fmla="*/ 21600 w 21600"/>
              <a:gd name="T13" fmla="*/ 0 h 21600"/>
              <a:gd name="T14" fmla="*/ 21600 w 21600"/>
              <a:gd name="T15" fmla="*/ 21600 h 21600"/>
              <a:gd name="T16" fmla="*/ 977 w 21600"/>
              <a:gd name="T17" fmla="*/ 818 h 21600"/>
              <a:gd name="T18" fmla="*/ 20622 w 21600"/>
              <a:gd name="T19" fmla="*/ 1642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0757" y="21632"/>
                </a:moveTo>
                <a:lnTo>
                  <a:pt x="5187" y="21632"/>
                </a:lnTo>
                <a:lnTo>
                  <a:pt x="85" y="17509"/>
                </a:lnTo>
                <a:lnTo>
                  <a:pt x="85" y="10849"/>
                </a:lnTo>
                <a:lnTo>
                  <a:pt x="85" y="81"/>
                </a:lnTo>
                <a:lnTo>
                  <a:pt x="10757" y="81"/>
                </a:lnTo>
                <a:lnTo>
                  <a:pt x="21706" y="81"/>
                </a:lnTo>
                <a:lnTo>
                  <a:pt x="21706" y="10652"/>
                </a:lnTo>
                <a:lnTo>
                  <a:pt x="21706" y="21632"/>
                </a:lnTo>
                <a:lnTo>
                  <a:pt x="10757" y="21632"/>
                </a:lnTo>
                <a:close/>
              </a:path>
              <a:path w="21600" h="21600">
                <a:moveTo>
                  <a:pt x="85" y="17509"/>
                </a:moveTo>
                <a:lnTo>
                  <a:pt x="5187" y="17509"/>
                </a:lnTo>
                <a:lnTo>
                  <a:pt x="5187" y="21632"/>
                </a:lnTo>
                <a:lnTo>
                  <a:pt x="85" y="17509"/>
                </a:lnTo>
                <a:close/>
              </a:path>
            </a:pathLst>
          </a:custGeom>
          <a:solidFill>
            <a:srgbClr val="D8EBB3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e-IL"/>
          </a:p>
        </p:txBody>
      </p:sp>
      <p:sp>
        <p:nvSpPr>
          <p:cNvPr id="46" name="Document"/>
          <p:cNvSpPr>
            <a:spLocks noEditPoints="1" noChangeArrowheads="1"/>
          </p:cNvSpPr>
          <p:nvPr/>
        </p:nvSpPr>
        <p:spPr bwMode="auto">
          <a:xfrm>
            <a:off x="6120256" y="3933056"/>
            <a:ext cx="756000" cy="972000"/>
          </a:xfrm>
          <a:custGeom>
            <a:avLst/>
            <a:gdLst>
              <a:gd name="T0" fmla="*/ 10757 w 21600"/>
              <a:gd name="T1" fmla="*/ 21632 h 21600"/>
              <a:gd name="T2" fmla="*/ 85 w 21600"/>
              <a:gd name="T3" fmla="*/ 10849 h 21600"/>
              <a:gd name="T4" fmla="*/ 10757 w 21600"/>
              <a:gd name="T5" fmla="*/ 81 h 21600"/>
              <a:gd name="T6" fmla="*/ 21706 w 21600"/>
              <a:gd name="T7" fmla="*/ 10652 h 21600"/>
              <a:gd name="T8" fmla="*/ 10757 w 21600"/>
              <a:gd name="T9" fmla="*/ 21632 h 21600"/>
              <a:gd name="T10" fmla="*/ 0 w 21600"/>
              <a:gd name="T11" fmla="*/ 0 h 21600"/>
              <a:gd name="T12" fmla="*/ 21600 w 21600"/>
              <a:gd name="T13" fmla="*/ 0 h 21600"/>
              <a:gd name="T14" fmla="*/ 21600 w 21600"/>
              <a:gd name="T15" fmla="*/ 21600 h 21600"/>
              <a:gd name="T16" fmla="*/ 977 w 21600"/>
              <a:gd name="T17" fmla="*/ 818 h 21600"/>
              <a:gd name="T18" fmla="*/ 20622 w 21600"/>
              <a:gd name="T19" fmla="*/ 1642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0757" y="21632"/>
                </a:moveTo>
                <a:lnTo>
                  <a:pt x="5187" y="21632"/>
                </a:lnTo>
                <a:lnTo>
                  <a:pt x="85" y="17509"/>
                </a:lnTo>
                <a:lnTo>
                  <a:pt x="85" y="10849"/>
                </a:lnTo>
                <a:lnTo>
                  <a:pt x="85" y="81"/>
                </a:lnTo>
                <a:lnTo>
                  <a:pt x="10757" y="81"/>
                </a:lnTo>
                <a:lnTo>
                  <a:pt x="21706" y="81"/>
                </a:lnTo>
                <a:lnTo>
                  <a:pt x="21706" y="10652"/>
                </a:lnTo>
                <a:lnTo>
                  <a:pt x="21706" y="21632"/>
                </a:lnTo>
                <a:lnTo>
                  <a:pt x="10757" y="21632"/>
                </a:lnTo>
                <a:close/>
              </a:path>
              <a:path w="21600" h="21600">
                <a:moveTo>
                  <a:pt x="85" y="17509"/>
                </a:moveTo>
                <a:lnTo>
                  <a:pt x="5187" y="17509"/>
                </a:lnTo>
                <a:lnTo>
                  <a:pt x="5187" y="21632"/>
                </a:lnTo>
                <a:lnTo>
                  <a:pt x="85" y="17509"/>
                </a:lnTo>
                <a:close/>
              </a:path>
            </a:pathLst>
          </a:custGeom>
          <a:solidFill>
            <a:srgbClr val="D8EBB3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e-IL"/>
          </a:p>
        </p:txBody>
      </p:sp>
      <p:sp>
        <p:nvSpPr>
          <p:cNvPr id="47" name="Text Box 44"/>
          <p:cNvSpPr txBox="1">
            <a:spLocks noChangeArrowheads="1"/>
          </p:cNvSpPr>
          <p:nvPr/>
        </p:nvSpPr>
        <p:spPr bwMode="auto">
          <a:xfrm>
            <a:off x="6048492" y="4946108"/>
            <a:ext cx="30008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l" rtl="0" eaLnBrk="1" hangingPunct="1"/>
            <a:r>
              <a:rPr lang="en-US" dirty="0" smtClean="0"/>
              <a:t>v</a:t>
            </a:r>
            <a:endParaRPr lang="en-US" dirty="0"/>
          </a:p>
        </p:txBody>
      </p:sp>
      <p:sp>
        <p:nvSpPr>
          <p:cNvPr id="48" name="Text Box 44"/>
          <p:cNvSpPr txBox="1">
            <a:spLocks noChangeArrowheads="1"/>
          </p:cNvSpPr>
          <p:nvPr/>
        </p:nvSpPr>
        <p:spPr bwMode="auto">
          <a:xfrm>
            <a:off x="2735796" y="5075892"/>
            <a:ext cx="95410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l" rtl="0" eaLnBrk="1" hangingPunct="1"/>
            <a:r>
              <a:rPr lang="en-US" dirty="0" smtClean="0"/>
              <a:t>label(u)</a:t>
            </a:r>
            <a:endParaRPr lang="en-US" dirty="0"/>
          </a:p>
        </p:txBody>
      </p:sp>
      <p:sp>
        <p:nvSpPr>
          <p:cNvPr id="40" name="Text Box 44"/>
          <p:cNvSpPr txBox="1">
            <a:spLocks noChangeArrowheads="1"/>
          </p:cNvSpPr>
          <p:nvPr/>
        </p:nvSpPr>
        <p:spPr bwMode="auto">
          <a:xfrm>
            <a:off x="6300192" y="4967880"/>
            <a:ext cx="95410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l" rtl="0" eaLnBrk="1" hangingPunct="1"/>
            <a:r>
              <a:rPr lang="en-US" dirty="0" smtClean="0"/>
              <a:t>label(v)</a:t>
            </a:r>
            <a:endParaRPr lang="en-US" dirty="0"/>
          </a:p>
        </p:txBody>
      </p:sp>
      <p:sp>
        <p:nvSpPr>
          <p:cNvPr id="6" name="Freeform 5"/>
          <p:cNvSpPr/>
          <p:nvPr/>
        </p:nvSpPr>
        <p:spPr>
          <a:xfrm>
            <a:off x="3759200" y="5283610"/>
            <a:ext cx="2739056" cy="721320"/>
          </a:xfrm>
          <a:custGeom>
            <a:avLst/>
            <a:gdLst>
              <a:gd name="connsiteX0" fmla="*/ 0 w 2814320"/>
              <a:gd name="connsiteY0" fmla="*/ 71120 h 609969"/>
              <a:gd name="connsiteX1" fmla="*/ 1056640 w 2814320"/>
              <a:gd name="connsiteY1" fmla="*/ 609600 h 609969"/>
              <a:gd name="connsiteX2" fmla="*/ 2814320 w 2814320"/>
              <a:gd name="connsiteY2" fmla="*/ 0 h 6099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814320" h="609969">
                <a:moveTo>
                  <a:pt x="0" y="71120"/>
                </a:moveTo>
                <a:cubicBezTo>
                  <a:pt x="293793" y="346286"/>
                  <a:pt x="587587" y="621453"/>
                  <a:pt x="1056640" y="609600"/>
                </a:cubicBezTo>
                <a:cubicBezTo>
                  <a:pt x="1525693" y="597747"/>
                  <a:pt x="2170006" y="298873"/>
                  <a:pt x="2814320" y="0"/>
                </a:cubicBezTo>
              </a:path>
            </a:pathLst>
          </a:cu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Teranet 2011</a:t>
            </a:r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85958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 animBg="1"/>
      <p:bldP spid="46" grpId="0" animBg="1"/>
      <p:bldP spid="48" grpId="0"/>
      <p:bldP spid="40" grpId="0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en-US" dirty="0" smtClean="0"/>
              <a:t>Compact routing schemes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2188839"/>
          </a:xfrm>
        </p:spPr>
        <p:txBody>
          <a:bodyPr>
            <a:noAutofit/>
          </a:bodyPr>
          <a:lstStyle/>
          <a:p>
            <a:pPr algn="l" rtl="0"/>
            <a:r>
              <a:rPr lang="en-US" sz="2400" dirty="0" smtClean="0"/>
              <a:t>Labels are of </a:t>
            </a:r>
            <a:r>
              <a:rPr lang="en-US" sz="2400" dirty="0" smtClean="0">
                <a:solidFill>
                  <a:srgbClr val="FF0000"/>
                </a:solidFill>
              </a:rPr>
              <a:t>poly-logarithmic</a:t>
            </a:r>
            <a:r>
              <a:rPr lang="en-US" sz="2400" dirty="0" smtClean="0"/>
              <a:t> size (log²n). </a:t>
            </a:r>
          </a:p>
          <a:p>
            <a:pPr algn="l" rtl="0"/>
            <a:r>
              <a:rPr lang="en-US" sz="2400" dirty="0" smtClean="0"/>
              <a:t>Routing tables are of </a:t>
            </a:r>
            <a:r>
              <a:rPr lang="en-US" sz="2400" dirty="0" smtClean="0">
                <a:solidFill>
                  <a:srgbClr val="1C01BF"/>
                </a:solidFill>
              </a:rPr>
              <a:t>polynomial</a:t>
            </a:r>
            <a:r>
              <a:rPr lang="en-US" sz="2400" dirty="0" smtClean="0"/>
              <a:t> size (n</a:t>
            </a:r>
            <a:r>
              <a:rPr lang="en-US" sz="2400" baseline="30000" dirty="0" smtClean="0"/>
              <a:t>⅔</a:t>
            </a:r>
            <a:r>
              <a:rPr lang="en-US" sz="2400" dirty="0" smtClean="0"/>
              <a:t>). </a:t>
            </a:r>
          </a:p>
          <a:p>
            <a:pPr algn="l" rtl="0"/>
            <a:r>
              <a:rPr lang="en-US" sz="2400" dirty="0" smtClean="0"/>
              <a:t>The routing path has a </a:t>
            </a:r>
            <a:r>
              <a:rPr lang="en-US" sz="2400" dirty="0" smtClean="0">
                <a:solidFill>
                  <a:srgbClr val="00B050"/>
                </a:solidFill>
              </a:rPr>
              <a:t>stretch</a:t>
            </a:r>
            <a:r>
              <a:rPr lang="en-US" sz="2400" dirty="0" smtClean="0"/>
              <a:t> (5). </a:t>
            </a:r>
          </a:p>
          <a:p>
            <a:pPr marL="0" indent="0" algn="l" rtl="0">
              <a:buNone/>
            </a:pPr>
            <a:r>
              <a:rPr lang="en-US" sz="2400" dirty="0" smtClean="0"/>
              <a:t>An easy example: For routing tables of size n the stretch is 1. </a:t>
            </a:r>
          </a:p>
          <a:p>
            <a:pPr marL="0" indent="0" algn="l" rtl="0">
              <a:buNone/>
            </a:pPr>
            <a:endParaRPr lang="en-US" sz="2400" dirty="0"/>
          </a:p>
          <a:p>
            <a:pPr marL="0" indent="0" algn="l" rtl="0">
              <a:buNone/>
            </a:pPr>
            <a:r>
              <a:rPr lang="en-US" sz="2400" dirty="0" smtClean="0"/>
              <a:t>First results for general graphs by </a:t>
            </a:r>
            <a:r>
              <a:rPr lang="en-US" sz="2400" dirty="0" err="1" smtClean="0"/>
              <a:t>Peleg</a:t>
            </a:r>
            <a:r>
              <a:rPr lang="en-US" sz="2400" dirty="0" smtClean="0"/>
              <a:t> and </a:t>
            </a:r>
            <a:r>
              <a:rPr lang="en-US" sz="2400" dirty="0" err="1" smtClean="0"/>
              <a:t>Upfal</a:t>
            </a:r>
            <a:r>
              <a:rPr lang="en-US" sz="2400" dirty="0" smtClean="0"/>
              <a:t> and by </a:t>
            </a:r>
            <a:r>
              <a:rPr lang="en-US" sz="2400" dirty="0" err="1" smtClean="0"/>
              <a:t>Awerbuch</a:t>
            </a:r>
            <a:r>
              <a:rPr lang="en-US" sz="2400" dirty="0" smtClean="0"/>
              <a:t>, Bar-</a:t>
            </a:r>
            <a:r>
              <a:rPr lang="en-US" sz="2400" dirty="0" err="1" smtClean="0"/>
              <a:t>Noy</a:t>
            </a:r>
            <a:r>
              <a:rPr lang="en-US" sz="2400" dirty="0" smtClean="0"/>
              <a:t>, </a:t>
            </a:r>
            <a:r>
              <a:rPr lang="en-US" sz="2400" dirty="0" err="1" smtClean="0"/>
              <a:t>Linial</a:t>
            </a:r>
            <a:r>
              <a:rPr lang="en-US" sz="2400" dirty="0" smtClean="0"/>
              <a:t> and </a:t>
            </a:r>
            <a:r>
              <a:rPr lang="en-US" sz="2400" smtClean="0"/>
              <a:t>Peleg. </a:t>
            </a:r>
            <a:endParaRPr lang="en-US" sz="2400" dirty="0" smtClean="0"/>
          </a:p>
          <a:p>
            <a:pPr marL="0" indent="0" algn="l" rtl="0">
              <a:buNone/>
            </a:pPr>
            <a:endParaRPr lang="he-IL" sz="2400" baseline="30000" dirty="0"/>
          </a:p>
        </p:txBody>
      </p:sp>
      <p:sp>
        <p:nvSpPr>
          <p:cNvPr id="4" name="Rectangle 3"/>
          <p:cNvSpPr/>
          <p:nvPr/>
        </p:nvSpPr>
        <p:spPr>
          <a:xfrm>
            <a:off x="1439652" y="5049180"/>
            <a:ext cx="6624736" cy="954107"/>
          </a:xfrm>
          <a:prstGeom prst="rect">
            <a:avLst/>
          </a:prstGeom>
          <a:ln>
            <a:solidFill>
              <a:srgbClr val="000000"/>
            </a:solidFill>
          </a:ln>
        </p:spPr>
        <p:txBody>
          <a:bodyPr wrap="square">
            <a:spAutoFit/>
          </a:bodyPr>
          <a:lstStyle/>
          <a:p>
            <a:pPr algn="l" rtl="0"/>
            <a:r>
              <a:rPr lang="en-US" sz="2800" dirty="0" err="1"/>
              <a:t>Thorup</a:t>
            </a:r>
            <a:r>
              <a:rPr lang="en-US" sz="2800" dirty="0"/>
              <a:t> and </a:t>
            </a:r>
            <a:r>
              <a:rPr lang="en-US" sz="2800" dirty="0" err="1"/>
              <a:t>Zwick</a:t>
            </a:r>
            <a:r>
              <a:rPr lang="en-US" sz="2800" dirty="0"/>
              <a:t> showed: </a:t>
            </a:r>
          </a:p>
          <a:p>
            <a:pPr algn="l" rtl="0"/>
            <a:r>
              <a:rPr lang="en-US" sz="2800" dirty="0"/>
              <a:t>Routing tables of size n</a:t>
            </a:r>
            <a:r>
              <a:rPr lang="en-US" sz="2800" baseline="30000" dirty="0"/>
              <a:t>½</a:t>
            </a:r>
            <a:r>
              <a:rPr lang="en-US" sz="2800" dirty="0"/>
              <a:t> </a:t>
            </a:r>
            <a:r>
              <a:rPr lang="en-US" sz="2800" dirty="0" smtClean="0"/>
              <a:t>and stretch </a:t>
            </a:r>
            <a:r>
              <a:rPr lang="en-US" sz="2800" dirty="0"/>
              <a:t>3.</a:t>
            </a:r>
            <a:endParaRPr lang="he-IL" sz="28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Teranet 2011</a:t>
            </a:r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05334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pPr rtl="0"/>
            <a:r>
              <a:rPr lang="en-US" sz="3600" dirty="0" smtClean="0"/>
              <a:t>Distance oracles, spanners and routing schemes</a:t>
            </a:r>
            <a:endParaRPr lang="he-IL" sz="3600" dirty="0"/>
          </a:p>
        </p:txBody>
      </p:sp>
      <p:sp>
        <p:nvSpPr>
          <p:cNvPr id="6" name="Oval 48"/>
          <p:cNvSpPr>
            <a:spLocks noChangeArrowheads="1"/>
          </p:cNvSpPr>
          <p:nvPr/>
        </p:nvSpPr>
        <p:spPr bwMode="auto">
          <a:xfrm>
            <a:off x="3381486" y="1232756"/>
            <a:ext cx="2306638" cy="1292225"/>
          </a:xfrm>
          <a:prstGeom prst="ellipse">
            <a:avLst/>
          </a:prstGeom>
          <a:solidFill>
            <a:srgbClr val="FFFF99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rtl="0" eaLnBrk="0" hangingPunct="0"/>
            <a:r>
              <a:rPr lang="en-US" sz="2200" dirty="0" smtClean="0"/>
              <a:t>Spanners</a:t>
            </a:r>
            <a:endParaRPr lang="en-US" sz="2200" dirty="0"/>
          </a:p>
        </p:txBody>
      </p:sp>
      <p:sp>
        <p:nvSpPr>
          <p:cNvPr id="7" name="Oval 48"/>
          <p:cNvSpPr>
            <a:spLocks noChangeArrowheads="1"/>
          </p:cNvSpPr>
          <p:nvPr/>
        </p:nvSpPr>
        <p:spPr bwMode="auto">
          <a:xfrm>
            <a:off x="5184068" y="2708920"/>
            <a:ext cx="2306638" cy="1292225"/>
          </a:xfrm>
          <a:prstGeom prst="ellipse">
            <a:avLst/>
          </a:prstGeom>
          <a:solidFill>
            <a:srgbClr val="1C01BF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 rtl="0" eaLnBrk="0" hangingPunct="0"/>
            <a:r>
              <a:rPr lang="en-US" sz="2200" dirty="0" smtClean="0">
                <a:solidFill>
                  <a:srgbClr val="FFFF00"/>
                </a:solidFill>
              </a:rPr>
              <a:t>Distance oracles</a:t>
            </a:r>
            <a:endParaRPr lang="en-US" sz="2200" dirty="0">
              <a:solidFill>
                <a:srgbClr val="FFFF00"/>
              </a:solidFill>
            </a:endParaRPr>
          </a:p>
        </p:txBody>
      </p:sp>
      <p:sp>
        <p:nvSpPr>
          <p:cNvPr id="8" name="Oval 48"/>
          <p:cNvSpPr>
            <a:spLocks noChangeArrowheads="1"/>
          </p:cNvSpPr>
          <p:nvPr/>
        </p:nvSpPr>
        <p:spPr bwMode="auto">
          <a:xfrm>
            <a:off x="1619672" y="2709315"/>
            <a:ext cx="2306638" cy="1292225"/>
          </a:xfrm>
          <a:prstGeom prst="ellipse">
            <a:avLst/>
          </a:prstGeom>
          <a:solidFill>
            <a:srgbClr val="FF0000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 rtl="0" eaLnBrk="0" hangingPunct="0"/>
            <a:r>
              <a:rPr lang="en-US" sz="2200" dirty="0" smtClean="0">
                <a:solidFill>
                  <a:srgbClr val="1C01BF"/>
                </a:solidFill>
              </a:rPr>
              <a:t>Routing schemes</a:t>
            </a:r>
            <a:endParaRPr lang="en-US" sz="2200" dirty="0">
              <a:solidFill>
                <a:srgbClr val="1C01BF"/>
              </a:solidFill>
            </a:endParaRPr>
          </a:p>
        </p:txBody>
      </p:sp>
      <p:cxnSp>
        <p:nvCxnSpPr>
          <p:cNvPr id="10" name="Straight Arrow Connector 9"/>
          <p:cNvCxnSpPr>
            <a:stCxn id="8" idx="0"/>
            <a:endCxn id="6" idx="3"/>
          </p:cNvCxnSpPr>
          <p:nvPr/>
        </p:nvCxnSpPr>
        <p:spPr>
          <a:xfrm flipV="1">
            <a:off x="2772991" y="2335739"/>
            <a:ext cx="946294" cy="373576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8" idx="6"/>
            <a:endCxn id="7" idx="2"/>
          </p:cNvCxnSpPr>
          <p:nvPr/>
        </p:nvCxnSpPr>
        <p:spPr>
          <a:xfrm flipV="1">
            <a:off x="3926310" y="3355033"/>
            <a:ext cx="1257758" cy="395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7" idx="0"/>
            <a:endCxn id="6" idx="5"/>
          </p:cNvCxnSpPr>
          <p:nvPr/>
        </p:nvCxnSpPr>
        <p:spPr>
          <a:xfrm flipH="1" flipV="1">
            <a:off x="5350325" y="2335739"/>
            <a:ext cx="987062" cy="373181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971600" y="4278575"/>
            <a:ext cx="7956884" cy="1815882"/>
          </a:xfrm>
          <a:prstGeom prst="rect">
            <a:avLst/>
          </a:prstGeom>
          <a:ln>
            <a:solidFill>
              <a:srgbClr val="000000"/>
            </a:solidFill>
          </a:ln>
        </p:spPr>
        <p:txBody>
          <a:bodyPr wrap="square">
            <a:spAutoFit/>
          </a:bodyPr>
          <a:lstStyle/>
          <a:p>
            <a:pPr algn="l" rtl="0"/>
            <a:r>
              <a:rPr lang="en-US" sz="2800" u="sng" dirty="0" smtClean="0"/>
              <a:t>Stretch 3: </a:t>
            </a:r>
          </a:p>
          <a:p>
            <a:pPr marL="457200" indent="-457200" algn="l" rtl="0">
              <a:buFont typeface="Arial" pitchFamily="34" charset="0"/>
              <a:buChar char="•"/>
            </a:pPr>
            <a:r>
              <a:rPr lang="en-US" sz="2800" dirty="0" smtClean="0"/>
              <a:t>Spanner of </a:t>
            </a:r>
            <a:r>
              <a:rPr lang="en-US" sz="2800" dirty="0"/>
              <a:t>size </a:t>
            </a:r>
            <a:r>
              <a:rPr lang="en-US" sz="2800" dirty="0" smtClean="0"/>
              <a:t>n</a:t>
            </a:r>
            <a:r>
              <a:rPr lang="en-US" sz="2800" baseline="30000" dirty="0" smtClean="0"/>
              <a:t>1½</a:t>
            </a:r>
            <a:endParaRPr lang="en-US" sz="2800" dirty="0" smtClean="0"/>
          </a:p>
          <a:p>
            <a:pPr marL="457200" indent="-457200" algn="l" rtl="0">
              <a:buFont typeface="Arial" pitchFamily="34" charset="0"/>
              <a:buChar char="•"/>
            </a:pPr>
            <a:r>
              <a:rPr lang="en-US" sz="2800" dirty="0" smtClean="0"/>
              <a:t>Distance oracle </a:t>
            </a:r>
            <a:r>
              <a:rPr lang="en-US" sz="2800" dirty="0"/>
              <a:t>of size n</a:t>
            </a:r>
            <a:r>
              <a:rPr lang="en-US" sz="2800" baseline="30000" dirty="0"/>
              <a:t>1½</a:t>
            </a:r>
            <a:endParaRPr lang="en-US" sz="2800" dirty="0"/>
          </a:p>
          <a:p>
            <a:pPr marL="457200" indent="-457200" algn="l" rtl="0">
              <a:buFont typeface="Arial" pitchFamily="34" charset="0"/>
              <a:buChar char="•"/>
            </a:pPr>
            <a:r>
              <a:rPr lang="en-US" sz="2800" dirty="0" smtClean="0"/>
              <a:t>Routing scheme with routing </a:t>
            </a:r>
            <a:r>
              <a:rPr lang="en-US" sz="2800" dirty="0" smtClean="0"/>
              <a:t>table of </a:t>
            </a:r>
            <a:r>
              <a:rPr lang="en-US" sz="2800" dirty="0"/>
              <a:t>size </a:t>
            </a:r>
            <a:r>
              <a:rPr lang="en-US" sz="2800" dirty="0" smtClean="0"/>
              <a:t>n</a:t>
            </a:r>
            <a:r>
              <a:rPr lang="en-US" sz="2800" baseline="30000" dirty="0" smtClean="0"/>
              <a:t>½</a:t>
            </a:r>
            <a:endParaRPr lang="he-IL" sz="28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Teranet 2011</a:t>
            </a:r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29882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1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 eaLnBrk="1" hangingPunct="1"/>
            <a:r>
              <a:rPr lang="en-US" dirty="0" smtClean="0"/>
              <a:t>Distance oracles ver. spanners </a:t>
            </a:r>
            <a:endParaRPr lang="he-IL" sz="1600" dirty="0" smtClean="0"/>
          </a:p>
        </p:txBody>
      </p:sp>
      <p:sp>
        <p:nvSpPr>
          <p:cNvPr id="4" name="Rectangle 73"/>
          <p:cNvSpPr txBox="1">
            <a:spLocks noChangeArrowheads="1"/>
          </p:cNvSpPr>
          <p:nvPr/>
        </p:nvSpPr>
        <p:spPr bwMode="auto">
          <a:xfrm>
            <a:off x="230188" y="1401763"/>
            <a:ext cx="8364537" cy="2332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l" rtl="0" eaLnBrk="1" hangingPunct="1">
              <a:spcBef>
                <a:spcPct val="20000"/>
              </a:spcBef>
            </a:pPr>
            <a:r>
              <a:rPr lang="en-US" sz="2800" dirty="0"/>
              <a:t>A </a:t>
            </a:r>
            <a:r>
              <a:rPr lang="en-US" sz="2800" dirty="0">
                <a:solidFill>
                  <a:srgbClr val="3333CC"/>
                </a:solidFill>
              </a:rPr>
              <a:t>spanner</a:t>
            </a:r>
            <a:r>
              <a:rPr lang="en-US" sz="2800" dirty="0"/>
              <a:t> is a </a:t>
            </a:r>
            <a:r>
              <a:rPr lang="en-US" sz="2800" dirty="0" err="1">
                <a:solidFill>
                  <a:srgbClr val="3366FF"/>
                </a:solidFill>
              </a:rPr>
              <a:t>subgraph</a:t>
            </a:r>
            <a:r>
              <a:rPr lang="en-US" sz="2800" dirty="0"/>
              <a:t> of the original graph, that </a:t>
            </a:r>
          </a:p>
          <a:p>
            <a:pPr algn="l" rtl="0" eaLnBrk="1" hangingPunct="1">
              <a:spcBef>
                <a:spcPct val="20000"/>
              </a:spcBef>
            </a:pPr>
            <a:r>
              <a:rPr lang="en-US" sz="2800" dirty="0"/>
              <a:t>is, </a:t>
            </a:r>
            <a:r>
              <a:rPr lang="en-US" sz="2800" u="sng" dirty="0"/>
              <a:t>no queries</a:t>
            </a:r>
            <a:r>
              <a:rPr lang="en-US" sz="2800" dirty="0"/>
              <a:t>.</a:t>
            </a:r>
          </a:p>
          <a:p>
            <a:pPr algn="l" rtl="0" eaLnBrk="1" hangingPunct="1">
              <a:spcBef>
                <a:spcPct val="20000"/>
              </a:spcBef>
            </a:pPr>
            <a:endParaRPr lang="en-US" sz="2800" dirty="0"/>
          </a:p>
        </p:txBody>
      </p:sp>
      <p:grpSp>
        <p:nvGrpSpPr>
          <p:cNvPr id="46" name="Group 4"/>
          <p:cNvGrpSpPr>
            <a:grpSpLocks/>
          </p:cNvGrpSpPr>
          <p:nvPr/>
        </p:nvGrpSpPr>
        <p:grpSpPr bwMode="auto">
          <a:xfrm>
            <a:off x="1835150" y="4149725"/>
            <a:ext cx="2305050" cy="1692275"/>
            <a:chOff x="408" y="1368"/>
            <a:chExt cx="1898" cy="1248"/>
          </a:xfrm>
        </p:grpSpPr>
        <p:grpSp>
          <p:nvGrpSpPr>
            <p:cNvPr id="13351" name="Group 5"/>
            <p:cNvGrpSpPr>
              <a:grpSpLocks noChangeAspect="1"/>
            </p:cNvGrpSpPr>
            <p:nvPr/>
          </p:nvGrpSpPr>
          <p:grpSpPr bwMode="auto">
            <a:xfrm>
              <a:off x="700" y="1612"/>
              <a:ext cx="1427" cy="765"/>
              <a:chOff x="1267" y="1409"/>
              <a:chExt cx="3312" cy="1776"/>
            </a:xfrm>
          </p:grpSpPr>
          <p:sp>
            <p:nvSpPr>
              <p:cNvPr id="13372" name="Oval 6"/>
              <p:cNvSpPr>
                <a:spLocks noChangeAspect="1" noChangeArrowheads="1"/>
              </p:cNvSpPr>
              <p:nvPr/>
            </p:nvSpPr>
            <p:spPr bwMode="auto">
              <a:xfrm>
                <a:off x="1699" y="1409"/>
                <a:ext cx="144" cy="14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e-IL"/>
              </a:p>
            </p:txBody>
          </p:sp>
          <p:sp>
            <p:nvSpPr>
              <p:cNvPr id="13373" name="Oval 7"/>
              <p:cNvSpPr>
                <a:spLocks noChangeAspect="1" noChangeArrowheads="1"/>
              </p:cNvSpPr>
              <p:nvPr/>
            </p:nvSpPr>
            <p:spPr bwMode="auto">
              <a:xfrm>
                <a:off x="1267" y="2705"/>
                <a:ext cx="144" cy="14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e-IL"/>
              </a:p>
            </p:txBody>
          </p:sp>
          <p:sp>
            <p:nvSpPr>
              <p:cNvPr id="13374" name="Oval 8"/>
              <p:cNvSpPr>
                <a:spLocks noChangeAspect="1" noChangeArrowheads="1"/>
              </p:cNvSpPr>
              <p:nvPr/>
            </p:nvSpPr>
            <p:spPr bwMode="auto">
              <a:xfrm>
                <a:off x="2851" y="1505"/>
                <a:ext cx="144" cy="14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e-IL"/>
              </a:p>
            </p:txBody>
          </p:sp>
          <p:sp>
            <p:nvSpPr>
              <p:cNvPr id="13375" name="Oval 9"/>
              <p:cNvSpPr>
                <a:spLocks noChangeAspect="1" noChangeArrowheads="1"/>
              </p:cNvSpPr>
              <p:nvPr/>
            </p:nvSpPr>
            <p:spPr bwMode="auto">
              <a:xfrm>
                <a:off x="2323" y="2369"/>
                <a:ext cx="144" cy="14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e-IL"/>
              </a:p>
            </p:txBody>
          </p:sp>
          <p:sp>
            <p:nvSpPr>
              <p:cNvPr id="13376" name="Oval 10"/>
              <p:cNvSpPr>
                <a:spLocks noChangeAspect="1" noChangeArrowheads="1"/>
              </p:cNvSpPr>
              <p:nvPr/>
            </p:nvSpPr>
            <p:spPr bwMode="auto">
              <a:xfrm>
                <a:off x="3091" y="3041"/>
                <a:ext cx="144" cy="14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e-IL"/>
              </a:p>
            </p:txBody>
          </p:sp>
          <p:sp>
            <p:nvSpPr>
              <p:cNvPr id="13377" name="Oval 11"/>
              <p:cNvSpPr>
                <a:spLocks noChangeAspect="1" noChangeArrowheads="1"/>
              </p:cNvSpPr>
              <p:nvPr/>
            </p:nvSpPr>
            <p:spPr bwMode="auto">
              <a:xfrm>
                <a:off x="4435" y="2321"/>
                <a:ext cx="144" cy="14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e-IL"/>
              </a:p>
            </p:txBody>
          </p:sp>
          <p:sp>
            <p:nvSpPr>
              <p:cNvPr id="13378" name="Freeform 12"/>
              <p:cNvSpPr>
                <a:spLocks noChangeAspect="1"/>
              </p:cNvSpPr>
              <p:nvPr/>
            </p:nvSpPr>
            <p:spPr bwMode="auto">
              <a:xfrm>
                <a:off x="1411" y="2513"/>
                <a:ext cx="960" cy="280"/>
              </a:xfrm>
              <a:custGeom>
                <a:avLst/>
                <a:gdLst>
                  <a:gd name="T0" fmla="*/ 0 w 960"/>
                  <a:gd name="T1" fmla="*/ 240 h 280"/>
                  <a:gd name="T2" fmla="*/ 528 w 960"/>
                  <a:gd name="T3" fmla="*/ 240 h 280"/>
                  <a:gd name="T4" fmla="*/ 960 w 960"/>
                  <a:gd name="T5" fmla="*/ 0 h 28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960" h="280">
                    <a:moveTo>
                      <a:pt x="0" y="240"/>
                    </a:moveTo>
                    <a:cubicBezTo>
                      <a:pt x="184" y="260"/>
                      <a:pt x="368" y="280"/>
                      <a:pt x="528" y="240"/>
                    </a:cubicBezTo>
                    <a:cubicBezTo>
                      <a:pt x="688" y="200"/>
                      <a:pt x="824" y="100"/>
                      <a:pt x="960" y="0"/>
                    </a:cubicBezTo>
                  </a:path>
                </a:pathLst>
              </a:cu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e-IL"/>
              </a:p>
            </p:txBody>
          </p:sp>
          <p:cxnSp>
            <p:nvCxnSpPr>
              <p:cNvPr id="13379" name="AutoShape 13"/>
              <p:cNvCxnSpPr>
                <a:cxnSpLocks noChangeAspect="1" noChangeShapeType="1"/>
                <a:stCxn id="13375" idx="6"/>
                <a:endCxn id="13376" idx="0"/>
              </p:cNvCxnSpPr>
              <p:nvPr/>
            </p:nvCxnSpPr>
            <p:spPr bwMode="auto">
              <a:xfrm>
                <a:off x="2467" y="2441"/>
                <a:ext cx="696" cy="600"/>
              </a:xfrm>
              <a:prstGeom prst="curvedConnector2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3380" name="AutoShape 14"/>
              <p:cNvCxnSpPr>
                <a:cxnSpLocks noChangeAspect="1" noChangeShapeType="1"/>
                <a:stCxn id="13372" idx="6"/>
                <a:endCxn id="13376" idx="7"/>
              </p:cNvCxnSpPr>
              <p:nvPr/>
            </p:nvCxnSpPr>
            <p:spPr bwMode="auto">
              <a:xfrm>
                <a:off x="1843" y="1481"/>
                <a:ext cx="1371" cy="1581"/>
              </a:xfrm>
              <a:prstGeom prst="curvedConnector2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3381" name="AutoShape 15"/>
              <p:cNvCxnSpPr>
                <a:cxnSpLocks noChangeAspect="1" noChangeShapeType="1"/>
                <a:stCxn id="13373" idx="0"/>
                <a:endCxn id="13374" idx="4"/>
              </p:cNvCxnSpPr>
              <p:nvPr/>
            </p:nvCxnSpPr>
            <p:spPr bwMode="auto">
              <a:xfrm rot="-5400000">
                <a:off x="1603" y="1385"/>
                <a:ext cx="1056" cy="1584"/>
              </a:xfrm>
              <a:prstGeom prst="curvedConnector3">
                <a:avLst>
                  <a:gd name="adj1" fmla="val 50000"/>
                </a:avLst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3382" name="AutoShape 16"/>
              <p:cNvCxnSpPr>
                <a:cxnSpLocks noChangeAspect="1" noChangeShapeType="1"/>
                <a:stCxn id="13372" idx="5"/>
                <a:endCxn id="13375" idx="0"/>
              </p:cNvCxnSpPr>
              <p:nvPr/>
            </p:nvCxnSpPr>
            <p:spPr bwMode="auto">
              <a:xfrm rot="16200000" flipH="1">
                <a:off x="1690" y="1664"/>
                <a:ext cx="837" cy="573"/>
              </a:xfrm>
              <a:prstGeom prst="curvedConnector3">
                <a:avLst>
                  <a:gd name="adj1" fmla="val 51255"/>
                </a:avLst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3383" name="AutoShape 17"/>
              <p:cNvCxnSpPr>
                <a:cxnSpLocks noChangeAspect="1" noChangeShapeType="1"/>
                <a:stCxn id="13373" idx="5"/>
                <a:endCxn id="13376" idx="3"/>
              </p:cNvCxnSpPr>
              <p:nvPr/>
            </p:nvCxnSpPr>
            <p:spPr bwMode="auto">
              <a:xfrm rot="16200000" flipH="1">
                <a:off x="2083" y="2135"/>
                <a:ext cx="336" cy="1722"/>
              </a:xfrm>
              <a:prstGeom prst="curvedConnector3">
                <a:avLst>
                  <a:gd name="adj1" fmla="val 149106"/>
                </a:avLst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3384" name="AutoShape 18"/>
              <p:cNvCxnSpPr>
                <a:cxnSpLocks noChangeAspect="1" noChangeShapeType="1"/>
                <a:stCxn id="13372" idx="0"/>
                <a:endCxn id="13374" idx="1"/>
              </p:cNvCxnSpPr>
              <p:nvPr/>
            </p:nvCxnSpPr>
            <p:spPr bwMode="auto">
              <a:xfrm rot="5400000" flipV="1">
                <a:off x="2263" y="917"/>
                <a:ext cx="117" cy="1101"/>
              </a:xfrm>
              <a:prstGeom prst="curvedConnector3">
                <a:avLst>
                  <a:gd name="adj1" fmla="val -123079"/>
                </a:avLst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3385" name="AutoShape 19"/>
              <p:cNvCxnSpPr>
                <a:cxnSpLocks noChangeAspect="1" noChangeShapeType="1"/>
                <a:stCxn id="13374" idx="6"/>
                <a:endCxn id="13377" idx="0"/>
              </p:cNvCxnSpPr>
              <p:nvPr/>
            </p:nvCxnSpPr>
            <p:spPr bwMode="auto">
              <a:xfrm>
                <a:off x="2995" y="1577"/>
                <a:ext cx="1512" cy="744"/>
              </a:xfrm>
              <a:prstGeom prst="curvedConnector2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3386" name="AutoShape 20"/>
              <p:cNvCxnSpPr>
                <a:cxnSpLocks noChangeAspect="1" noChangeShapeType="1"/>
                <a:stCxn id="13373" idx="2"/>
                <a:endCxn id="13372" idx="3"/>
              </p:cNvCxnSpPr>
              <p:nvPr/>
            </p:nvCxnSpPr>
            <p:spPr bwMode="auto">
              <a:xfrm rot="10800000" flipH="1">
                <a:off x="1267" y="1532"/>
                <a:ext cx="453" cy="1245"/>
              </a:xfrm>
              <a:prstGeom prst="curvedConnector4">
                <a:avLst>
                  <a:gd name="adj1" fmla="val -31787"/>
                  <a:gd name="adj2" fmla="val 52046"/>
                </a:avLst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3387" name="AutoShape 21"/>
              <p:cNvCxnSpPr>
                <a:cxnSpLocks noChangeAspect="1" noChangeShapeType="1"/>
                <a:stCxn id="13377" idx="4"/>
                <a:endCxn id="13376" idx="6"/>
              </p:cNvCxnSpPr>
              <p:nvPr/>
            </p:nvCxnSpPr>
            <p:spPr bwMode="auto">
              <a:xfrm rot="5400000">
                <a:off x="3547" y="2153"/>
                <a:ext cx="648" cy="1272"/>
              </a:xfrm>
              <a:prstGeom prst="curvedConnector2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3388" name="AutoShape 22"/>
              <p:cNvCxnSpPr>
                <a:cxnSpLocks noChangeAspect="1" noChangeShapeType="1"/>
                <a:stCxn id="13375" idx="7"/>
                <a:endCxn id="13377" idx="1"/>
              </p:cNvCxnSpPr>
              <p:nvPr/>
            </p:nvCxnSpPr>
            <p:spPr bwMode="auto">
              <a:xfrm rot="-5400000">
                <a:off x="3427" y="1361"/>
                <a:ext cx="48" cy="2010"/>
              </a:xfrm>
              <a:prstGeom prst="curvedConnector3">
                <a:avLst>
                  <a:gd name="adj1" fmla="val 443750"/>
                </a:avLst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sp>
          <p:nvSpPr>
            <p:cNvPr id="13352" name="Oval 23"/>
            <p:cNvSpPr>
              <a:spLocks noChangeArrowheads="1"/>
            </p:cNvSpPr>
            <p:nvPr/>
          </p:nvSpPr>
          <p:spPr bwMode="auto">
            <a:xfrm>
              <a:off x="408" y="1368"/>
              <a:ext cx="1898" cy="1248"/>
            </a:xfrm>
            <a:prstGeom prst="ellipse">
              <a:avLst/>
            </a:prstGeom>
            <a:solidFill>
              <a:srgbClr val="FFCC99">
                <a:alpha val="16862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he-IL"/>
            </a:p>
          </p:txBody>
        </p:sp>
        <p:grpSp>
          <p:nvGrpSpPr>
            <p:cNvPr id="13353" name="Group 24"/>
            <p:cNvGrpSpPr>
              <a:grpSpLocks noChangeAspect="1"/>
            </p:cNvGrpSpPr>
            <p:nvPr/>
          </p:nvGrpSpPr>
          <p:grpSpPr bwMode="auto">
            <a:xfrm>
              <a:off x="700" y="1612"/>
              <a:ext cx="1427" cy="765"/>
              <a:chOff x="1267" y="1409"/>
              <a:chExt cx="3312" cy="1776"/>
            </a:xfrm>
          </p:grpSpPr>
          <p:sp>
            <p:nvSpPr>
              <p:cNvPr id="13355" name="Oval 25"/>
              <p:cNvSpPr>
                <a:spLocks noChangeAspect="1" noChangeArrowheads="1"/>
              </p:cNvSpPr>
              <p:nvPr/>
            </p:nvSpPr>
            <p:spPr bwMode="auto">
              <a:xfrm>
                <a:off x="1699" y="1409"/>
                <a:ext cx="144" cy="14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e-IL"/>
              </a:p>
            </p:txBody>
          </p:sp>
          <p:sp>
            <p:nvSpPr>
              <p:cNvPr id="13356" name="Oval 26"/>
              <p:cNvSpPr>
                <a:spLocks noChangeAspect="1" noChangeArrowheads="1"/>
              </p:cNvSpPr>
              <p:nvPr/>
            </p:nvSpPr>
            <p:spPr bwMode="auto">
              <a:xfrm>
                <a:off x="1267" y="2705"/>
                <a:ext cx="144" cy="14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e-IL"/>
              </a:p>
            </p:txBody>
          </p:sp>
          <p:sp>
            <p:nvSpPr>
              <p:cNvPr id="13357" name="Oval 27"/>
              <p:cNvSpPr>
                <a:spLocks noChangeAspect="1" noChangeArrowheads="1"/>
              </p:cNvSpPr>
              <p:nvPr/>
            </p:nvSpPr>
            <p:spPr bwMode="auto">
              <a:xfrm>
                <a:off x="2851" y="1505"/>
                <a:ext cx="144" cy="14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e-IL"/>
              </a:p>
            </p:txBody>
          </p:sp>
          <p:sp>
            <p:nvSpPr>
              <p:cNvPr id="13358" name="Oval 28"/>
              <p:cNvSpPr>
                <a:spLocks noChangeAspect="1" noChangeArrowheads="1"/>
              </p:cNvSpPr>
              <p:nvPr/>
            </p:nvSpPr>
            <p:spPr bwMode="auto">
              <a:xfrm>
                <a:off x="2323" y="2369"/>
                <a:ext cx="144" cy="14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e-IL"/>
              </a:p>
            </p:txBody>
          </p:sp>
          <p:sp>
            <p:nvSpPr>
              <p:cNvPr id="13359" name="Oval 29"/>
              <p:cNvSpPr>
                <a:spLocks noChangeAspect="1" noChangeArrowheads="1"/>
              </p:cNvSpPr>
              <p:nvPr/>
            </p:nvSpPr>
            <p:spPr bwMode="auto">
              <a:xfrm>
                <a:off x="3091" y="3041"/>
                <a:ext cx="144" cy="14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e-IL"/>
              </a:p>
            </p:txBody>
          </p:sp>
          <p:sp>
            <p:nvSpPr>
              <p:cNvPr id="13360" name="Oval 30"/>
              <p:cNvSpPr>
                <a:spLocks noChangeAspect="1" noChangeArrowheads="1"/>
              </p:cNvSpPr>
              <p:nvPr/>
            </p:nvSpPr>
            <p:spPr bwMode="auto">
              <a:xfrm>
                <a:off x="4435" y="2321"/>
                <a:ext cx="144" cy="14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e-IL"/>
              </a:p>
            </p:txBody>
          </p:sp>
          <p:sp>
            <p:nvSpPr>
              <p:cNvPr id="13361" name="Freeform 31"/>
              <p:cNvSpPr>
                <a:spLocks noChangeAspect="1"/>
              </p:cNvSpPr>
              <p:nvPr/>
            </p:nvSpPr>
            <p:spPr bwMode="auto">
              <a:xfrm>
                <a:off x="1411" y="2513"/>
                <a:ext cx="960" cy="280"/>
              </a:xfrm>
              <a:custGeom>
                <a:avLst/>
                <a:gdLst>
                  <a:gd name="T0" fmla="*/ 0 w 960"/>
                  <a:gd name="T1" fmla="*/ 240 h 280"/>
                  <a:gd name="T2" fmla="*/ 528 w 960"/>
                  <a:gd name="T3" fmla="*/ 240 h 280"/>
                  <a:gd name="T4" fmla="*/ 960 w 960"/>
                  <a:gd name="T5" fmla="*/ 0 h 28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960" h="280">
                    <a:moveTo>
                      <a:pt x="0" y="240"/>
                    </a:moveTo>
                    <a:cubicBezTo>
                      <a:pt x="184" y="260"/>
                      <a:pt x="368" y="280"/>
                      <a:pt x="528" y="240"/>
                    </a:cubicBezTo>
                    <a:cubicBezTo>
                      <a:pt x="688" y="200"/>
                      <a:pt x="824" y="100"/>
                      <a:pt x="960" y="0"/>
                    </a:cubicBezTo>
                  </a:path>
                </a:pathLst>
              </a:cu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e-IL"/>
              </a:p>
            </p:txBody>
          </p:sp>
          <p:cxnSp>
            <p:nvCxnSpPr>
              <p:cNvPr id="13362" name="AutoShape 32"/>
              <p:cNvCxnSpPr>
                <a:cxnSpLocks noChangeAspect="1" noChangeShapeType="1"/>
                <a:stCxn id="13358" idx="6"/>
                <a:endCxn id="13359" idx="0"/>
              </p:cNvCxnSpPr>
              <p:nvPr/>
            </p:nvCxnSpPr>
            <p:spPr bwMode="auto">
              <a:xfrm>
                <a:off x="2467" y="2441"/>
                <a:ext cx="696" cy="600"/>
              </a:xfrm>
              <a:prstGeom prst="curvedConnector2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3363" name="AutoShape 33"/>
              <p:cNvCxnSpPr>
                <a:cxnSpLocks noChangeAspect="1" noChangeShapeType="1"/>
                <a:stCxn id="13355" idx="6"/>
                <a:endCxn id="13359" idx="7"/>
              </p:cNvCxnSpPr>
              <p:nvPr/>
            </p:nvCxnSpPr>
            <p:spPr bwMode="auto">
              <a:xfrm>
                <a:off x="1843" y="1481"/>
                <a:ext cx="1371" cy="1581"/>
              </a:xfrm>
              <a:prstGeom prst="curvedConnector2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3364" name="AutoShape 34"/>
              <p:cNvCxnSpPr>
                <a:cxnSpLocks noChangeAspect="1" noChangeShapeType="1"/>
                <a:stCxn id="13356" idx="0"/>
                <a:endCxn id="13357" idx="4"/>
              </p:cNvCxnSpPr>
              <p:nvPr/>
            </p:nvCxnSpPr>
            <p:spPr bwMode="auto">
              <a:xfrm rot="-5400000">
                <a:off x="1603" y="1385"/>
                <a:ext cx="1056" cy="1584"/>
              </a:xfrm>
              <a:prstGeom prst="curvedConnector3">
                <a:avLst>
                  <a:gd name="adj1" fmla="val 50000"/>
                </a:avLst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3365" name="AutoShape 35"/>
              <p:cNvCxnSpPr>
                <a:cxnSpLocks noChangeAspect="1" noChangeShapeType="1"/>
                <a:stCxn id="13355" idx="5"/>
                <a:endCxn id="13358" idx="0"/>
              </p:cNvCxnSpPr>
              <p:nvPr/>
            </p:nvCxnSpPr>
            <p:spPr bwMode="auto">
              <a:xfrm rot="16200000" flipH="1">
                <a:off x="1690" y="1664"/>
                <a:ext cx="837" cy="573"/>
              </a:xfrm>
              <a:prstGeom prst="curvedConnector3">
                <a:avLst>
                  <a:gd name="adj1" fmla="val 51255"/>
                </a:avLst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3366" name="AutoShape 36"/>
              <p:cNvCxnSpPr>
                <a:cxnSpLocks noChangeAspect="1" noChangeShapeType="1"/>
                <a:stCxn id="13356" idx="5"/>
                <a:endCxn id="13359" idx="3"/>
              </p:cNvCxnSpPr>
              <p:nvPr/>
            </p:nvCxnSpPr>
            <p:spPr bwMode="auto">
              <a:xfrm rot="16200000" flipH="1">
                <a:off x="2083" y="2135"/>
                <a:ext cx="336" cy="1722"/>
              </a:xfrm>
              <a:prstGeom prst="curvedConnector3">
                <a:avLst>
                  <a:gd name="adj1" fmla="val 149106"/>
                </a:avLst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3367" name="AutoShape 37"/>
              <p:cNvCxnSpPr>
                <a:cxnSpLocks noChangeAspect="1" noChangeShapeType="1"/>
                <a:stCxn id="13355" idx="0"/>
                <a:endCxn id="13357" idx="1"/>
              </p:cNvCxnSpPr>
              <p:nvPr/>
            </p:nvCxnSpPr>
            <p:spPr bwMode="auto">
              <a:xfrm rot="5400000" flipV="1">
                <a:off x="2263" y="917"/>
                <a:ext cx="117" cy="1101"/>
              </a:xfrm>
              <a:prstGeom prst="curvedConnector3">
                <a:avLst>
                  <a:gd name="adj1" fmla="val -123079"/>
                </a:avLst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3368" name="AutoShape 38"/>
              <p:cNvCxnSpPr>
                <a:cxnSpLocks noChangeAspect="1" noChangeShapeType="1"/>
                <a:stCxn id="13357" idx="6"/>
                <a:endCxn id="13360" idx="0"/>
              </p:cNvCxnSpPr>
              <p:nvPr/>
            </p:nvCxnSpPr>
            <p:spPr bwMode="auto">
              <a:xfrm>
                <a:off x="2995" y="1577"/>
                <a:ext cx="1512" cy="744"/>
              </a:xfrm>
              <a:prstGeom prst="curvedConnector2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3369" name="AutoShape 39"/>
              <p:cNvCxnSpPr>
                <a:cxnSpLocks noChangeAspect="1" noChangeShapeType="1"/>
                <a:stCxn id="13356" idx="2"/>
                <a:endCxn id="13355" idx="3"/>
              </p:cNvCxnSpPr>
              <p:nvPr/>
            </p:nvCxnSpPr>
            <p:spPr bwMode="auto">
              <a:xfrm rot="10800000" flipH="1">
                <a:off x="1267" y="1532"/>
                <a:ext cx="453" cy="1245"/>
              </a:xfrm>
              <a:prstGeom prst="curvedConnector4">
                <a:avLst>
                  <a:gd name="adj1" fmla="val -31787"/>
                  <a:gd name="adj2" fmla="val 52046"/>
                </a:avLst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3370" name="AutoShape 40"/>
              <p:cNvCxnSpPr>
                <a:cxnSpLocks noChangeAspect="1" noChangeShapeType="1"/>
                <a:stCxn id="13360" idx="4"/>
                <a:endCxn id="13359" idx="6"/>
              </p:cNvCxnSpPr>
              <p:nvPr/>
            </p:nvCxnSpPr>
            <p:spPr bwMode="auto">
              <a:xfrm rot="5400000">
                <a:off x="3547" y="2153"/>
                <a:ext cx="648" cy="1272"/>
              </a:xfrm>
              <a:prstGeom prst="curvedConnector2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3371" name="AutoShape 41"/>
              <p:cNvCxnSpPr>
                <a:cxnSpLocks noChangeAspect="1" noChangeShapeType="1"/>
                <a:stCxn id="13358" idx="7"/>
                <a:endCxn id="13360" idx="1"/>
              </p:cNvCxnSpPr>
              <p:nvPr/>
            </p:nvCxnSpPr>
            <p:spPr bwMode="auto">
              <a:xfrm rot="-5400000">
                <a:off x="3427" y="1361"/>
                <a:ext cx="48" cy="2010"/>
              </a:xfrm>
              <a:prstGeom prst="curvedConnector3">
                <a:avLst>
                  <a:gd name="adj1" fmla="val 443750"/>
                </a:avLst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sp>
          <p:nvSpPr>
            <p:cNvPr id="13354" name="Oval 42"/>
            <p:cNvSpPr>
              <a:spLocks noChangeArrowheads="1"/>
            </p:cNvSpPr>
            <p:nvPr/>
          </p:nvSpPr>
          <p:spPr bwMode="auto">
            <a:xfrm>
              <a:off x="408" y="1368"/>
              <a:ext cx="1898" cy="1248"/>
            </a:xfrm>
            <a:prstGeom prst="ellipse">
              <a:avLst/>
            </a:prstGeom>
            <a:solidFill>
              <a:srgbClr val="FFCC99">
                <a:alpha val="16862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he-IL"/>
            </a:p>
          </p:txBody>
        </p:sp>
      </p:grpSp>
      <p:cxnSp>
        <p:nvCxnSpPr>
          <p:cNvPr id="86" name="Straight Arrow Connector 85"/>
          <p:cNvCxnSpPr/>
          <p:nvPr/>
        </p:nvCxnSpPr>
        <p:spPr>
          <a:xfrm>
            <a:off x="4356100" y="5083175"/>
            <a:ext cx="576263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26" name="Group 125"/>
          <p:cNvGrpSpPr>
            <a:grpSpLocks/>
          </p:cNvGrpSpPr>
          <p:nvPr/>
        </p:nvGrpSpPr>
        <p:grpSpPr bwMode="auto">
          <a:xfrm>
            <a:off x="5076825" y="4185084"/>
            <a:ext cx="2303463" cy="1697037"/>
            <a:chOff x="3923928" y="4469770"/>
            <a:chExt cx="2304257" cy="1695534"/>
          </a:xfrm>
        </p:grpSpPr>
        <p:grpSp>
          <p:nvGrpSpPr>
            <p:cNvPr id="13321" name="Group 5"/>
            <p:cNvGrpSpPr>
              <a:grpSpLocks noChangeAspect="1"/>
            </p:cNvGrpSpPr>
            <p:nvPr/>
          </p:nvGrpSpPr>
          <p:grpSpPr bwMode="auto">
            <a:xfrm>
              <a:off x="4350436" y="4731164"/>
              <a:ext cx="1732442" cy="1037879"/>
              <a:chOff x="1267" y="1409"/>
              <a:chExt cx="3312" cy="1776"/>
            </a:xfrm>
          </p:grpSpPr>
          <p:sp>
            <p:nvSpPr>
              <p:cNvPr id="13338" name="Oval 6"/>
              <p:cNvSpPr>
                <a:spLocks noChangeAspect="1" noChangeArrowheads="1"/>
              </p:cNvSpPr>
              <p:nvPr/>
            </p:nvSpPr>
            <p:spPr bwMode="auto">
              <a:xfrm>
                <a:off x="1699" y="1409"/>
                <a:ext cx="144" cy="14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e-IL"/>
              </a:p>
            </p:txBody>
          </p:sp>
          <p:sp>
            <p:nvSpPr>
              <p:cNvPr id="13339" name="Oval 7"/>
              <p:cNvSpPr>
                <a:spLocks noChangeAspect="1" noChangeArrowheads="1"/>
              </p:cNvSpPr>
              <p:nvPr/>
            </p:nvSpPr>
            <p:spPr bwMode="auto">
              <a:xfrm>
                <a:off x="1267" y="2705"/>
                <a:ext cx="144" cy="14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e-IL"/>
              </a:p>
            </p:txBody>
          </p:sp>
          <p:sp>
            <p:nvSpPr>
              <p:cNvPr id="13340" name="Oval 8"/>
              <p:cNvSpPr>
                <a:spLocks noChangeAspect="1" noChangeArrowheads="1"/>
              </p:cNvSpPr>
              <p:nvPr/>
            </p:nvSpPr>
            <p:spPr bwMode="auto">
              <a:xfrm>
                <a:off x="2851" y="1505"/>
                <a:ext cx="144" cy="14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e-IL"/>
              </a:p>
            </p:txBody>
          </p:sp>
          <p:sp>
            <p:nvSpPr>
              <p:cNvPr id="13341" name="Oval 9"/>
              <p:cNvSpPr>
                <a:spLocks noChangeAspect="1" noChangeArrowheads="1"/>
              </p:cNvSpPr>
              <p:nvPr/>
            </p:nvSpPr>
            <p:spPr bwMode="auto">
              <a:xfrm>
                <a:off x="2323" y="2369"/>
                <a:ext cx="144" cy="14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e-IL"/>
              </a:p>
            </p:txBody>
          </p:sp>
          <p:sp>
            <p:nvSpPr>
              <p:cNvPr id="13342" name="Oval 10"/>
              <p:cNvSpPr>
                <a:spLocks noChangeAspect="1" noChangeArrowheads="1"/>
              </p:cNvSpPr>
              <p:nvPr/>
            </p:nvSpPr>
            <p:spPr bwMode="auto">
              <a:xfrm>
                <a:off x="3091" y="3041"/>
                <a:ext cx="144" cy="14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e-IL"/>
              </a:p>
            </p:txBody>
          </p:sp>
          <p:sp>
            <p:nvSpPr>
              <p:cNvPr id="13343" name="Oval 11"/>
              <p:cNvSpPr>
                <a:spLocks noChangeAspect="1" noChangeArrowheads="1"/>
              </p:cNvSpPr>
              <p:nvPr/>
            </p:nvSpPr>
            <p:spPr bwMode="auto">
              <a:xfrm>
                <a:off x="4435" y="2321"/>
                <a:ext cx="144" cy="14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e-IL"/>
              </a:p>
            </p:txBody>
          </p:sp>
          <p:sp>
            <p:nvSpPr>
              <p:cNvPr id="13344" name="Freeform 12"/>
              <p:cNvSpPr>
                <a:spLocks noChangeAspect="1"/>
              </p:cNvSpPr>
              <p:nvPr/>
            </p:nvSpPr>
            <p:spPr bwMode="auto">
              <a:xfrm>
                <a:off x="1411" y="2513"/>
                <a:ext cx="960" cy="280"/>
              </a:xfrm>
              <a:custGeom>
                <a:avLst/>
                <a:gdLst>
                  <a:gd name="T0" fmla="*/ 0 w 960"/>
                  <a:gd name="T1" fmla="*/ 240 h 280"/>
                  <a:gd name="T2" fmla="*/ 528 w 960"/>
                  <a:gd name="T3" fmla="*/ 240 h 280"/>
                  <a:gd name="T4" fmla="*/ 960 w 960"/>
                  <a:gd name="T5" fmla="*/ 0 h 28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960" h="280">
                    <a:moveTo>
                      <a:pt x="0" y="240"/>
                    </a:moveTo>
                    <a:cubicBezTo>
                      <a:pt x="184" y="260"/>
                      <a:pt x="368" y="280"/>
                      <a:pt x="528" y="240"/>
                    </a:cubicBezTo>
                    <a:cubicBezTo>
                      <a:pt x="688" y="200"/>
                      <a:pt x="824" y="100"/>
                      <a:pt x="960" y="0"/>
                    </a:cubicBezTo>
                  </a:path>
                </a:pathLst>
              </a:cu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e-IL"/>
              </a:p>
            </p:txBody>
          </p:sp>
          <p:cxnSp>
            <p:nvCxnSpPr>
              <p:cNvPr id="13345" name="AutoShape 13"/>
              <p:cNvCxnSpPr>
                <a:cxnSpLocks noChangeAspect="1" noChangeShapeType="1"/>
                <a:stCxn id="13341" idx="6"/>
                <a:endCxn id="13342" idx="0"/>
              </p:cNvCxnSpPr>
              <p:nvPr/>
            </p:nvCxnSpPr>
            <p:spPr bwMode="auto">
              <a:xfrm>
                <a:off x="2467" y="2441"/>
                <a:ext cx="696" cy="600"/>
              </a:xfrm>
              <a:prstGeom prst="curvedConnector2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3346" name="AutoShape 16"/>
              <p:cNvCxnSpPr>
                <a:cxnSpLocks noChangeAspect="1" noChangeShapeType="1"/>
                <a:stCxn id="13338" idx="5"/>
                <a:endCxn id="13341" idx="0"/>
              </p:cNvCxnSpPr>
              <p:nvPr/>
            </p:nvCxnSpPr>
            <p:spPr bwMode="auto">
              <a:xfrm rot="16200000" flipH="1">
                <a:off x="1690" y="1664"/>
                <a:ext cx="837" cy="573"/>
              </a:xfrm>
              <a:prstGeom prst="curvedConnector3">
                <a:avLst>
                  <a:gd name="adj1" fmla="val 51255"/>
                </a:avLst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3347" name="AutoShape 17"/>
              <p:cNvCxnSpPr>
                <a:cxnSpLocks noChangeAspect="1" noChangeShapeType="1"/>
                <a:stCxn id="13339" idx="5"/>
                <a:endCxn id="13342" idx="3"/>
              </p:cNvCxnSpPr>
              <p:nvPr/>
            </p:nvCxnSpPr>
            <p:spPr bwMode="auto">
              <a:xfrm rot="16200000" flipH="1">
                <a:off x="2083" y="2135"/>
                <a:ext cx="336" cy="1722"/>
              </a:xfrm>
              <a:prstGeom prst="curvedConnector3">
                <a:avLst>
                  <a:gd name="adj1" fmla="val 149106"/>
                </a:avLst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3348" name="AutoShape 18"/>
              <p:cNvCxnSpPr>
                <a:cxnSpLocks noChangeAspect="1" noChangeShapeType="1"/>
                <a:stCxn id="13338" idx="0"/>
                <a:endCxn id="13340" idx="1"/>
              </p:cNvCxnSpPr>
              <p:nvPr/>
            </p:nvCxnSpPr>
            <p:spPr bwMode="auto">
              <a:xfrm rot="5400000" flipV="1">
                <a:off x="2263" y="917"/>
                <a:ext cx="117" cy="1101"/>
              </a:xfrm>
              <a:prstGeom prst="curvedConnector3">
                <a:avLst>
                  <a:gd name="adj1" fmla="val -123079"/>
                </a:avLst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3349" name="AutoShape 19"/>
              <p:cNvCxnSpPr>
                <a:cxnSpLocks noChangeAspect="1" noChangeShapeType="1"/>
                <a:stCxn id="13340" idx="6"/>
                <a:endCxn id="13343" idx="0"/>
              </p:cNvCxnSpPr>
              <p:nvPr/>
            </p:nvCxnSpPr>
            <p:spPr bwMode="auto">
              <a:xfrm>
                <a:off x="2995" y="1577"/>
                <a:ext cx="1512" cy="744"/>
              </a:xfrm>
              <a:prstGeom prst="curvedConnector2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3350" name="AutoShape 22"/>
              <p:cNvCxnSpPr>
                <a:cxnSpLocks noChangeAspect="1" noChangeShapeType="1"/>
                <a:stCxn id="13341" idx="7"/>
                <a:endCxn id="13343" idx="1"/>
              </p:cNvCxnSpPr>
              <p:nvPr/>
            </p:nvCxnSpPr>
            <p:spPr bwMode="auto">
              <a:xfrm rot="-5400000">
                <a:off x="3427" y="1361"/>
                <a:ext cx="48" cy="2010"/>
              </a:xfrm>
              <a:prstGeom prst="curvedConnector3">
                <a:avLst>
                  <a:gd name="adj1" fmla="val 443750"/>
                </a:avLst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sp>
          <p:nvSpPr>
            <p:cNvPr id="13322" name="Oval 23"/>
            <p:cNvSpPr>
              <a:spLocks noChangeArrowheads="1"/>
            </p:cNvSpPr>
            <p:nvPr/>
          </p:nvSpPr>
          <p:spPr bwMode="auto">
            <a:xfrm>
              <a:off x="3923928" y="4472136"/>
              <a:ext cx="2304257" cy="1693168"/>
            </a:xfrm>
            <a:prstGeom prst="ellipse">
              <a:avLst/>
            </a:prstGeom>
            <a:solidFill>
              <a:srgbClr val="FFCC99">
                <a:alpha val="16862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he-IL"/>
            </a:p>
          </p:txBody>
        </p:sp>
        <p:grpSp>
          <p:nvGrpSpPr>
            <p:cNvPr id="13323" name="Group 24"/>
            <p:cNvGrpSpPr>
              <a:grpSpLocks noChangeAspect="1"/>
            </p:cNvGrpSpPr>
            <p:nvPr/>
          </p:nvGrpSpPr>
          <p:grpSpPr bwMode="auto">
            <a:xfrm>
              <a:off x="4350436" y="4725144"/>
              <a:ext cx="1732442" cy="1037879"/>
              <a:chOff x="1267" y="1409"/>
              <a:chExt cx="3312" cy="1776"/>
            </a:xfrm>
          </p:grpSpPr>
          <p:sp>
            <p:nvSpPr>
              <p:cNvPr id="13325" name="Oval 25"/>
              <p:cNvSpPr>
                <a:spLocks noChangeAspect="1" noChangeArrowheads="1"/>
              </p:cNvSpPr>
              <p:nvPr/>
            </p:nvSpPr>
            <p:spPr bwMode="auto">
              <a:xfrm>
                <a:off x="1699" y="1409"/>
                <a:ext cx="144" cy="14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e-IL"/>
              </a:p>
            </p:txBody>
          </p:sp>
          <p:sp>
            <p:nvSpPr>
              <p:cNvPr id="13326" name="Oval 26"/>
              <p:cNvSpPr>
                <a:spLocks noChangeAspect="1" noChangeArrowheads="1"/>
              </p:cNvSpPr>
              <p:nvPr/>
            </p:nvSpPr>
            <p:spPr bwMode="auto">
              <a:xfrm>
                <a:off x="1267" y="2705"/>
                <a:ext cx="144" cy="14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e-IL"/>
              </a:p>
            </p:txBody>
          </p:sp>
          <p:sp>
            <p:nvSpPr>
              <p:cNvPr id="13327" name="Oval 27"/>
              <p:cNvSpPr>
                <a:spLocks noChangeAspect="1" noChangeArrowheads="1"/>
              </p:cNvSpPr>
              <p:nvPr/>
            </p:nvSpPr>
            <p:spPr bwMode="auto">
              <a:xfrm>
                <a:off x="2851" y="1505"/>
                <a:ext cx="144" cy="14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e-IL"/>
              </a:p>
            </p:txBody>
          </p:sp>
          <p:sp>
            <p:nvSpPr>
              <p:cNvPr id="13328" name="Oval 28"/>
              <p:cNvSpPr>
                <a:spLocks noChangeAspect="1" noChangeArrowheads="1"/>
              </p:cNvSpPr>
              <p:nvPr/>
            </p:nvSpPr>
            <p:spPr bwMode="auto">
              <a:xfrm>
                <a:off x="2323" y="2369"/>
                <a:ext cx="144" cy="14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e-IL"/>
              </a:p>
            </p:txBody>
          </p:sp>
          <p:sp>
            <p:nvSpPr>
              <p:cNvPr id="13329" name="Oval 29"/>
              <p:cNvSpPr>
                <a:spLocks noChangeAspect="1" noChangeArrowheads="1"/>
              </p:cNvSpPr>
              <p:nvPr/>
            </p:nvSpPr>
            <p:spPr bwMode="auto">
              <a:xfrm>
                <a:off x="3091" y="3041"/>
                <a:ext cx="144" cy="14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e-IL"/>
              </a:p>
            </p:txBody>
          </p:sp>
          <p:sp>
            <p:nvSpPr>
              <p:cNvPr id="13330" name="Oval 30"/>
              <p:cNvSpPr>
                <a:spLocks noChangeAspect="1" noChangeArrowheads="1"/>
              </p:cNvSpPr>
              <p:nvPr/>
            </p:nvSpPr>
            <p:spPr bwMode="auto">
              <a:xfrm>
                <a:off x="4435" y="2321"/>
                <a:ext cx="144" cy="14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e-IL"/>
              </a:p>
            </p:txBody>
          </p:sp>
          <p:sp>
            <p:nvSpPr>
              <p:cNvPr id="13331" name="Freeform 31"/>
              <p:cNvSpPr>
                <a:spLocks noChangeAspect="1"/>
              </p:cNvSpPr>
              <p:nvPr/>
            </p:nvSpPr>
            <p:spPr bwMode="auto">
              <a:xfrm>
                <a:off x="1411" y="2513"/>
                <a:ext cx="960" cy="280"/>
              </a:xfrm>
              <a:custGeom>
                <a:avLst/>
                <a:gdLst>
                  <a:gd name="T0" fmla="*/ 0 w 960"/>
                  <a:gd name="T1" fmla="*/ 240 h 280"/>
                  <a:gd name="T2" fmla="*/ 528 w 960"/>
                  <a:gd name="T3" fmla="*/ 240 h 280"/>
                  <a:gd name="T4" fmla="*/ 960 w 960"/>
                  <a:gd name="T5" fmla="*/ 0 h 28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960" h="280">
                    <a:moveTo>
                      <a:pt x="0" y="240"/>
                    </a:moveTo>
                    <a:cubicBezTo>
                      <a:pt x="184" y="260"/>
                      <a:pt x="368" y="280"/>
                      <a:pt x="528" y="240"/>
                    </a:cubicBezTo>
                    <a:cubicBezTo>
                      <a:pt x="688" y="200"/>
                      <a:pt x="824" y="100"/>
                      <a:pt x="960" y="0"/>
                    </a:cubicBezTo>
                  </a:path>
                </a:pathLst>
              </a:cu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e-IL"/>
              </a:p>
            </p:txBody>
          </p:sp>
          <p:cxnSp>
            <p:nvCxnSpPr>
              <p:cNvPr id="13332" name="AutoShape 32"/>
              <p:cNvCxnSpPr>
                <a:cxnSpLocks noChangeAspect="1" noChangeShapeType="1"/>
                <a:stCxn id="13328" idx="6"/>
                <a:endCxn id="13329" idx="0"/>
              </p:cNvCxnSpPr>
              <p:nvPr/>
            </p:nvCxnSpPr>
            <p:spPr bwMode="auto">
              <a:xfrm>
                <a:off x="2467" y="2441"/>
                <a:ext cx="696" cy="600"/>
              </a:xfrm>
              <a:prstGeom prst="curvedConnector2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3333" name="AutoShape 35"/>
              <p:cNvCxnSpPr>
                <a:cxnSpLocks noChangeAspect="1" noChangeShapeType="1"/>
                <a:stCxn id="13325" idx="5"/>
                <a:endCxn id="13328" idx="0"/>
              </p:cNvCxnSpPr>
              <p:nvPr/>
            </p:nvCxnSpPr>
            <p:spPr bwMode="auto">
              <a:xfrm rot="16200000" flipH="1">
                <a:off x="1690" y="1664"/>
                <a:ext cx="837" cy="573"/>
              </a:xfrm>
              <a:prstGeom prst="curvedConnector3">
                <a:avLst>
                  <a:gd name="adj1" fmla="val 51255"/>
                </a:avLst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3334" name="AutoShape 36"/>
              <p:cNvCxnSpPr>
                <a:cxnSpLocks noChangeAspect="1" noChangeShapeType="1"/>
                <a:stCxn id="13326" idx="5"/>
                <a:endCxn id="13329" idx="3"/>
              </p:cNvCxnSpPr>
              <p:nvPr/>
            </p:nvCxnSpPr>
            <p:spPr bwMode="auto">
              <a:xfrm rot="16200000" flipH="1">
                <a:off x="2083" y="2135"/>
                <a:ext cx="336" cy="1722"/>
              </a:xfrm>
              <a:prstGeom prst="curvedConnector3">
                <a:avLst>
                  <a:gd name="adj1" fmla="val 149106"/>
                </a:avLst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3335" name="AutoShape 37"/>
              <p:cNvCxnSpPr>
                <a:cxnSpLocks noChangeAspect="1" noChangeShapeType="1"/>
                <a:stCxn id="13325" idx="0"/>
                <a:endCxn id="13327" idx="1"/>
              </p:cNvCxnSpPr>
              <p:nvPr/>
            </p:nvCxnSpPr>
            <p:spPr bwMode="auto">
              <a:xfrm rot="5400000" flipV="1">
                <a:off x="2263" y="917"/>
                <a:ext cx="117" cy="1101"/>
              </a:xfrm>
              <a:prstGeom prst="curvedConnector3">
                <a:avLst>
                  <a:gd name="adj1" fmla="val -123079"/>
                </a:avLst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3336" name="AutoShape 38"/>
              <p:cNvCxnSpPr>
                <a:cxnSpLocks noChangeAspect="1" noChangeShapeType="1"/>
                <a:stCxn id="13327" idx="6"/>
                <a:endCxn id="13330" idx="0"/>
              </p:cNvCxnSpPr>
              <p:nvPr/>
            </p:nvCxnSpPr>
            <p:spPr bwMode="auto">
              <a:xfrm>
                <a:off x="2995" y="1577"/>
                <a:ext cx="1512" cy="744"/>
              </a:xfrm>
              <a:prstGeom prst="curvedConnector2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3337" name="AutoShape 41"/>
              <p:cNvCxnSpPr>
                <a:cxnSpLocks noChangeAspect="1" noChangeShapeType="1"/>
                <a:stCxn id="13328" idx="7"/>
                <a:endCxn id="13330" idx="1"/>
              </p:cNvCxnSpPr>
              <p:nvPr/>
            </p:nvCxnSpPr>
            <p:spPr bwMode="auto">
              <a:xfrm rot="-5400000">
                <a:off x="3427" y="1361"/>
                <a:ext cx="48" cy="2010"/>
              </a:xfrm>
              <a:prstGeom prst="curvedConnector3">
                <a:avLst>
                  <a:gd name="adj1" fmla="val 443750"/>
                </a:avLst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sp>
          <p:nvSpPr>
            <p:cNvPr id="13324" name="Oval 42"/>
            <p:cNvSpPr>
              <a:spLocks noChangeArrowheads="1"/>
            </p:cNvSpPr>
            <p:nvPr/>
          </p:nvSpPr>
          <p:spPr bwMode="auto">
            <a:xfrm>
              <a:off x="3923928" y="4469770"/>
              <a:ext cx="2304257" cy="1693168"/>
            </a:xfrm>
            <a:prstGeom prst="ellipse">
              <a:avLst/>
            </a:prstGeom>
            <a:solidFill>
              <a:srgbClr val="FFCC99">
                <a:alpha val="16862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he-IL"/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2123728" y="5985284"/>
            <a:ext cx="1639871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l" rtl="0"/>
            <a:r>
              <a:rPr lang="en-US" dirty="0" smtClean="0"/>
              <a:t>Graph of size m</a:t>
            </a:r>
            <a:endParaRPr lang="he-IL" dirty="0"/>
          </a:p>
        </p:txBody>
      </p:sp>
      <p:sp>
        <p:nvSpPr>
          <p:cNvPr id="78" name="TextBox 77"/>
          <p:cNvSpPr txBox="1"/>
          <p:nvPr/>
        </p:nvSpPr>
        <p:spPr>
          <a:xfrm>
            <a:off x="5235432" y="5985284"/>
            <a:ext cx="2253822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l" rtl="0"/>
            <a:r>
              <a:rPr lang="en-US" dirty="0" err="1" smtClean="0"/>
              <a:t>Subgraph</a:t>
            </a:r>
            <a:r>
              <a:rPr lang="en-US" dirty="0" smtClean="0"/>
              <a:t> of size n</a:t>
            </a:r>
            <a:r>
              <a:rPr lang="en-US" baseline="30000" dirty="0" smtClean="0"/>
              <a:t>1+1/k</a:t>
            </a:r>
            <a:endParaRPr lang="he-IL" baseline="300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Teranet 2011</a:t>
            </a:r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54781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12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withGroup">
                            <p:stCondLst>
                              <p:cond delay="120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2" grpId="0"/>
      <p:bldP spid="78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16476</TotalTime>
  <Words>2482</Words>
  <Application>Microsoft Office PowerPoint</Application>
  <PresentationFormat>On-screen Show (4:3)</PresentationFormat>
  <Paragraphs>474</Paragraphs>
  <Slides>51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51</vt:i4>
      </vt:variant>
    </vt:vector>
  </HeadingPairs>
  <TitlesOfParts>
    <vt:vector size="52" baseType="lpstr">
      <vt:lpstr>Office Theme</vt:lpstr>
      <vt:lpstr>A survey on distance oracles</vt:lpstr>
      <vt:lpstr>Distance oracles: definition </vt:lpstr>
      <vt:lpstr>Distance oracles: stretch </vt:lpstr>
      <vt:lpstr>Distance oracles: Thorup-Zwick`05 </vt:lpstr>
      <vt:lpstr>Spanners</vt:lpstr>
      <vt:lpstr>Compact routing schemes</vt:lpstr>
      <vt:lpstr>Compact routing schemes</vt:lpstr>
      <vt:lpstr>Distance oracles, spanners and routing schemes</vt:lpstr>
      <vt:lpstr>Distance oracles ver. spanners </vt:lpstr>
      <vt:lpstr>Distance oracles ver. spanners </vt:lpstr>
      <vt:lpstr>Distance oracles ver. spanners </vt:lpstr>
      <vt:lpstr>Distance oracles ver. routing schemes </vt:lpstr>
      <vt:lpstr>Related work on distance oracles</vt:lpstr>
      <vt:lpstr>Distance oracles: optimality (TZ) </vt:lpstr>
      <vt:lpstr>Distance oracles: optimality </vt:lpstr>
      <vt:lpstr>Distance oracles: optimality </vt:lpstr>
      <vt:lpstr>Distance oracles: optimality </vt:lpstr>
      <vt:lpstr>Distance oracles: optimality</vt:lpstr>
      <vt:lpstr>Distance oracles: new results</vt:lpstr>
      <vt:lpstr>Road map</vt:lpstr>
      <vt:lpstr>Distance oracles: TZ 3-stretch</vt:lpstr>
      <vt:lpstr>Distance oracles: TZ 3-stretch</vt:lpstr>
      <vt:lpstr>Distance oracles: TZ 3-stretch</vt:lpstr>
      <vt:lpstr>Distance oracles: TZ 3-stretch</vt:lpstr>
      <vt:lpstr>Distance oracles: TZ 3-stretch</vt:lpstr>
      <vt:lpstr>Distance oracles: TZ 3-stretch</vt:lpstr>
      <vt:lpstr>Distance oracles: below stretch 3</vt:lpstr>
      <vt:lpstr>Stretch (2,1) – notations adjustment </vt:lpstr>
      <vt:lpstr>Stretch (2,1) – main idea</vt:lpstr>
      <vt:lpstr>Stretch (2,1) – main idea</vt:lpstr>
      <vt:lpstr>Stretch (2,1) – query</vt:lpstr>
      <vt:lpstr>Stretch (2,1) – query</vt:lpstr>
      <vt:lpstr>Stretch (2,1) – query</vt:lpstr>
      <vt:lpstr>Stretch (2,1) – query</vt:lpstr>
      <vt:lpstr>Stretch (2,1) – query, what to save?</vt:lpstr>
      <vt:lpstr>Stretch (2,1) – size</vt:lpstr>
      <vt:lpstr>Stretch (2,1) – Bounding |Su|:</vt:lpstr>
      <vt:lpstr>Stretch (2,1) – Bounding |Su|:</vt:lpstr>
      <vt:lpstr>Stretch (2,1) – Bounding |Su|:</vt:lpstr>
      <vt:lpstr>Stretch (2,1) – Bounding |Su|:</vt:lpstr>
      <vt:lpstr>Stretch (2,1) – size</vt:lpstr>
      <vt:lpstr>Stretch 2: m=O(n)</vt:lpstr>
      <vt:lpstr>Stretch (2,1) compact routing scheme?</vt:lpstr>
      <vt:lpstr>Stretch (2,1) compact routing scheme?</vt:lpstr>
      <vt:lpstr>Stretch (2,1) compact routing scheme?</vt:lpstr>
      <vt:lpstr>Stretch (2,1) compact routing scheme?</vt:lpstr>
      <vt:lpstr>Does stretch 2 is the limit?</vt:lpstr>
      <vt:lpstr>Does stretch 2 is the limit?</vt:lpstr>
      <vt:lpstr>Below stretch 2</vt:lpstr>
      <vt:lpstr>Open Problems – (short list)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liam</dc:creator>
  <cp:lastModifiedBy>liam</cp:lastModifiedBy>
  <cp:revision>245</cp:revision>
  <dcterms:created xsi:type="dcterms:W3CDTF">2011-08-15T09:22:02Z</dcterms:created>
  <dcterms:modified xsi:type="dcterms:W3CDTF">2011-09-19T09:48:53Z</dcterms:modified>
</cp:coreProperties>
</file>