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9" r:id="rId3"/>
    <p:sldId id="260" r:id="rId4"/>
    <p:sldId id="261" r:id="rId5"/>
    <p:sldId id="294" r:id="rId6"/>
    <p:sldId id="298" r:id="rId7"/>
    <p:sldId id="299" r:id="rId8"/>
    <p:sldId id="309" r:id="rId9"/>
    <p:sldId id="295" r:id="rId10"/>
    <p:sldId id="296" r:id="rId11"/>
    <p:sldId id="300" r:id="rId12"/>
    <p:sldId id="297" r:id="rId13"/>
    <p:sldId id="312" r:id="rId14"/>
    <p:sldId id="310" r:id="rId15"/>
    <p:sldId id="263" r:id="rId16"/>
    <p:sldId id="292" r:id="rId17"/>
    <p:sldId id="264" r:id="rId18"/>
    <p:sldId id="266" r:id="rId19"/>
    <p:sldId id="267" r:id="rId20"/>
    <p:sldId id="313" r:id="rId21"/>
    <p:sldId id="268" r:id="rId22"/>
    <p:sldId id="269" r:id="rId23"/>
    <p:sldId id="270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81" r:id="rId32"/>
    <p:sldId id="282" r:id="rId33"/>
    <p:sldId id="284" r:id="rId34"/>
    <p:sldId id="285" r:id="rId35"/>
    <p:sldId id="286" r:id="rId36"/>
    <p:sldId id="287" r:id="rId37"/>
    <p:sldId id="283" r:id="rId38"/>
    <p:sldId id="288" r:id="rId39"/>
    <p:sldId id="289" r:id="rId40"/>
    <p:sldId id="290" r:id="rId41"/>
    <p:sldId id="291" r:id="rId42"/>
    <p:sldId id="293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11" r:id="rId5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0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953" autoAdjust="0"/>
    <p:restoredTop sz="94660"/>
  </p:normalViewPr>
  <p:slideViewPr>
    <p:cSldViewPr>
      <p:cViewPr varScale="1">
        <p:scale>
          <a:sx n="84" d="100"/>
          <a:sy n="84" d="100"/>
        </p:scale>
        <p:origin x="-798" y="-90"/>
      </p:cViewPr>
      <p:guideLst>
        <p:guide orient="horz" pos="3929"/>
        <p:guide pos="35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5FFECDD-7AA4-4F8E-9C5C-788AA7828FBB}" type="datetimeFigureOut">
              <a:rPr lang="he-IL" smtClean="0"/>
              <a:t>כ'/אלול/תשע"א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FF9FD71-4CB3-4804-BEE3-88AE02196EA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00672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88E1F7-50E6-4D42-83CB-FB57476FF59C}" type="datetimeFigureOut">
              <a:rPr lang="he-IL" smtClean="0"/>
              <a:t>י"ט/אלול/תשע"א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CBB9169-D0D9-450A-832C-AD1E713A47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34189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9169-D0D9-450A-832C-AD1E713A47A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2194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9169-D0D9-450A-832C-AD1E713A47A7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2289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9169-D0D9-450A-832C-AD1E713A47A7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2289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9169-D0D9-450A-832C-AD1E713A47A7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228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58AB-6CF8-4EAD-AA23-19C3CD3D11A7}" type="datetime8">
              <a:rPr lang="he-IL" smtClean="0"/>
              <a:t>19 ספטמבר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D46A-9EFB-4A6E-B0C8-FD4E83CF43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264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3657-F468-4C3A-B4C3-401A5A8A4DD6}" type="datetime8">
              <a:rPr lang="he-IL" smtClean="0"/>
              <a:t>19 ספטמבר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D46A-9EFB-4A6E-B0C8-FD4E83CF43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391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1CF3-BC49-451E-BA92-E4D061B22CC8}" type="datetime8">
              <a:rPr lang="he-IL" smtClean="0"/>
              <a:t>19 ספטמבר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D46A-9EFB-4A6E-B0C8-FD4E83CF43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188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0529-240C-49A1-9B3F-84B663EF8623}" type="datetime8">
              <a:rPr lang="he-IL" smtClean="0"/>
              <a:t>19 ספטמבר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D46A-9EFB-4A6E-B0C8-FD4E83CF43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203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800E-3EAD-45D5-B50F-71802119C3FC}" type="datetime8">
              <a:rPr lang="he-IL" smtClean="0"/>
              <a:t>19 ספטמבר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D46A-9EFB-4A6E-B0C8-FD4E83CF43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5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316C-45DF-461B-9616-D94A5EA233D4}" type="datetime8">
              <a:rPr lang="he-IL" smtClean="0"/>
              <a:t>19 ספטמבר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D46A-9EFB-4A6E-B0C8-FD4E83CF43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875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46F2-C742-472A-9CD0-C1D7CE3E87D0}" type="datetime8">
              <a:rPr lang="he-IL" smtClean="0"/>
              <a:t>19 ספטמבר 11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D46A-9EFB-4A6E-B0C8-FD4E83CF43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605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2D77-94E2-4C86-8CCE-CB1E98F36948}" type="datetime8">
              <a:rPr lang="he-IL" smtClean="0"/>
              <a:t>19 ספטמבר 11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D46A-9EFB-4A6E-B0C8-FD4E83CF43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86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F882-0A46-4AFB-9050-A7230A541AE3}" type="datetime8">
              <a:rPr lang="he-IL" smtClean="0"/>
              <a:t>19 ספטמבר 11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D46A-9EFB-4A6E-B0C8-FD4E83CF43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988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A30-FFD5-41EC-A23F-BB42940F98B6}" type="datetime8">
              <a:rPr lang="he-IL" smtClean="0"/>
              <a:t>19 ספטמבר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D46A-9EFB-4A6E-B0C8-FD4E83CF43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937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3B0B-5A9B-474E-9FF8-D6E3A860CBC0}" type="datetime8">
              <a:rPr lang="he-IL" smtClean="0"/>
              <a:t>19 ספטמבר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D46A-9EFB-4A6E-B0C8-FD4E83CF43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891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F133-60D2-4DF8-B5F5-FA8E654EFECD}" type="datetime8">
              <a:rPr lang="he-IL" smtClean="0"/>
              <a:t>19 ספטמבר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Teranet 2011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9D46A-9EFB-4A6E-B0C8-FD4E83CF43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76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survey on distance </a:t>
            </a:r>
            <a:r>
              <a:rPr lang="en-US" dirty="0" smtClean="0"/>
              <a:t>oracles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Liam </a:t>
            </a:r>
            <a:r>
              <a:rPr lang="en-US" dirty="0" err="1" smtClean="0">
                <a:solidFill>
                  <a:srgbClr val="FF0000"/>
                </a:solidFill>
              </a:rPr>
              <a:t>Roditty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1C01BF"/>
                </a:solidFill>
              </a:rPr>
              <a:t>Bar-</a:t>
            </a:r>
            <a:r>
              <a:rPr lang="en-US" dirty="0" err="1" smtClean="0">
                <a:solidFill>
                  <a:srgbClr val="1C01BF"/>
                </a:solidFill>
              </a:rPr>
              <a:t>Ilan</a:t>
            </a:r>
            <a:r>
              <a:rPr lang="en-US" dirty="0" smtClean="0">
                <a:solidFill>
                  <a:srgbClr val="1C01BF"/>
                </a:solidFill>
              </a:rPr>
              <a:t> </a:t>
            </a:r>
            <a:r>
              <a:rPr lang="en-US" dirty="0" smtClean="0">
                <a:solidFill>
                  <a:srgbClr val="1C01BF"/>
                </a:solidFill>
              </a:rPr>
              <a:t>University</a:t>
            </a:r>
            <a:endParaRPr lang="he-IL" dirty="0">
              <a:solidFill>
                <a:srgbClr val="1C01B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76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/>
              <a:t>Distance oracles ver. spanners </a:t>
            </a:r>
            <a:endParaRPr lang="he-IL" sz="1600" dirty="0" smtClean="0"/>
          </a:p>
        </p:txBody>
      </p:sp>
      <p:sp>
        <p:nvSpPr>
          <p:cNvPr id="14339" name="Rectangle 73"/>
          <p:cNvSpPr txBox="1">
            <a:spLocks noChangeArrowheads="1"/>
          </p:cNvSpPr>
          <p:nvPr/>
        </p:nvSpPr>
        <p:spPr bwMode="auto">
          <a:xfrm>
            <a:off x="230188" y="1401763"/>
            <a:ext cx="8364537" cy="23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2800" dirty="0" smtClean="0"/>
              <a:t>A </a:t>
            </a:r>
            <a:r>
              <a:rPr lang="en-US" sz="2800" dirty="0">
                <a:solidFill>
                  <a:srgbClr val="3333CC"/>
                </a:solidFill>
              </a:rPr>
              <a:t>distance oracle</a:t>
            </a:r>
            <a:r>
              <a:rPr lang="en-US" sz="2800" dirty="0"/>
              <a:t> is a </a:t>
            </a:r>
            <a:r>
              <a:rPr lang="en-US" sz="2800" dirty="0">
                <a:solidFill>
                  <a:srgbClr val="3333CC"/>
                </a:solidFill>
              </a:rPr>
              <a:t>data structure </a:t>
            </a:r>
            <a:r>
              <a:rPr lang="en-US" sz="2800" dirty="0"/>
              <a:t>that allows fast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2800" dirty="0"/>
              <a:t>retrieval of distances. </a:t>
            </a:r>
          </a:p>
          <a:p>
            <a:pPr algn="l" rtl="0" eaLnBrk="1" hangingPunct="1">
              <a:spcBef>
                <a:spcPct val="20000"/>
              </a:spcBef>
            </a:pPr>
            <a:endParaRPr lang="en-US" sz="2800" dirty="0"/>
          </a:p>
        </p:txBody>
      </p:sp>
      <p:grpSp>
        <p:nvGrpSpPr>
          <p:cNvPr id="46" name="Group 4"/>
          <p:cNvGrpSpPr>
            <a:grpSpLocks/>
          </p:cNvGrpSpPr>
          <p:nvPr/>
        </p:nvGrpSpPr>
        <p:grpSpPr bwMode="auto">
          <a:xfrm>
            <a:off x="468313" y="4149725"/>
            <a:ext cx="2303462" cy="1692275"/>
            <a:chOff x="408" y="1368"/>
            <a:chExt cx="1898" cy="1248"/>
          </a:xfrm>
        </p:grpSpPr>
        <p:grpSp>
          <p:nvGrpSpPr>
            <p:cNvPr id="14348" name="Group 5"/>
            <p:cNvGrpSpPr>
              <a:grpSpLocks noChangeAspect="1"/>
            </p:cNvGrpSpPr>
            <p:nvPr/>
          </p:nvGrpSpPr>
          <p:grpSpPr bwMode="auto">
            <a:xfrm>
              <a:off x="700" y="1612"/>
              <a:ext cx="1427" cy="765"/>
              <a:chOff x="1267" y="1409"/>
              <a:chExt cx="3312" cy="1776"/>
            </a:xfrm>
          </p:grpSpPr>
          <p:sp>
            <p:nvSpPr>
              <p:cNvPr id="14369" name="Oval 6"/>
              <p:cNvSpPr>
                <a:spLocks noChangeAspect="1" noChangeArrowheads="1"/>
              </p:cNvSpPr>
              <p:nvPr/>
            </p:nvSpPr>
            <p:spPr bwMode="auto">
              <a:xfrm>
                <a:off x="1699" y="140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70" name="Oval 7"/>
              <p:cNvSpPr>
                <a:spLocks noChangeAspect="1" noChangeArrowheads="1"/>
              </p:cNvSpPr>
              <p:nvPr/>
            </p:nvSpPr>
            <p:spPr bwMode="auto">
              <a:xfrm>
                <a:off x="1267" y="27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71" name="Oval 8"/>
              <p:cNvSpPr>
                <a:spLocks noChangeAspect="1" noChangeArrowheads="1"/>
              </p:cNvSpPr>
              <p:nvPr/>
            </p:nvSpPr>
            <p:spPr bwMode="auto">
              <a:xfrm>
                <a:off x="2851" y="15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72" name="Oval 9"/>
              <p:cNvSpPr>
                <a:spLocks noChangeAspect="1" noChangeArrowheads="1"/>
              </p:cNvSpPr>
              <p:nvPr/>
            </p:nvSpPr>
            <p:spPr bwMode="auto">
              <a:xfrm>
                <a:off x="2323" y="236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73" name="Oval 10"/>
              <p:cNvSpPr>
                <a:spLocks noChangeAspect="1" noChangeArrowheads="1"/>
              </p:cNvSpPr>
              <p:nvPr/>
            </p:nvSpPr>
            <p:spPr bwMode="auto">
              <a:xfrm>
                <a:off x="3091" y="304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74" name="Oval 11"/>
              <p:cNvSpPr>
                <a:spLocks noChangeAspect="1" noChangeArrowheads="1"/>
              </p:cNvSpPr>
              <p:nvPr/>
            </p:nvSpPr>
            <p:spPr bwMode="auto">
              <a:xfrm>
                <a:off x="4435" y="232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75" name="Freeform 12"/>
              <p:cNvSpPr>
                <a:spLocks noChangeAspect="1"/>
              </p:cNvSpPr>
              <p:nvPr/>
            </p:nvSpPr>
            <p:spPr bwMode="auto">
              <a:xfrm>
                <a:off x="1411" y="2513"/>
                <a:ext cx="960" cy="280"/>
              </a:xfrm>
              <a:custGeom>
                <a:avLst/>
                <a:gdLst>
                  <a:gd name="T0" fmla="*/ 0 w 960"/>
                  <a:gd name="T1" fmla="*/ 240 h 280"/>
                  <a:gd name="T2" fmla="*/ 528 w 960"/>
                  <a:gd name="T3" fmla="*/ 240 h 280"/>
                  <a:gd name="T4" fmla="*/ 960 w 960"/>
                  <a:gd name="T5" fmla="*/ 0 h 2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0" h="280">
                    <a:moveTo>
                      <a:pt x="0" y="240"/>
                    </a:moveTo>
                    <a:cubicBezTo>
                      <a:pt x="184" y="260"/>
                      <a:pt x="368" y="280"/>
                      <a:pt x="528" y="240"/>
                    </a:cubicBezTo>
                    <a:cubicBezTo>
                      <a:pt x="688" y="200"/>
                      <a:pt x="824" y="100"/>
                      <a:pt x="96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14376" name="AutoShape 13"/>
              <p:cNvCxnSpPr>
                <a:cxnSpLocks noChangeAspect="1" noChangeShapeType="1"/>
                <a:stCxn id="14372" idx="6"/>
                <a:endCxn id="14373" idx="0"/>
              </p:cNvCxnSpPr>
              <p:nvPr/>
            </p:nvCxnSpPr>
            <p:spPr bwMode="auto">
              <a:xfrm>
                <a:off x="2467" y="2441"/>
                <a:ext cx="696" cy="600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77" name="AutoShape 14"/>
              <p:cNvCxnSpPr>
                <a:cxnSpLocks noChangeAspect="1" noChangeShapeType="1"/>
                <a:stCxn id="14369" idx="6"/>
                <a:endCxn id="14373" idx="7"/>
              </p:cNvCxnSpPr>
              <p:nvPr/>
            </p:nvCxnSpPr>
            <p:spPr bwMode="auto">
              <a:xfrm>
                <a:off x="1843" y="1481"/>
                <a:ext cx="1371" cy="1581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78" name="AutoShape 15"/>
              <p:cNvCxnSpPr>
                <a:cxnSpLocks noChangeAspect="1" noChangeShapeType="1"/>
                <a:stCxn id="14370" idx="0"/>
                <a:endCxn id="14371" idx="4"/>
              </p:cNvCxnSpPr>
              <p:nvPr/>
            </p:nvCxnSpPr>
            <p:spPr bwMode="auto">
              <a:xfrm rot="-5400000">
                <a:off x="1603" y="1385"/>
                <a:ext cx="1056" cy="1584"/>
              </a:xfrm>
              <a:prstGeom prst="curvedConnector3">
                <a:avLst>
                  <a:gd name="adj1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79" name="AutoShape 16"/>
              <p:cNvCxnSpPr>
                <a:cxnSpLocks noChangeAspect="1" noChangeShapeType="1"/>
                <a:stCxn id="14369" idx="5"/>
                <a:endCxn id="14372" idx="0"/>
              </p:cNvCxnSpPr>
              <p:nvPr/>
            </p:nvCxnSpPr>
            <p:spPr bwMode="auto">
              <a:xfrm rot="16200000" flipH="1">
                <a:off x="1690" y="1664"/>
                <a:ext cx="837" cy="573"/>
              </a:xfrm>
              <a:prstGeom prst="curvedConnector3">
                <a:avLst>
                  <a:gd name="adj1" fmla="val 51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80" name="AutoShape 17"/>
              <p:cNvCxnSpPr>
                <a:cxnSpLocks noChangeAspect="1" noChangeShapeType="1"/>
                <a:stCxn id="14370" idx="5"/>
                <a:endCxn id="14373" idx="3"/>
              </p:cNvCxnSpPr>
              <p:nvPr/>
            </p:nvCxnSpPr>
            <p:spPr bwMode="auto">
              <a:xfrm rot="16200000" flipH="1">
                <a:off x="2083" y="2135"/>
                <a:ext cx="336" cy="1722"/>
              </a:xfrm>
              <a:prstGeom prst="curvedConnector3">
                <a:avLst>
                  <a:gd name="adj1" fmla="val 14910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81" name="AutoShape 18"/>
              <p:cNvCxnSpPr>
                <a:cxnSpLocks noChangeAspect="1" noChangeShapeType="1"/>
                <a:stCxn id="14369" idx="0"/>
                <a:endCxn id="14371" idx="1"/>
              </p:cNvCxnSpPr>
              <p:nvPr/>
            </p:nvCxnSpPr>
            <p:spPr bwMode="auto">
              <a:xfrm rot="5400000" flipV="1">
                <a:off x="2263" y="917"/>
                <a:ext cx="117" cy="1101"/>
              </a:xfrm>
              <a:prstGeom prst="curvedConnector3">
                <a:avLst>
                  <a:gd name="adj1" fmla="val -123079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82" name="AutoShape 19"/>
              <p:cNvCxnSpPr>
                <a:cxnSpLocks noChangeAspect="1" noChangeShapeType="1"/>
                <a:stCxn id="14371" idx="6"/>
                <a:endCxn id="14374" idx="0"/>
              </p:cNvCxnSpPr>
              <p:nvPr/>
            </p:nvCxnSpPr>
            <p:spPr bwMode="auto">
              <a:xfrm>
                <a:off x="2995" y="1577"/>
                <a:ext cx="1512" cy="744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83" name="AutoShape 20"/>
              <p:cNvCxnSpPr>
                <a:cxnSpLocks noChangeAspect="1" noChangeShapeType="1"/>
                <a:stCxn id="14370" idx="2"/>
                <a:endCxn id="14369" idx="3"/>
              </p:cNvCxnSpPr>
              <p:nvPr/>
            </p:nvCxnSpPr>
            <p:spPr bwMode="auto">
              <a:xfrm rot="10800000" flipH="1">
                <a:off x="1267" y="1532"/>
                <a:ext cx="453" cy="1245"/>
              </a:xfrm>
              <a:prstGeom prst="curvedConnector4">
                <a:avLst>
                  <a:gd name="adj1" fmla="val -31787"/>
                  <a:gd name="adj2" fmla="val 5204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84" name="AutoShape 21"/>
              <p:cNvCxnSpPr>
                <a:cxnSpLocks noChangeAspect="1" noChangeShapeType="1"/>
                <a:stCxn id="14374" idx="4"/>
                <a:endCxn id="14373" idx="6"/>
              </p:cNvCxnSpPr>
              <p:nvPr/>
            </p:nvCxnSpPr>
            <p:spPr bwMode="auto">
              <a:xfrm rot="5400000">
                <a:off x="3547" y="2153"/>
                <a:ext cx="648" cy="1272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85" name="AutoShape 22"/>
              <p:cNvCxnSpPr>
                <a:cxnSpLocks noChangeAspect="1" noChangeShapeType="1"/>
                <a:stCxn id="14372" idx="7"/>
                <a:endCxn id="14374" idx="1"/>
              </p:cNvCxnSpPr>
              <p:nvPr/>
            </p:nvCxnSpPr>
            <p:spPr bwMode="auto">
              <a:xfrm rot="-5400000">
                <a:off x="3427" y="1361"/>
                <a:ext cx="48" cy="2010"/>
              </a:xfrm>
              <a:prstGeom prst="curvedConnector3">
                <a:avLst>
                  <a:gd name="adj1" fmla="val 44375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4349" name="Oval 23"/>
            <p:cNvSpPr>
              <a:spLocks noChangeArrowheads="1"/>
            </p:cNvSpPr>
            <p:nvPr/>
          </p:nvSpPr>
          <p:spPr bwMode="auto">
            <a:xfrm>
              <a:off x="408" y="1368"/>
              <a:ext cx="1898" cy="1248"/>
            </a:xfrm>
            <a:prstGeom prst="ellipse">
              <a:avLst/>
            </a:prstGeom>
            <a:solidFill>
              <a:srgbClr val="FFCC99">
                <a:alpha val="1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grpSp>
          <p:nvGrpSpPr>
            <p:cNvPr id="14350" name="Group 24"/>
            <p:cNvGrpSpPr>
              <a:grpSpLocks noChangeAspect="1"/>
            </p:cNvGrpSpPr>
            <p:nvPr/>
          </p:nvGrpSpPr>
          <p:grpSpPr bwMode="auto">
            <a:xfrm>
              <a:off x="700" y="1612"/>
              <a:ext cx="1427" cy="765"/>
              <a:chOff x="1267" y="1409"/>
              <a:chExt cx="3312" cy="1776"/>
            </a:xfrm>
          </p:grpSpPr>
          <p:sp>
            <p:nvSpPr>
              <p:cNvPr id="14352" name="Oval 25"/>
              <p:cNvSpPr>
                <a:spLocks noChangeAspect="1" noChangeArrowheads="1"/>
              </p:cNvSpPr>
              <p:nvPr/>
            </p:nvSpPr>
            <p:spPr bwMode="auto">
              <a:xfrm>
                <a:off x="1699" y="140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53" name="Oval 26"/>
              <p:cNvSpPr>
                <a:spLocks noChangeAspect="1" noChangeArrowheads="1"/>
              </p:cNvSpPr>
              <p:nvPr/>
            </p:nvSpPr>
            <p:spPr bwMode="auto">
              <a:xfrm>
                <a:off x="1267" y="27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54" name="Oval 27"/>
              <p:cNvSpPr>
                <a:spLocks noChangeAspect="1" noChangeArrowheads="1"/>
              </p:cNvSpPr>
              <p:nvPr/>
            </p:nvSpPr>
            <p:spPr bwMode="auto">
              <a:xfrm>
                <a:off x="2851" y="15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55" name="Oval 28"/>
              <p:cNvSpPr>
                <a:spLocks noChangeAspect="1" noChangeArrowheads="1"/>
              </p:cNvSpPr>
              <p:nvPr/>
            </p:nvSpPr>
            <p:spPr bwMode="auto">
              <a:xfrm>
                <a:off x="2323" y="236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56" name="Oval 29"/>
              <p:cNvSpPr>
                <a:spLocks noChangeAspect="1" noChangeArrowheads="1"/>
              </p:cNvSpPr>
              <p:nvPr/>
            </p:nvSpPr>
            <p:spPr bwMode="auto">
              <a:xfrm>
                <a:off x="3091" y="304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57" name="Oval 30"/>
              <p:cNvSpPr>
                <a:spLocks noChangeAspect="1" noChangeArrowheads="1"/>
              </p:cNvSpPr>
              <p:nvPr/>
            </p:nvSpPr>
            <p:spPr bwMode="auto">
              <a:xfrm>
                <a:off x="4435" y="232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58" name="Freeform 31"/>
              <p:cNvSpPr>
                <a:spLocks noChangeAspect="1"/>
              </p:cNvSpPr>
              <p:nvPr/>
            </p:nvSpPr>
            <p:spPr bwMode="auto">
              <a:xfrm>
                <a:off x="1411" y="2513"/>
                <a:ext cx="960" cy="280"/>
              </a:xfrm>
              <a:custGeom>
                <a:avLst/>
                <a:gdLst>
                  <a:gd name="T0" fmla="*/ 0 w 960"/>
                  <a:gd name="T1" fmla="*/ 240 h 280"/>
                  <a:gd name="T2" fmla="*/ 528 w 960"/>
                  <a:gd name="T3" fmla="*/ 240 h 280"/>
                  <a:gd name="T4" fmla="*/ 960 w 960"/>
                  <a:gd name="T5" fmla="*/ 0 h 2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0" h="280">
                    <a:moveTo>
                      <a:pt x="0" y="240"/>
                    </a:moveTo>
                    <a:cubicBezTo>
                      <a:pt x="184" y="260"/>
                      <a:pt x="368" y="280"/>
                      <a:pt x="528" y="240"/>
                    </a:cubicBezTo>
                    <a:cubicBezTo>
                      <a:pt x="688" y="200"/>
                      <a:pt x="824" y="100"/>
                      <a:pt x="96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14359" name="AutoShape 32"/>
              <p:cNvCxnSpPr>
                <a:cxnSpLocks noChangeAspect="1" noChangeShapeType="1"/>
                <a:stCxn id="14355" idx="6"/>
                <a:endCxn id="14356" idx="0"/>
              </p:cNvCxnSpPr>
              <p:nvPr/>
            </p:nvCxnSpPr>
            <p:spPr bwMode="auto">
              <a:xfrm>
                <a:off x="2467" y="2441"/>
                <a:ext cx="696" cy="600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60" name="AutoShape 33"/>
              <p:cNvCxnSpPr>
                <a:cxnSpLocks noChangeAspect="1" noChangeShapeType="1"/>
                <a:stCxn id="14352" idx="6"/>
                <a:endCxn id="14356" idx="7"/>
              </p:cNvCxnSpPr>
              <p:nvPr/>
            </p:nvCxnSpPr>
            <p:spPr bwMode="auto">
              <a:xfrm>
                <a:off x="1843" y="1481"/>
                <a:ext cx="1371" cy="1581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61" name="AutoShape 34"/>
              <p:cNvCxnSpPr>
                <a:cxnSpLocks noChangeAspect="1" noChangeShapeType="1"/>
                <a:stCxn id="14353" idx="0"/>
                <a:endCxn id="14354" idx="4"/>
              </p:cNvCxnSpPr>
              <p:nvPr/>
            </p:nvCxnSpPr>
            <p:spPr bwMode="auto">
              <a:xfrm rot="-5400000">
                <a:off x="1603" y="1385"/>
                <a:ext cx="1056" cy="1584"/>
              </a:xfrm>
              <a:prstGeom prst="curvedConnector3">
                <a:avLst>
                  <a:gd name="adj1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62" name="AutoShape 35"/>
              <p:cNvCxnSpPr>
                <a:cxnSpLocks noChangeAspect="1" noChangeShapeType="1"/>
                <a:stCxn id="14352" idx="5"/>
                <a:endCxn id="14355" idx="0"/>
              </p:cNvCxnSpPr>
              <p:nvPr/>
            </p:nvCxnSpPr>
            <p:spPr bwMode="auto">
              <a:xfrm rot="16200000" flipH="1">
                <a:off x="1690" y="1664"/>
                <a:ext cx="837" cy="573"/>
              </a:xfrm>
              <a:prstGeom prst="curvedConnector3">
                <a:avLst>
                  <a:gd name="adj1" fmla="val 51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63" name="AutoShape 36"/>
              <p:cNvCxnSpPr>
                <a:cxnSpLocks noChangeAspect="1" noChangeShapeType="1"/>
                <a:stCxn id="14353" idx="5"/>
                <a:endCxn id="14356" idx="3"/>
              </p:cNvCxnSpPr>
              <p:nvPr/>
            </p:nvCxnSpPr>
            <p:spPr bwMode="auto">
              <a:xfrm rot="16200000" flipH="1">
                <a:off x="2083" y="2135"/>
                <a:ext cx="336" cy="1722"/>
              </a:xfrm>
              <a:prstGeom prst="curvedConnector3">
                <a:avLst>
                  <a:gd name="adj1" fmla="val 14910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64" name="AutoShape 37"/>
              <p:cNvCxnSpPr>
                <a:cxnSpLocks noChangeAspect="1" noChangeShapeType="1"/>
                <a:stCxn id="14352" idx="0"/>
                <a:endCxn id="14354" idx="1"/>
              </p:cNvCxnSpPr>
              <p:nvPr/>
            </p:nvCxnSpPr>
            <p:spPr bwMode="auto">
              <a:xfrm rot="5400000" flipV="1">
                <a:off x="2263" y="917"/>
                <a:ext cx="117" cy="1101"/>
              </a:xfrm>
              <a:prstGeom prst="curvedConnector3">
                <a:avLst>
                  <a:gd name="adj1" fmla="val -123079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65" name="AutoShape 38"/>
              <p:cNvCxnSpPr>
                <a:cxnSpLocks noChangeAspect="1" noChangeShapeType="1"/>
                <a:stCxn id="14354" idx="6"/>
                <a:endCxn id="14357" idx="0"/>
              </p:cNvCxnSpPr>
              <p:nvPr/>
            </p:nvCxnSpPr>
            <p:spPr bwMode="auto">
              <a:xfrm>
                <a:off x="2995" y="1577"/>
                <a:ext cx="1512" cy="744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66" name="AutoShape 39"/>
              <p:cNvCxnSpPr>
                <a:cxnSpLocks noChangeAspect="1" noChangeShapeType="1"/>
                <a:stCxn id="14353" idx="2"/>
                <a:endCxn id="14352" idx="3"/>
              </p:cNvCxnSpPr>
              <p:nvPr/>
            </p:nvCxnSpPr>
            <p:spPr bwMode="auto">
              <a:xfrm rot="10800000" flipH="1">
                <a:off x="1267" y="1532"/>
                <a:ext cx="453" cy="1245"/>
              </a:xfrm>
              <a:prstGeom prst="curvedConnector4">
                <a:avLst>
                  <a:gd name="adj1" fmla="val -31787"/>
                  <a:gd name="adj2" fmla="val 5204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67" name="AutoShape 40"/>
              <p:cNvCxnSpPr>
                <a:cxnSpLocks noChangeAspect="1" noChangeShapeType="1"/>
                <a:stCxn id="14357" idx="4"/>
                <a:endCxn id="14356" idx="6"/>
              </p:cNvCxnSpPr>
              <p:nvPr/>
            </p:nvCxnSpPr>
            <p:spPr bwMode="auto">
              <a:xfrm rot="5400000">
                <a:off x="3547" y="2153"/>
                <a:ext cx="648" cy="1272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68" name="AutoShape 41"/>
              <p:cNvCxnSpPr>
                <a:cxnSpLocks noChangeAspect="1" noChangeShapeType="1"/>
                <a:stCxn id="14355" idx="7"/>
                <a:endCxn id="14357" idx="1"/>
              </p:cNvCxnSpPr>
              <p:nvPr/>
            </p:nvCxnSpPr>
            <p:spPr bwMode="auto">
              <a:xfrm rot="-5400000">
                <a:off x="3427" y="1361"/>
                <a:ext cx="48" cy="2010"/>
              </a:xfrm>
              <a:prstGeom prst="curvedConnector3">
                <a:avLst>
                  <a:gd name="adj1" fmla="val 44375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4351" name="Oval 42"/>
            <p:cNvSpPr>
              <a:spLocks noChangeArrowheads="1"/>
            </p:cNvSpPr>
            <p:nvPr/>
          </p:nvSpPr>
          <p:spPr bwMode="auto">
            <a:xfrm>
              <a:off x="408" y="1368"/>
              <a:ext cx="1898" cy="1248"/>
            </a:xfrm>
            <a:prstGeom prst="ellipse">
              <a:avLst/>
            </a:prstGeom>
            <a:solidFill>
              <a:srgbClr val="FFCC99">
                <a:alpha val="1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2987675" y="5083175"/>
            <a:ext cx="5762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Rectangle 43"/>
          <p:cNvSpPr>
            <a:spLocks noChangeArrowheads="1"/>
          </p:cNvSpPr>
          <p:nvPr/>
        </p:nvSpPr>
        <p:spPr bwMode="auto">
          <a:xfrm>
            <a:off x="3708400" y="4437063"/>
            <a:ext cx="1258888" cy="126047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eaLnBrk="0" hangingPunct="0"/>
            <a:endParaRPr lang="en-US" sz="2800"/>
          </a:p>
        </p:txBody>
      </p:sp>
      <p:sp>
        <p:nvSpPr>
          <p:cNvPr id="100" name="Oval 48"/>
          <p:cNvSpPr>
            <a:spLocks noChangeArrowheads="1"/>
          </p:cNvSpPr>
          <p:nvPr/>
        </p:nvSpPr>
        <p:spPr bwMode="auto">
          <a:xfrm>
            <a:off x="5937250" y="4368800"/>
            <a:ext cx="2306638" cy="129222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eaLnBrk="0" hangingPunct="0"/>
            <a:r>
              <a:rPr lang="en-US" sz="2200"/>
              <a:t>Compact data</a:t>
            </a:r>
            <a:br>
              <a:rPr lang="en-US" sz="2200"/>
            </a:br>
            <a:r>
              <a:rPr lang="en-US" sz="2200"/>
              <a:t>structure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5148263" y="5084763"/>
            <a:ext cx="5762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07893" y="5985284"/>
            <a:ext cx="163987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Graph of size m</a:t>
            </a:r>
            <a:endParaRPr lang="he-IL" dirty="0"/>
          </a:p>
        </p:txBody>
      </p:sp>
      <p:sp>
        <p:nvSpPr>
          <p:cNvPr id="2" name="Rectangle 1"/>
          <p:cNvSpPr/>
          <p:nvPr/>
        </p:nvSpPr>
        <p:spPr>
          <a:xfrm>
            <a:off x="3186100" y="5807005"/>
            <a:ext cx="221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 eaLnBrk="0" hangingPunct="0"/>
            <a:r>
              <a:rPr lang="en-US" dirty="0"/>
              <a:t>n × n</a:t>
            </a:r>
            <a:br>
              <a:rPr lang="en-US" dirty="0"/>
            </a:br>
            <a:r>
              <a:rPr lang="en-US" dirty="0" smtClean="0"/>
              <a:t>distance matrix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257104" y="5843044"/>
            <a:ext cx="1666930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Distance oracle </a:t>
            </a:r>
          </a:p>
          <a:p>
            <a:pPr algn="l" rtl="0"/>
            <a:r>
              <a:rPr lang="en-US" dirty="0" smtClean="0"/>
              <a:t>of size </a:t>
            </a:r>
            <a:r>
              <a:rPr lang="en-US" dirty="0"/>
              <a:t>n</a:t>
            </a:r>
            <a:r>
              <a:rPr lang="en-US" baseline="30000" dirty="0"/>
              <a:t>1+1/k</a:t>
            </a:r>
            <a:endParaRPr lang="he-IL" baseline="30000" dirty="0"/>
          </a:p>
          <a:p>
            <a:pPr algn="l" rtl="0"/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46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1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100" grpId="0" animBg="1"/>
      <p:bldP spid="50" grpId="0"/>
      <p:bldP spid="2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/>
              <a:t>Distance oracles ver. spanners </a:t>
            </a:r>
            <a:endParaRPr lang="he-IL" sz="1600" dirty="0" smtClean="0"/>
          </a:p>
        </p:txBody>
      </p:sp>
      <p:sp>
        <p:nvSpPr>
          <p:cNvPr id="14339" name="Rectangle 73"/>
          <p:cNvSpPr txBox="1">
            <a:spLocks noChangeArrowheads="1"/>
          </p:cNvSpPr>
          <p:nvPr/>
        </p:nvSpPr>
        <p:spPr bwMode="auto">
          <a:xfrm>
            <a:off x="539552" y="1601019"/>
            <a:ext cx="8364537" cy="23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2800" dirty="0" smtClean="0"/>
              <a:t>For a sparse graph </a:t>
            </a:r>
            <a:r>
              <a:rPr lang="en-US" sz="2800" dirty="0"/>
              <a:t>with </a:t>
            </a:r>
            <a:r>
              <a:rPr lang="en-US" sz="2800" dirty="0" smtClean="0">
                <a:solidFill>
                  <a:srgbClr val="1C01BF"/>
                </a:solidFill>
              </a:rPr>
              <a:t>o(n</a:t>
            </a:r>
            <a:r>
              <a:rPr lang="en-US" sz="2800" baseline="30000" dirty="0" smtClean="0">
                <a:solidFill>
                  <a:srgbClr val="1C01BF"/>
                </a:solidFill>
              </a:rPr>
              <a:t>1+1/k</a:t>
            </a:r>
            <a:r>
              <a:rPr lang="en-US" sz="2800" dirty="0" smtClean="0">
                <a:solidFill>
                  <a:srgbClr val="1C01BF"/>
                </a:solidFill>
              </a:rPr>
              <a:t>)</a:t>
            </a:r>
            <a:r>
              <a:rPr lang="en-US" sz="2800" dirty="0" smtClean="0"/>
              <a:t> edges a </a:t>
            </a:r>
            <a:r>
              <a:rPr lang="en-US" sz="2800" dirty="0" smtClean="0">
                <a:solidFill>
                  <a:srgbClr val="3333CC"/>
                </a:solidFill>
              </a:rPr>
              <a:t>spanner</a:t>
            </a:r>
            <a:r>
              <a:rPr lang="en-US" sz="2800" dirty="0" smtClean="0"/>
              <a:t>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2800" dirty="0" smtClean="0"/>
              <a:t>can be constructed trivially. On the other hand in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2800" dirty="0" smtClean="0"/>
              <a:t>this case the problem of distance oracles remains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2800" dirty="0" smtClean="0"/>
              <a:t>interesting.  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027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43508" y="274638"/>
            <a:ext cx="9253027" cy="1143000"/>
          </a:xfrm>
        </p:spPr>
        <p:txBody>
          <a:bodyPr>
            <a:normAutofit/>
          </a:bodyPr>
          <a:lstStyle/>
          <a:p>
            <a:pPr rtl="0" eaLnBrk="1" hangingPunct="1"/>
            <a:r>
              <a:rPr lang="en-US" dirty="0" smtClean="0"/>
              <a:t>Distance oracles ver. routing schemes </a:t>
            </a:r>
            <a:endParaRPr lang="he-IL" sz="1600" dirty="0" smtClean="0"/>
          </a:p>
        </p:txBody>
      </p:sp>
      <p:sp>
        <p:nvSpPr>
          <p:cNvPr id="4" name="Oval 3"/>
          <p:cNvSpPr/>
          <p:nvPr/>
        </p:nvSpPr>
        <p:spPr>
          <a:xfrm>
            <a:off x="2015716" y="422108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6588240" y="422108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1727684" y="4113076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6720190" y="4103784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8" name="Oval 48"/>
          <p:cNvSpPr>
            <a:spLocks noChangeArrowheads="1"/>
          </p:cNvSpPr>
          <p:nvPr/>
        </p:nvSpPr>
        <p:spPr bwMode="auto">
          <a:xfrm>
            <a:off x="3167844" y="2100771"/>
            <a:ext cx="2306638" cy="129222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eaLnBrk="0" hangingPunct="0"/>
            <a:r>
              <a:rPr lang="en-US" sz="2200" dirty="0" smtClean="0"/>
              <a:t>Central data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structure</a:t>
            </a:r>
          </a:p>
        </p:txBody>
      </p:sp>
      <p:sp>
        <p:nvSpPr>
          <p:cNvPr id="9" name="Document"/>
          <p:cNvSpPr>
            <a:spLocks noEditPoints="1" noChangeArrowheads="1"/>
          </p:cNvSpPr>
          <p:nvPr/>
        </p:nvSpPr>
        <p:spPr bwMode="auto">
          <a:xfrm>
            <a:off x="1331640" y="3068960"/>
            <a:ext cx="756000" cy="972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" name="Document"/>
          <p:cNvSpPr>
            <a:spLocks noEditPoints="1" noChangeArrowheads="1"/>
          </p:cNvSpPr>
          <p:nvPr/>
        </p:nvSpPr>
        <p:spPr bwMode="auto">
          <a:xfrm>
            <a:off x="6624312" y="3066931"/>
            <a:ext cx="756000" cy="972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15516" y="3320988"/>
            <a:ext cx="9412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label(v)</a:t>
            </a:r>
            <a:endParaRPr lang="en-US" dirty="0"/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5003840" y="1777462"/>
            <a:ext cx="1257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of size n</a:t>
            </a:r>
            <a:r>
              <a:rPr lang="en-US" baseline="30000" dirty="0" smtClean="0"/>
              <a:t>1½</a:t>
            </a:r>
            <a:endParaRPr lang="en-US" baseline="30000" dirty="0"/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151095" y="3386129"/>
            <a:ext cx="1172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of size n</a:t>
            </a:r>
            <a:r>
              <a:rPr lang="en-US" baseline="30000" dirty="0" smtClean="0"/>
              <a:t>½</a:t>
            </a:r>
            <a:endParaRPr lang="en-US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228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2" grpId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on distance oracles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800" u="sng" dirty="0" smtClean="0"/>
              <a:t>Running time:</a:t>
            </a:r>
          </a:p>
          <a:p>
            <a:pPr marL="0" indent="0" algn="l" rtl="0">
              <a:buNone/>
            </a:pPr>
            <a:r>
              <a:rPr lang="en-US" sz="2800" dirty="0" smtClean="0"/>
              <a:t>TZ`01 – Randomized mn</a:t>
            </a:r>
            <a:r>
              <a:rPr lang="en-US" sz="2800" baseline="30000" dirty="0" smtClean="0"/>
              <a:t>1/k</a:t>
            </a:r>
            <a:r>
              <a:rPr lang="en-US" sz="2800" dirty="0" smtClean="0"/>
              <a:t>. TZR`05 – Deterministic mn</a:t>
            </a:r>
            <a:r>
              <a:rPr lang="en-US" sz="2800" baseline="30000" dirty="0" smtClean="0"/>
              <a:t>1/k</a:t>
            </a:r>
            <a:r>
              <a:rPr lang="en-US" sz="2800" dirty="0" smtClean="0"/>
              <a:t>m</a:t>
            </a:r>
          </a:p>
          <a:p>
            <a:pPr marL="0" indent="0" algn="l" rtl="0">
              <a:buNone/>
            </a:pPr>
            <a:r>
              <a:rPr lang="en-US" sz="2800" dirty="0" smtClean="0"/>
              <a:t>BS`06 – Randomized n² </a:t>
            </a:r>
          </a:p>
          <a:p>
            <a:pPr marL="0" indent="0" algn="l" rtl="0">
              <a:buNone/>
            </a:pPr>
            <a:r>
              <a:rPr lang="en-US" sz="2800" dirty="0" smtClean="0"/>
              <a:t>Recently (SODA`12) C</a:t>
            </a:r>
            <a:r>
              <a:rPr lang="en-US" sz="2800" dirty="0"/>
              <a:t>. </a:t>
            </a:r>
            <a:r>
              <a:rPr lang="en-US" sz="2800" dirty="0" err="1" smtClean="0"/>
              <a:t>Wulff-Nilsen</a:t>
            </a:r>
            <a:r>
              <a:rPr lang="en-US" sz="2800" dirty="0" smtClean="0"/>
              <a:t>, linear time for very large stretch</a:t>
            </a:r>
          </a:p>
          <a:p>
            <a:pPr marL="0" indent="0" algn="l" rtl="0">
              <a:buNone/>
            </a:pPr>
            <a:r>
              <a:rPr lang="en-US" sz="2800" dirty="0" smtClean="0"/>
              <a:t>MN`06 – Constant query time, O(1) and not O(k).</a:t>
            </a:r>
            <a:endParaRPr lang="en-US" sz="2800" baseline="30000" dirty="0" smtClean="0"/>
          </a:p>
          <a:p>
            <a:pPr marL="0" indent="0" algn="l" rtl="0">
              <a:buNone/>
            </a:pPr>
            <a:r>
              <a:rPr lang="en-US" sz="2800" u="sng" dirty="0" smtClean="0"/>
              <a:t>Other metric spaces</a:t>
            </a:r>
            <a:r>
              <a:rPr lang="en-US" sz="2800" dirty="0" smtClean="0"/>
              <a:t>:</a:t>
            </a:r>
          </a:p>
          <a:p>
            <a:pPr marL="0" indent="0" algn="l" rtl="0">
              <a:buNone/>
            </a:pPr>
            <a:r>
              <a:rPr lang="en-US" sz="2800" dirty="0" smtClean="0"/>
              <a:t>Planar graphs – T`01,K`02, …</a:t>
            </a:r>
          </a:p>
          <a:p>
            <a:pPr marL="0" indent="0" algn="l" rtl="0">
              <a:buNone/>
            </a:pPr>
            <a:r>
              <a:rPr lang="en-US" sz="2800" dirty="0" smtClean="0"/>
              <a:t>Geometric graphs – GLNS`08, HM`06, BGKLR`11, …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304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rtl="0" eaLnBrk="1" hangingPunct="1"/>
            <a:r>
              <a:rPr lang="en-US" dirty="0" smtClean="0"/>
              <a:t>Distance oracles: </a:t>
            </a:r>
            <a:r>
              <a:rPr lang="en-US" dirty="0" smtClean="0">
                <a:solidFill>
                  <a:srgbClr val="3333CC"/>
                </a:solidFill>
              </a:rPr>
              <a:t>optimality (TZ)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953597" y="1340768"/>
            <a:ext cx="7668851" cy="95410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l" rtl="0">
              <a:spcBef>
                <a:spcPct val="20000"/>
              </a:spcBef>
            </a:pPr>
            <a:r>
              <a:rPr lang="en-US" sz="2800" u="sng" dirty="0" err="1" smtClean="0">
                <a:solidFill>
                  <a:schemeClr val="bg1"/>
                </a:solidFill>
                <a:latin typeface="+mj-lt"/>
              </a:rPr>
              <a:t>Erd</a:t>
            </a:r>
            <a:r>
              <a:rPr lang="hu-HU" sz="2800" u="sng" dirty="0" smtClean="0">
                <a:solidFill>
                  <a:schemeClr val="bg1"/>
                </a:solidFill>
                <a:latin typeface="+mj-lt"/>
              </a:rPr>
              <a:t>ő</a:t>
            </a:r>
            <a:r>
              <a:rPr lang="en-US" sz="2800" u="sng" dirty="0" smtClean="0">
                <a:solidFill>
                  <a:schemeClr val="bg1"/>
                </a:solidFill>
                <a:latin typeface="+mj-lt"/>
              </a:rPr>
              <a:t>s et al.: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There </a:t>
            </a:r>
            <a:r>
              <a:rPr lang="en-US" sz="2800" dirty="0">
                <a:solidFill>
                  <a:srgbClr val="FFFF00"/>
                </a:solidFill>
                <a:latin typeface="+mj-lt"/>
              </a:rPr>
              <a:t>are graphs with </a:t>
            </a:r>
            <a:r>
              <a:rPr lang="el-GR" sz="2800" dirty="0">
                <a:solidFill>
                  <a:srgbClr val="FFFF00"/>
                </a:solidFill>
                <a:latin typeface="+mj-lt"/>
              </a:rPr>
              <a:t>θ</a:t>
            </a:r>
            <a:r>
              <a:rPr lang="en-US" sz="2800" dirty="0">
                <a:solidFill>
                  <a:srgbClr val="FFFF00"/>
                </a:solidFill>
                <a:latin typeface="+mj-lt"/>
              </a:rPr>
              <a:t>(</a:t>
            </a:r>
            <a:r>
              <a:rPr lang="en-US" sz="2800" kern="0" dirty="0">
                <a:solidFill>
                  <a:srgbClr val="FFFF00"/>
                </a:solidFill>
                <a:latin typeface="+mj-lt"/>
                <a:cs typeface="Arial"/>
              </a:rPr>
              <a:t>n</a:t>
            </a:r>
            <a:r>
              <a:rPr lang="en-US" sz="2800" kern="0" baseline="30000" dirty="0">
                <a:solidFill>
                  <a:srgbClr val="FFFF00"/>
                </a:solidFill>
                <a:latin typeface="+mj-lt"/>
                <a:cs typeface="Arial"/>
              </a:rPr>
              <a:t>1+1/k</a:t>
            </a:r>
            <a:r>
              <a:rPr lang="en-US" sz="2800" kern="0" dirty="0">
                <a:solidFill>
                  <a:srgbClr val="FFFF00"/>
                </a:solidFill>
                <a:latin typeface="+mj-lt"/>
                <a:cs typeface="Arial"/>
              </a:rPr>
              <a:t>) edges and </a:t>
            </a:r>
            <a:r>
              <a:rPr lang="en-US" sz="2800" kern="0" dirty="0" smtClean="0">
                <a:solidFill>
                  <a:srgbClr val="FFFF00"/>
                </a:solidFill>
                <a:latin typeface="+mj-lt"/>
                <a:cs typeface="Arial"/>
              </a:rPr>
              <a:t>minimum </a:t>
            </a:r>
            <a:r>
              <a:rPr lang="en-US" sz="2800" kern="0" dirty="0">
                <a:solidFill>
                  <a:srgbClr val="FFFF00"/>
                </a:solidFill>
                <a:latin typeface="+mj-lt"/>
                <a:cs typeface="Arial"/>
              </a:rPr>
              <a:t>cycle length (girth) of 2k+2. 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791580" y="5476056"/>
            <a:ext cx="9217024" cy="740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2800" kern="0" dirty="0">
                <a:latin typeface="Arial"/>
                <a:cs typeface="Arial"/>
              </a:rPr>
              <a:t>(</a:t>
            </a:r>
            <a:r>
              <a:rPr lang="en-US" sz="2800" kern="0" dirty="0" err="1">
                <a:latin typeface="Arial"/>
                <a:cs typeface="Arial"/>
              </a:rPr>
              <a:t>a,b</a:t>
            </a:r>
            <a:r>
              <a:rPr lang="en-US" sz="2800" kern="0" dirty="0">
                <a:latin typeface="Arial"/>
                <a:cs typeface="Arial"/>
              </a:rPr>
              <a:t>) </a:t>
            </a:r>
            <a:r>
              <a:rPr lang="en-US" sz="2800" kern="0" dirty="0" smtClean="0">
                <a:latin typeface="Arial"/>
                <a:cs typeface="Arial"/>
                <a:sym typeface="Symbol"/>
              </a:rPr>
              <a:t> </a:t>
            </a:r>
            <a:r>
              <a:rPr lang="en-US" sz="2800" kern="0" dirty="0" smtClean="0">
                <a:latin typeface="Arial"/>
                <a:cs typeface="Arial"/>
              </a:rPr>
              <a:t>H  </a:t>
            </a:r>
            <a:r>
              <a:rPr lang="en-US" sz="2800" kern="0" dirty="0" smtClean="0">
                <a:latin typeface="Arial"/>
                <a:cs typeface="Arial"/>
                <a:sym typeface="Wingdings" pitchFamily="2" charset="2"/>
              </a:rPr>
              <a:t> </a:t>
            </a:r>
            <a:r>
              <a:rPr lang="en-US" sz="2800" kern="0" dirty="0" smtClean="0">
                <a:latin typeface="Arial"/>
                <a:cs typeface="Arial"/>
              </a:rPr>
              <a:t>d'[</a:t>
            </a:r>
            <a:r>
              <a:rPr lang="en-US" sz="2800" kern="0" dirty="0" err="1" smtClean="0">
                <a:latin typeface="Arial"/>
                <a:cs typeface="Arial"/>
              </a:rPr>
              <a:t>a,b</a:t>
            </a:r>
            <a:r>
              <a:rPr lang="en-US" sz="2800" kern="0" dirty="0" smtClean="0">
                <a:latin typeface="Arial"/>
                <a:cs typeface="Arial"/>
              </a:rPr>
              <a:t>] &lt; 2k+1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2800" kern="0" dirty="0">
                <a:latin typeface="Arial"/>
                <a:cs typeface="Arial"/>
              </a:rPr>
              <a:t>(</a:t>
            </a:r>
            <a:r>
              <a:rPr lang="en-US" sz="2800" kern="0" dirty="0" err="1">
                <a:latin typeface="Arial"/>
                <a:cs typeface="Arial"/>
              </a:rPr>
              <a:t>a,b</a:t>
            </a:r>
            <a:r>
              <a:rPr lang="en-US" sz="2800" kern="0" dirty="0">
                <a:latin typeface="Arial"/>
                <a:cs typeface="Arial"/>
              </a:rPr>
              <a:t>) </a:t>
            </a:r>
            <a:r>
              <a:rPr lang="en-US" sz="2800" kern="0" dirty="0" smtClean="0">
                <a:latin typeface="Arial"/>
                <a:cs typeface="Arial"/>
                <a:sym typeface="Symbol"/>
              </a:rPr>
              <a:t> </a:t>
            </a:r>
            <a:r>
              <a:rPr lang="en-US" sz="2800" kern="0" dirty="0">
                <a:latin typeface="Arial"/>
                <a:cs typeface="Arial"/>
              </a:rPr>
              <a:t>H  </a:t>
            </a:r>
            <a:r>
              <a:rPr lang="en-US" sz="2800" kern="0" dirty="0">
                <a:latin typeface="Arial"/>
                <a:cs typeface="Arial"/>
                <a:sym typeface="Wingdings" pitchFamily="2" charset="2"/>
              </a:rPr>
              <a:t> </a:t>
            </a:r>
            <a:r>
              <a:rPr lang="en-US" sz="2800" kern="0" dirty="0">
                <a:latin typeface="Arial"/>
                <a:cs typeface="Arial"/>
              </a:rPr>
              <a:t>d'[</a:t>
            </a:r>
            <a:r>
              <a:rPr lang="en-US" sz="2800" kern="0" dirty="0" err="1">
                <a:latin typeface="Arial"/>
                <a:cs typeface="Arial"/>
              </a:rPr>
              <a:t>a,b</a:t>
            </a:r>
            <a:r>
              <a:rPr lang="en-US" sz="2800" kern="0" dirty="0" smtClean="0">
                <a:latin typeface="Arial"/>
                <a:cs typeface="Arial"/>
              </a:rPr>
              <a:t>]</a:t>
            </a:r>
            <a:r>
              <a:rPr lang="en-US" sz="2800" kern="0" dirty="0">
                <a:latin typeface="Arial"/>
                <a:cs typeface="Arial"/>
              </a:rPr>
              <a:t> ≥ </a:t>
            </a:r>
            <a:r>
              <a:rPr lang="en-US" sz="2800" kern="0" dirty="0" smtClean="0">
                <a:latin typeface="Arial"/>
                <a:cs typeface="Arial"/>
              </a:rPr>
              <a:t>2k+1</a:t>
            </a:r>
            <a:endParaRPr lang="en-US" sz="2800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1187624" y="2503603"/>
            <a:ext cx="504068" cy="740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2800" kern="0" dirty="0" smtClean="0">
                <a:latin typeface="Arial"/>
                <a:cs typeface="Arial"/>
              </a:rPr>
              <a:t>G</a:t>
            </a:r>
            <a:endParaRPr lang="en-US" sz="28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2324415" y="2528900"/>
            <a:ext cx="3452687" cy="2711755"/>
            <a:chOff x="2324415" y="2528900"/>
            <a:chExt cx="3452687" cy="2711755"/>
          </a:xfrm>
        </p:grpSpPr>
        <p:sp>
          <p:nvSpPr>
            <p:cNvPr id="22" name="TextBox 21"/>
            <p:cNvSpPr txBox="1"/>
            <p:nvPr/>
          </p:nvSpPr>
          <p:spPr>
            <a:xfrm flipH="1">
              <a:off x="4922721" y="3175592"/>
              <a:ext cx="85438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dirty="0" smtClean="0"/>
                <a:t>2k+1</a:t>
              </a:r>
              <a:endParaRPr lang="he-IL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618705" y="2783331"/>
              <a:ext cx="2160000" cy="21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Oval 7"/>
            <p:cNvSpPr/>
            <p:nvPr/>
          </p:nvSpPr>
          <p:spPr>
            <a:xfrm>
              <a:off x="3626705" y="2729993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Oval 9"/>
            <p:cNvSpPr/>
            <p:nvPr/>
          </p:nvSpPr>
          <p:spPr>
            <a:xfrm>
              <a:off x="3626577" y="4871331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Oval 10"/>
            <p:cNvSpPr/>
            <p:nvPr/>
          </p:nvSpPr>
          <p:spPr>
            <a:xfrm>
              <a:off x="4310653" y="2963728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Oval 11"/>
            <p:cNvSpPr/>
            <p:nvPr/>
          </p:nvSpPr>
          <p:spPr>
            <a:xfrm>
              <a:off x="4670709" y="3493856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Oval 12"/>
            <p:cNvSpPr/>
            <p:nvPr/>
          </p:nvSpPr>
          <p:spPr>
            <a:xfrm>
              <a:off x="4634689" y="4187247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Oval 13"/>
            <p:cNvSpPr/>
            <p:nvPr/>
          </p:nvSpPr>
          <p:spPr>
            <a:xfrm>
              <a:off x="4238645" y="4691303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Oval 14"/>
            <p:cNvSpPr/>
            <p:nvPr/>
          </p:nvSpPr>
          <p:spPr>
            <a:xfrm>
              <a:off x="2933186" y="2963728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Oval 15"/>
            <p:cNvSpPr/>
            <p:nvPr/>
          </p:nvSpPr>
          <p:spPr>
            <a:xfrm>
              <a:off x="2591792" y="3493856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Oval 16"/>
            <p:cNvSpPr/>
            <p:nvPr/>
          </p:nvSpPr>
          <p:spPr>
            <a:xfrm>
              <a:off x="2601123" y="4167343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Oval 17"/>
            <p:cNvSpPr/>
            <p:nvPr/>
          </p:nvSpPr>
          <p:spPr>
            <a:xfrm>
              <a:off x="2970510" y="4665459"/>
              <a:ext cx="144000" cy="1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66537" y="4871323"/>
              <a:ext cx="4571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1</a:t>
              </a:r>
              <a:endParaRPr lang="he-IL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24415" y="2528900"/>
              <a:ext cx="2689408" cy="2632075"/>
            </a:xfrm>
            <a:custGeom>
              <a:avLst/>
              <a:gdLst>
                <a:gd name="connsiteX0" fmla="*/ 500410 w 2689408"/>
                <a:gd name="connsiteY0" fmla="*/ 2367915 h 2632075"/>
                <a:gd name="connsiteX1" fmla="*/ 53370 w 2689408"/>
                <a:gd name="connsiteY1" fmla="*/ 1758315 h 2632075"/>
                <a:gd name="connsiteX2" fmla="*/ 53370 w 2689408"/>
                <a:gd name="connsiteY2" fmla="*/ 1006475 h 2632075"/>
                <a:gd name="connsiteX3" fmla="*/ 459770 w 2689408"/>
                <a:gd name="connsiteY3" fmla="*/ 376555 h 2632075"/>
                <a:gd name="connsiteX4" fmla="*/ 1353850 w 2689408"/>
                <a:gd name="connsiteY4" fmla="*/ 635 h 2632075"/>
                <a:gd name="connsiteX5" fmla="*/ 2176810 w 2689408"/>
                <a:gd name="connsiteY5" fmla="*/ 305435 h 2632075"/>
                <a:gd name="connsiteX6" fmla="*/ 2644170 w 2689408"/>
                <a:gd name="connsiteY6" fmla="*/ 965835 h 2632075"/>
                <a:gd name="connsiteX7" fmla="*/ 2613690 w 2689408"/>
                <a:gd name="connsiteY7" fmla="*/ 1758315 h 2632075"/>
                <a:gd name="connsiteX8" fmla="*/ 2136170 w 2689408"/>
                <a:gd name="connsiteY8" fmla="*/ 2408555 h 2632075"/>
                <a:gd name="connsiteX9" fmla="*/ 1364010 w 2689408"/>
                <a:gd name="connsiteY9" fmla="*/ 2632075 h 2632075"/>
                <a:gd name="connsiteX10" fmla="*/ 1364010 w 2689408"/>
                <a:gd name="connsiteY10" fmla="*/ 2632075 h 2632075"/>
                <a:gd name="connsiteX11" fmla="*/ 1364010 w 2689408"/>
                <a:gd name="connsiteY11" fmla="*/ 2632075 h 263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408" h="2632075">
                  <a:moveTo>
                    <a:pt x="500410" y="2367915"/>
                  </a:moveTo>
                  <a:cubicBezTo>
                    <a:pt x="314143" y="2176568"/>
                    <a:pt x="127877" y="1985222"/>
                    <a:pt x="53370" y="1758315"/>
                  </a:cubicBezTo>
                  <a:cubicBezTo>
                    <a:pt x="-21137" y="1531408"/>
                    <a:pt x="-14363" y="1236768"/>
                    <a:pt x="53370" y="1006475"/>
                  </a:cubicBezTo>
                  <a:cubicBezTo>
                    <a:pt x="121103" y="776182"/>
                    <a:pt x="243023" y="544195"/>
                    <a:pt x="459770" y="376555"/>
                  </a:cubicBezTo>
                  <a:cubicBezTo>
                    <a:pt x="676517" y="208915"/>
                    <a:pt x="1067677" y="12488"/>
                    <a:pt x="1353850" y="635"/>
                  </a:cubicBezTo>
                  <a:cubicBezTo>
                    <a:pt x="1640023" y="-11218"/>
                    <a:pt x="1961757" y="144568"/>
                    <a:pt x="2176810" y="305435"/>
                  </a:cubicBezTo>
                  <a:cubicBezTo>
                    <a:pt x="2391863" y="466302"/>
                    <a:pt x="2571357" y="723688"/>
                    <a:pt x="2644170" y="965835"/>
                  </a:cubicBezTo>
                  <a:cubicBezTo>
                    <a:pt x="2716983" y="1207982"/>
                    <a:pt x="2698357" y="1517862"/>
                    <a:pt x="2613690" y="1758315"/>
                  </a:cubicBezTo>
                  <a:cubicBezTo>
                    <a:pt x="2529023" y="1998768"/>
                    <a:pt x="2344450" y="2262928"/>
                    <a:pt x="2136170" y="2408555"/>
                  </a:cubicBezTo>
                  <a:cubicBezTo>
                    <a:pt x="1927890" y="2554182"/>
                    <a:pt x="1364010" y="2632075"/>
                    <a:pt x="1364010" y="2632075"/>
                  </a:cubicBezTo>
                  <a:lnTo>
                    <a:pt x="1364010" y="2632075"/>
                  </a:lnTo>
                  <a:lnTo>
                    <a:pt x="1364010" y="2632075"/>
                  </a:lnTo>
                </a:path>
              </a:pathLst>
            </a:custGeom>
            <a:ln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Rectangle 3"/>
            <p:cNvSpPr txBox="1">
              <a:spLocks noChangeArrowheads="1"/>
            </p:cNvSpPr>
            <p:nvPr/>
          </p:nvSpPr>
          <p:spPr bwMode="auto">
            <a:xfrm>
              <a:off x="2973420" y="4436922"/>
              <a:ext cx="297753" cy="3703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l" rtl="0" eaLnBrk="1" hangingPunct="1">
                <a:spcBef>
                  <a:spcPct val="20000"/>
                </a:spcBef>
              </a:pPr>
              <a:r>
                <a:rPr lang="en-US" sz="1400" kern="0" dirty="0" smtClean="0">
                  <a:latin typeface="Arial"/>
                  <a:cs typeface="Arial"/>
                </a:rPr>
                <a:t>a</a:t>
              </a:r>
              <a:endParaRPr lang="en-US" sz="1400" dirty="0"/>
            </a:p>
          </p:txBody>
        </p:sp>
        <p:sp>
          <p:nvSpPr>
            <p:cNvPr id="26" name="Rectangle 3"/>
            <p:cNvSpPr txBox="1">
              <a:spLocks noChangeArrowheads="1"/>
            </p:cNvSpPr>
            <p:nvPr/>
          </p:nvSpPr>
          <p:spPr bwMode="auto">
            <a:xfrm>
              <a:off x="3570692" y="4616942"/>
              <a:ext cx="297753" cy="3703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l" rtl="0" eaLnBrk="1" hangingPunct="1">
                <a:spcBef>
                  <a:spcPct val="20000"/>
                </a:spcBef>
              </a:pPr>
              <a:r>
                <a:rPr lang="en-US" sz="1400" kern="0" dirty="0" smtClean="0">
                  <a:latin typeface="Arial"/>
                  <a:cs typeface="Arial"/>
                </a:rPr>
                <a:t>b</a:t>
              </a:r>
              <a:endParaRPr lang="en-US" sz="1400" dirty="0"/>
            </a:p>
          </p:txBody>
        </p:sp>
      </p:grpSp>
      <p:sp>
        <p:nvSpPr>
          <p:cNvPr id="28" name="Oval 48"/>
          <p:cNvSpPr>
            <a:spLocks noChangeArrowheads="1"/>
          </p:cNvSpPr>
          <p:nvPr/>
        </p:nvSpPr>
        <p:spPr bwMode="auto">
          <a:xfrm>
            <a:off x="5642801" y="3198824"/>
            <a:ext cx="2306638" cy="129222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eaLnBrk="0" hangingPunct="0"/>
            <a:r>
              <a:rPr lang="en-US" sz="2200" dirty="0" smtClean="0"/>
              <a:t>Distance oracle </a:t>
            </a:r>
          </a:p>
          <a:p>
            <a:pPr algn="ctr" rtl="0" eaLnBrk="0" hangingPunct="0"/>
            <a:r>
              <a:rPr lang="en-US" sz="2200" dirty="0" smtClean="0"/>
              <a:t>of stretch 2k</a:t>
            </a:r>
            <a:endParaRPr lang="en-US" sz="2200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107504" y="3174534"/>
            <a:ext cx="2511201" cy="740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2800" kern="0" dirty="0" smtClean="0">
                <a:latin typeface="Arial"/>
                <a:cs typeface="Arial"/>
              </a:rPr>
              <a:t>H</a:t>
            </a:r>
            <a:r>
              <a:rPr lang="en-US" sz="2800" kern="0" baseline="-25000" dirty="0" smtClean="0">
                <a:latin typeface="Arial"/>
                <a:cs typeface="Arial"/>
              </a:rPr>
              <a:t>1</a:t>
            </a:r>
            <a:r>
              <a:rPr lang="en-US" sz="2800" kern="0" dirty="0" smtClean="0">
                <a:latin typeface="Arial"/>
                <a:cs typeface="Arial"/>
              </a:rPr>
              <a:t>, H</a:t>
            </a:r>
            <a:r>
              <a:rPr lang="en-US" sz="2800" kern="0" baseline="-25000" dirty="0" smtClean="0">
                <a:latin typeface="Arial"/>
                <a:cs typeface="Arial"/>
              </a:rPr>
              <a:t>2</a:t>
            </a:r>
            <a:r>
              <a:rPr lang="en-US" sz="2800" kern="0" dirty="0" smtClean="0">
                <a:latin typeface="Arial"/>
                <a:cs typeface="Arial"/>
              </a:rPr>
              <a:t>, H</a:t>
            </a:r>
            <a:r>
              <a:rPr lang="en-US" sz="2800" kern="0" baseline="-25000" dirty="0" smtClean="0">
                <a:latin typeface="Arial"/>
                <a:cs typeface="Arial"/>
              </a:rPr>
              <a:t>3</a:t>
            </a:r>
            <a:r>
              <a:rPr lang="en-US" sz="2800" kern="0" dirty="0" smtClean="0">
                <a:latin typeface="Arial"/>
                <a:cs typeface="Arial"/>
              </a:rPr>
              <a:t> …</a:t>
            </a:r>
            <a:endParaRPr lang="en-US" sz="2800" baseline="-25000" dirty="0"/>
          </a:p>
          <a:p>
            <a:pPr algn="l" rtl="0" eaLnBrk="1" hangingPunct="1">
              <a:spcBef>
                <a:spcPct val="20000"/>
              </a:spcBef>
            </a:pPr>
            <a:endParaRPr lang="en-US" sz="2800" baseline="-250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409178" y="2953568"/>
            <a:ext cx="0" cy="2806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696236" y="4557111"/>
            <a:ext cx="0" cy="2806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6347244" y="4793783"/>
            <a:ext cx="2511201" cy="740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2800" kern="0" dirty="0" smtClean="0">
                <a:latin typeface="Arial"/>
                <a:cs typeface="Arial"/>
              </a:rPr>
              <a:t>d'[</a:t>
            </a:r>
            <a:r>
              <a:rPr lang="en-US" sz="2800" kern="0" dirty="0" err="1" smtClean="0">
                <a:latin typeface="Arial"/>
                <a:cs typeface="Arial"/>
              </a:rPr>
              <a:t>a,b</a:t>
            </a:r>
            <a:r>
              <a:rPr lang="en-US" sz="2800" kern="0" dirty="0" smtClean="0">
                <a:latin typeface="Arial"/>
                <a:cs typeface="Arial"/>
              </a:rPr>
              <a:t>]</a:t>
            </a:r>
            <a:endParaRPr lang="en-US" sz="2800" baseline="-25000" dirty="0"/>
          </a:p>
          <a:p>
            <a:pPr algn="l" rtl="0" eaLnBrk="1" hangingPunct="1">
              <a:spcBef>
                <a:spcPct val="20000"/>
              </a:spcBef>
            </a:pPr>
            <a:endParaRPr lang="en-US" sz="2800" baseline="-25000" dirty="0"/>
          </a:p>
        </p:txBody>
      </p:sp>
      <p:sp>
        <p:nvSpPr>
          <p:cNvPr id="32" name="Right Brace 31"/>
          <p:cNvSpPr/>
          <p:nvPr/>
        </p:nvSpPr>
        <p:spPr>
          <a:xfrm>
            <a:off x="5256076" y="5534563"/>
            <a:ext cx="216024" cy="99078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5502580" y="5546183"/>
            <a:ext cx="5616624" cy="55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2800" dirty="0" smtClean="0"/>
              <a:t>All DO are different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2800" dirty="0" smtClean="0"/>
              <a:t>one is of size </a:t>
            </a:r>
            <a:r>
              <a:rPr lang="en-US" sz="2800" kern="0" dirty="0">
                <a:cs typeface="Arial"/>
              </a:rPr>
              <a:t>n</a:t>
            </a:r>
            <a:r>
              <a:rPr lang="en-US" sz="2800" kern="0" baseline="30000" dirty="0">
                <a:cs typeface="Arial"/>
              </a:rPr>
              <a:t>1+1/k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318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8" grpId="0" animBg="1"/>
      <p:bldP spid="29" grpId="0"/>
      <p:bldP spid="35" grpId="0"/>
      <p:bldP spid="32" grpId="0" animBg="1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rtl="0" eaLnBrk="1" hangingPunct="1"/>
            <a:r>
              <a:rPr lang="en-US" dirty="0" smtClean="0"/>
              <a:t>Distance oracles: </a:t>
            </a:r>
            <a:r>
              <a:rPr lang="en-US" dirty="0" smtClean="0">
                <a:solidFill>
                  <a:srgbClr val="3333CC"/>
                </a:solidFill>
              </a:rPr>
              <a:t>optimality</a:t>
            </a:r>
            <a:r>
              <a:rPr lang="en-US" dirty="0" smtClean="0"/>
              <a:t> </a:t>
            </a: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107950" y="1308101"/>
            <a:ext cx="9036050" cy="269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3200" dirty="0" smtClean="0"/>
              <a:t>Is it really optimal?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1C01BF"/>
                </a:solidFill>
              </a:rPr>
              <a:t>bad instance </a:t>
            </a:r>
            <a:r>
              <a:rPr lang="en-US" sz="3200" dirty="0" smtClean="0"/>
              <a:t>is a graph with </a:t>
            </a:r>
            <a:r>
              <a:rPr lang="el-GR" sz="3200" dirty="0" smtClean="0"/>
              <a:t>θ</a:t>
            </a:r>
            <a:r>
              <a:rPr lang="en-US" sz="3200" dirty="0" smtClean="0"/>
              <a:t>(</a:t>
            </a:r>
            <a:r>
              <a:rPr lang="en-US" sz="3200" kern="0" dirty="0" smtClean="0">
                <a:latin typeface="Arial"/>
                <a:cs typeface="Arial"/>
              </a:rPr>
              <a:t>n</a:t>
            </a:r>
            <a:r>
              <a:rPr lang="en-US" sz="3200" kern="0" baseline="30000" dirty="0" smtClean="0">
                <a:latin typeface="Arial"/>
                <a:cs typeface="Arial"/>
              </a:rPr>
              <a:t>1+1/k</a:t>
            </a:r>
            <a:r>
              <a:rPr lang="en-US" sz="3200" kern="0" dirty="0" smtClean="0">
                <a:latin typeface="Arial"/>
                <a:cs typeface="Arial"/>
              </a:rPr>
              <a:t>) edges. </a:t>
            </a:r>
          </a:p>
          <a:p>
            <a:pPr algn="l" rtl="0" eaLnBrk="1" hangingPunct="1">
              <a:spcBef>
                <a:spcPct val="20000"/>
              </a:spcBef>
            </a:pPr>
            <a:endParaRPr lang="en-US" sz="3200" u="sng" kern="0" dirty="0" smtClean="0">
              <a:latin typeface="Arial"/>
              <a:cs typeface="Arial"/>
            </a:endParaRPr>
          </a:p>
          <a:p>
            <a:pPr algn="l" rtl="0" eaLnBrk="1" hangingPunct="1">
              <a:spcBef>
                <a:spcPct val="20000"/>
              </a:spcBef>
            </a:pPr>
            <a:r>
              <a:rPr lang="en-US" sz="3200" u="sng" kern="0" dirty="0" smtClean="0">
                <a:latin typeface="Arial"/>
                <a:cs typeface="Arial"/>
              </a:rPr>
              <a:t>Question 1</a:t>
            </a:r>
            <a:r>
              <a:rPr lang="en-US" sz="3200" kern="0" dirty="0" smtClean="0">
                <a:latin typeface="Arial"/>
                <a:cs typeface="Arial"/>
              </a:rPr>
              <a:t>: What if the graph has O(n) edges?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709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rtl="0" eaLnBrk="1" hangingPunct="1"/>
            <a:r>
              <a:rPr lang="en-US" dirty="0" smtClean="0"/>
              <a:t>Distance oracles: </a:t>
            </a:r>
            <a:r>
              <a:rPr lang="en-US" dirty="0" smtClean="0">
                <a:solidFill>
                  <a:srgbClr val="3333CC"/>
                </a:solidFill>
              </a:rPr>
              <a:t>optimality</a:t>
            </a:r>
            <a:r>
              <a:rPr lang="en-US" dirty="0" smtClean="0"/>
              <a:t> </a:t>
            </a: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503548" y="1412776"/>
            <a:ext cx="8640452" cy="269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2800" dirty="0" smtClean="0"/>
              <a:t>The lower bound is for a distance oracle with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2800" dirty="0" smtClean="0"/>
              <a:t>a multiplicative stretch of </a:t>
            </a:r>
            <a:r>
              <a:rPr lang="en-US" sz="2800" dirty="0" smtClean="0">
                <a:solidFill>
                  <a:srgbClr val="1C01BF"/>
                </a:solidFill>
              </a:rPr>
              <a:t>2k</a:t>
            </a:r>
            <a:r>
              <a:rPr lang="en-US" sz="2800" dirty="0" smtClean="0"/>
              <a:t>, but it is also for </a:t>
            </a:r>
            <a:r>
              <a:rPr lang="en-US" sz="2800" dirty="0"/>
              <a:t>distance </a:t>
            </a:r>
            <a:endParaRPr lang="en-US" sz="2800" dirty="0" smtClean="0"/>
          </a:p>
          <a:p>
            <a:pPr algn="l" rtl="0" eaLnBrk="1" hangingPunct="1">
              <a:spcBef>
                <a:spcPct val="20000"/>
              </a:spcBef>
            </a:pPr>
            <a:r>
              <a:rPr lang="en-US" sz="2800" dirty="0" smtClean="0"/>
              <a:t>oracle </a:t>
            </a:r>
            <a:r>
              <a:rPr lang="en-US" sz="2800" dirty="0"/>
              <a:t>with </a:t>
            </a:r>
            <a:r>
              <a:rPr lang="en-US" sz="2800" dirty="0" smtClean="0"/>
              <a:t>an additive stretch of </a:t>
            </a:r>
            <a:r>
              <a:rPr lang="en-US" sz="2800" kern="0" dirty="0" smtClean="0">
                <a:solidFill>
                  <a:srgbClr val="1C01BF"/>
                </a:solidFill>
                <a:latin typeface="Arial"/>
                <a:cs typeface="Arial"/>
              </a:rPr>
              <a:t>2k-1.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3465004"/>
            <a:ext cx="7488832" cy="269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endParaRPr lang="en-US" sz="2800" u="sng" kern="0" dirty="0" smtClean="0">
              <a:latin typeface="Arial"/>
              <a:cs typeface="Arial"/>
            </a:endParaRPr>
          </a:p>
          <a:p>
            <a:pPr algn="l" rtl="0" eaLnBrk="1" hangingPunct="1">
              <a:spcBef>
                <a:spcPct val="20000"/>
              </a:spcBef>
            </a:pPr>
            <a:r>
              <a:rPr lang="en-US" sz="2800" u="sng" kern="0" dirty="0" smtClean="0">
                <a:latin typeface="Arial"/>
                <a:cs typeface="Arial"/>
              </a:rPr>
              <a:t>Question 2</a:t>
            </a:r>
            <a:r>
              <a:rPr lang="en-US" sz="2800" kern="0" dirty="0">
                <a:latin typeface="Arial"/>
                <a:cs typeface="Arial"/>
              </a:rPr>
              <a:t>: Can we obtain something if we </a:t>
            </a:r>
            <a:endParaRPr lang="en-US" sz="2800" kern="0" dirty="0" smtClean="0">
              <a:latin typeface="Arial"/>
              <a:cs typeface="Arial"/>
            </a:endParaRPr>
          </a:p>
          <a:p>
            <a:pPr algn="l" rtl="0" eaLnBrk="1" hangingPunct="1">
              <a:spcBef>
                <a:spcPct val="20000"/>
              </a:spcBef>
            </a:pPr>
            <a:r>
              <a:rPr lang="en-US" sz="2800" kern="0" dirty="0" smtClean="0">
                <a:latin typeface="Arial"/>
                <a:cs typeface="Arial"/>
              </a:rPr>
              <a:t>allow </a:t>
            </a:r>
            <a:r>
              <a:rPr lang="en-US" sz="2800" kern="0" dirty="0">
                <a:latin typeface="Arial"/>
                <a:cs typeface="Arial"/>
              </a:rPr>
              <a:t>also </a:t>
            </a:r>
            <a:r>
              <a:rPr lang="en-US" sz="2800" kern="0" dirty="0" smtClean="0">
                <a:latin typeface="Arial"/>
                <a:cs typeface="Arial"/>
              </a:rPr>
              <a:t>an </a:t>
            </a:r>
            <a:r>
              <a:rPr lang="en-US" sz="2800" kern="0" dirty="0">
                <a:latin typeface="Arial"/>
                <a:cs typeface="Arial"/>
              </a:rPr>
              <a:t>additive stretch? </a:t>
            </a:r>
            <a:endParaRPr lang="en-US" sz="2800" kern="0" dirty="0" smtClean="0">
              <a:latin typeface="Arial"/>
              <a:cs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884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rtl="0" eaLnBrk="1" hangingPunct="1"/>
            <a:r>
              <a:rPr lang="en-US" dirty="0" smtClean="0"/>
              <a:t>Distance oracles: </a:t>
            </a:r>
            <a:r>
              <a:rPr lang="en-US" dirty="0" smtClean="0">
                <a:solidFill>
                  <a:srgbClr val="3333CC"/>
                </a:solidFill>
              </a:rPr>
              <a:t>optimality</a:t>
            </a:r>
            <a:r>
              <a:rPr lang="en-US" dirty="0" smtClean="0"/>
              <a:t> </a:t>
            </a: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683568" y="3252316"/>
            <a:ext cx="9036050" cy="269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3200" dirty="0"/>
              <a:t>These two questions are closely related.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3200" dirty="0"/>
              <a:t>An </a:t>
            </a:r>
            <a:r>
              <a:rPr lang="en-US" sz="3200" dirty="0">
                <a:solidFill>
                  <a:srgbClr val="1C01BF"/>
                </a:solidFill>
              </a:rPr>
              <a:t>(</a:t>
            </a:r>
            <a:r>
              <a:rPr lang="en-US" sz="3200" dirty="0" err="1">
                <a:solidFill>
                  <a:srgbClr val="1C01BF"/>
                </a:solidFill>
              </a:rPr>
              <a:t>x,y</a:t>
            </a:r>
            <a:r>
              <a:rPr lang="en-US" sz="3200" dirty="0">
                <a:solidFill>
                  <a:srgbClr val="1C01BF"/>
                </a:solidFill>
              </a:rPr>
              <a:t>)-stretch </a:t>
            </a:r>
            <a:r>
              <a:rPr lang="en-US" sz="3200" dirty="0"/>
              <a:t>for a general graph implies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3200" dirty="0"/>
              <a:t>immediately </a:t>
            </a:r>
            <a:r>
              <a:rPr lang="en-US" sz="3200" dirty="0">
                <a:solidFill>
                  <a:srgbClr val="FF0000"/>
                </a:solidFill>
              </a:rPr>
              <a:t>x-stretch</a:t>
            </a:r>
            <a:r>
              <a:rPr lang="en-US" sz="3200" dirty="0"/>
              <a:t> for graphs with O(n)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3200" dirty="0"/>
              <a:t>edges. (We divide each edge to </a:t>
            </a:r>
            <a:r>
              <a:rPr lang="en-US" sz="3200" dirty="0" smtClean="0"/>
              <a:t>y+1 </a:t>
            </a:r>
            <a:r>
              <a:rPr lang="en-US" sz="3200" dirty="0"/>
              <a:t>edges)</a:t>
            </a:r>
          </a:p>
          <a:p>
            <a:pPr algn="l" rtl="0" eaLnBrk="1" hangingPunct="1">
              <a:spcBef>
                <a:spcPct val="20000"/>
              </a:spcBef>
            </a:pPr>
            <a:endParaRPr lang="en-US" sz="3200" u="sng" kern="0" dirty="0" smtClean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7984" y="1578655"/>
            <a:ext cx="410445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 rtl="0">
              <a:spcBef>
                <a:spcPct val="20000"/>
              </a:spcBef>
            </a:pPr>
            <a:r>
              <a:rPr lang="en-US" sz="2400" u="sng" kern="0" dirty="0" smtClean="0">
                <a:latin typeface="Arial"/>
                <a:cs typeface="Arial"/>
              </a:rPr>
              <a:t>Question 2</a:t>
            </a:r>
            <a:r>
              <a:rPr lang="en-US" sz="2400" kern="0" dirty="0" smtClean="0">
                <a:latin typeface="Arial"/>
                <a:cs typeface="Arial"/>
              </a:rPr>
              <a:t>: Can we obtain something if we allow also an additive stretch?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1589891"/>
            <a:ext cx="36004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u="sng" kern="0" dirty="0" smtClean="0">
                <a:latin typeface="Arial"/>
                <a:cs typeface="Arial"/>
              </a:rPr>
              <a:t>Question 1</a:t>
            </a:r>
            <a:r>
              <a:rPr lang="en-US" sz="2400" kern="0" dirty="0" smtClean="0">
                <a:latin typeface="Arial"/>
                <a:cs typeface="Arial"/>
              </a:rPr>
              <a:t>: What if the graph has O(n) edges?</a:t>
            </a:r>
          </a:p>
          <a:p>
            <a:pPr algn="l" rtl="0"/>
            <a:endParaRPr lang="he-IL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077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rtl="0" eaLnBrk="1" hangingPunct="1"/>
            <a:r>
              <a:rPr lang="en-US" dirty="0" smtClean="0"/>
              <a:t>Distance oracles: </a:t>
            </a:r>
            <a:r>
              <a:rPr lang="en-US" dirty="0" smtClean="0">
                <a:solidFill>
                  <a:srgbClr val="3333CC"/>
                </a:solidFill>
              </a:rPr>
              <a:t>optimality</a:t>
            </a:r>
            <a:endParaRPr lang="en-US" dirty="0" smtClean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179512" y="1740148"/>
            <a:ext cx="9036050" cy="269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3200" dirty="0" err="1" smtClean="0"/>
              <a:t>Sommer</a:t>
            </a:r>
            <a:r>
              <a:rPr lang="en-US" sz="3200" dirty="0" smtClean="0"/>
              <a:t>, </a:t>
            </a:r>
            <a:r>
              <a:rPr lang="en-US" sz="3200" dirty="0" err="1" smtClean="0"/>
              <a:t>Verbin</a:t>
            </a:r>
            <a:r>
              <a:rPr lang="en-US" sz="3200" dirty="0" smtClean="0"/>
              <a:t> and Yu [FOCS’09] showed that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3200" dirty="0" smtClean="0"/>
              <a:t>for m=O(n) if c-stretch distance queries require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3200" dirty="0" smtClean="0"/>
              <a:t>O(1) time then the space is  ≥ n</a:t>
            </a:r>
            <a:r>
              <a:rPr lang="en-US" sz="3200" baseline="30000" dirty="0" smtClean="0"/>
              <a:t>1+</a:t>
            </a:r>
            <a:r>
              <a:rPr lang="el-GR" sz="3200" baseline="30000" dirty="0" smtClean="0"/>
              <a:t>Ω</a:t>
            </a:r>
            <a:r>
              <a:rPr lang="en-US" sz="3200" baseline="30000" dirty="0" smtClean="0"/>
              <a:t>(1/c)</a:t>
            </a:r>
            <a:r>
              <a:rPr lang="en-US" sz="3200" dirty="0" smtClean="0"/>
              <a:t>.</a:t>
            </a:r>
            <a:endParaRPr lang="en-US" sz="3200" u="sng" kern="0" dirty="0" smtClean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4653136"/>
            <a:ext cx="424847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 rtl="0">
              <a:spcBef>
                <a:spcPct val="20000"/>
              </a:spcBef>
            </a:pPr>
            <a:r>
              <a:rPr lang="en-US" sz="2400" kern="0" dirty="0" smtClean="0">
                <a:latin typeface="Arial"/>
                <a:cs typeface="Arial"/>
              </a:rPr>
              <a:t>Can we obtain something between n</a:t>
            </a:r>
            <a:r>
              <a:rPr lang="en-US" sz="2400" kern="0" baseline="30000" dirty="0" smtClean="0">
                <a:latin typeface="Arial"/>
                <a:cs typeface="Arial"/>
              </a:rPr>
              <a:t>2</a:t>
            </a:r>
            <a:r>
              <a:rPr lang="en-US" sz="2400" kern="0" dirty="0" smtClean="0">
                <a:latin typeface="Arial"/>
                <a:cs typeface="Arial"/>
              </a:rPr>
              <a:t> and n</a:t>
            </a:r>
            <a:r>
              <a:rPr lang="en-US" sz="2400" kern="0" baseline="30000" dirty="0" smtClean="0">
                <a:latin typeface="Arial"/>
                <a:cs typeface="Arial"/>
              </a:rPr>
              <a:t>1.5 </a:t>
            </a:r>
            <a:r>
              <a:rPr lang="en-US" sz="2400" kern="0" dirty="0" smtClean="0">
                <a:latin typeface="Arial"/>
                <a:cs typeface="Arial"/>
              </a:rPr>
              <a:t>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020847"/>
              </p:ext>
            </p:extLst>
          </p:nvPr>
        </p:nvGraphicFramePr>
        <p:xfrm>
          <a:off x="4847406" y="4095328"/>
          <a:ext cx="3829050" cy="2286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09597"/>
                <a:gridCol w="12194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Approximation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Space</a:t>
                      </a:r>
                      <a:endParaRPr lang="en-US" sz="2400" dirty="0"/>
                    </a:p>
                  </a:txBody>
                  <a:tcPr marL="91459" marR="914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n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baseline="30000" dirty="0"/>
                    </a:p>
                  </a:txBody>
                  <a:tcPr marL="91459" marR="914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n</a:t>
                      </a:r>
                      <a:r>
                        <a:rPr lang="en-US" sz="2400" baseline="30000" dirty="0" smtClean="0"/>
                        <a:t>1.5</a:t>
                      </a:r>
                      <a:endParaRPr lang="en-US" sz="2400" dirty="0"/>
                    </a:p>
                  </a:txBody>
                  <a:tcPr marL="91459" marR="914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n</a:t>
                      </a:r>
                      <a:r>
                        <a:rPr lang="en-US" sz="2400" baseline="30000" dirty="0" smtClean="0"/>
                        <a:t>4/3</a:t>
                      </a:r>
                      <a:endParaRPr lang="en-US" sz="2400" baseline="30000" dirty="0"/>
                    </a:p>
                  </a:txBody>
                  <a:tcPr marL="91459" marR="914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i="1" dirty="0" smtClean="0"/>
                        <a:t>k</a:t>
                      </a:r>
                      <a:r>
                        <a:rPr lang="en-US" sz="2400" dirty="0" smtClean="0"/>
                        <a:t>-1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n</a:t>
                      </a:r>
                      <a:r>
                        <a:rPr lang="en-US" sz="2400" baseline="30000" dirty="0" smtClean="0"/>
                        <a:t>1+1/</a:t>
                      </a:r>
                      <a:r>
                        <a:rPr lang="en-US" sz="2400" i="1" baseline="30000" dirty="0" smtClean="0"/>
                        <a:t>k</a:t>
                      </a:r>
                      <a:endParaRPr lang="en-US" sz="2400" baseline="30000" dirty="0"/>
                    </a:p>
                  </a:txBody>
                  <a:tcPr marL="91459" marR="91459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923928" y="499831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3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rtl="0" eaLnBrk="1" hangingPunct="1"/>
            <a:r>
              <a:rPr lang="en-US" dirty="0" smtClean="0"/>
              <a:t>Distance oracles: </a:t>
            </a:r>
            <a:r>
              <a:rPr lang="en-US" dirty="0" smtClean="0">
                <a:solidFill>
                  <a:srgbClr val="3333CC"/>
                </a:solidFill>
              </a:rPr>
              <a:t>new results</a:t>
            </a:r>
            <a:endParaRPr lang="en-US" dirty="0" smtClean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179512" y="1740148"/>
            <a:ext cx="9036050" cy="269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3200" dirty="0"/>
              <a:t>P</a:t>
            </a:r>
            <a:r>
              <a:rPr lang="ro-RO" sz="3200" dirty="0"/>
              <a:t>ătrașcu </a:t>
            </a:r>
            <a:r>
              <a:rPr lang="en-US" sz="3200" dirty="0" smtClean="0"/>
              <a:t>and </a:t>
            </a:r>
            <a:r>
              <a:rPr lang="en-US" sz="3200" dirty="0" err="1" smtClean="0"/>
              <a:t>Roditty</a:t>
            </a:r>
            <a:r>
              <a:rPr lang="en-US" sz="3200" dirty="0" smtClean="0"/>
              <a:t> [FOCS’10] showed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3200" dirty="0" smtClean="0"/>
              <a:t>distance oracles of size n</a:t>
            </a:r>
            <a:r>
              <a:rPr lang="en-US" sz="3200" baseline="30000" dirty="0" smtClean="0"/>
              <a:t>5/3</a:t>
            </a:r>
            <a:r>
              <a:rPr lang="en-US" sz="3200" dirty="0" smtClean="0"/>
              <a:t> for general graphs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3200" dirty="0" smtClean="0"/>
              <a:t>with stretch (2,1).</a:t>
            </a:r>
            <a:endParaRPr lang="en-US" sz="3200" u="sng" kern="0" dirty="0" smtClean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3933056"/>
            <a:ext cx="8642350" cy="1175706"/>
          </a:xfrm>
          <a:prstGeom prst="rect">
            <a:avLst/>
          </a:prstGeom>
          <a:solidFill>
            <a:srgbClr val="0070C0">
              <a:alpha val="29000"/>
            </a:srgbClr>
          </a:solidFill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If d=d[</a:t>
            </a:r>
            <a:r>
              <a:rPr lang="en-US" sz="3200" kern="0" dirty="0" err="1" smtClean="0">
                <a:solidFill>
                  <a:srgbClr val="000000"/>
                </a:solidFill>
                <a:latin typeface="Arial"/>
                <a:cs typeface="Arial"/>
              </a:rPr>
              <a:t>u,v</a:t>
            </a:r>
            <a:r>
              <a:rPr 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] then the distance oracle returns </a:t>
            </a:r>
          </a:p>
          <a:p>
            <a:pPr marL="342900" indent="-342900" algn="l" rtl="0">
              <a:spcBef>
                <a:spcPct val="20000"/>
              </a:spcBef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d’[</a:t>
            </a:r>
            <a:r>
              <a:rPr lang="en-US" sz="3200" kern="0" dirty="0" err="1" smtClean="0">
                <a:solidFill>
                  <a:srgbClr val="000000"/>
                </a:solidFill>
                <a:latin typeface="Arial"/>
                <a:cs typeface="Arial"/>
              </a:rPr>
              <a:t>u,v</a:t>
            </a:r>
            <a:r>
              <a:rPr 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] such that </a:t>
            </a:r>
            <a:r>
              <a:rPr lang="en-US" sz="3200" kern="0" dirty="0" err="1" smtClean="0">
                <a:solidFill>
                  <a:srgbClr val="000000"/>
                </a:solidFill>
                <a:latin typeface="Arial"/>
                <a:cs typeface="Arial"/>
              </a:rPr>
              <a:t>d≤d</a:t>
            </a:r>
            <a:r>
              <a:rPr 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’[</a:t>
            </a:r>
            <a:r>
              <a:rPr lang="en-US" sz="3200" kern="0" dirty="0" err="1" smtClean="0">
                <a:solidFill>
                  <a:srgbClr val="000000"/>
                </a:solidFill>
                <a:latin typeface="Arial"/>
                <a:cs typeface="Arial"/>
              </a:rPr>
              <a:t>u,v</a:t>
            </a:r>
            <a:r>
              <a:rPr 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]≤2d+1</a:t>
            </a:r>
            <a:endParaRPr lang="he-IL" sz="3200" kern="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62406" y="5517232"/>
            <a:ext cx="432048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827584" y="5445224"/>
            <a:ext cx="8066286" cy="1175706"/>
          </a:xfrm>
          <a:prstGeom prst="rect">
            <a:avLst/>
          </a:prstGeom>
          <a:solidFill>
            <a:srgbClr val="0070C0">
              <a:alpha val="29000"/>
            </a:srgbClr>
          </a:solidFill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For m=O(n) we get a 2-stretch distance </a:t>
            </a:r>
          </a:p>
          <a:p>
            <a:pPr marL="342900" indent="-342900" algn="l" rtl="0">
              <a:spcBef>
                <a:spcPct val="20000"/>
              </a:spcBef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oracle.</a:t>
            </a:r>
            <a:endParaRPr lang="he-IL" sz="3200" kern="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787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rtl="0" eaLnBrk="1" hangingPunct="1"/>
            <a:r>
              <a:rPr lang="en-US" dirty="0" smtClean="0"/>
              <a:t>Distance oracles: </a:t>
            </a:r>
            <a:r>
              <a:rPr lang="en-US" dirty="0" smtClean="0">
                <a:solidFill>
                  <a:srgbClr val="3333CC"/>
                </a:solidFill>
              </a:rPr>
              <a:t>definition</a:t>
            </a:r>
            <a:r>
              <a:rPr lang="en-US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98897" y="1520788"/>
            <a:ext cx="8317619" cy="4525963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dirty="0" smtClean="0"/>
              <a:t>Given a graph create a </a:t>
            </a:r>
            <a:r>
              <a:rPr lang="en-US" dirty="0" smtClean="0">
                <a:solidFill>
                  <a:srgbClr val="3333CC"/>
                </a:solidFill>
              </a:rPr>
              <a:t>data structure</a:t>
            </a:r>
            <a:r>
              <a:rPr lang="en-US" dirty="0" smtClean="0"/>
              <a:t> that 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answers distance queries in </a:t>
            </a:r>
            <a:r>
              <a:rPr lang="en-US" u="sng" dirty="0" smtClean="0">
                <a:solidFill>
                  <a:srgbClr val="3333CC"/>
                </a:solidFill>
              </a:rPr>
              <a:t>constant</a:t>
            </a:r>
            <a:r>
              <a:rPr lang="en-US" dirty="0" smtClean="0"/>
              <a:t> time.</a:t>
            </a:r>
          </a:p>
          <a:p>
            <a:pPr algn="l" rtl="0" eaLnBrk="1" hangingPunct="1">
              <a:buFontTx/>
              <a:buNone/>
            </a:pPr>
            <a:r>
              <a:rPr lang="en-US" u="sng" dirty="0" smtClean="0"/>
              <a:t>Trivial solution</a:t>
            </a:r>
            <a:r>
              <a:rPr lang="en-US" dirty="0" smtClean="0"/>
              <a:t>: 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539750" y="3960813"/>
            <a:ext cx="3013075" cy="1981200"/>
            <a:chOff x="408" y="1368"/>
            <a:chExt cx="1898" cy="1248"/>
          </a:xfrm>
        </p:grpSpPr>
        <p:grpSp>
          <p:nvGrpSpPr>
            <p:cNvPr id="3083" name="Group 5"/>
            <p:cNvGrpSpPr>
              <a:grpSpLocks noChangeAspect="1"/>
            </p:cNvGrpSpPr>
            <p:nvPr/>
          </p:nvGrpSpPr>
          <p:grpSpPr bwMode="auto">
            <a:xfrm>
              <a:off x="700" y="1612"/>
              <a:ext cx="1427" cy="765"/>
              <a:chOff x="1267" y="1409"/>
              <a:chExt cx="3312" cy="1776"/>
            </a:xfrm>
          </p:grpSpPr>
          <p:sp>
            <p:nvSpPr>
              <p:cNvPr id="3104" name="Oval 6"/>
              <p:cNvSpPr>
                <a:spLocks noChangeAspect="1" noChangeArrowheads="1"/>
              </p:cNvSpPr>
              <p:nvPr/>
            </p:nvSpPr>
            <p:spPr bwMode="auto">
              <a:xfrm>
                <a:off x="1699" y="140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105" name="Oval 7"/>
              <p:cNvSpPr>
                <a:spLocks noChangeAspect="1" noChangeArrowheads="1"/>
              </p:cNvSpPr>
              <p:nvPr/>
            </p:nvSpPr>
            <p:spPr bwMode="auto">
              <a:xfrm>
                <a:off x="1267" y="27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106" name="Oval 8"/>
              <p:cNvSpPr>
                <a:spLocks noChangeAspect="1" noChangeArrowheads="1"/>
              </p:cNvSpPr>
              <p:nvPr/>
            </p:nvSpPr>
            <p:spPr bwMode="auto">
              <a:xfrm>
                <a:off x="2851" y="15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107" name="Oval 9"/>
              <p:cNvSpPr>
                <a:spLocks noChangeAspect="1" noChangeArrowheads="1"/>
              </p:cNvSpPr>
              <p:nvPr/>
            </p:nvSpPr>
            <p:spPr bwMode="auto">
              <a:xfrm>
                <a:off x="2323" y="236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108" name="Oval 10"/>
              <p:cNvSpPr>
                <a:spLocks noChangeAspect="1" noChangeArrowheads="1"/>
              </p:cNvSpPr>
              <p:nvPr/>
            </p:nvSpPr>
            <p:spPr bwMode="auto">
              <a:xfrm>
                <a:off x="3091" y="304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109" name="Oval 11"/>
              <p:cNvSpPr>
                <a:spLocks noChangeAspect="1" noChangeArrowheads="1"/>
              </p:cNvSpPr>
              <p:nvPr/>
            </p:nvSpPr>
            <p:spPr bwMode="auto">
              <a:xfrm>
                <a:off x="4435" y="232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110" name="Freeform 12"/>
              <p:cNvSpPr>
                <a:spLocks noChangeAspect="1"/>
              </p:cNvSpPr>
              <p:nvPr/>
            </p:nvSpPr>
            <p:spPr bwMode="auto">
              <a:xfrm>
                <a:off x="1411" y="2513"/>
                <a:ext cx="960" cy="280"/>
              </a:xfrm>
              <a:custGeom>
                <a:avLst/>
                <a:gdLst>
                  <a:gd name="T0" fmla="*/ 0 w 960"/>
                  <a:gd name="T1" fmla="*/ 240 h 280"/>
                  <a:gd name="T2" fmla="*/ 528 w 960"/>
                  <a:gd name="T3" fmla="*/ 240 h 280"/>
                  <a:gd name="T4" fmla="*/ 960 w 960"/>
                  <a:gd name="T5" fmla="*/ 0 h 2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0" h="280">
                    <a:moveTo>
                      <a:pt x="0" y="240"/>
                    </a:moveTo>
                    <a:cubicBezTo>
                      <a:pt x="184" y="260"/>
                      <a:pt x="368" y="280"/>
                      <a:pt x="528" y="240"/>
                    </a:cubicBezTo>
                    <a:cubicBezTo>
                      <a:pt x="688" y="200"/>
                      <a:pt x="824" y="100"/>
                      <a:pt x="96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3111" name="AutoShape 13"/>
              <p:cNvCxnSpPr>
                <a:cxnSpLocks noChangeAspect="1" noChangeShapeType="1"/>
                <a:stCxn id="3107" idx="6"/>
                <a:endCxn id="3108" idx="0"/>
              </p:cNvCxnSpPr>
              <p:nvPr/>
            </p:nvCxnSpPr>
            <p:spPr bwMode="auto">
              <a:xfrm>
                <a:off x="2467" y="2441"/>
                <a:ext cx="696" cy="600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12" name="AutoShape 14"/>
              <p:cNvCxnSpPr>
                <a:cxnSpLocks noChangeAspect="1" noChangeShapeType="1"/>
                <a:stCxn id="3104" idx="6"/>
                <a:endCxn id="3108" idx="7"/>
              </p:cNvCxnSpPr>
              <p:nvPr/>
            </p:nvCxnSpPr>
            <p:spPr bwMode="auto">
              <a:xfrm>
                <a:off x="1843" y="1481"/>
                <a:ext cx="1371" cy="1581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13" name="AutoShape 15"/>
              <p:cNvCxnSpPr>
                <a:cxnSpLocks noChangeAspect="1" noChangeShapeType="1"/>
                <a:stCxn id="3105" idx="0"/>
                <a:endCxn id="3106" idx="4"/>
              </p:cNvCxnSpPr>
              <p:nvPr/>
            </p:nvCxnSpPr>
            <p:spPr bwMode="auto">
              <a:xfrm rot="-5400000">
                <a:off x="1603" y="1385"/>
                <a:ext cx="1056" cy="1584"/>
              </a:xfrm>
              <a:prstGeom prst="curvedConnector3">
                <a:avLst>
                  <a:gd name="adj1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14" name="AutoShape 16"/>
              <p:cNvCxnSpPr>
                <a:cxnSpLocks noChangeAspect="1" noChangeShapeType="1"/>
                <a:stCxn id="3104" idx="5"/>
                <a:endCxn id="3107" idx="0"/>
              </p:cNvCxnSpPr>
              <p:nvPr/>
            </p:nvCxnSpPr>
            <p:spPr bwMode="auto">
              <a:xfrm rot="16200000" flipH="1">
                <a:off x="1690" y="1664"/>
                <a:ext cx="837" cy="573"/>
              </a:xfrm>
              <a:prstGeom prst="curvedConnector3">
                <a:avLst>
                  <a:gd name="adj1" fmla="val 51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" name="AutoShape 17"/>
              <p:cNvCxnSpPr>
                <a:cxnSpLocks noChangeAspect="1" noChangeShapeType="1"/>
                <a:stCxn id="3107" idx="7"/>
                <a:endCxn id="3109" idx="1"/>
              </p:cNvCxnSpPr>
              <p:nvPr/>
            </p:nvCxnSpPr>
            <p:spPr bwMode="auto">
              <a:xfrm rot="16200000" flipH="1">
                <a:off x="2083" y="2135"/>
                <a:ext cx="336" cy="1722"/>
              </a:xfrm>
              <a:prstGeom prst="curvedConnector3">
                <a:avLst>
                  <a:gd name="adj1" fmla="val 14910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" name="AutoShape 18"/>
              <p:cNvCxnSpPr>
                <a:cxnSpLocks noChangeAspect="1" noChangeShapeType="1"/>
                <a:stCxn id="3107" idx="7"/>
                <a:endCxn id="3109" idx="1"/>
              </p:cNvCxnSpPr>
              <p:nvPr/>
            </p:nvCxnSpPr>
            <p:spPr bwMode="auto">
              <a:xfrm rot="5400000" flipV="1">
                <a:off x="2263" y="917"/>
                <a:ext cx="117" cy="1101"/>
              </a:xfrm>
              <a:prstGeom prst="curvedConnector3">
                <a:avLst>
                  <a:gd name="adj1" fmla="val -123079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" name="AutoShape 19"/>
              <p:cNvCxnSpPr>
                <a:cxnSpLocks noChangeAspect="1" noChangeShapeType="1"/>
                <a:stCxn id="3107" idx="7"/>
                <a:endCxn id="3109" idx="1"/>
              </p:cNvCxnSpPr>
              <p:nvPr/>
            </p:nvCxnSpPr>
            <p:spPr bwMode="auto">
              <a:xfrm>
                <a:off x="2995" y="1577"/>
                <a:ext cx="1512" cy="744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AutoShape 20"/>
              <p:cNvCxnSpPr>
                <a:cxnSpLocks noChangeAspect="1" noChangeShapeType="1"/>
                <a:stCxn id="3107" idx="7"/>
                <a:endCxn id="3109" idx="1"/>
              </p:cNvCxnSpPr>
              <p:nvPr/>
            </p:nvCxnSpPr>
            <p:spPr bwMode="auto">
              <a:xfrm rot="10800000" flipH="1">
                <a:off x="1267" y="1532"/>
                <a:ext cx="453" cy="1245"/>
              </a:xfrm>
              <a:prstGeom prst="curvedConnector4">
                <a:avLst>
                  <a:gd name="adj1" fmla="val -31787"/>
                  <a:gd name="adj2" fmla="val 5204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AutoShape 21"/>
              <p:cNvCxnSpPr>
                <a:cxnSpLocks noChangeAspect="1" noChangeShapeType="1"/>
                <a:stCxn id="3107" idx="7"/>
                <a:endCxn id="3109" idx="1"/>
              </p:cNvCxnSpPr>
              <p:nvPr/>
            </p:nvCxnSpPr>
            <p:spPr bwMode="auto">
              <a:xfrm rot="5400000">
                <a:off x="3547" y="2153"/>
                <a:ext cx="648" cy="1272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" name="AutoShape 22"/>
              <p:cNvCxnSpPr>
                <a:cxnSpLocks noChangeAspect="1" noChangeShapeType="1"/>
                <a:stCxn id="3107" idx="7"/>
                <a:endCxn id="3109" idx="1"/>
              </p:cNvCxnSpPr>
              <p:nvPr/>
            </p:nvCxnSpPr>
            <p:spPr bwMode="auto">
              <a:xfrm rot="-5400000">
                <a:off x="3427" y="1361"/>
                <a:ext cx="48" cy="2010"/>
              </a:xfrm>
              <a:prstGeom prst="curvedConnector3">
                <a:avLst>
                  <a:gd name="adj1" fmla="val 44375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084" name="Oval 23"/>
            <p:cNvSpPr>
              <a:spLocks noChangeArrowheads="1"/>
            </p:cNvSpPr>
            <p:nvPr/>
          </p:nvSpPr>
          <p:spPr bwMode="auto">
            <a:xfrm>
              <a:off x="408" y="1368"/>
              <a:ext cx="1898" cy="1248"/>
            </a:xfrm>
            <a:prstGeom prst="ellipse">
              <a:avLst/>
            </a:prstGeom>
            <a:solidFill>
              <a:srgbClr val="FFCC99">
                <a:alpha val="1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grpSp>
          <p:nvGrpSpPr>
            <p:cNvPr id="3085" name="Group 24"/>
            <p:cNvGrpSpPr>
              <a:grpSpLocks noChangeAspect="1"/>
            </p:cNvGrpSpPr>
            <p:nvPr/>
          </p:nvGrpSpPr>
          <p:grpSpPr bwMode="auto">
            <a:xfrm>
              <a:off x="700" y="1612"/>
              <a:ext cx="1427" cy="765"/>
              <a:chOff x="1267" y="1409"/>
              <a:chExt cx="3312" cy="1776"/>
            </a:xfrm>
          </p:grpSpPr>
          <p:sp>
            <p:nvSpPr>
              <p:cNvPr id="3087" name="Oval 25"/>
              <p:cNvSpPr>
                <a:spLocks noChangeAspect="1" noChangeArrowheads="1"/>
              </p:cNvSpPr>
              <p:nvPr/>
            </p:nvSpPr>
            <p:spPr bwMode="auto">
              <a:xfrm>
                <a:off x="1699" y="140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088" name="Oval 26"/>
              <p:cNvSpPr>
                <a:spLocks noChangeAspect="1" noChangeArrowheads="1"/>
              </p:cNvSpPr>
              <p:nvPr/>
            </p:nvSpPr>
            <p:spPr bwMode="auto">
              <a:xfrm>
                <a:off x="1267" y="27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089" name="Oval 27"/>
              <p:cNvSpPr>
                <a:spLocks noChangeAspect="1" noChangeArrowheads="1"/>
              </p:cNvSpPr>
              <p:nvPr/>
            </p:nvSpPr>
            <p:spPr bwMode="auto">
              <a:xfrm>
                <a:off x="2851" y="15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090" name="Oval 28"/>
              <p:cNvSpPr>
                <a:spLocks noChangeAspect="1" noChangeArrowheads="1"/>
              </p:cNvSpPr>
              <p:nvPr/>
            </p:nvSpPr>
            <p:spPr bwMode="auto">
              <a:xfrm>
                <a:off x="2323" y="236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091" name="Oval 29"/>
              <p:cNvSpPr>
                <a:spLocks noChangeAspect="1" noChangeArrowheads="1"/>
              </p:cNvSpPr>
              <p:nvPr/>
            </p:nvSpPr>
            <p:spPr bwMode="auto">
              <a:xfrm>
                <a:off x="3091" y="304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092" name="Oval 30"/>
              <p:cNvSpPr>
                <a:spLocks noChangeAspect="1" noChangeArrowheads="1"/>
              </p:cNvSpPr>
              <p:nvPr/>
            </p:nvSpPr>
            <p:spPr bwMode="auto">
              <a:xfrm>
                <a:off x="4435" y="232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3093" name="Freeform 31"/>
              <p:cNvSpPr>
                <a:spLocks noChangeAspect="1"/>
              </p:cNvSpPr>
              <p:nvPr/>
            </p:nvSpPr>
            <p:spPr bwMode="auto">
              <a:xfrm>
                <a:off x="1411" y="2513"/>
                <a:ext cx="960" cy="280"/>
              </a:xfrm>
              <a:custGeom>
                <a:avLst/>
                <a:gdLst>
                  <a:gd name="T0" fmla="*/ 0 w 960"/>
                  <a:gd name="T1" fmla="*/ 240 h 280"/>
                  <a:gd name="T2" fmla="*/ 528 w 960"/>
                  <a:gd name="T3" fmla="*/ 240 h 280"/>
                  <a:gd name="T4" fmla="*/ 960 w 960"/>
                  <a:gd name="T5" fmla="*/ 0 h 2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0" h="280">
                    <a:moveTo>
                      <a:pt x="0" y="240"/>
                    </a:moveTo>
                    <a:cubicBezTo>
                      <a:pt x="184" y="260"/>
                      <a:pt x="368" y="280"/>
                      <a:pt x="528" y="240"/>
                    </a:cubicBezTo>
                    <a:cubicBezTo>
                      <a:pt x="688" y="200"/>
                      <a:pt x="824" y="100"/>
                      <a:pt x="96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3094" name="AutoShape 32"/>
              <p:cNvCxnSpPr>
                <a:cxnSpLocks noChangeAspect="1" noChangeShapeType="1"/>
                <a:stCxn id="3090" idx="6"/>
                <a:endCxn id="3091" idx="0"/>
              </p:cNvCxnSpPr>
              <p:nvPr/>
            </p:nvCxnSpPr>
            <p:spPr bwMode="auto">
              <a:xfrm>
                <a:off x="2467" y="2441"/>
                <a:ext cx="696" cy="600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95" name="AutoShape 33"/>
              <p:cNvCxnSpPr>
                <a:cxnSpLocks noChangeAspect="1" noChangeShapeType="1"/>
                <a:stCxn id="3087" idx="6"/>
                <a:endCxn id="3091" idx="7"/>
              </p:cNvCxnSpPr>
              <p:nvPr/>
            </p:nvCxnSpPr>
            <p:spPr bwMode="auto">
              <a:xfrm>
                <a:off x="1843" y="1481"/>
                <a:ext cx="1371" cy="1581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96" name="AutoShape 34"/>
              <p:cNvCxnSpPr>
                <a:cxnSpLocks noChangeAspect="1" noChangeShapeType="1"/>
                <a:stCxn id="3088" idx="0"/>
                <a:endCxn id="3089" idx="4"/>
              </p:cNvCxnSpPr>
              <p:nvPr/>
            </p:nvCxnSpPr>
            <p:spPr bwMode="auto">
              <a:xfrm rot="-5400000">
                <a:off x="1603" y="1385"/>
                <a:ext cx="1056" cy="1584"/>
              </a:xfrm>
              <a:prstGeom prst="curvedConnector3">
                <a:avLst>
                  <a:gd name="adj1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97" name="AutoShape 35"/>
              <p:cNvCxnSpPr>
                <a:cxnSpLocks noChangeAspect="1" noChangeShapeType="1"/>
                <a:stCxn id="3087" idx="5"/>
                <a:endCxn id="3090" idx="0"/>
              </p:cNvCxnSpPr>
              <p:nvPr/>
            </p:nvCxnSpPr>
            <p:spPr bwMode="auto">
              <a:xfrm rot="16200000" flipH="1">
                <a:off x="1690" y="1664"/>
                <a:ext cx="837" cy="573"/>
              </a:xfrm>
              <a:prstGeom prst="curvedConnector3">
                <a:avLst>
                  <a:gd name="adj1" fmla="val 51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98" name="AutoShape 36"/>
              <p:cNvCxnSpPr>
                <a:cxnSpLocks noChangeAspect="1" noChangeShapeType="1"/>
                <a:stCxn id="3088" idx="5"/>
                <a:endCxn id="3091" idx="3"/>
              </p:cNvCxnSpPr>
              <p:nvPr/>
            </p:nvCxnSpPr>
            <p:spPr bwMode="auto">
              <a:xfrm rot="16200000" flipH="1">
                <a:off x="2083" y="2135"/>
                <a:ext cx="336" cy="1722"/>
              </a:xfrm>
              <a:prstGeom prst="curvedConnector3">
                <a:avLst>
                  <a:gd name="adj1" fmla="val 14910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99" name="AutoShape 37"/>
              <p:cNvCxnSpPr>
                <a:cxnSpLocks noChangeAspect="1" noChangeShapeType="1"/>
                <a:stCxn id="3087" idx="0"/>
                <a:endCxn id="3089" idx="1"/>
              </p:cNvCxnSpPr>
              <p:nvPr/>
            </p:nvCxnSpPr>
            <p:spPr bwMode="auto">
              <a:xfrm rot="5400000" flipV="1">
                <a:off x="2263" y="917"/>
                <a:ext cx="117" cy="1101"/>
              </a:xfrm>
              <a:prstGeom prst="curvedConnector3">
                <a:avLst>
                  <a:gd name="adj1" fmla="val -123079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00" name="AutoShape 38"/>
              <p:cNvCxnSpPr>
                <a:cxnSpLocks noChangeAspect="1" noChangeShapeType="1"/>
                <a:stCxn id="3089" idx="6"/>
                <a:endCxn id="3092" idx="0"/>
              </p:cNvCxnSpPr>
              <p:nvPr/>
            </p:nvCxnSpPr>
            <p:spPr bwMode="auto">
              <a:xfrm>
                <a:off x="2995" y="1577"/>
                <a:ext cx="1512" cy="744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01" name="AutoShape 39"/>
              <p:cNvCxnSpPr>
                <a:cxnSpLocks noChangeAspect="1" noChangeShapeType="1"/>
                <a:stCxn id="3088" idx="2"/>
                <a:endCxn id="3087" idx="3"/>
              </p:cNvCxnSpPr>
              <p:nvPr/>
            </p:nvCxnSpPr>
            <p:spPr bwMode="auto">
              <a:xfrm rot="10800000" flipH="1">
                <a:off x="1267" y="1532"/>
                <a:ext cx="453" cy="1245"/>
              </a:xfrm>
              <a:prstGeom prst="curvedConnector4">
                <a:avLst>
                  <a:gd name="adj1" fmla="val -31787"/>
                  <a:gd name="adj2" fmla="val 5204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02" name="AutoShape 40"/>
              <p:cNvCxnSpPr>
                <a:cxnSpLocks noChangeAspect="1" noChangeShapeType="1"/>
                <a:stCxn id="3092" idx="4"/>
                <a:endCxn id="3091" idx="6"/>
              </p:cNvCxnSpPr>
              <p:nvPr/>
            </p:nvCxnSpPr>
            <p:spPr bwMode="auto">
              <a:xfrm rot="5400000">
                <a:off x="3547" y="2153"/>
                <a:ext cx="648" cy="1272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03" name="AutoShape 41"/>
              <p:cNvCxnSpPr>
                <a:cxnSpLocks noChangeAspect="1" noChangeShapeType="1"/>
                <a:stCxn id="3090" idx="7"/>
                <a:endCxn id="3092" idx="1"/>
              </p:cNvCxnSpPr>
              <p:nvPr/>
            </p:nvCxnSpPr>
            <p:spPr bwMode="auto">
              <a:xfrm rot="-5400000">
                <a:off x="3427" y="1361"/>
                <a:ext cx="48" cy="2010"/>
              </a:xfrm>
              <a:prstGeom prst="curvedConnector3">
                <a:avLst>
                  <a:gd name="adj1" fmla="val 44375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086" name="Oval 42"/>
            <p:cNvSpPr>
              <a:spLocks noChangeArrowheads="1"/>
            </p:cNvSpPr>
            <p:nvPr/>
          </p:nvSpPr>
          <p:spPr bwMode="auto">
            <a:xfrm>
              <a:off x="408" y="1368"/>
              <a:ext cx="1898" cy="1248"/>
            </a:xfrm>
            <a:prstGeom prst="ellipse">
              <a:avLst/>
            </a:prstGeom>
            <a:solidFill>
              <a:srgbClr val="FFCC99">
                <a:alpha val="1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4778375" y="3998913"/>
            <a:ext cx="1800225" cy="18002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eaLnBrk="0" hangingPunct="0"/>
            <a:r>
              <a:rPr lang="en-US" sz="2800" dirty="0"/>
              <a:t>n × n</a:t>
            </a:r>
            <a:br>
              <a:rPr lang="en-US" sz="2800" dirty="0"/>
            </a:br>
            <a:r>
              <a:rPr lang="en-US" sz="2800" dirty="0"/>
              <a:t>distance</a:t>
            </a:r>
            <a:br>
              <a:rPr lang="en-US" sz="2800" dirty="0"/>
            </a:br>
            <a:r>
              <a:rPr lang="en-US" sz="2800" dirty="0"/>
              <a:t>matrix</a:t>
            </a: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1609725" y="601503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/>
              <a:t>graph</a:t>
            </a:r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3770313" y="488950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4781550" y="6015038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data structure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6877050" y="4437063"/>
            <a:ext cx="19875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buFontTx/>
              <a:buAutoNum type="arabicPeriod"/>
            </a:pPr>
            <a:r>
              <a:rPr lang="en-US" dirty="0"/>
              <a:t>n² size</a:t>
            </a:r>
          </a:p>
          <a:p>
            <a:pPr algn="l" rtl="0" eaLnBrk="1" hangingPunct="1">
              <a:buFontTx/>
              <a:buAutoNum type="arabicPeriod"/>
            </a:pPr>
            <a:r>
              <a:rPr lang="en-US" dirty="0"/>
              <a:t>exact distance</a:t>
            </a:r>
          </a:p>
          <a:p>
            <a:pPr algn="l" rtl="0" eaLnBrk="1" hangingPunct="1">
              <a:buFontTx/>
              <a:buAutoNum type="arabicPeriod"/>
            </a:pPr>
            <a:r>
              <a:rPr lang="en-US" dirty="0"/>
              <a:t>O(1) query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3599892" y="4221088"/>
            <a:ext cx="11318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APSP in </a:t>
            </a:r>
            <a:r>
              <a:rPr lang="en-US" dirty="0" err="1" smtClean="0"/>
              <a:t>mn</a:t>
            </a:r>
            <a:r>
              <a:rPr lang="en-US" dirty="0" smtClean="0"/>
              <a:t> </a:t>
            </a:r>
            <a:r>
              <a:rPr lang="en-US" dirty="0"/>
              <a:t>time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89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5" grpId="0" animBg="1"/>
      <p:bldP spid="3116" grpId="0"/>
      <p:bldP spid="3117" grpId="0" animBg="1"/>
      <p:bldP spid="3118" grpId="0"/>
      <p:bldP spid="3119" grpId="0"/>
      <p:bldP spid="31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he-IL" dirty="0"/>
          </a:p>
        </p:txBody>
      </p:sp>
      <p:sp>
        <p:nvSpPr>
          <p:cNvPr id="4" name="Oval 48"/>
          <p:cNvSpPr>
            <a:spLocks noChangeArrowheads="1"/>
          </p:cNvSpPr>
          <p:nvPr/>
        </p:nvSpPr>
        <p:spPr bwMode="auto">
          <a:xfrm>
            <a:off x="2627784" y="1844824"/>
            <a:ext cx="3672408" cy="1224136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eaLnBrk="0" hangingPunct="0"/>
            <a:r>
              <a:rPr lang="en-US" sz="2200" dirty="0" err="1" smtClean="0"/>
              <a:t>Thorup</a:t>
            </a:r>
            <a:r>
              <a:rPr lang="en-US" sz="2200" dirty="0" smtClean="0"/>
              <a:t> and </a:t>
            </a:r>
            <a:r>
              <a:rPr lang="en-US" sz="2200" dirty="0" err="1" smtClean="0"/>
              <a:t>Zwick</a:t>
            </a:r>
            <a:r>
              <a:rPr lang="en-US" sz="2200" dirty="0" smtClean="0"/>
              <a:t> </a:t>
            </a:r>
          </a:p>
          <a:p>
            <a:pPr algn="ctr" rtl="0" eaLnBrk="0" hangingPunct="0"/>
            <a:r>
              <a:rPr lang="en-US" sz="2200" dirty="0" smtClean="0"/>
              <a:t>Distance oracle of stretch 3</a:t>
            </a:r>
            <a:endParaRPr lang="en-US" sz="2200" dirty="0"/>
          </a:p>
        </p:txBody>
      </p:sp>
      <p:sp>
        <p:nvSpPr>
          <p:cNvPr id="5" name="Oval 48"/>
          <p:cNvSpPr>
            <a:spLocks noChangeArrowheads="1"/>
          </p:cNvSpPr>
          <p:nvPr/>
        </p:nvSpPr>
        <p:spPr bwMode="auto">
          <a:xfrm>
            <a:off x="2483768" y="4185084"/>
            <a:ext cx="3924436" cy="1368152"/>
          </a:xfrm>
          <a:prstGeom prst="ellipse">
            <a:avLst/>
          </a:prstGeom>
          <a:solidFill>
            <a:srgbClr val="1C01B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rtl="0" eaLnBrk="0" hangingPunct="0"/>
            <a:r>
              <a:rPr lang="en-US" sz="2400" dirty="0">
                <a:solidFill>
                  <a:schemeClr val="bg1"/>
                </a:solidFill>
              </a:rPr>
              <a:t>P</a:t>
            </a:r>
            <a:r>
              <a:rPr lang="ro-RO" sz="2400" dirty="0">
                <a:solidFill>
                  <a:schemeClr val="bg1"/>
                </a:solidFill>
              </a:rPr>
              <a:t>ătrașcu </a:t>
            </a:r>
            <a:r>
              <a:rPr lang="en-US" sz="2400" dirty="0">
                <a:solidFill>
                  <a:schemeClr val="bg1"/>
                </a:solidFill>
              </a:rPr>
              <a:t>and </a:t>
            </a:r>
            <a:r>
              <a:rPr lang="en-US" sz="2400" dirty="0" err="1">
                <a:solidFill>
                  <a:schemeClr val="bg1"/>
                </a:solidFill>
              </a:rPr>
              <a:t>Roditty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 rtl="0" eaLnBrk="0" hangingPunct="0"/>
            <a:r>
              <a:rPr lang="en-US" sz="2200" dirty="0" smtClean="0">
                <a:solidFill>
                  <a:schemeClr val="bg1"/>
                </a:solidFill>
              </a:rPr>
              <a:t>Distance oracle of stretch (2,1)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stCxn id="4" idx="4"/>
            <a:endCxn id="5" idx="0"/>
          </p:cNvCxnSpPr>
          <p:nvPr/>
        </p:nvCxnSpPr>
        <p:spPr>
          <a:xfrm flipH="1">
            <a:off x="4445986" y="3068960"/>
            <a:ext cx="18002" cy="111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030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Straight Connector 106"/>
          <p:cNvCxnSpPr>
            <a:stCxn id="24" idx="2"/>
            <a:endCxn id="17" idx="6"/>
          </p:cNvCxnSpPr>
          <p:nvPr/>
        </p:nvCxnSpPr>
        <p:spPr>
          <a:xfrm flipH="1">
            <a:off x="4139952" y="3717024"/>
            <a:ext cx="993135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Distance oracles: </a:t>
            </a:r>
            <a:r>
              <a:rPr lang="en-US" sz="4000" dirty="0" smtClean="0">
                <a:solidFill>
                  <a:srgbClr val="3333CC"/>
                </a:solidFill>
              </a:rPr>
              <a:t>TZ</a:t>
            </a:r>
            <a:r>
              <a:rPr lang="en-US" sz="4000" dirty="0" smtClean="0"/>
              <a:t> 3-stretch</a:t>
            </a:r>
            <a:endParaRPr lang="he-IL" sz="4000" dirty="0"/>
          </a:p>
        </p:txBody>
      </p:sp>
      <p:sp>
        <p:nvSpPr>
          <p:cNvPr id="4" name="Oval 3"/>
          <p:cNvSpPr/>
          <p:nvPr/>
        </p:nvSpPr>
        <p:spPr>
          <a:xfrm>
            <a:off x="3879506" y="290819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4247938" y="347587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4714361" y="280441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3231426" y="266958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3951506" y="24929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Oval 9"/>
          <p:cNvSpPr/>
          <p:nvPr/>
        </p:nvSpPr>
        <p:spPr>
          <a:xfrm>
            <a:off x="4742866" y="316275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Oval 11"/>
          <p:cNvSpPr/>
          <p:nvPr/>
        </p:nvSpPr>
        <p:spPr>
          <a:xfrm>
            <a:off x="5577721" y="305896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Oval 12"/>
          <p:cNvSpPr/>
          <p:nvPr/>
        </p:nvSpPr>
        <p:spPr>
          <a:xfrm>
            <a:off x="4211976" y="220486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>
            <a:off x="4572000" y="256490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Oval 14"/>
          <p:cNvSpPr/>
          <p:nvPr/>
        </p:nvSpPr>
        <p:spPr>
          <a:xfrm>
            <a:off x="4166786" y="373042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Oval 15"/>
          <p:cNvSpPr/>
          <p:nvPr/>
        </p:nvSpPr>
        <p:spPr>
          <a:xfrm>
            <a:off x="3428280" y="340224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/>
          <p:cNvSpPr/>
          <p:nvPr/>
        </p:nvSpPr>
        <p:spPr>
          <a:xfrm>
            <a:off x="3995952" y="386104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2791086" y="309162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/>
          <p:nvPr/>
        </p:nvSpPr>
        <p:spPr>
          <a:xfrm>
            <a:off x="3500280" y="281778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/>
          <p:nvPr/>
        </p:nvSpPr>
        <p:spPr>
          <a:xfrm>
            <a:off x="2852200" y="39699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/>
          <p:cNvSpPr/>
          <p:nvPr/>
        </p:nvSpPr>
        <p:spPr>
          <a:xfrm>
            <a:off x="4374434" y="38870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/>
          <p:nvPr/>
        </p:nvSpPr>
        <p:spPr>
          <a:xfrm>
            <a:off x="4742866" y="445476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Oval 23"/>
          <p:cNvSpPr/>
          <p:nvPr/>
        </p:nvSpPr>
        <p:spPr>
          <a:xfrm>
            <a:off x="5133087" y="36450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/>
          <p:cNvSpPr/>
          <p:nvPr/>
        </p:nvSpPr>
        <p:spPr>
          <a:xfrm>
            <a:off x="3726354" y="356559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/>
          <p:cNvSpPr/>
          <p:nvPr/>
        </p:nvSpPr>
        <p:spPr>
          <a:xfrm>
            <a:off x="3798354" y="445476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5988860" y="366005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Oval 28"/>
          <p:cNvSpPr/>
          <p:nvPr/>
        </p:nvSpPr>
        <p:spPr>
          <a:xfrm>
            <a:off x="6357292" y="422772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/>
          <p:cNvSpPr/>
          <p:nvPr/>
        </p:nvSpPr>
        <p:spPr>
          <a:xfrm>
            <a:off x="6823715" y="355627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Oval 30"/>
          <p:cNvSpPr/>
          <p:nvPr/>
        </p:nvSpPr>
        <p:spPr>
          <a:xfrm>
            <a:off x="5340780" y="33385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Oval 31"/>
          <p:cNvSpPr/>
          <p:nvPr/>
        </p:nvSpPr>
        <p:spPr>
          <a:xfrm>
            <a:off x="6852220" y="39146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33"/>
          <p:cNvSpPr/>
          <p:nvPr/>
        </p:nvSpPr>
        <p:spPr>
          <a:xfrm>
            <a:off x="6204140" y="359311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6924220" y="33301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Oval 35"/>
          <p:cNvSpPr/>
          <p:nvPr/>
        </p:nvSpPr>
        <p:spPr>
          <a:xfrm>
            <a:off x="6276140" y="448228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Oval 36"/>
          <p:cNvSpPr/>
          <p:nvPr/>
        </p:nvSpPr>
        <p:spPr>
          <a:xfrm>
            <a:off x="5635608" y="415409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Oval 37"/>
          <p:cNvSpPr/>
          <p:nvPr/>
        </p:nvSpPr>
        <p:spPr>
          <a:xfrm>
            <a:off x="5906066" y="472177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Oval 38"/>
          <p:cNvSpPr/>
          <p:nvPr/>
        </p:nvSpPr>
        <p:spPr>
          <a:xfrm>
            <a:off x="4832370" y="395572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Oval 39"/>
          <p:cNvSpPr/>
          <p:nvPr/>
        </p:nvSpPr>
        <p:spPr>
          <a:xfrm>
            <a:off x="5796152" y="350100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Oval 40"/>
          <p:cNvSpPr/>
          <p:nvPr/>
        </p:nvSpPr>
        <p:spPr>
          <a:xfrm>
            <a:off x="5065170" y="484738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Oval 41"/>
          <p:cNvSpPr/>
          <p:nvPr/>
        </p:nvSpPr>
        <p:spPr>
          <a:xfrm>
            <a:off x="6483788" y="463895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Oval 44"/>
          <p:cNvSpPr/>
          <p:nvPr/>
        </p:nvSpPr>
        <p:spPr>
          <a:xfrm>
            <a:off x="5835708" y="431745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/>
          <p:cNvSpPr/>
          <p:nvPr/>
        </p:nvSpPr>
        <p:spPr>
          <a:xfrm>
            <a:off x="5907708" y="52066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/>
          <p:cNvSpPr/>
          <p:nvPr/>
        </p:nvSpPr>
        <p:spPr>
          <a:xfrm>
            <a:off x="6607683" y="206918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Oval 47"/>
          <p:cNvSpPr/>
          <p:nvPr/>
        </p:nvSpPr>
        <p:spPr>
          <a:xfrm>
            <a:off x="6976115" y="263686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Oval 48"/>
          <p:cNvSpPr/>
          <p:nvPr/>
        </p:nvSpPr>
        <p:spPr>
          <a:xfrm>
            <a:off x="7442538" y="196540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Oval 49"/>
          <p:cNvSpPr/>
          <p:nvPr/>
        </p:nvSpPr>
        <p:spPr>
          <a:xfrm>
            <a:off x="7471043" y="232374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/>
          <p:cNvSpPr/>
          <p:nvPr/>
        </p:nvSpPr>
        <p:spPr>
          <a:xfrm>
            <a:off x="6822963" y="200224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Oval 52"/>
          <p:cNvSpPr/>
          <p:nvPr/>
        </p:nvSpPr>
        <p:spPr>
          <a:xfrm>
            <a:off x="7543043" y="173928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Oval 53"/>
          <p:cNvSpPr/>
          <p:nvPr/>
        </p:nvSpPr>
        <p:spPr>
          <a:xfrm>
            <a:off x="6894963" y="289141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Oval 54"/>
          <p:cNvSpPr/>
          <p:nvPr/>
        </p:nvSpPr>
        <p:spPr>
          <a:xfrm>
            <a:off x="6524889" y="313090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Oval 55"/>
          <p:cNvSpPr/>
          <p:nvPr/>
        </p:nvSpPr>
        <p:spPr>
          <a:xfrm>
            <a:off x="7102611" y="304808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Oval 56"/>
          <p:cNvSpPr/>
          <p:nvPr/>
        </p:nvSpPr>
        <p:spPr>
          <a:xfrm>
            <a:off x="7471043" y="361575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Oval 58"/>
          <p:cNvSpPr/>
          <p:nvPr/>
        </p:nvSpPr>
        <p:spPr>
          <a:xfrm>
            <a:off x="6454531" y="272658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Oval 59"/>
          <p:cNvSpPr/>
          <p:nvPr/>
        </p:nvSpPr>
        <p:spPr>
          <a:xfrm>
            <a:off x="6526531" y="361575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Oval 62"/>
          <p:cNvSpPr/>
          <p:nvPr/>
        </p:nvSpPr>
        <p:spPr>
          <a:xfrm>
            <a:off x="2229331" y="452074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Oval 63"/>
          <p:cNvSpPr/>
          <p:nvPr/>
        </p:nvSpPr>
        <p:spPr>
          <a:xfrm>
            <a:off x="2257836" y="487908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Oval 64"/>
          <p:cNvSpPr/>
          <p:nvPr/>
        </p:nvSpPr>
        <p:spPr>
          <a:xfrm>
            <a:off x="2483768" y="522921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Oval 66"/>
          <p:cNvSpPr/>
          <p:nvPr/>
        </p:nvSpPr>
        <p:spPr>
          <a:xfrm>
            <a:off x="2329836" y="429462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Oval 74"/>
          <p:cNvSpPr/>
          <p:nvPr/>
        </p:nvSpPr>
        <p:spPr>
          <a:xfrm>
            <a:off x="4616370" y="494502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Oval 75"/>
          <p:cNvSpPr/>
          <p:nvPr/>
        </p:nvSpPr>
        <p:spPr>
          <a:xfrm>
            <a:off x="5412780" y="52231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Oval 76"/>
          <p:cNvSpPr/>
          <p:nvPr/>
        </p:nvSpPr>
        <p:spPr>
          <a:xfrm>
            <a:off x="4535218" y="51995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Oval 77"/>
          <p:cNvSpPr/>
          <p:nvPr/>
        </p:nvSpPr>
        <p:spPr>
          <a:xfrm>
            <a:off x="3796712" y="48713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Oval 81"/>
          <p:cNvSpPr/>
          <p:nvPr/>
        </p:nvSpPr>
        <p:spPr>
          <a:xfrm>
            <a:off x="4094786" y="503474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Oval 85"/>
          <p:cNvSpPr/>
          <p:nvPr/>
        </p:nvSpPr>
        <p:spPr>
          <a:xfrm>
            <a:off x="5041954" y="41766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Oval 86"/>
          <p:cNvSpPr/>
          <p:nvPr/>
        </p:nvSpPr>
        <p:spPr>
          <a:xfrm>
            <a:off x="4598866" y="411635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Oval 87"/>
          <p:cNvSpPr/>
          <p:nvPr/>
        </p:nvSpPr>
        <p:spPr>
          <a:xfrm>
            <a:off x="4688370" y="362738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Oval 88"/>
          <p:cNvSpPr/>
          <p:nvPr/>
        </p:nvSpPr>
        <p:spPr>
          <a:xfrm>
            <a:off x="5661732" y="392299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Oval 89"/>
          <p:cNvSpPr/>
          <p:nvPr/>
        </p:nvSpPr>
        <p:spPr>
          <a:xfrm>
            <a:off x="4904794" y="342734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Oval 90"/>
          <p:cNvSpPr/>
          <p:nvPr/>
        </p:nvSpPr>
        <p:spPr>
          <a:xfrm>
            <a:off x="5353289" y="433239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TextBox 91"/>
          <p:cNvSpPr txBox="1"/>
          <p:nvPr/>
        </p:nvSpPr>
        <p:spPr>
          <a:xfrm>
            <a:off x="5035593" y="3365238"/>
            <a:ext cx="3064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93" name="TextBox 92"/>
          <p:cNvSpPr txBox="1"/>
          <p:nvPr/>
        </p:nvSpPr>
        <p:spPr>
          <a:xfrm>
            <a:off x="323528" y="1772816"/>
            <a:ext cx="225485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A = {   } with prob. p</a:t>
            </a:r>
          </a:p>
          <a:p>
            <a:pPr algn="l" rtl="0"/>
            <a:r>
              <a:rPr lang="en-US" dirty="0" smtClean="0"/>
              <a:t>A is of size </a:t>
            </a:r>
            <a:r>
              <a:rPr lang="en-US" dirty="0" err="1" smtClean="0"/>
              <a:t>np</a:t>
            </a:r>
            <a:endParaRPr lang="en-US" dirty="0" smtClean="0"/>
          </a:p>
          <a:p>
            <a:pPr algn="l" rtl="0"/>
            <a:r>
              <a:rPr lang="en-US" dirty="0" smtClean="0"/>
              <a:t>p(u) – closest from A</a:t>
            </a:r>
            <a:endParaRPr lang="he-IL" dirty="0"/>
          </a:p>
        </p:txBody>
      </p:sp>
      <p:sp>
        <p:nvSpPr>
          <p:cNvPr id="94" name="Oval 93"/>
          <p:cNvSpPr/>
          <p:nvPr/>
        </p:nvSpPr>
        <p:spPr>
          <a:xfrm>
            <a:off x="849356" y="190426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TextBox 94"/>
          <p:cNvSpPr txBox="1"/>
          <p:nvPr/>
        </p:nvSpPr>
        <p:spPr>
          <a:xfrm>
            <a:off x="1471503" y="5733256"/>
            <a:ext cx="2920435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C(u) = { v | d[</a:t>
            </a:r>
            <a:r>
              <a:rPr lang="en-US" dirty="0" err="1" smtClean="0"/>
              <a:t>v,u</a:t>
            </a:r>
            <a:r>
              <a:rPr lang="en-US" dirty="0" smtClean="0"/>
              <a:t>] &lt; d[</a:t>
            </a:r>
            <a:r>
              <a:rPr lang="en-US" dirty="0" err="1" smtClean="0"/>
              <a:t>v,p</a:t>
            </a:r>
            <a:r>
              <a:rPr lang="en-US" dirty="0" smtClean="0"/>
              <a:t>(v)] }</a:t>
            </a:r>
            <a:endParaRPr lang="he-IL" dirty="0"/>
          </a:p>
        </p:txBody>
      </p:sp>
      <p:sp>
        <p:nvSpPr>
          <p:cNvPr id="96" name="TextBox 95"/>
          <p:cNvSpPr txBox="1"/>
          <p:nvPr/>
        </p:nvSpPr>
        <p:spPr>
          <a:xfrm>
            <a:off x="3695658" y="3605674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he-IL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5687825" y="3179869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he-IL" baseline="-25000" dirty="0"/>
          </a:p>
        </p:txBody>
      </p:sp>
      <p:cxnSp>
        <p:nvCxnSpPr>
          <p:cNvPr id="101" name="Straight Connector 100"/>
          <p:cNvCxnSpPr>
            <a:stCxn id="24" idx="6"/>
            <a:endCxn id="40" idx="2"/>
          </p:cNvCxnSpPr>
          <p:nvPr/>
        </p:nvCxnSpPr>
        <p:spPr>
          <a:xfrm flipV="1">
            <a:off x="5277087" y="3573008"/>
            <a:ext cx="519065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3" idx="4"/>
            <a:endCxn id="17" idx="0"/>
          </p:cNvCxnSpPr>
          <p:nvPr/>
        </p:nvCxnSpPr>
        <p:spPr>
          <a:xfrm flipH="1">
            <a:off x="4067952" y="2348864"/>
            <a:ext cx="216024" cy="1512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7" idx="3"/>
            <a:endCxn id="65" idx="7"/>
          </p:cNvCxnSpPr>
          <p:nvPr/>
        </p:nvCxnSpPr>
        <p:spPr>
          <a:xfrm flipH="1">
            <a:off x="2606680" y="3983960"/>
            <a:ext cx="1410360" cy="126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28" idx="1"/>
            <a:endCxn id="40" idx="5"/>
          </p:cNvCxnSpPr>
          <p:nvPr/>
        </p:nvCxnSpPr>
        <p:spPr>
          <a:xfrm flipH="1" flipV="1">
            <a:off x="5919064" y="3623920"/>
            <a:ext cx="90884" cy="5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684281" y="5733256"/>
            <a:ext cx="2920435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B(v) = { u | d[</a:t>
            </a:r>
            <a:r>
              <a:rPr lang="en-US" dirty="0" err="1" smtClean="0"/>
              <a:t>v,u</a:t>
            </a:r>
            <a:r>
              <a:rPr lang="en-US" dirty="0" smtClean="0"/>
              <a:t>] &lt; d[</a:t>
            </a:r>
            <a:r>
              <a:rPr lang="en-US" dirty="0" err="1" smtClean="0"/>
              <a:t>v,p</a:t>
            </a:r>
            <a:r>
              <a:rPr lang="en-US" dirty="0" smtClean="0"/>
              <a:t>(v)] }</a:t>
            </a:r>
            <a:endParaRPr lang="he-IL" dirty="0"/>
          </a:p>
        </p:txBody>
      </p:sp>
      <p:sp>
        <p:nvSpPr>
          <p:cNvPr id="130" name="TextBox 129"/>
          <p:cNvSpPr txBox="1"/>
          <p:nvPr/>
        </p:nvSpPr>
        <p:spPr>
          <a:xfrm>
            <a:off x="3923928" y="1844824"/>
            <a:ext cx="63030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 smtClean="0"/>
              <a:t>p(v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he-IL" baseline="-25000" dirty="0"/>
          </a:p>
        </p:txBody>
      </p:sp>
      <p:sp>
        <p:nvSpPr>
          <p:cNvPr id="132" name="Oval 131"/>
          <p:cNvSpPr/>
          <p:nvPr/>
        </p:nvSpPr>
        <p:spPr>
          <a:xfrm>
            <a:off x="2536621" y="2403293"/>
            <a:ext cx="3096000" cy="3096000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3" name="TextBox 132"/>
          <p:cNvSpPr txBox="1"/>
          <p:nvPr/>
        </p:nvSpPr>
        <p:spPr>
          <a:xfrm>
            <a:off x="2411760" y="6165304"/>
            <a:ext cx="22548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Cluster</a:t>
            </a:r>
            <a:endParaRPr lang="he-IL" dirty="0"/>
          </a:p>
        </p:txBody>
      </p:sp>
      <p:sp>
        <p:nvSpPr>
          <p:cNvPr id="134" name="TextBox 133"/>
          <p:cNvSpPr txBox="1"/>
          <p:nvPr/>
        </p:nvSpPr>
        <p:spPr>
          <a:xfrm>
            <a:off x="5629517" y="6165304"/>
            <a:ext cx="22548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Bunch/Ball</a:t>
            </a:r>
            <a:endParaRPr lang="he-IL" dirty="0"/>
          </a:p>
        </p:txBody>
      </p:sp>
      <p:sp>
        <p:nvSpPr>
          <p:cNvPr id="135" name="TextBox 134"/>
          <p:cNvSpPr txBox="1"/>
          <p:nvPr/>
        </p:nvSpPr>
        <p:spPr>
          <a:xfrm>
            <a:off x="4446434" y="6444044"/>
            <a:ext cx="3797974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All vertices whose cluster contains </a:t>
            </a:r>
            <a:r>
              <a:rPr lang="en-US" b="1" dirty="0" smtClean="0">
                <a:solidFill>
                  <a:srgbClr val="1C01BF"/>
                </a:solidFill>
              </a:rPr>
              <a:t>v</a:t>
            </a:r>
            <a:endParaRPr lang="he-IL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5940152" y="3681028"/>
            <a:ext cx="63030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 smtClean="0"/>
              <a:t>p(v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he-IL" baseline="-25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576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C578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129" grpId="0" animBg="1"/>
      <p:bldP spid="130" grpId="0"/>
      <p:bldP spid="132" grpId="0" animBg="1"/>
      <p:bldP spid="133" grpId="0"/>
      <p:bldP spid="134" grpId="0"/>
      <p:bldP spid="135" grpId="0"/>
      <p:bldP spid="8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Straight Connector 106"/>
          <p:cNvCxnSpPr>
            <a:stCxn id="24" idx="2"/>
            <a:endCxn id="17" idx="6"/>
          </p:cNvCxnSpPr>
          <p:nvPr/>
        </p:nvCxnSpPr>
        <p:spPr>
          <a:xfrm flipH="1">
            <a:off x="4139952" y="3717024"/>
            <a:ext cx="993135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Distance oracles: </a:t>
            </a:r>
            <a:r>
              <a:rPr lang="en-US" sz="4000" dirty="0" smtClean="0">
                <a:solidFill>
                  <a:srgbClr val="3333CC"/>
                </a:solidFill>
              </a:rPr>
              <a:t>TZ</a:t>
            </a:r>
            <a:r>
              <a:rPr lang="en-US" sz="4000" dirty="0" smtClean="0"/>
              <a:t> 3-stretch</a:t>
            </a:r>
            <a:endParaRPr lang="he-IL" sz="4000" dirty="0"/>
          </a:p>
        </p:txBody>
      </p:sp>
      <p:sp>
        <p:nvSpPr>
          <p:cNvPr id="4" name="Oval 3"/>
          <p:cNvSpPr/>
          <p:nvPr/>
        </p:nvSpPr>
        <p:spPr>
          <a:xfrm>
            <a:off x="3879506" y="290819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4247938" y="347587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4714361" y="280441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3231426" y="266958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3951506" y="24929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Oval 9"/>
          <p:cNvSpPr/>
          <p:nvPr/>
        </p:nvSpPr>
        <p:spPr>
          <a:xfrm>
            <a:off x="4742866" y="316275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Oval 11"/>
          <p:cNvSpPr/>
          <p:nvPr/>
        </p:nvSpPr>
        <p:spPr>
          <a:xfrm>
            <a:off x="5577721" y="305896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Oval 12"/>
          <p:cNvSpPr/>
          <p:nvPr/>
        </p:nvSpPr>
        <p:spPr>
          <a:xfrm>
            <a:off x="4211976" y="220486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>
            <a:off x="4572000" y="256490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Oval 14"/>
          <p:cNvSpPr/>
          <p:nvPr/>
        </p:nvSpPr>
        <p:spPr>
          <a:xfrm>
            <a:off x="4166786" y="373042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Oval 15"/>
          <p:cNvSpPr/>
          <p:nvPr/>
        </p:nvSpPr>
        <p:spPr>
          <a:xfrm>
            <a:off x="3428280" y="340224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/>
          <p:cNvSpPr/>
          <p:nvPr/>
        </p:nvSpPr>
        <p:spPr>
          <a:xfrm>
            <a:off x="3995952" y="386104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2791086" y="309162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/>
          <p:nvPr/>
        </p:nvSpPr>
        <p:spPr>
          <a:xfrm>
            <a:off x="3500280" y="281778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/>
          <p:nvPr/>
        </p:nvSpPr>
        <p:spPr>
          <a:xfrm>
            <a:off x="2852200" y="39699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/>
          <p:cNvSpPr/>
          <p:nvPr/>
        </p:nvSpPr>
        <p:spPr>
          <a:xfrm>
            <a:off x="4374434" y="38870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/>
          <p:nvPr/>
        </p:nvSpPr>
        <p:spPr>
          <a:xfrm>
            <a:off x="4742866" y="445476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Oval 23"/>
          <p:cNvSpPr/>
          <p:nvPr/>
        </p:nvSpPr>
        <p:spPr>
          <a:xfrm>
            <a:off x="5133087" y="36450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/>
          <p:cNvSpPr/>
          <p:nvPr/>
        </p:nvSpPr>
        <p:spPr>
          <a:xfrm>
            <a:off x="3726354" y="356559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/>
          <p:cNvSpPr/>
          <p:nvPr/>
        </p:nvSpPr>
        <p:spPr>
          <a:xfrm>
            <a:off x="3798354" y="445476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5988860" y="366005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Oval 28"/>
          <p:cNvSpPr/>
          <p:nvPr/>
        </p:nvSpPr>
        <p:spPr>
          <a:xfrm>
            <a:off x="6357292" y="422772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/>
          <p:cNvSpPr/>
          <p:nvPr/>
        </p:nvSpPr>
        <p:spPr>
          <a:xfrm>
            <a:off x="6823715" y="355627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Oval 30"/>
          <p:cNvSpPr/>
          <p:nvPr/>
        </p:nvSpPr>
        <p:spPr>
          <a:xfrm>
            <a:off x="5340780" y="33385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Oval 31"/>
          <p:cNvSpPr/>
          <p:nvPr/>
        </p:nvSpPr>
        <p:spPr>
          <a:xfrm>
            <a:off x="6852220" y="39146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33"/>
          <p:cNvSpPr/>
          <p:nvPr/>
        </p:nvSpPr>
        <p:spPr>
          <a:xfrm>
            <a:off x="6204140" y="359311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6924220" y="33301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Oval 35"/>
          <p:cNvSpPr/>
          <p:nvPr/>
        </p:nvSpPr>
        <p:spPr>
          <a:xfrm>
            <a:off x="6276140" y="448228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Oval 36"/>
          <p:cNvSpPr/>
          <p:nvPr/>
        </p:nvSpPr>
        <p:spPr>
          <a:xfrm>
            <a:off x="5635608" y="415409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Oval 37"/>
          <p:cNvSpPr/>
          <p:nvPr/>
        </p:nvSpPr>
        <p:spPr>
          <a:xfrm>
            <a:off x="5906066" y="472177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Oval 38"/>
          <p:cNvSpPr/>
          <p:nvPr/>
        </p:nvSpPr>
        <p:spPr>
          <a:xfrm>
            <a:off x="4832370" y="395572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Oval 39"/>
          <p:cNvSpPr/>
          <p:nvPr/>
        </p:nvSpPr>
        <p:spPr>
          <a:xfrm>
            <a:off x="5796152" y="350100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Oval 40"/>
          <p:cNvSpPr/>
          <p:nvPr/>
        </p:nvSpPr>
        <p:spPr>
          <a:xfrm>
            <a:off x="5065170" y="484738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Oval 41"/>
          <p:cNvSpPr/>
          <p:nvPr/>
        </p:nvSpPr>
        <p:spPr>
          <a:xfrm>
            <a:off x="6483788" y="463895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Oval 44"/>
          <p:cNvSpPr/>
          <p:nvPr/>
        </p:nvSpPr>
        <p:spPr>
          <a:xfrm>
            <a:off x="5835708" y="431745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/>
          <p:cNvSpPr/>
          <p:nvPr/>
        </p:nvSpPr>
        <p:spPr>
          <a:xfrm>
            <a:off x="5907708" y="52066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/>
          <p:cNvSpPr/>
          <p:nvPr/>
        </p:nvSpPr>
        <p:spPr>
          <a:xfrm>
            <a:off x="6607683" y="206918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Oval 47"/>
          <p:cNvSpPr/>
          <p:nvPr/>
        </p:nvSpPr>
        <p:spPr>
          <a:xfrm>
            <a:off x="6976115" y="263686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Oval 48"/>
          <p:cNvSpPr/>
          <p:nvPr/>
        </p:nvSpPr>
        <p:spPr>
          <a:xfrm>
            <a:off x="7442538" y="196540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Oval 49"/>
          <p:cNvSpPr/>
          <p:nvPr/>
        </p:nvSpPr>
        <p:spPr>
          <a:xfrm>
            <a:off x="7471043" y="232374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/>
          <p:cNvSpPr/>
          <p:nvPr/>
        </p:nvSpPr>
        <p:spPr>
          <a:xfrm>
            <a:off x="6822963" y="200224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Oval 52"/>
          <p:cNvSpPr/>
          <p:nvPr/>
        </p:nvSpPr>
        <p:spPr>
          <a:xfrm>
            <a:off x="7543043" y="173928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Oval 53"/>
          <p:cNvSpPr/>
          <p:nvPr/>
        </p:nvSpPr>
        <p:spPr>
          <a:xfrm>
            <a:off x="6894963" y="289141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Oval 54"/>
          <p:cNvSpPr/>
          <p:nvPr/>
        </p:nvSpPr>
        <p:spPr>
          <a:xfrm>
            <a:off x="6524889" y="313090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Oval 55"/>
          <p:cNvSpPr/>
          <p:nvPr/>
        </p:nvSpPr>
        <p:spPr>
          <a:xfrm>
            <a:off x="7102611" y="304808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Oval 56"/>
          <p:cNvSpPr/>
          <p:nvPr/>
        </p:nvSpPr>
        <p:spPr>
          <a:xfrm>
            <a:off x="7471043" y="361575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Oval 58"/>
          <p:cNvSpPr/>
          <p:nvPr/>
        </p:nvSpPr>
        <p:spPr>
          <a:xfrm>
            <a:off x="6454531" y="272658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Oval 59"/>
          <p:cNvSpPr/>
          <p:nvPr/>
        </p:nvSpPr>
        <p:spPr>
          <a:xfrm>
            <a:off x="6526531" y="361575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Oval 62"/>
          <p:cNvSpPr/>
          <p:nvPr/>
        </p:nvSpPr>
        <p:spPr>
          <a:xfrm>
            <a:off x="2229331" y="452074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Oval 63"/>
          <p:cNvSpPr/>
          <p:nvPr/>
        </p:nvSpPr>
        <p:spPr>
          <a:xfrm>
            <a:off x="2257836" y="487908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Oval 64"/>
          <p:cNvSpPr/>
          <p:nvPr/>
        </p:nvSpPr>
        <p:spPr>
          <a:xfrm>
            <a:off x="2483768" y="522921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Oval 66"/>
          <p:cNvSpPr/>
          <p:nvPr/>
        </p:nvSpPr>
        <p:spPr>
          <a:xfrm>
            <a:off x="2329836" y="429462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Oval 74"/>
          <p:cNvSpPr/>
          <p:nvPr/>
        </p:nvSpPr>
        <p:spPr>
          <a:xfrm>
            <a:off x="4616370" y="494502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Oval 75"/>
          <p:cNvSpPr/>
          <p:nvPr/>
        </p:nvSpPr>
        <p:spPr>
          <a:xfrm>
            <a:off x="5412780" y="52231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Oval 76"/>
          <p:cNvSpPr/>
          <p:nvPr/>
        </p:nvSpPr>
        <p:spPr>
          <a:xfrm>
            <a:off x="4535218" y="51995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Oval 77"/>
          <p:cNvSpPr/>
          <p:nvPr/>
        </p:nvSpPr>
        <p:spPr>
          <a:xfrm>
            <a:off x="3796712" y="48713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Oval 81"/>
          <p:cNvSpPr/>
          <p:nvPr/>
        </p:nvSpPr>
        <p:spPr>
          <a:xfrm>
            <a:off x="4094786" y="503474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Oval 85"/>
          <p:cNvSpPr/>
          <p:nvPr/>
        </p:nvSpPr>
        <p:spPr>
          <a:xfrm>
            <a:off x="5041954" y="41766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Oval 86"/>
          <p:cNvSpPr/>
          <p:nvPr/>
        </p:nvSpPr>
        <p:spPr>
          <a:xfrm>
            <a:off x="4598866" y="411635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Oval 87"/>
          <p:cNvSpPr/>
          <p:nvPr/>
        </p:nvSpPr>
        <p:spPr>
          <a:xfrm>
            <a:off x="4688370" y="362738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Oval 88"/>
          <p:cNvSpPr/>
          <p:nvPr/>
        </p:nvSpPr>
        <p:spPr>
          <a:xfrm>
            <a:off x="5661732" y="392299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Oval 89"/>
          <p:cNvSpPr/>
          <p:nvPr/>
        </p:nvSpPr>
        <p:spPr>
          <a:xfrm>
            <a:off x="4904794" y="342734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Oval 90"/>
          <p:cNvSpPr/>
          <p:nvPr/>
        </p:nvSpPr>
        <p:spPr>
          <a:xfrm>
            <a:off x="5353289" y="433239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TextBox 91"/>
          <p:cNvSpPr txBox="1"/>
          <p:nvPr/>
        </p:nvSpPr>
        <p:spPr>
          <a:xfrm>
            <a:off x="5035593" y="3365238"/>
            <a:ext cx="3064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93" name="TextBox 92"/>
          <p:cNvSpPr txBox="1"/>
          <p:nvPr/>
        </p:nvSpPr>
        <p:spPr>
          <a:xfrm>
            <a:off x="323528" y="1772816"/>
            <a:ext cx="225485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A = {   } with prob. p</a:t>
            </a:r>
          </a:p>
          <a:p>
            <a:pPr algn="l" rtl="0"/>
            <a:r>
              <a:rPr lang="en-US" dirty="0" smtClean="0"/>
              <a:t>A is of size </a:t>
            </a:r>
            <a:r>
              <a:rPr lang="en-US" dirty="0" err="1" smtClean="0"/>
              <a:t>np</a:t>
            </a:r>
            <a:endParaRPr lang="en-US" dirty="0" smtClean="0"/>
          </a:p>
          <a:p>
            <a:pPr algn="l" rtl="0"/>
            <a:r>
              <a:rPr lang="en-US" dirty="0" smtClean="0"/>
              <a:t>p(u) – closest from A</a:t>
            </a:r>
            <a:endParaRPr lang="he-IL" dirty="0"/>
          </a:p>
        </p:txBody>
      </p:sp>
      <p:sp>
        <p:nvSpPr>
          <p:cNvPr id="94" name="Oval 93"/>
          <p:cNvSpPr/>
          <p:nvPr/>
        </p:nvSpPr>
        <p:spPr>
          <a:xfrm>
            <a:off x="849356" y="190426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TextBox 95"/>
          <p:cNvSpPr txBox="1"/>
          <p:nvPr/>
        </p:nvSpPr>
        <p:spPr>
          <a:xfrm>
            <a:off x="3695658" y="3605674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he-IL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5687825" y="3179869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he-IL" baseline="-25000" dirty="0"/>
          </a:p>
        </p:txBody>
      </p:sp>
      <p:cxnSp>
        <p:nvCxnSpPr>
          <p:cNvPr id="101" name="Straight Connector 100"/>
          <p:cNvCxnSpPr>
            <a:stCxn id="24" idx="6"/>
            <a:endCxn id="40" idx="2"/>
          </p:cNvCxnSpPr>
          <p:nvPr/>
        </p:nvCxnSpPr>
        <p:spPr>
          <a:xfrm flipV="1">
            <a:off x="5277087" y="3573008"/>
            <a:ext cx="519065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3" idx="4"/>
            <a:endCxn id="17" idx="0"/>
          </p:cNvCxnSpPr>
          <p:nvPr/>
        </p:nvCxnSpPr>
        <p:spPr>
          <a:xfrm flipH="1">
            <a:off x="4067952" y="2348864"/>
            <a:ext cx="216024" cy="1512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7" idx="3"/>
            <a:endCxn id="65" idx="7"/>
          </p:cNvCxnSpPr>
          <p:nvPr/>
        </p:nvCxnSpPr>
        <p:spPr>
          <a:xfrm flipH="1">
            <a:off x="2606680" y="3983960"/>
            <a:ext cx="1410360" cy="126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28" idx="1"/>
            <a:endCxn id="40" idx="5"/>
          </p:cNvCxnSpPr>
          <p:nvPr/>
        </p:nvCxnSpPr>
        <p:spPr>
          <a:xfrm flipH="1" flipV="1">
            <a:off x="5919064" y="3623920"/>
            <a:ext cx="90884" cy="5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3923928" y="1844824"/>
            <a:ext cx="63030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 smtClean="0"/>
              <a:t>p(v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he-IL" baseline="-25000" dirty="0"/>
          </a:p>
        </p:txBody>
      </p:sp>
      <p:sp>
        <p:nvSpPr>
          <p:cNvPr id="132" name="Oval 131"/>
          <p:cNvSpPr/>
          <p:nvPr/>
        </p:nvSpPr>
        <p:spPr>
          <a:xfrm>
            <a:off x="2536621" y="2403293"/>
            <a:ext cx="3096000" cy="3096000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TextBox 82"/>
          <p:cNvSpPr txBox="1"/>
          <p:nvPr/>
        </p:nvSpPr>
        <p:spPr>
          <a:xfrm>
            <a:off x="2267744" y="5807005"/>
            <a:ext cx="4608512" cy="646331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1C01BF"/>
                </a:solidFill>
              </a:rPr>
              <a:t>|B(v)|=1/p </a:t>
            </a:r>
            <a:r>
              <a:rPr lang="en-US" dirty="0" smtClean="0"/>
              <a:t>as it is </a:t>
            </a:r>
            <a:r>
              <a:rPr lang="en-US" dirty="0" smtClean="0">
                <a:sym typeface="Symbol" pitchFamily="18" charset="2"/>
              </a:rPr>
              <a:t>stochastically </a:t>
            </a:r>
            <a:r>
              <a:rPr lang="en-US" dirty="0">
                <a:sym typeface="Symbol" pitchFamily="18" charset="2"/>
              </a:rPr>
              <a:t>dominated by a geometric random variable with parameter 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p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273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Distance oracles: </a:t>
            </a:r>
            <a:r>
              <a:rPr lang="en-US" sz="4000" dirty="0" smtClean="0">
                <a:solidFill>
                  <a:srgbClr val="3333CC"/>
                </a:solidFill>
              </a:rPr>
              <a:t>TZ</a:t>
            </a:r>
            <a:r>
              <a:rPr lang="en-US" sz="4000" dirty="0" smtClean="0"/>
              <a:t> 3-stretch</a:t>
            </a:r>
            <a:endParaRPr lang="he-IL" sz="4000" dirty="0"/>
          </a:p>
        </p:txBody>
      </p:sp>
      <p:sp>
        <p:nvSpPr>
          <p:cNvPr id="83" name="TextBox 82"/>
          <p:cNvSpPr txBox="1"/>
          <p:nvPr/>
        </p:nvSpPr>
        <p:spPr>
          <a:xfrm>
            <a:off x="1763688" y="4883676"/>
            <a:ext cx="5976664" cy="15696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For each </a:t>
            </a:r>
            <a:r>
              <a:rPr lang="en-US" sz="3200" dirty="0" err="1" smtClean="0">
                <a:solidFill>
                  <a:srgbClr val="1C01BF"/>
                </a:solidFill>
              </a:rPr>
              <a:t>u</a:t>
            </a:r>
            <a:r>
              <a:rPr lang="en-US" sz="3200" dirty="0" err="1" smtClean="0">
                <a:solidFill>
                  <a:srgbClr val="1C01BF"/>
                </a:solidFill>
                <a:sym typeface="Symbol"/>
              </a:rPr>
              <a:t>V</a:t>
            </a:r>
            <a:r>
              <a:rPr lang="en-US" sz="3200" dirty="0" smtClean="0">
                <a:solidFill>
                  <a:srgbClr val="1C01BF"/>
                </a:solidFill>
              </a:rPr>
              <a:t> </a:t>
            </a:r>
            <a:r>
              <a:rPr lang="en-US" sz="3200" dirty="0" smtClean="0"/>
              <a:t>we can check in constant time if </a:t>
            </a:r>
            <a:r>
              <a:rPr lang="en-US" sz="3200" dirty="0" err="1" smtClean="0">
                <a:solidFill>
                  <a:srgbClr val="1C01BF"/>
                </a:solidFill>
              </a:rPr>
              <a:t>u</a:t>
            </a:r>
            <a:r>
              <a:rPr lang="en-US" sz="3200" dirty="0" err="1" smtClean="0">
                <a:solidFill>
                  <a:srgbClr val="1C01BF"/>
                </a:solidFill>
                <a:sym typeface="Symbol"/>
              </a:rPr>
              <a:t></a:t>
            </a:r>
            <a:r>
              <a:rPr lang="en-US" sz="3200" dirty="0" err="1" smtClean="0">
                <a:solidFill>
                  <a:srgbClr val="1C01BF"/>
                </a:solidFill>
              </a:rPr>
              <a:t>B</a:t>
            </a:r>
            <a:r>
              <a:rPr lang="en-US" sz="3200" dirty="0" smtClean="0">
                <a:solidFill>
                  <a:srgbClr val="1C01BF"/>
                </a:solidFill>
              </a:rPr>
              <a:t>(v) </a:t>
            </a:r>
            <a:r>
              <a:rPr lang="en-US" sz="3200" dirty="0" smtClean="0"/>
              <a:t>and if it is to obtain</a:t>
            </a:r>
            <a:r>
              <a:rPr lang="en-US" sz="3200" dirty="0" smtClean="0">
                <a:solidFill>
                  <a:srgbClr val="1C01BF"/>
                </a:solidFill>
              </a:rPr>
              <a:t> d[</a:t>
            </a:r>
            <a:r>
              <a:rPr lang="en-US" sz="3200" dirty="0" err="1" smtClean="0">
                <a:solidFill>
                  <a:srgbClr val="1C01BF"/>
                </a:solidFill>
              </a:rPr>
              <a:t>u,v</a:t>
            </a:r>
            <a:r>
              <a:rPr lang="en-US" sz="3200" dirty="0" smtClean="0">
                <a:solidFill>
                  <a:srgbClr val="1C01BF"/>
                </a:solidFill>
              </a:rPr>
              <a:t>].</a:t>
            </a:r>
            <a:endParaRPr lang="he-IL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5359095" cy="35394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3200" u="sng" dirty="0" smtClean="0"/>
              <a:t>Data structure</a:t>
            </a:r>
            <a:r>
              <a:rPr lang="en-US" sz="3200" dirty="0"/>
              <a:t>:</a:t>
            </a:r>
            <a:r>
              <a:rPr lang="en-US" sz="3200" dirty="0" smtClean="0"/>
              <a:t> </a:t>
            </a:r>
          </a:p>
          <a:p>
            <a:pPr algn="l" rtl="0"/>
            <a:r>
              <a:rPr lang="en-US" sz="3200" dirty="0" smtClean="0"/>
              <a:t>For </a:t>
            </a:r>
            <a:r>
              <a:rPr lang="en-US" sz="3200" dirty="0"/>
              <a:t>each </a:t>
            </a:r>
            <a:r>
              <a:rPr lang="en-US" sz="3200" dirty="0" err="1">
                <a:solidFill>
                  <a:srgbClr val="1C01BF"/>
                </a:solidFill>
              </a:rPr>
              <a:t>u</a:t>
            </a:r>
            <a:r>
              <a:rPr lang="en-US" sz="3200" dirty="0" err="1">
                <a:solidFill>
                  <a:srgbClr val="1C01BF"/>
                </a:solidFill>
                <a:sym typeface="Symbol"/>
              </a:rPr>
              <a:t>V</a:t>
            </a:r>
            <a:endParaRPr lang="en-US" sz="3200" dirty="0" smtClean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/>
              <a:t>p(u)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/>
              <a:t>hash table with B(u)</a:t>
            </a:r>
          </a:p>
          <a:p>
            <a:pPr algn="l" rtl="0"/>
            <a:r>
              <a:rPr lang="en-US" sz="3200" dirty="0"/>
              <a:t>For each </a:t>
            </a:r>
            <a:r>
              <a:rPr lang="en-US" sz="3200" dirty="0" err="1">
                <a:solidFill>
                  <a:srgbClr val="1C01BF"/>
                </a:solidFill>
              </a:rPr>
              <a:t>u</a:t>
            </a:r>
            <a:r>
              <a:rPr lang="en-US" sz="3200" dirty="0" err="1">
                <a:solidFill>
                  <a:srgbClr val="1C01BF"/>
                </a:solidFill>
                <a:sym typeface="Symbol"/>
              </a:rPr>
              <a:t>A</a:t>
            </a:r>
            <a:endParaRPr lang="en-US" sz="32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/>
              <a:t>distance </a:t>
            </a:r>
            <a:r>
              <a:rPr lang="en-US" sz="3200" dirty="0"/>
              <a:t>to all other </a:t>
            </a:r>
            <a:r>
              <a:rPr lang="en-US" sz="3200" dirty="0" smtClean="0"/>
              <a:t>vertices</a:t>
            </a:r>
            <a:endParaRPr lang="he-IL" sz="3200" dirty="0"/>
          </a:p>
          <a:p>
            <a:pPr algn="l" rtl="0"/>
            <a:endParaRPr lang="he-IL" sz="3200" dirty="0"/>
          </a:p>
        </p:txBody>
      </p:sp>
      <p:sp>
        <p:nvSpPr>
          <p:cNvPr id="9" name="Left Bracket 8"/>
          <p:cNvSpPr/>
          <p:nvPr/>
        </p:nvSpPr>
        <p:spPr>
          <a:xfrm>
            <a:off x="827584" y="1988840"/>
            <a:ext cx="45719" cy="144016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TextBox 83"/>
          <p:cNvSpPr txBox="1"/>
          <p:nvPr/>
        </p:nvSpPr>
        <p:spPr>
          <a:xfrm>
            <a:off x="251519" y="2512068"/>
            <a:ext cx="6480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n/p</a:t>
            </a:r>
            <a:endParaRPr lang="he-IL" dirty="0"/>
          </a:p>
        </p:txBody>
      </p:sp>
      <p:sp>
        <p:nvSpPr>
          <p:cNvPr id="85" name="Left Bracket 84"/>
          <p:cNvSpPr/>
          <p:nvPr/>
        </p:nvSpPr>
        <p:spPr>
          <a:xfrm>
            <a:off x="831778" y="3490122"/>
            <a:ext cx="45719" cy="828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TextBox 94"/>
          <p:cNvSpPr txBox="1"/>
          <p:nvPr/>
        </p:nvSpPr>
        <p:spPr>
          <a:xfrm>
            <a:off x="251520" y="3635732"/>
            <a:ext cx="6480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n²p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5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9" grpId="0" animBg="1"/>
      <p:bldP spid="84" grpId="0"/>
      <p:bldP spid="85" grpId="0" animBg="1"/>
      <p:bldP spid="9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Distance oracles: </a:t>
            </a:r>
            <a:r>
              <a:rPr lang="en-US" sz="4000" dirty="0" smtClean="0">
                <a:solidFill>
                  <a:srgbClr val="3333CC"/>
                </a:solidFill>
              </a:rPr>
              <a:t>TZ</a:t>
            </a:r>
            <a:r>
              <a:rPr lang="en-US" sz="4000" dirty="0" smtClean="0"/>
              <a:t> 3-stretch</a:t>
            </a:r>
            <a:endParaRPr lang="he-IL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725547" y="1412776"/>
            <a:ext cx="5370829" cy="255454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1">
            <a:spAutoFit/>
          </a:bodyPr>
          <a:lstStyle/>
          <a:p>
            <a:pPr algn="l" rtl="0"/>
            <a:r>
              <a:rPr lang="en-US" sz="3200" u="sng" dirty="0" smtClean="0"/>
              <a:t>Query(</a:t>
            </a:r>
            <a:r>
              <a:rPr lang="en-US" sz="3200" u="sng" dirty="0" err="1" smtClean="0"/>
              <a:t>u,v</a:t>
            </a:r>
            <a:r>
              <a:rPr lang="en-US" sz="3200" u="sng" dirty="0" smtClean="0"/>
              <a:t>)</a:t>
            </a:r>
            <a:r>
              <a:rPr lang="en-US" sz="3200" dirty="0" smtClean="0"/>
              <a:t> </a:t>
            </a:r>
          </a:p>
          <a:p>
            <a:pPr algn="l" rtl="0"/>
            <a:r>
              <a:rPr lang="en-US" sz="3200" dirty="0" smtClean="0"/>
              <a:t>If </a:t>
            </a:r>
            <a:r>
              <a:rPr lang="en-US" sz="3200" dirty="0" err="1" smtClean="0">
                <a:solidFill>
                  <a:srgbClr val="1C01BF"/>
                </a:solidFill>
              </a:rPr>
              <a:t>u</a:t>
            </a:r>
            <a:r>
              <a:rPr lang="en-US" sz="3200" dirty="0" err="1" smtClean="0">
                <a:solidFill>
                  <a:srgbClr val="1C01BF"/>
                </a:solidFill>
                <a:sym typeface="Symbol"/>
              </a:rPr>
              <a:t>B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(v) </a:t>
            </a:r>
          </a:p>
          <a:p>
            <a:pPr algn="l" rtl="0"/>
            <a:r>
              <a:rPr lang="en-US" sz="3200" dirty="0">
                <a:solidFill>
                  <a:srgbClr val="1C01BF"/>
                </a:solidFill>
                <a:sym typeface="Symbol"/>
              </a:rPr>
              <a:t>	</a:t>
            </a:r>
            <a:r>
              <a:rPr lang="en-US" sz="3200" dirty="0" smtClean="0"/>
              <a:t>return d[</a:t>
            </a:r>
            <a:r>
              <a:rPr lang="en-US" sz="3200" dirty="0" err="1" smtClean="0"/>
              <a:t>u,v</a:t>
            </a:r>
            <a:r>
              <a:rPr lang="en-US" sz="3200" dirty="0" smtClean="0"/>
              <a:t>]</a:t>
            </a:r>
          </a:p>
          <a:p>
            <a:pPr algn="l" rtl="0"/>
            <a:r>
              <a:rPr lang="en-US" sz="3200" dirty="0" smtClean="0"/>
              <a:t>Else </a:t>
            </a:r>
          </a:p>
          <a:p>
            <a:pPr algn="l" rtl="0"/>
            <a:r>
              <a:rPr lang="en-US" sz="3200" dirty="0"/>
              <a:t>	</a:t>
            </a:r>
            <a:r>
              <a:rPr lang="en-US" sz="3200" dirty="0" smtClean="0"/>
              <a:t>return d[</a:t>
            </a:r>
            <a:r>
              <a:rPr lang="en-US" sz="3200" dirty="0" err="1" smtClean="0"/>
              <a:t>v,p</a:t>
            </a:r>
            <a:r>
              <a:rPr lang="en-US" sz="3200" dirty="0" smtClean="0"/>
              <a:t>(v)]+d[p(v),u]</a:t>
            </a:r>
            <a:endParaRPr lang="he-IL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53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762180" y="4787152"/>
            <a:ext cx="1440000" cy="1440000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Distance oracles: </a:t>
            </a:r>
            <a:r>
              <a:rPr lang="en-US" sz="4000" dirty="0" smtClean="0">
                <a:solidFill>
                  <a:srgbClr val="3333CC"/>
                </a:solidFill>
              </a:rPr>
              <a:t>TZ</a:t>
            </a:r>
            <a:r>
              <a:rPr lang="en-US" sz="4000" dirty="0" smtClean="0"/>
              <a:t> 3-stretch</a:t>
            </a:r>
            <a:endParaRPr lang="he-IL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721451" y="1412776"/>
            <a:ext cx="5370829" cy="255454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1">
            <a:spAutoFit/>
          </a:bodyPr>
          <a:lstStyle/>
          <a:p>
            <a:pPr algn="l" rtl="0"/>
            <a:r>
              <a:rPr lang="en-US" sz="3200" u="sng" dirty="0" smtClean="0"/>
              <a:t>Query(</a:t>
            </a:r>
            <a:r>
              <a:rPr lang="en-US" sz="3200" u="sng" dirty="0" err="1" smtClean="0"/>
              <a:t>u,v</a:t>
            </a:r>
            <a:r>
              <a:rPr lang="en-US" sz="3200" u="sng" dirty="0" smtClean="0"/>
              <a:t>)</a:t>
            </a:r>
            <a:r>
              <a:rPr lang="en-US" sz="3200" dirty="0" smtClean="0"/>
              <a:t> </a:t>
            </a:r>
          </a:p>
          <a:p>
            <a:pPr algn="l" rtl="0"/>
            <a:r>
              <a:rPr lang="en-US" sz="3200" dirty="0" smtClean="0"/>
              <a:t>If </a:t>
            </a:r>
            <a:r>
              <a:rPr lang="en-US" sz="3200" dirty="0" err="1" smtClean="0">
                <a:solidFill>
                  <a:srgbClr val="1C01BF"/>
                </a:solidFill>
              </a:rPr>
              <a:t>u</a:t>
            </a:r>
            <a:r>
              <a:rPr lang="en-US" sz="3200" dirty="0" err="1" smtClean="0">
                <a:solidFill>
                  <a:srgbClr val="1C01BF"/>
                </a:solidFill>
                <a:sym typeface="Symbol"/>
              </a:rPr>
              <a:t>B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(v) </a:t>
            </a:r>
          </a:p>
          <a:p>
            <a:pPr algn="l" rtl="0"/>
            <a:r>
              <a:rPr lang="en-US" sz="3200" dirty="0">
                <a:solidFill>
                  <a:srgbClr val="1C01BF"/>
                </a:solidFill>
                <a:sym typeface="Symbol"/>
              </a:rPr>
              <a:t>	</a:t>
            </a:r>
            <a:r>
              <a:rPr lang="en-US" sz="3200" dirty="0" smtClean="0"/>
              <a:t>return d[</a:t>
            </a:r>
            <a:r>
              <a:rPr lang="en-US" sz="3200" dirty="0" err="1" smtClean="0"/>
              <a:t>u,v</a:t>
            </a:r>
            <a:r>
              <a:rPr lang="en-US" sz="3200" dirty="0" smtClean="0"/>
              <a:t>]</a:t>
            </a:r>
          </a:p>
          <a:p>
            <a:pPr algn="l" rtl="0"/>
            <a:r>
              <a:rPr lang="en-US" sz="3200" dirty="0" smtClean="0"/>
              <a:t>Else </a:t>
            </a:r>
          </a:p>
          <a:p>
            <a:pPr algn="l" rtl="0"/>
            <a:r>
              <a:rPr lang="en-US" sz="3200" dirty="0"/>
              <a:t>	</a:t>
            </a:r>
            <a:r>
              <a:rPr lang="en-US" sz="3200" dirty="0" smtClean="0"/>
              <a:t>return d[</a:t>
            </a:r>
            <a:r>
              <a:rPr lang="en-US" sz="3200" dirty="0" err="1" smtClean="0"/>
              <a:t>v,p</a:t>
            </a:r>
            <a:r>
              <a:rPr lang="en-US" sz="3200" dirty="0" smtClean="0"/>
              <a:t>(v)]+d[p(v),u]</a:t>
            </a:r>
            <a:endParaRPr lang="he-IL" sz="3200" dirty="0"/>
          </a:p>
        </p:txBody>
      </p:sp>
      <p:sp>
        <p:nvSpPr>
          <p:cNvPr id="4" name="Oval 3"/>
          <p:cNvSpPr/>
          <p:nvPr/>
        </p:nvSpPr>
        <p:spPr>
          <a:xfrm>
            <a:off x="3473433" y="545611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5417649" y="545611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228945" y="5322980"/>
            <a:ext cx="3064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5507274" y="5322980"/>
            <a:ext cx="2888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v</a:t>
            </a:r>
            <a:endParaRPr lang="he-IL" dirty="0"/>
          </a:p>
        </p:txBody>
      </p:sp>
      <p:sp>
        <p:nvSpPr>
          <p:cNvPr id="8" name="Oval 7"/>
          <p:cNvSpPr/>
          <p:nvPr/>
        </p:nvSpPr>
        <p:spPr>
          <a:xfrm>
            <a:off x="4880352" y="491997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4716016" y="4545124"/>
            <a:ext cx="55175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p(v)</a:t>
            </a:r>
            <a:endParaRPr lang="he-IL" dirty="0"/>
          </a:p>
        </p:txBody>
      </p:sp>
      <p:cxnSp>
        <p:nvCxnSpPr>
          <p:cNvPr id="11" name="Straight Connector 10"/>
          <p:cNvCxnSpPr>
            <a:stCxn id="4" idx="6"/>
            <a:endCxn id="5" idx="2"/>
          </p:cNvCxnSpPr>
          <p:nvPr/>
        </p:nvCxnSpPr>
        <p:spPr>
          <a:xfrm>
            <a:off x="3617433" y="5528110"/>
            <a:ext cx="1800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4"/>
            <a:endCxn id="5" idx="2"/>
          </p:cNvCxnSpPr>
          <p:nvPr/>
        </p:nvCxnSpPr>
        <p:spPr>
          <a:xfrm>
            <a:off x="4952352" y="5063976"/>
            <a:ext cx="465297" cy="46413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4"/>
            <a:endCxn id="4" idx="6"/>
          </p:cNvCxnSpPr>
          <p:nvPr/>
        </p:nvCxnSpPr>
        <p:spPr>
          <a:xfrm flipH="1">
            <a:off x="3617433" y="5063976"/>
            <a:ext cx="1334919" cy="46413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72375" y="4870754"/>
            <a:ext cx="84670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≤d[</a:t>
            </a:r>
            <a:r>
              <a:rPr lang="en-US" dirty="0" err="1" smtClean="0"/>
              <a:t>u,v</a:t>
            </a:r>
            <a:r>
              <a:rPr lang="en-US" dirty="0" smtClean="0"/>
              <a:t>]</a:t>
            </a:r>
            <a:endParaRPr lang="he-IL" dirty="0"/>
          </a:p>
        </p:txBody>
      </p:sp>
      <p:sp>
        <p:nvSpPr>
          <p:cNvPr id="25" name="TextBox 24"/>
          <p:cNvSpPr txBox="1"/>
          <p:nvPr/>
        </p:nvSpPr>
        <p:spPr>
          <a:xfrm>
            <a:off x="2411760" y="4870754"/>
            <a:ext cx="17540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d[</a:t>
            </a:r>
            <a:r>
              <a:rPr lang="en-US" dirty="0" err="1" smtClean="0"/>
              <a:t>u,v</a:t>
            </a:r>
            <a:r>
              <a:rPr lang="en-US" dirty="0" smtClean="0"/>
              <a:t>]+d[p(v),v]≥</a:t>
            </a: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2218520" y="6129300"/>
            <a:ext cx="481574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3200" dirty="0" smtClean="0"/>
              <a:t>d[</a:t>
            </a:r>
            <a:r>
              <a:rPr lang="en-US" sz="3200" dirty="0" err="1" smtClean="0"/>
              <a:t>u,p</a:t>
            </a:r>
            <a:r>
              <a:rPr lang="en-US" sz="3200" dirty="0" smtClean="0"/>
              <a:t>(v)]+d[p(v),v] ≤ 3d[</a:t>
            </a:r>
            <a:r>
              <a:rPr lang="en-US" sz="3200" dirty="0" err="1" smtClean="0"/>
              <a:t>u,v</a:t>
            </a:r>
            <a:r>
              <a:rPr lang="en-US" sz="3200" dirty="0" smtClean="0"/>
              <a:t>]</a:t>
            </a:r>
            <a:endParaRPr lang="he-IL" sz="32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006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Distance oracles: </a:t>
            </a:r>
            <a:r>
              <a:rPr lang="en-US" sz="4000" dirty="0" smtClean="0">
                <a:solidFill>
                  <a:srgbClr val="3333CC"/>
                </a:solidFill>
              </a:rPr>
              <a:t>TZ</a:t>
            </a:r>
            <a:r>
              <a:rPr lang="en-US" sz="4000" dirty="0" smtClean="0"/>
              <a:t> 3-stretch</a:t>
            </a:r>
            <a:endParaRPr lang="he-IL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7138877" cy="255454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3200" u="sng" dirty="0" smtClean="0"/>
              <a:t>Summary</a:t>
            </a:r>
            <a:r>
              <a:rPr lang="en-US" sz="3200" dirty="0" smtClean="0"/>
              <a:t> </a:t>
            </a:r>
          </a:p>
          <a:p>
            <a:pPr algn="l" rtl="0"/>
            <a:r>
              <a:rPr lang="en-US" sz="3200" dirty="0" smtClean="0">
                <a:solidFill>
                  <a:srgbClr val="1C01BF"/>
                </a:solidFill>
              </a:rPr>
              <a:t>Stretch</a:t>
            </a:r>
            <a:r>
              <a:rPr lang="en-US" sz="3200" dirty="0" smtClean="0"/>
              <a:t>: 3</a:t>
            </a:r>
          </a:p>
          <a:p>
            <a:pPr algn="l" rtl="0"/>
            <a:r>
              <a:rPr lang="en-US" sz="3200" dirty="0" smtClean="0">
                <a:solidFill>
                  <a:srgbClr val="1C01BF"/>
                </a:solidFill>
              </a:rPr>
              <a:t>Query</a:t>
            </a:r>
            <a:r>
              <a:rPr lang="en-US" sz="3200" dirty="0" smtClean="0"/>
              <a:t>: Constant time</a:t>
            </a:r>
          </a:p>
          <a:p>
            <a:pPr algn="l" rtl="0"/>
            <a:r>
              <a:rPr lang="en-US" sz="3200" dirty="0" smtClean="0">
                <a:solidFill>
                  <a:srgbClr val="1C01BF"/>
                </a:solidFill>
              </a:rPr>
              <a:t>Size</a:t>
            </a:r>
            <a:r>
              <a:rPr lang="en-US" sz="3200" dirty="0" smtClean="0"/>
              <a:t>: n²p+n/p. For </a:t>
            </a:r>
            <a:r>
              <a:rPr lang="en-US" sz="3200" dirty="0" smtClean="0">
                <a:solidFill>
                  <a:srgbClr val="FF0000"/>
                </a:solidFill>
              </a:rPr>
              <a:t>p=n</a:t>
            </a:r>
            <a:r>
              <a:rPr lang="en-US" sz="3200" baseline="30000" dirty="0" smtClean="0">
                <a:solidFill>
                  <a:srgbClr val="FF0000"/>
                </a:solidFill>
              </a:rPr>
              <a:t>-½</a:t>
            </a:r>
            <a:r>
              <a:rPr lang="en-US" sz="3200" dirty="0" smtClean="0"/>
              <a:t> we get size of </a:t>
            </a:r>
            <a:r>
              <a:rPr lang="en-US" sz="3200" dirty="0" smtClean="0">
                <a:solidFill>
                  <a:srgbClr val="FF0000"/>
                </a:solidFill>
              </a:rPr>
              <a:t>n</a:t>
            </a:r>
            <a:r>
              <a:rPr lang="en-US" sz="3200" baseline="30000" dirty="0" smtClean="0">
                <a:solidFill>
                  <a:srgbClr val="FF0000"/>
                </a:solidFill>
              </a:rPr>
              <a:t>1.5</a:t>
            </a:r>
            <a:endParaRPr lang="he-IL" sz="3200" baseline="30000" dirty="0">
              <a:solidFill>
                <a:srgbClr val="FF0000"/>
              </a:solidFill>
            </a:endParaRPr>
          </a:p>
          <a:p>
            <a:pPr algn="l" rtl="0"/>
            <a:endParaRPr lang="he-IL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52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Distance oracles: below stretch 3</a:t>
            </a:r>
            <a:endParaRPr lang="he-IL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390927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3200" dirty="0" smtClean="0"/>
              <a:t>Why we got </a:t>
            </a:r>
            <a:r>
              <a:rPr lang="en-US" sz="3200" u="sng" dirty="0" smtClean="0"/>
              <a:t>stretch 3</a:t>
            </a:r>
            <a:r>
              <a:rPr lang="en-US" sz="3200" dirty="0" smtClean="0"/>
              <a:t>?</a:t>
            </a:r>
          </a:p>
        </p:txBody>
      </p:sp>
      <p:sp>
        <p:nvSpPr>
          <p:cNvPr id="6" name="Oval 5"/>
          <p:cNvSpPr/>
          <p:nvPr/>
        </p:nvSpPr>
        <p:spPr>
          <a:xfrm>
            <a:off x="3447824" y="336787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5392040" y="336787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3203336" y="3234748"/>
            <a:ext cx="3064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5481665" y="3234748"/>
            <a:ext cx="2888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v</a:t>
            </a:r>
            <a:endParaRPr lang="he-IL" dirty="0"/>
          </a:p>
        </p:txBody>
      </p:sp>
      <p:sp>
        <p:nvSpPr>
          <p:cNvPr id="10" name="Oval 9"/>
          <p:cNvSpPr/>
          <p:nvPr/>
        </p:nvSpPr>
        <p:spPr>
          <a:xfrm>
            <a:off x="4600782" y="26369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4671174" y="2492896"/>
            <a:ext cx="55175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p(v)</a:t>
            </a:r>
            <a:endParaRPr lang="he-IL" dirty="0"/>
          </a:p>
        </p:txBody>
      </p:sp>
      <p:cxnSp>
        <p:nvCxnSpPr>
          <p:cNvPr id="12" name="Straight Connector 11"/>
          <p:cNvCxnSpPr>
            <a:stCxn id="6" idx="6"/>
            <a:endCxn id="7" idx="2"/>
          </p:cNvCxnSpPr>
          <p:nvPr/>
        </p:nvCxnSpPr>
        <p:spPr>
          <a:xfrm>
            <a:off x="3591824" y="3439878"/>
            <a:ext cx="1800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4"/>
            <a:endCxn id="7" idx="2"/>
          </p:cNvCxnSpPr>
          <p:nvPr/>
        </p:nvCxnSpPr>
        <p:spPr>
          <a:xfrm>
            <a:off x="4672782" y="2780912"/>
            <a:ext cx="719258" cy="65896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4"/>
            <a:endCxn id="6" idx="6"/>
          </p:cNvCxnSpPr>
          <p:nvPr/>
        </p:nvCxnSpPr>
        <p:spPr>
          <a:xfrm flipH="1">
            <a:off x="3591824" y="2780912"/>
            <a:ext cx="1080958" cy="65896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46766" y="2782522"/>
            <a:ext cx="84670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≤d[</a:t>
            </a:r>
            <a:r>
              <a:rPr lang="en-US" dirty="0" err="1" smtClean="0"/>
              <a:t>u,v</a:t>
            </a:r>
            <a:r>
              <a:rPr lang="en-US" dirty="0" smtClean="0"/>
              <a:t>]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2386151" y="2782522"/>
            <a:ext cx="17540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d[</a:t>
            </a:r>
            <a:r>
              <a:rPr lang="en-US" dirty="0" err="1" smtClean="0"/>
              <a:t>u,v</a:t>
            </a:r>
            <a:r>
              <a:rPr lang="en-US" dirty="0" smtClean="0"/>
              <a:t>]+d[p(v),v]≥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899592" y="3933056"/>
            <a:ext cx="45318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3200" dirty="0" smtClean="0"/>
              <a:t>Because </a:t>
            </a:r>
            <a:r>
              <a:rPr lang="en-US" sz="3200" dirty="0">
                <a:solidFill>
                  <a:srgbClr val="1C01BF"/>
                </a:solidFill>
              </a:rPr>
              <a:t>d[p(v),v] </a:t>
            </a:r>
            <a:r>
              <a:rPr lang="en-US" sz="3200" dirty="0" smtClean="0">
                <a:solidFill>
                  <a:srgbClr val="1C01BF"/>
                </a:solidFill>
              </a:rPr>
              <a:t>≤ d[</a:t>
            </a:r>
            <a:r>
              <a:rPr lang="en-US" sz="3200" dirty="0" err="1" smtClean="0">
                <a:solidFill>
                  <a:srgbClr val="1C01BF"/>
                </a:solidFill>
              </a:rPr>
              <a:t>u,v</a:t>
            </a:r>
            <a:r>
              <a:rPr lang="en-US" sz="3200" dirty="0" smtClean="0">
                <a:solidFill>
                  <a:srgbClr val="1C01BF"/>
                </a:solidFill>
              </a:rPr>
              <a:t>]</a:t>
            </a:r>
            <a:r>
              <a:rPr lang="en-US" sz="3200" dirty="0" smtClean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9592" y="4572417"/>
            <a:ext cx="6840760" cy="156966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In order to get below stretch 3 we must improve this bound, for example to </a:t>
            </a:r>
          </a:p>
          <a:p>
            <a:pPr algn="l" rtl="0"/>
            <a:r>
              <a:rPr lang="en-US" sz="3200" dirty="0" smtClean="0">
                <a:solidFill>
                  <a:srgbClr val="1C01BF"/>
                </a:solidFill>
              </a:rPr>
              <a:t>d[p(v</a:t>
            </a:r>
            <a:r>
              <a:rPr lang="en-US" sz="3200" dirty="0">
                <a:solidFill>
                  <a:srgbClr val="1C01BF"/>
                </a:solidFill>
              </a:rPr>
              <a:t>),v] </a:t>
            </a:r>
            <a:r>
              <a:rPr lang="en-US" sz="3200" dirty="0" smtClean="0">
                <a:solidFill>
                  <a:srgbClr val="1C01BF"/>
                </a:solidFill>
              </a:rPr>
              <a:t>≤ ½d[</a:t>
            </a:r>
            <a:r>
              <a:rPr lang="en-US" sz="3200" dirty="0" err="1" smtClean="0">
                <a:solidFill>
                  <a:srgbClr val="1C01BF"/>
                </a:solidFill>
              </a:rPr>
              <a:t>u,v</a:t>
            </a:r>
            <a:r>
              <a:rPr lang="en-US" sz="3200" dirty="0" smtClean="0">
                <a:solidFill>
                  <a:srgbClr val="1C01BF"/>
                </a:solidFill>
              </a:rPr>
              <a:t>]</a:t>
            </a:r>
            <a:r>
              <a:rPr lang="en-US" sz="32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801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  <p:bldP spid="11" grpId="0"/>
      <p:bldP spid="15" grpId="0"/>
      <p:bldP spid="16" grpId="0"/>
      <p:bldP spid="17" grpId="0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Stretch (2,1) – notations adjustment </a:t>
            </a:r>
            <a:endParaRPr lang="he-IL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39552" y="1700808"/>
            <a:ext cx="8352928" cy="107721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err="1" smtClean="0"/>
              <a:t>p</a:t>
            </a:r>
            <a:r>
              <a:rPr lang="en-US" sz="3200" baseline="-25000" dirty="0" err="1" smtClean="0"/>
              <a:t>A</a:t>
            </a:r>
            <a:r>
              <a:rPr lang="en-US" sz="3200" dirty="0" smtClean="0"/>
              <a:t>(u) - the closest vertex from A to u </a:t>
            </a:r>
          </a:p>
          <a:p>
            <a:pPr algn="l" rtl="0"/>
            <a:r>
              <a:rPr lang="en-US" sz="3200" dirty="0" smtClean="0"/>
              <a:t>B</a:t>
            </a:r>
            <a:r>
              <a:rPr lang="en-US" sz="3200" baseline="-25000" dirty="0" smtClean="0"/>
              <a:t>A</a:t>
            </a:r>
            <a:r>
              <a:rPr lang="en-US" sz="3200" dirty="0" smtClean="0"/>
              <a:t>(u) </a:t>
            </a:r>
            <a:r>
              <a:rPr lang="en-US" sz="3200" dirty="0"/>
              <a:t>= { </a:t>
            </a:r>
            <a:r>
              <a:rPr lang="en-US" sz="3200" dirty="0" smtClean="0"/>
              <a:t>v </a:t>
            </a:r>
            <a:r>
              <a:rPr lang="en-US" sz="3200" dirty="0"/>
              <a:t>| </a:t>
            </a:r>
            <a:r>
              <a:rPr lang="en-US" sz="3200" dirty="0" smtClean="0"/>
              <a:t>d[</a:t>
            </a:r>
            <a:r>
              <a:rPr lang="en-US" sz="3200" dirty="0" err="1" smtClean="0"/>
              <a:t>u,v</a:t>
            </a:r>
            <a:r>
              <a:rPr lang="en-US" sz="3200" dirty="0" smtClean="0"/>
              <a:t>] </a:t>
            </a:r>
            <a:r>
              <a:rPr lang="en-US" sz="3200" dirty="0"/>
              <a:t>&lt; </a:t>
            </a:r>
            <a:r>
              <a:rPr lang="en-US" sz="3200" dirty="0" smtClean="0"/>
              <a:t>d[</a:t>
            </a:r>
            <a:r>
              <a:rPr lang="en-US" sz="3200" dirty="0" err="1" smtClean="0"/>
              <a:t>u,p</a:t>
            </a:r>
            <a:r>
              <a:rPr lang="en-US" sz="3200" baseline="-25000" dirty="0" err="1" smtClean="0"/>
              <a:t>A</a:t>
            </a:r>
            <a:r>
              <a:rPr lang="en-US" sz="3200" dirty="0" smtClean="0"/>
              <a:t>(u)] }</a:t>
            </a:r>
            <a:endParaRPr lang="he-IL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885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Stretch (2,1) – main idea</a:t>
            </a:r>
            <a:endParaRPr lang="he-IL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39552" y="1700808"/>
            <a:ext cx="8352928" cy="107721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err="1" smtClean="0"/>
              <a:t>p</a:t>
            </a:r>
            <a:r>
              <a:rPr lang="en-US" sz="3200" baseline="-25000" dirty="0" err="1" smtClean="0"/>
              <a:t>A</a:t>
            </a:r>
            <a:r>
              <a:rPr lang="en-US" sz="3200" dirty="0" smtClean="0"/>
              <a:t>(u) - the closest vertex from A to u </a:t>
            </a:r>
          </a:p>
          <a:p>
            <a:pPr algn="l" rtl="0"/>
            <a:r>
              <a:rPr lang="en-US" sz="3200" dirty="0" smtClean="0"/>
              <a:t>B</a:t>
            </a:r>
            <a:r>
              <a:rPr lang="en-US" sz="3200" baseline="-25000" dirty="0" smtClean="0"/>
              <a:t>A</a:t>
            </a:r>
            <a:r>
              <a:rPr lang="en-US" sz="3200" dirty="0" smtClean="0"/>
              <a:t>(u) </a:t>
            </a:r>
            <a:r>
              <a:rPr lang="en-US" sz="3200" dirty="0"/>
              <a:t>= { </a:t>
            </a:r>
            <a:r>
              <a:rPr lang="en-US" sz="3200" dirty="0" smtClean="0"/>
              <a:t>v </a:t>
            </a:r>
            <a:r>
              <a:rPr lang="en-US" sz="3200" dirty="0"/>
              <a:t>| </a:t>
            </a:r>
            <a:r>
              <a:rPr lang="en-US" sz="3200" dirty="0" smtClean="0"/>
              <a:t>d[</a:t>
            </a:r>
            <a:r>
              <a:rPr lang="en-US" sz="3200" dirty="0" err="1" smtClean="0"/>
              <a:t>u,v</a:t>
            </a:r>
            <a:r>
              <a:rPr lang="en-US" sz="3200" dirty="0" smtClean="0"/>
              <a:t>] </a:t>
            </a:r>
            <a:r>
              <a:rPr lang="en-US" sz="3200" dirty="0"/>
              <a:t>&lt; </a:t>
            </a:r>
            <a:r>
              <a:rPr lang="en-US" sz="3200" dirty="0" smtClean="0"/>
              <a:t>d[</a:t>
            </a:r>
            <a:r>
              <a:rPr lang="en-US" sz="3200" dirty="0" err="1" smtClean="0"/>
              <a:t>u,p</a:t>
            </a:r>
            <a:r>
              <a:rPr lang="en-US" sz="3200" baseline="-25000" dirty="0" err="1" smtClean="0"/>
              <a:t>A</a:t>
            </a:r>
            <a:r>
              <a:rPr lang="en-US" sz="3200" dirty="0" smtClean="0"/>
              <a:t>(u)] }</a:t>
            </a:r>
            <a:endParaRPr lang="he-IL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999854"/>
            <a:ext cx="8352928" cy="206210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Two sets are sampled (as opposed to one before)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/>
              <a:t>A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– with probability p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(|A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|=np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/>
              <a:t>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– with probability p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(|</a:t>
            </a:r>
            <a:r>
              <a:rPr lang="en-US" sz="3200" dirty="0" smtClean="0"/>
              <a:t>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|=np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</a:t>
            </a:r>
          </a:p>
          <a:p>
            <a:pPr algn="l" rtl="0"/>
            <a:r>
              <a:rPr lang="en-US" sz="3200" dirty="0" smtClean="0"/>
              <a:t>(where p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&gt;&gt;p</a:t>
            </a:r>
            <a:r>
              <a:rPr lang="en-US" sz="3200" baseline="-25000" dirty="0" smtClean="0"/>
              <a:t>2 </a:t>
            </a:r>
            <a:r>
              <a:rPr lang="en-US" sz="3200" dirty="0" smtClean="0"/>
              <a:t>and hence |A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|&gt;&gt;</a:t>
            </a:r>
            <a:r>
              <a:rPr lang="en-US" sz="3200" dirty="0"/>
              <a:t>|</a:t>
            </a:r>
            <a:r>
              <a:rPr lang="en-US" sz="3200" dirty="0" smtClean="0"/>
              <a:t>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|)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438" y="5292497"/>
            <a:ext cx="8352928" cy="107721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A third set is formed as follows:</a:t>
            </a:r>
          </a:p>
          <a:p>
            <a:pPr algn="l" rtl="0"/>
            <a:r>
              <a:rPr lang="en-US" sz="3200" dirty="0" smtClean="0"/>
              <a:t>A = A</a:t>
            </a:r>
            <a:r>
              <a:rPr lang="en-US" sz="3200" baseline="-25000" dirty="0" smtClean="0"/>
              <a:t>1</a:t>
            </a:r>
            <a:r>
              <a:rPr lang="en-US" sz="3200" dirty="0"/>
              <a:t> </a:t>
            </a:r>
            <a:r>
              <a:rPr lang="en-US" sz="3200" dirty="0" smtClean="0">
                <a:sym typeface="Symbol"/>
              </a:rPr>
              <a:t></a:t>
            </a:r>
            <a:r>
              <a:rPr lang="en-US" sz="1600" dirty="0" smtClean="0">
                <a:sym typeface="Symbol"/>
              </a:rPr>
              <a:t>u</a:t>
            </a:r>
            <a:r>
              <a:rPr lang="en-US" sz="1600" dirty="0" smtClean="0"/>
              <a:t>A</a:t>
            </a:r>
            <a:r>
              <a:rPr lang="en-US" sz="1600" baseline="-25000" dirty="0" smtClean="0"/>
              <a:t>2</a:t>
            </a:r>
            <a:r>
              <a:rPr lang="en-US" sz="3200" dirty="0" smtClean="0">
                <a:solidFill>
                  <a:prstClr val="black"/>
                </a:solidFill>
              </a:rPr>
              <a:t>B</a:t>
            </a:r>
            <a:r>
              <a:rPr lang="en-US" sz="3200" baseline="-25000" dirty="0" smtClean="0">
                <a:solidFill>
                  <a:prstClr val="black"/>
                </a:solidFill>
              </a:rPr>
              <a:t>A</a:t>
            </a:r>
            <a:r>
              <a:rPr lang="en-US" sz="2400" baseline="-45000" dirty="0" smtClean="0">
                <a:solidFill>
                  <a:prstClr val="black"/>
                </a:solidFill>
              </a:rPr>
              <a:t>1</a:t>
            </a:r>
            <a:r>
              <a:rPr lang="en-US" sz="3200" dirty="0" smtClean="0">
                <a:solidFill>
                  <a:prstClr val="black"/>
                </a:solidFill>
              </a:rPr>
              <a:t>(u)</a:t>
            </a:r>
            <a:endParaRPr lang="en-US" sz="1600" baseline="-45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895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rtl="0" eaLnBrk="1" hangingPunct="1"/>
            <a:r>
              <a:rPr lang="en-US" dirty="0" smtClean="0"/>
              <a:t>Distance oracles: </a:t>
            </a:r>
            <a:r>
              <a:rPr lang="en-US" dirty="0" smtClean="0">
                <a:solidFill>
                  <a:srgbClr val="3333CC"/>
                </a:solidFill>
              </a:rPr>
              <a:t>stretch</a:t>
            </a:r>
            <a:r>
              <a:rPr lang="en-US" dirty="0" smtClean="0"/>
              <a:t> </a:t>
            </a: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107950" y="1308100"/>
            <a:ext cx="90360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3200" dirty="0" smtClean="0"/>
              <a:t>What we can get from settling on approximation? </a:t>
            </a:r>
            <a:endParaRPr lang="en-US" sz="3200" dirty="0"/>
          </a:p>
          <a:p>
            <a:pPr algn="l" rtl="0" eaLnBrk="1" hangingPunct="1">
              <a:spcBef>
                <a:spcPct val="20000"/>
              </a:spcBef>
            </a:pPr>
            <a:endParaRPr lang="en-US" sz="3200" dirty="0"/>
          </a:p>
          <a:p>
            <a:pPr algn="l" rtl="0" eaLnBrk="1" hangingPunct="1">
              <a:spcBef>
                <a:spcPct val="20000"/>
              </a:spcBef>
            </a:pPr>
            <a:r>
              <a:rPr lang="en-US" sz="3200" u="sng" dirty="0" smtClean="0"/>
              <a:t>Stretch: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3200" dirty="0" smtClean="0"/>
              <a:t>d </a:t>
            </a:r>
            <a:r>
              <a:rPr lang="en-US" sz="3200" dirty="0" smtClean="0"/>
              <a:t>- the </a:t>
            </a:r>
            <a:r>
              <a:rPr lang="en-US" sz="3200" dirty="0"/>
              <a:t>distance between u and v.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3200" dirty="0" smtClean="0"/>
              <a:t>d'[</a:t>
            </a:r>
            <a:r>
              <a:rPr lang="en-US" sz="3200" dirty="0" err="1"/>
              <a:t>u,v</a:t>
            </a:r>
            <a:r>
              <a:rPr lang="en-US" sz="3200" dirty="0"/>
              <a:t>] - </a:t>
            </a:r>
            <a:r>
              <a:rPr lang="en-US" sz="3200" dirty="0" smtClean="0"/>
              <a:t>an approximation.</a:t>
            </a:r>
            <a:endParaRPr lang="en-US" sz="3200" dirty="0"/>
          </a:p>
          <a:p>
            <a:pPr marL="457200" indent="-457200" algn="l" rtl="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c-multiplicative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stretch</a:t>
            </a:r>
            <a:r>
              <a:rPr lang="en-US" sz="3200" dirty="0"/>
              <a:t> </a:t>
            </a:r>
            <a:r>
              <a:rPr lang="en-US" sz="3200" dirty="0" smtClean="0"/>
              <a:t>-  </a:t>
            </a:r>
            <a:r>
              <a:rPr lang="en-US" sz="3200" dirty="0" smtClean="0">
                <a:solidFill>
                  <a:srgbClr val="3333CC"/>
                </a:solidFill>
              </a:rPr>
              <a:t>d ≤ d'[</a:t>
            </a:r>
            <a:r>
              <a:rPr lang="en-US" sz="3200" dirty="0" err="1">
                <a:solidFill>
                  <a:srgbClr val="3333CC"/>
                </a:solidFill>
              </a:rPr>
              <a:t>u,v</a:t>
            </a:r>
            <a:r>
              <a:rPr lang="en-US" sz="3200" dirty="0" smtClean="0">
                <a:solidFill>
                  <a:srgbClr val="3333CC"/>
                </a:solidFill>
              </a:rPr>
              <a:t>] ≤ </a:t>
            </a:r>
            <a:r>
              <a:rPr lang="en-US" sz="3200" dirty="0" err="1" smtClean="0">
                <a:solidFill>
                  <a:srgbClr val="3333CC"/>
                </a:solidFill>
              </a:rPr>
              <a:t>c·d</a:t>
            </a:r>
            <a:r>
              <a:rPr lang="en-US" sz="3200" dirty="0" smtClean="0">
                <a:solidFill>
                  <a:srgbClr val="3333CC"/>
                </a:solidFill>
              </a:rPr>
              <a:t> </a:t>
            </a:r>
            <a:endParaRPr lang="en-US" sz="3200" dirty="0">
              <a:solidFill>
                <a:srgbClr val="3333CC"/>
              </a:solidFill>
            </a:endParaRPr>
          </a:p>
          <a:p>
            <a:pPr marL="457200" indent="-457200" algn="l" rtl="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c-additive </a:t>
            </a:r>
            <a:r>
              <a:rPr lang="en-US" sz="3200" dirty="0">
                <a:solidFill>
                  <a:srgbClr val="FF0000"/>
                </a:solidFill>
              </a:rPr>
              <a:t>stretch </a:t>
            </a:r>
            <a:r>
              <a:rPr lang="en-US" sz="3200" dirty="0" smtClean="0"/>
              <a:t>-  </a:t>
            </a:r>
            <a:r>
              <a:rPr lang="en-US" sz="3200" dirty="0" smtClean="0">
                <a:solidFill>
                  <a:srgbClr val="3333CC"/>
                </a:solidFill>
              </a:rPr>
              <a:t>d ≤ d'[</a:t>
            </a:r>
            <a:r>
              <a:rPr lang="en-US" sz="3200" dirty="0" err="1">
                <a:solidFill>
                  <a:srgbClr val="3333CC"/>
                </a:solidFill>
              </a:rPr>
              <a:t>u,v</a:t>
            </a:r>
            <a:r>
              <a:rPr lang="en-US" sz="3200" dirty="0" smtClean="0">
                <a:solidFill>
                  <a:srgbClr val="3333CC"/>
                </a:solidFill>
              </a:rPr>
              <a:t>] ≤ d </a:t>
            </a:r>
            <a:r>
              <a:rPr lang="en-US" sz="3200" dirty="0">
                <a:solidFill>
                  <a:srgbClr val="3333CC"/>
                </a:solidFill>
              </a:rPr>
              <a:t>+ c</a:t>
            </a:r>
          </a:p>
          <a:p>
            <a:pPr marL="457200" indent="-457200" algn="l" rtl="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en-US" sz="3200" baseline="-25000" dirty="0">
                <a:solidFill>
                  <a:srgbClr val="FF0000"/>
                </a:solidFill>
              </a:rPr>
              <a:t>1</a:t>
            </a:r>
            <a:r>
              <a:rPr lang="en-US" sz="3200" dirty="0">
                <a:solidFill>
                  <a:srgbClr val="FF0000"/>
                </a:solidFill>
              </a:rPr>
              <a:t>,c</a:t>
            </a:r>
            <a:r>
              <a:rPr lang="en-US" sz="3200" baseline="-250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</a:rPr>
              <a:t>)-stretch </a:t>
            </a:r>
            <a:r>
              <a:rPr lang="en-US" sz="3200" dirty="0" smtClean="0"/>
              <a:t>-  </a:t>
            </a:r>
            <a:r>
              <a:rPr lang="en-US" sz="3200" dirty="0" smtClean="0">
                <a:solidFill>
                  <a:srgbClr val="3333CC"/>
                </a:solidFill>
              </a:rPr>
              <a:t>d ≤ d'[</a:t>
            </a:r>
            <a:r>
              <a:rPr lang="en-US" sz="3200" dirty="0" err="1">
                <a:solidFill>
                  <a:srgbClr val="3333CC"/>
                </a:solidFill>
              </a:rPr>
              <a:t>u,v</a:t>
            </a:r>
            <a:r>
              <a:rPr lang="en-US" sz="3200" dirty="0" smtClean="0">
                <a:solidFill>
                  <a:srgbClr val="3333CC"/>
                </a:solidFill>
              </a:rPr>
              <a:t>] ≤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en-US" sz="3200" baseline="-250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>
                <a:solidFill>
                  <a:srgbClr val="3333CC"/>
                </a:solidFill>
              </a:rPr>
              <a:t>d </a:t>
            </a:r>
            <a:r>
              <a:rPr lang="en-US" sz="3200" dirty="0">
                <a:solidFill>
                  <a:srgbClr val="3333CC"/>
                </a:solidFill>
              </a:rPr>
              <a:t>+ </a:t>
            </a: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en-US" sz="3200" baseline="-25000" dirty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3333CC"/>
              </a:solidFill>
            </a:endParaRPr>
          </a:p>
          <a:p>
            <a:pPr algn="l" rtl="0" eaLnBrk="1" hangingPunct="1">
              <a:spcBef>
                <a:spcPct val="20000"/>
              </a:spcBef>
            </a:pPr>
            <a:endParaRPr lang="en-US" sz="3200" dirty="0">
              <a:solidFill>
                <a:srgbClr val="3333CC"/>
              </a:solidFill>
            </a:endParaRPr>
          </a:p>
          <a:p>
            <a:pPr algn="l" rtl="0" eaLnBrk="1" hangingPunct="1">
              <a:spcBef>
                <a:spcPct val="20000"/>
              </a:spcBef>
            </a:pPr>
            <a:endParaRPr lang="en-US" sz="3200" dirty="0"/>
          </a:p>
          <a:p>
            <a:pPr algn="l" rtl="0" eaLnBrk="1" hangingPunct="1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457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/>
              <a:t>Stretch (2,1) – main idea</a:t>
            </a:r>
            <a:endParaRPr lang="he-IL" sz="4000" dirty="0"/>
          </a:p>
        </p:txBody>
      </p:sp>
      <p:sp>
        <p:nvSpPr>
          <p:cNvPr id="4" name="Oval 3"/>
          <p:cNvSpPr/>
          <p:nvPr/>
        </p:nvSpPr>
        <p:spPr>
          <a:xfrm>
            <a:off x="3879506" y="290819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4247938" y="347587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4714361" y="280441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3231426" y="266958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3951506" y="24929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Oval 9"/>
          <p:cNvSpPr/>
          <p:nvPr/>
        </p:nvSpPr>
        <p:spPr>
          <a:xfrm>
            <a:off x="5057665" y="316275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Oval 12"/>
          <p:cNvSpPr/>
          <p:nvPr/>
        </p:nvSpPr>
        <p:spPr>
          <a:xfrm>
            <a:off x="4211976" y="220486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>
            <a:off x="4572000" y="256490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Oval 14"/>
          <p:cNvSpPr/>
          <p:nvPr/>
        </p:nvSpPr>
        <p:spPr>
          <a:xfrm>
            <a:off x="4166786" y="373042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Oval 15"/>
          <p:cNvSpPr/>
          <p:nvPr/>
        </p:nvSpPr>
        <p:spPr>
          <a:xfrm>
            <a:off x="3428280" y="340224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2799740" y="33385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/>
          <p:nvPr/>
        </p:nvSpPr>
        <p:spPr>
          <a:xfrm>
            <a:off x="3500280" y="281778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/>
          <p:nvPr/>
        </p:nvSpPr>
        <p:spPr>
          <a:xfrm>
            <a:off x="3714942" y="414732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/>
          <p:cNvSpPr/>
          <p:nvPr/>
        </p:nvSpPr>
        <p:spPr>
          <a:xfrm>
            <a:off x="4352662" y="38979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/>
          <p:nvPr/>
        </p:nvSpPr>
        <p:spPr>
          <a:xfrm>
            <a:off x="4742866" y="445476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Oval 23"/>
          <p:cNvSpPr/>
          <p:nvPr/>
        </p:nvSpPr>
        <p:spPr>
          <a:xfrm>
            <a:off x="5133087" y="36450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/>
          <p:cNvSpPr/>
          <p:nvPr/>
        </p:nvSpPr>
        <p:spPr>
          <a:xfrm>
            <a:off x="3726354" y="356559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/>
          <p:cNvSpPr/>
          <p:nvPr/>
        </p:nvSpPr>
        <p:spPr>
          <a:xfrm>
            <a:off x="3798354" y="445476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5988860" y="366005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Oval 28"/>
          <p:cNvSpPr/>
          <p:nvPr/>
        </p:nvSpPr>
        <p:spPr>
          <a:xfrm>
            <a:off x="6357292" y="422772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/>
          <p:cNvSpPr/>
          <p:nvPr/>
        </p:nvSpPr>
        <p:spPr>
          <a:xfrm>
            <a:off x="6668889" y="33301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Oval 30"/>
          <p:cNvSpPr/>
          <p:nvPr/>
        </p:nvSpPr>
        <p:spPr>
          <a:xfrm>
            <a:off x="5340780" y="33385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Oval 31"/>
          <p:cNvSpPr/>
          <p:nvPr/>
        </p:nvSpPr>
        <p:spPr>
          <a:xfrm>
            <a:off x="6819562" y="39581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33"/>
          <p:cNvSpPr/>
          <p:nvPr/>
        </p:nvSpPr>
        <p:spPr>
          <a:xfrm>
            <a:off x="6204140" y="359311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6924220" y="33301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Oval 35"/>
          <p:cNvSpPr/>
          <p:nvPr/>
        </p:nvSpPr>
        <p:spPr>
          <a:xfrm>
            <a:off x="6276140" y="448228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Oval 36"/>
          <p:cNvSpPr/>
          <p:nvPr/>
        </p:nvSpPr>
        <p:spPr>
          <a:xfrm>
            <a:off x="5580112" y="400506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Oval 37"/>
          <p:cNvSpPr/>
          <p:nvPr/>
        </p:nvSpPr>
        <p:spPr>
          <a:xfrm>
            <a:off x="5906066" y="472177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Oval 38"/>
          <p:cNvSpPr/>
          <p:nvPr/>
        </p:nvSpPr>
        <p:spPr>
          <a:xfrm>
            <a:off x="4832370" y="395572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Oval 39"/>
          <p:cNvSpPr/>
          <p:nvPr/>
        </p:nvSpPr>
        <p:spPr>
          <a:xfrm>
            <a:off x="5796152" y="350100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Oval 40"/>
          <p:cNvSpPr/>
          <p:nvPr/>
        </p:nvSpPr>
        <p:spPr>
          <a:xfrm>
            <a:off x="5065170" y="484738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Oval 41"/>
          <p:cNvSpPr/>
          <p:nvPr/>
        </p:nvSpPr>
        <p:spPr>
          <a:xfrm>
            <a:off x="6483788" y="463895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Oval 44"/>
          <p:cNvSpPr/>
          <p:nvPr/>
        </p:nvSpPr>
        <p:spPr>
          <a:xfrm>
            <a:off x="5835708" y="431745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/>
          <p:cNvSpPr/>
          <p:nvPr/>
        </p:nvSpPr>
        <p:spPr>
          <a:xfrm>
            <a:off x="6607683" y="206918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Oval 47"/>
          <p:cNvSpPr/>
          <p:nvPr/>
        </p:nvSpPr>
        <p:spPr>
          <a:xfrm>
            <a:off x="6976115" y="263686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Oval 48"/>
          <p:cNvSpPr/>
          <p:nvPr/>
        </p:nvSpPr>
        <p:spPr>
          <a:xfrm>
            <a:off x="7442538" y="196540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Oval 49"/>
          <p:cNvSpPr/>
          <p:nvPr/>
        </p:nvSpPr>
        <p:spPr>
          <a:xfrm>
            <a:off x="7471043" y="232374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/>
          <p:cNvSpPr/>
          <p:nvPr/>
        </p:nvSpPr>
        <p:spPr>
          <a:xfrm>
            <a:off x="6822963" y="200224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Oval 52"/>
          <p:cNvSpPr/>
          <p:nvPr/>
        </p:nvSpPr>
        <p:spPr>
          <a:xfrm>
            <a:off x="7543043" y="173928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Oval 53"/>
          <p:cNvSpPr/>
          <p:nvPr/>
        </p:nvSpPr>
        <p:spPr>
          <a:xfrm>
            <a:off x="6894963" y="289141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Oval 54"/>
          <p:cNvSpPr/>
          <p:nvPr/>
        </p:nvSpPr>
        <p:spPr>
          <a:xfrm>
            <a:off x="6546715" y="296178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Oval 55"/>
          <p:cNvSpPr/>
          <p:nvPr/>
        </p:nvSpPr>
        <p:spPr>
          <a:xfrm>
            <a:off x="7102611" y="304808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Oval 56"/>
          <p:cNvSpPr/>
          <p:nvPr/>
        </p:nvSpPr>
        <p:spPr>
          <a:xfrm>
            <a:off x="7250006" y="323475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Oval 58"/>
          <p:cNvSpPr/>
          <p:nvPr/>
        </p:nvSpPr>
        <p:spPr>
          <a:xfrm>
            <a:off x="6454531" y="272658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Oval 59"/>
          <p:cNvSpPr/>
          <p:nvPr/>
        </p:nvSpPr>
        <p:spPr>
          <a:xfrm>
            <a:off x="6894963" y="421681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Oval 63"/>
          <p:cNvSpPr/>
          <p:nvPr/>
        </p:nvSpPr>
        <p:spPr>
          <a:xfrm>
            <a:off x="3570942" y="446876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Oval 64"/>
          <p:cNvSpPr/>
          <p:nvPr/>
        </p:nvSpPr>
        <p:spPr>
          <a:xfrm>
            <a:off x="2799597" y="446145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Oval 66"/>
          <p:cNvSpPr/>
          <p:nvPr/>
        </p:nvSpPr>
        <p:spPr>
          <a:xfrm>
            <a:off x="2329836" y="429462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Oval 74"/>
          <p:cNvSpPr/>
          <p:nvPr/>
        </p:nvSpPr>
        <p:spPr>
          <a:xfrm>
            <a:off x="4616370" y="494502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Oval 75"/>
          <p:cNvSpPr/>
          <p:nvPr/>
        </p:nvSpPr>
        <p:spPr>
          <a:xfrm>
            <a:off x="5412780" y="52231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Oval 76"/>
          <p:cNvSpPr/>
          <p:nvPr/>
        </p:nvSpPr>
        <p:spPr>
          <a:xfrm>
            <a:off x="4535218" y="51995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Oval 77"/>
          <p:cNvSpPr/>
          <p:nvPr/>
        </p:nvSpPr>
        <p:spPr>
          <a:xfrm>
            <a:off x="3796712" y="48713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Oval 81"/>
          <p:cNvSpPr/>
          <p:nvPr/>
        </p:nvSpPr>
        <p:spPr>
          <a:xfrm>
            <a:off x="4094786" y="503474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Oval 85"/>
          <p:cNvSpPr/>
          <p:nvPr/>
        </p:nvSpPr>
        <p:spPr>
          <a:xfrm>
            <a:off x="5178381" y="393622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Oval 87"/>
          <p:cNvSpPr/>
          <p:nvPr/>
        </p:nvSpPr>
        <p:spPr>
          <a:xfrm>
            <a:off x="4688370" y="362738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Oval 88"/>
          <p:cNvSpPr/>
          <p:nvPr/>
        </p:nvSpPr>
        <p:spPr>
          <a:xfrm>
            <a:off x="5563608" y="373711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Oval 89"/>
          <p:cNvSpPr/>
          <p:nvPr/>
        </p:nvSpPr>
        <p:spPr>
          <a:xfrm>
            <a:off x="4904794" y="342734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Oval 90"/>
          <p:cNvSpPr/>
          <p:nvPr/>
        </p:nvSpPr>
        <p:spPr>
          <a:xfrm>
            <a:off x="5353289" y="433239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TextBox 92"/>
          <p:cNvSpPr txBox="1"/>
          <p:nvPr/>
        </p:nvSpPr>
        <p:spPr>
          <a:xfrm>
            <a:off x="323528" y="1772816"/>
            <a:ext cx="225485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= {   } with prob. p</a:t>
            </a:r>
            <a:r>
              <a:rPr lang="en-US" baseline="-25000" dirty="0" smtClean="0"/>
              <a:t>1</a:t>
            </a:r>
          </a:p>
          <a:p>
            <a:pPr algn="l" rtl="0"/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{   } with prob.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pPr algn="l" rtl="0"/>
            <a:r>
              <a:rPr lang="en-US" dirty="0" smtClean="0"/>
              <a:t>A =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</a:t>
            </a:r>
            <a:r>
              <a:rPr lang="en-US" sz="1050" dirty="0">
                <a:sym typeface="Symbol"/>
              </a:rPr>
              <a:t>u</a:t>
            </a:r>
            <a:r>
              <a:rPr lang="en-US" sz="1050" dirty="0"/>
              <a:t>A</a:t>
            </a:r>
            <a:r>
              <a:rPr lang="en-US" sz="1050" baseline="-25000" dirty="0"/>
              <a:t>2</a:t>
            </a:r>
            <a:r>
              <a:rPr lang="en-US" dirty="0">
                <a:solidFill>
                  <a:prstClr val="black"/>
                </a:solidFill>
              </a:rPr>
              <a:t>B</a:t>
            </a:r>
            <a:r>
              <a:rPr lang="en-US" baseline="-25000" dirty="0">
                <a:solidFill>
                  <a:prstClr val="black"/>
                </a:solidFill>
              </a:rPr>
              <a:t>A</a:t>
            </a:r>
            <a:r>
              <a:rPr lang="en-US" sz="1400" baseline="-4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(u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 smtClean="0"/>
          </a:p>
        </p:txBody>
      </p:sp>
      <p:sp>
        <p:nvSpPr>
          <p:cNvPr id="94" name="Oval 93"/>
          <p:cNvSpPr/>
          <p:nvPr/>
        </p:nvSpPr>
        <p:spPr>
          <a:xfrm>
            <a:off x="925558" y="190426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Oval 82"/>
          <p:cNvSpPr/>
          <p:nvPr/>
        </p:nvSpPr>
        <p:spPr>
          <a:xfrm>
            <a:off x="921364" y="2176414"/>
            <a:ext cx="144000" cy="144000"/>
          </a:xfrm>
          <a:prstGeom prst="ellipse">
            <a:avLst/>
          </a:prstGeom>
          <a:solidFill>
            <a:srgbClr val="1C0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Oval 32"/>
          <p:cNvSpPr/>
          <p:nvPr/>
        </p:nvSpPr>
        <p:spPr>
          <a:xfrm>
            <a:off x="4463178" y="2960138"/>
            <a:ext cx="1476974" cy="1476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Oval 42"/>
          <p:cNvSpPr/>
          <p:nvPr/>
        </p:nvSpPr>
        <p:spPr>
          <a:xfrm>
            <a:off x="6320838" y="2303937"/>
            <a:ext cx="1666800" cy="16668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Oval 25"/>
          <p:cNvSpPr/>
          <p:nvPr/>
        </p:nvSpPr>
        <p:spPr>
          <a:xfrm>
            <a:off x="3182666" y="3874785"/>
            <a:ext cx="1324800" cy="13248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618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271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3" grpId="0" animBg="1"/>
      <p:bldP spid="2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/>
              <a:t>Stretch (2,1) – </a:t>
            </a:r>
            <a:r>
              <a:rPr lang="en-US" sz="4000" dirty="0" smtClean="0"/>
              <a:t>query</a:t>
            </a:r>
            <a:endParaRPr lang="he-IL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499300"/>
            <a:ext cx="8856984" cy="255454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u="sng" dirty="0" smtClean="0"/>
              <a:t>Query(</a:t>
            </a:r>
            <a:r>
              <a:rPr lang="en-US" sz="3200" u="sng" dirty="0" err="1" smtClean="0"/>
              <a:t>u,v</a:t>
            </a:r>
            <a:r>
              <a:rPr lang="en-US" sz="3200" u="sng" dirty="0" smtClean="0"/>
              <a:t>)</a:t>
            </a:r>
            <a:r>
              <a:rPr lang="en-US" sz="3200" dirty="0" smtClean="0"/>
              <a:t> </a:t>
            </a:r>
          </a:p>
          <a:p>
            <a:pPr algn="l" rtl="0"/>
            <a:r>
              <a:rPr lang="en-US" sz="3200" dirty="0" smtClean="0"/>
              <a:t>If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B</a:t>
            </a:r>
            <a:r>
              <a:rPr lang="en-US" sz="3200" baseline="-25000" dirty="0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(u) 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B</a:t>
            </a:r>
            <a:r>
              <a:rPr lang="en-US" sz="3200" baseline="-25000" dirty="0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(v) =  </a:t>
            </a:r>
          </a:p>
          <a:p>
            <a:pPr algn="l" rtl="0"/>
            <a:r>
              <a:rPr lang="en-US" sz="3200" dirty="0" smtClean="0"/>
              <a:t>	min(</a:t>
            </a:r>
            <a:r>
              <a:rPr lang="en-US" sz="3200" dirty="0" smtClean="0">
                <a:solidFill>
                  <a:srgbClr val="1C01BF"/>
                </a:solidFill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(u)]+d[</a:t>
            </a:r>
            <a:r>
              <a:rPr lang="en-US" sz="3200" dirty="0" err="1" smtClean="0">
                <a:solidFill>
                  <a:srgbClr val="1C01BF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(u),v]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rgbClr val="FF0000"/>
                </a:solidFill>
              </a:rPr>
              <a:t>d[</a:t>
            </a:r>
            <a:r>
              <a:rPr lang="en-US" sz="3200" dirty="0" err="1" smtClean="0">
                <a:solidFill>
                  <a:srgbClr val="FF0000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(v</a:t>
            </a:r>
            <a:r>
              <a:rPr lang="en-US" sz="3200" dirty="0">
                <a:solidFill>
                  <a:srgbClr val="FF0000"/>
                </a:solidFill>
              </a:rPr>
              <a:t>)]+</a:t>
            </a:r>
            <a:r>
              <a:rPr lang="en-US" sz="3200" dirty="0" smtClean="0">
                <a:solidFill>
                  <a:srgbClr val="FF0000"/>
                </a:solidFill>
              </a:rPr>
              <a:t>d[</a:t>
            </a:r>
            <a:r>
              <a:rPr lang="en-US" sz="3200" dirty="0" err="1" smtClean="0">
                <a:solidFill>
                  <a:srgbClr val="FF0000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(v),v]</a:t>
            </a:r>
            <a:r>
              <a:rPr lang="en-US" sz="3200" dirty="0" smtClean="0"/>
              <a:t>)</a:t>
            </a:r>
          </a:p>
          <a:p>
            <a:pPr algn="l" rtl="0"/>
            <a:r>
              <a:rPr lang="en-US" sz="3200" dirty="0" smtClean="0"/>
              <a:t>Else </a:t>
            </a:r>
          </a:p>
          <a:p>
            <a:pPr algn="l" rtl="0"/>
            <a:r>
              <a:rPr lang="en-US" sz="3200" dirty="0" smtClean="0"/>
              <a:t>	d[</a:t>
            </a:r>
            <a:r>
              <a:rPr lang="en-US" sz="3200" dirty="0" err="1" smtClean="0"/>
              <a:t>u,v</a:t>
            </a:r>
            <a:r>
              <a:rPr lang="en-US" sz="3200" dirty="0" smtClean="0"/>
              <a:t>]</a:t>
            </a:r>
            <a:endParaRPr lang="he-IL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824028" y="2132856"/>
            <a:ext cx="83388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stretch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807804" y="3573016"/>
            <a:ext cx="52892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size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657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/>
              <a:t>Stretch (2,1) – </a:t>
            </a:r>
            <a:r>
              <a:rPr lang="en-US" sz="4000" dirty="0" smtClean="0"/>
              <a:t>query</a:t>
            </a:r>
            <a:endParaRPr lang="he-IL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8856984" cy="10772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We need to bound:</a:t>
            </a:r>
            <a:endParaRPr lang="en-US" sz="3200" dirty="0" smtClean="0">
              <a:solidFill>
                <a:srgbClr val="1C01BF"/>
              </a:solidFill>
              <a:sym typeface="Symbol"/>
            </a:endParaRPr>
          </a:p>
          <a:p>
            <a:pPr algn="l" rtl="0"/>
            <a:r>
              <a:rPr lang="en-US" sz="3200" dirty="0" smtClean="0"/>
              <a:t>	min(</a:t>
            </a:r>
            <a:r>
              <a:rPr lang="en-US" sz="3200" dirty="0" smtClean="0">
                <a:solidFill>
                  <a:srgbClr val="1C01BF"/>
                </a:solidFill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(u)]+d[</a:t>
            </a:r>
            <a:r>
              <a:rPr lang="en-US" sz="3200" dirty="0" err="1" smtClean="0">
                <a:solidFill>
                  <a:srgbClr val="1C01BF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(u),v]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rgbClr val="FF0000"/>
                </a:solidFill>
              </a:rPr>
              <a:t>d[</a:t>
            </a:r>
            <a:r>
              <a:rPr lang="en-US" sz="3200" dirty="0" err="1" smtClean="0">
                <a:solidFill>
                  <a:srgbClr val="FF0000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(v</a:t>
            </a:r>
            <a:r>
              <a:rPr lang="en-US" sz="3200" dirty="0">
                <a:solidFill>
                  <a:srgbClr val="FF0000"/>
                </a:solidFill>
              </a:rPr>
              <a:t>)]+</a:t>
            </a:r>
            <a:r>
              <a:rPr lang="en-US" sz="3200" dirty="0" smtClean="0">
                <a:solidFill>
                  <a:srgbClr val="FF0000"/>
                </a:solidFill>
              </a:rPr>
              <a:t>d[</a:t>
            </a:r>
            <a:r>
              <a:rPr lang="en-US" sz="3200" dirty="0" err="1" smtClean="0">
                <a:solidFill>
                  <a:srgbClr val="FF0000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(v),v]</a:t>
            </a:r>
            <a:r>
              <a:rPr lang="en-US" sz="3200" dirty="0" smtClean="0"/>
              <a:t>)</a:t>
            </a:r>
          </a:p>
        </p:txBody>
      </p:sp>
      <p:sp>
        <p:nvSpPr>
          <p:cNvPr id="4" name="Oval 3"/>
          <p:cNvSpPr/>
          <p:nvPr/>
        </p:nvSpPr>
        <p:spPr>
          <a:xfrm>
            <a:off x="3761465" y="503450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5940168" y="503450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516092" y="4907430"/>
            <a:ext cx="3064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6029793" y="4907430"/>
            <a:ext cx="2888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v</a:t>
            </a:r>
            <a:endParaRPr lang="he-IL" dirty="0"/>
          </a:p>
        </p:txBody>
      </p:sp>
      <p:cxnSp>
        <p:nvCxnSpPr>
          <p:cNvPr id="14" name="Straight Connector 13"/>
          <p:cNvCxnSpPr>
            <a:stCxn id="4" idx="6"/>
            <a:endCxn id="5" idx="2"/>
          </p:cNvCxnSpPr>
          <p:nvPr/>
        </p:nvCxnSpPr>
        <p:spPr>
          <a:xfrm>
            <a:off x="3905465" y="5106509"/>
            <a:ext cx="20347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74644" y="2615605"/>
            <a:ext cx="3096344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>
                <a:solidFill>
                  <a:srgbClr val="1C01BF"/>
                </a:solidFill>
                <a:sym typeface="Symbol"/>
              </a:rPr>
              <a:t>B</a:t>
            </a:r>
            <a:r>
              <a:rPr lang="en-US" sz="3200" baseline="-25000" dirty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(u)  B</a:t>
            </a:r>
            <a:r>
              <a:rPr lang="en-US" sz="3200" baseline="-25000" dirty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(v) =  </a:t>
            </a:r>
          </a:p>
        </p:txBody>
      </p:sp>
      <p:sp>
        <p:nvSpPr>
          <p:cNvPr id="18" name="Oval 17"/>
          <p:cNvSpPr/>
          <p:nvPr/>
        </p:nvSpPr>
        <p:spPr>
          <a:xfrm>
            <a:off x="2209062" y="3543658"/>
            <a:ext cx="3227050" cy="3125702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5580128" y="4668402"/>
            <a:ext cx="864080" cy="876214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/>
          <p:nvPr/>
        </p:nvSpPr>
        <p:spPr>
          <a:xfrm>
            <a:off x="2889792" y="4169958"/>
            <a:ext cx="1926000" cy="1926000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/>
          <p:nvPr/>
        </p:nvSpPr>
        <p:spPr>
          <a:xfrm>
            <a:off x="5054284" y="4152630"/>
            <a:ext cx="1926000" cy="1926000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221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8" grpId="1" animBg="1"/>
      <p:bldP spid="18" grpId="2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1" grpId="2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e 28"/>
          <p:cNvSpPr/>
          <p:nvPr/>
        </p:nvSpPr>
        <p:spPr>
          <a:xfrm>
            <a:off x="4630951" y="3252797"/>
            <a:ext cx="2448000" cy="2448000"/>
          </a:xfrm>
          <a:prstGeom prst="pie">
            <a:avLst>
              <a:gd name="adj1" fmla="val 5387432"/>
              <a:gd name="adj2" fmla="val 836734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8" name="Pie 17"/>
          <p:cNvSpPr/>
          <p:nvPr/>
        </p:nvSpPr>
        <p:spPr>
          <a:xfrm>
            <a:off x="2015716" y="2888940"/>
            <a:ext cx="3240000" cy="3240000"/>
          </a:xfrm>
          <a:prstGeom prst="pie">
            <a:avLst>
              <a:gd name="adj1" fmla="val 16215468"/>
              <a:gd name="adj2" fmla="val 1906449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3" name="Pie 22"/>
          <p:cNvSpPr/>
          <p:nvPr/>
        </p:nvSpPr>
        <p:spPr>
          <a:xfrm>
            <a:off x="2412720" y="3237510"/>
            <a:ext cx="2448000" cy="2448000"/>
          </a:xfrm>
          <a:prstGeom prst="pie">
            <a:avLst>
              <a:gd name="adj1" fmla="val 16215468"/>
              <a:gd name="adj2" fmla="val 538487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>
            <a:off x="4978335" y="3596770"/>
            <a:ext cx="1742400" cy="1742400"/>
          </a:xfrm>
          <a:prstGeom prst="pie">
            <a:avLst>
              <a:gd name="adj1" fmla="val 5387146"/>
              <a:gd name="adj2" fmla="val 162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/>
              <a:t>Stretch (2,1) – </a:t>
            </a:r>
            <a:r>
              <a:rPr lang="en-US" sz="4000" dirty="0" smtClean="0"/>
              <a:t>query</a:t>
            </a:r>
            <a:endParaRPr lang="he-IL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885698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u="sng" dirty="0" smtClean="0">
                <a:sym typeface="Symbol"/>
              </a:rPr>
              <a:t>Even Case:</a:t>
            </a:r>
            <a:r>
              <a:rPr lang="en-US" sz="3200" dirty="0" smtClean="0">
                <a:sym typeface="Symbol"/>
              </a:rPr>
              <a:t> d[</a:t>
            </a:r>
            <a:r>
              <a:rPr lang="en-US" sz="3200" dirty="0" err="1" smtClean="0">
                <a:sym typeface="Symbol"/>
              </a:rPr>
              <a:t>u,v</a:t>
            </a:r>
            <a:r>
              <a:rPr lang="en-US" sz="3200" dirty="0" smtClean="0">
                <a:sym typeface="Symbol"/>
              </a:rPr>
              <a:t>] = 6 </a:t>
            </a:r>
            <a:endParaRPr lang="en-US" sz="3200" dirty="0" smtClean="0">
              <a:solidFill>
                <a:srgbClr val="1C01BF"/>
              </a:solidFill>
              <a:sym typeface="Symbol"/>
            </a:endParaRPr>
          </a:p>
          <a:p>
            <a:pPr algn="l" rtl="0"/>
            <a:r>
              <a:rPr lang="en-US" sz="3200" dirty="0"/>
              <a:t>Either </a:t>
            </a:r>
            <a:r>
              <a:rPr lang="en-US" sz="3200" dirty="0" smtClean="0">
                <a:solidFill>
                  <a:srgbClr val="1C01BF"/>
                </a:solidFill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(u)]</a:t>
            </a:r>
            <a:r>
              <a:rPr lang="en-US" sz="3200" dirty="0" smtClean="0"/>
              <a:t> or </a:t>
            </a:r>
            <a:r>
              <a:rPr lang="en-US" sz="3200" dirty="0" smtClean="0">
                <a:solidFill>
                  <a:srgbClr val="1C01BF"/>
                </a:solidFill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(v</a:t>
            </a:r>
            <a:r>
              <a:rPr lang="en-US" sz="3200" dirty="0">
                <a:solidFill>
                  <a:srgbClr val="1C01BF"/>
                </a:solidFill>
              </a:rPr>
              <a:t>),v</a:t>
            </a:r>
            <a:r>
              <a:rPr lang="en-US" sz="3200" dirty="0" smtClean="0">
                <a:solidFill>
                  <a:srgbClr val="1C01BF"/>
                </a:solidFill>
              </a:rPr>
              <a:t>]</a:t>
            </a:r>
            <a:r>
              <a:rPr lang="en-US" sz="3200" dirty="0"/>
              <a:t> </a:t>
            </a:r>
            <a:r>
              <a:rPr lang="en-US" sz="3200" dirty="0" smtClean="0"/>
              <a:t>are at most 3, we get:</a:t>
            </a:r>
          </a:p>
        </p:txBody>
      </p:sp>
      <p:sp>
        <p:nvSpPr>
          <p:cNvPr id="4" name="Oval 3"/>
          <p:cNvSpPr/>
          <p:nvPr/>
        </p:nvSpPr>
        <p:spPr>
          <a:xfrm>
            <a:off x="3582405" y="440354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5761108" y="440354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337032" y="4276466"/>
            <a:ext cx="3064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5850733" y="4276466"/>
            <a:ext cx="2888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v</a:t>
            </a:r>
            <a:endParaRPr lang="he-IL" dirty="0"/>
          </a:p>
        </p:txBody>
      </p:sp>
      <p:cxnSp>
        <p:nvCxnSpPr>
          <p:cNvPr id="14" name="Straight Connector 13"/>
          <p:cNvCxnSpPr>
            <a:stCxn id="4" idx="6"/>
            <a:endCxn id="5" idx="2"/>
          </p:cNvCxnSpPr>
          <p:nvPr/>
        </p:nvCxnSpPr>
        <p:spPr>
          <a:xfrm>
            <a:off x="3726405" y="4475545"/>
            <a:ext cx="20347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956145" y="440543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Oval 12"/>
          <p:cNvSpPr/>
          <p:nvPr/>
        </p:nvSpPr>
        <p:spPr>
          <a:xfrm>
            <a:off x="4316185" y="440543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Oval 14"/>
          <p:cNvSpPr/>
          <p:nvPr/>
        </p:nvSpPr>
        <p:spPr>
          <a:xfrm>
            <a:off x="4680988" y="440543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/>
          <p:cNvSpPr/>
          <p:nvPr/>
        </p:nvSpPr>
        <p:spPr>
          <a:xfrm>
            <a:off x="5041028" y="441346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/>
          <p:nvPr/>
        </p:nvSpPr>
        <p:spPr>
          <a:xfrm>
            <a:off x="5401068" y="440543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4430638" y="323751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Straight Connector 9"/>
          <p:cNvCxnSpPr>
            <a:stCxn id="4" idx="7"/>
            <a:endCxn id="19" idx="3"/>
          </p:cNvCxnSpPr>
          <p:nvPr/>
        </p:nvCxnSpPr>
        <p:spPr>
          <a:xfrm flipV="1">
            <a:off x="3705317" y="3360422"/>
            <a:ext cx="746409" cy="10642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812145" y="411877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/>
          <p:cNvSpPr/>
          <p:nvPr/>
        </p:nvSpPr>
        <p:spPr>
          <a:xfrm>
            <a:off x="4015852" y="382052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4218402" y="352477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1" name="Straight Connector 30"/>
          <p:cNvCxnSpPr>
            <a:stCxn id="5" idx="3"/>
            <a:endCxn id="34" idx="7"/>
          </p:cNvCxnSpPr>
          <p:nvPr/>
        </p:nvCxnSpPr>
        <p:spPr>
          <a:xfrm flipH="1">
            <a:off x="5240891" y="4526457"/>
            <a:ext cx="541305" cy="714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5117979" y="5219441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Oval 40"/>
          <p:cNvSpPr/>
          <p:nvPr/>
        </p:nvSpPr>
        <p:spPr>
          <a:xfrm>
            <a:off x="5538221" y="46914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Oval 41"/>
          <p:cNvSpPr/>
          <p:nvPr/>
        </p:nvSpPr>
        <p:spPr>
          <a:xfrm>
            <a:off x="5324281" y="496305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TextBox 42"/>
          <p:cNvSpPr txBox="1"/>
          <p:nvPr/>
        </p:nvSpPr>
        <p:spPr>
          <a:xfrm>
            <a:off x="3977844" y="2978290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p(u)</a:t>
            </a:r>
            <a:endParaRPr lang="he-IL" dirty="0"/>
          </a:p>
        </p:txBody>
      </p:sp>
      <p:sp>
        <p:nvSpPr>
          <p:cNvPr id="44" name="TextBox 43"/>
          <p:cNvSpPr txBox="1"/>
          <p:nvPr/>
        </p:nvSpPr>
        <p:spPr>
          <a:xfrm>
            <a:off x="5141412" y="5217964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p(v)</a:t>
            </a:r>
            <a:endParaRPr lang="he-IL" dirty="0"/>
          </a:p>
        </p:txBody>
      </p:sp>
      <p:sp>
        <p:nvSpPr>
          <p:cNvPr id="45" name="TextBox 44"/>
          <p:cNvSpPr txBox="1"/>
          <p:nvPr/>
        </p:nvSpPr>
        <p:spPr>
          <a:xfrm>
            <a:off x="280387" y="2201962"/>
            <a:ext cx="8573715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3200" dirty="0" smtClean="0"/>
              <a:t>min(</a:t>
            </a:r>
            <a:r>
              <a:rPr lang="en-US" sz="3200" dirty="0" smtClean="0">
                <a:solidFill>
                  <a:srgbClr val="1C01BF"/>
                </a:solidFill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(u)]+d[</a:t>
            </a:r>
            <a:r>
              <a:rPr lang="en-US" sz="3200" dirty="0" err="1" smtClean="0">
                <a:solidFill>
                  <a:srgbClr val="1C01BF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(u),v]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rgbClr val="FF0000"/>
                </a:solidFill>
              </a:rPr>
              <a:t>d[</a:t>
            </a:r>
            <a:r>
              <a:rPr lang="en-US" sz="3200" dirty="0" err="1" smtClean="0">
                <a:solidFill>
                  <a:srgbClr val="FF0000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(v</a:t>
            </a:r>
            <a:r>
              <a:rPr lang="en-US" sz="3200" dirty="0">
                <a:solidFill>
                  <a:srgbClr val="FF0000"/>
                </a:solidFill>
              </a:rPr>
              <a:t>)]+</a:t>
            </a:r>
            <a:r>
              <a:rPr lang="en-US" sz="3200" dirty="0" smtClean="0">
                <a:solidFill>
                  <a:srgbClr val="FF0000"/>
                </a:solidFill>
              </a:rPr>
              <a:t>d[</a:t>
            </a:r>
            <a:r>
              <a:rPr lang="en-US" sz="3200" dirty="0" err="1" smtClean="0">
                <a:solidFill>
                  <a:srgbClr val="FF0000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(v),v]</a:t>
            </a:r>
            <a:r>
              <a:rPr lang="en-US" sz="3200" dirty="0" smtClean="0"/>
              <a:t>)≤12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64463" y="5949280"/>
            <a:ext cx="7315949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3200" dirty="0" smtClean="0"/>
              <a:t>Thus, for even </a:t>
            </a:r>
            <a:r>
              <a:rPr lang="en-US" sz="3200" dirty="0">
                <a:sym typeface="Symbol"/>
              </a:rPr>
              <a:t>d[</a:t>
            </a:r>
            <a:r>
              <a:rPr lang="en-US" sz="3200" dirty="0" err="1">
                <a:sym typeface="Symbol"/>
              </a:rPr>
              <a:t>u,v</a:t>
            </a:r>
            <a:r>
              <a:rPr lang="en-US" sz="3200" dirty="0" smtClean="0">
                <a:sym typeface="Symbol"/>
              </a:rPr>
              <a:t>]</a:t>
            </a:r>
            <a:r>
              <a:rPr lang="en-US" sz="3200" dirty="0" smtClean="0"/>
              <a:t> we get </a:t>
            </a:r>
            <a:r>
              <a:rPr lang="en-US" sz="3200" b="1" dirty="0" smtClean="0">
                <a:solidFill>
                  <a:srgbClr val="1C01BF"/>
                </a:solidFill>
              </a:rPr>
              <a:t>2</a:t>
            </a:r>
            <a:r>
              <a:rPr lang="en-US" sz="3200" dirty="0" smtClean="0"/>
              <a:t>d[</a:t>
            </a:r>
            <a:r>
              <a:rPr lang="en-US" sz="3200" dirty="0" err="1" smtClean="0"/>
              <a:t>u,v</a:t>
            </a:r>
            <a:r>
              <a:rPr lang="en-US" sz="3200" dirty="0" smtClean="0"/>
              <a:t>]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5324281" y="4557469"/>
            <a:ext cx="598740" cy="844284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041028" y="4549436"/>
            <a:ext cx="538904" cy="705288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3705318" y="4586652"/>
            <a:ext cx="1839750" cy="0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816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8" grpId="0" animBg="1"/>
      <p:bldP spid="23" grpId="0" animBg="1"/>
      <p:bldP spid="8" grpId="0" animBg="1"/>
      <p:bldP spid="45" grpId="0" animBg="1"/>
      <p:bldP spid="4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e 36"/>
          <p:cNvSpPr/>
          <p:nvPr/>
        </p:nvSpPr>
        <p:spPr>
          <a:xfrm rot="10800000">
            <a:off x="4608005" y="2852936"/>
            <a:ext cx="3240000" cy="3240000"/>
          </a:xfrm>
          <a:prstGeom prst="pie">
            <a:avLst>
              <a:gd name="adj1" fmla="val 16215468"/>
              <a:gd name="adj2" fmla="val 1906449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6" name="Pie 35"/>
          <p:cNvSpPr/>
          <p:nvPr/>
        </p:nvSpPr>
        <p:spPr>
          <a:xfrm rot="10800000">
            <a:off x="4993889" y="3248980"/>
            <a:ext cx="2448000" cy="2448000"/>
          </a:xfrm>
          <a:prstGeom prst="pie">
            <a:avLst>
              <a:gd name="adj1" fmla="val 16215468"/>
              <a:gd name="adj2" fmla="val 538487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8" name="Pie 17"/>
          <p:cNvSpPr/>
          <p:nvPr/>
        </p:nvSpPr>
        <p:spPr>
          <a:xfrm>
            <a:off x="2015716" y="2888940"/>
            <a:ext cx="3240000" cy="3240000"/>
          </a:xfrm>
          <a:prstGeom prst="pie">
            <a:avLst>
              <a:gd name="adj1" fmla="val 16215468"/>
              <a:gd name="adj2" fmla="val 1906449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3" name="Pie 22"/>
          <p:cNvSpPr/>
          <p:nvPr/>
        </p:nvSpPr>
        <p:spPr>
          <a:xfrm>
            <a:off x="2412720" y="3237510"/>
            <a:ext cx="2448000" cy="2448000"/>
          </a:xfrm>
          <a:prstGeom prst="pie">
            <a:avLst>
              <a:gd name="adj1" fmla="val 16215468"/>
              <a:gd name="adj2" fmla="val 538487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/>
              <a:t>Stretch (2,1) – </a:t>
            </a:r>
            <a:r>
              <a:rPr lang="en-US" sz="4000" dirty="0" smtClean="0"/>
              <a:t>query</a:t>
            </a:r>
            <a:endParaRPr lang="he-IL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885698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u="sng" dirty="0" smtClean="0">
                <a:sym typeface="Symbol"/>
              </a:rPr>
              <a:t>Odd Case:</a:t>
            </a:r>
            <a:r>
              <a:rPr lang="en-US" sz="3200" dirty="0" smtClean="0">
                <a:sym typeface="Symbol"/>
              </a:rPr>
              <a:t> d[</a:t>
            </a:r>
            <a:r>
              <a:rPr lang="en-US" sz="3200" dirty="0" err="1" smtClean="0">
                <a:sym typeface="Symbol"/>
              </a:rPr>
              <a:t>u,v</a:t>
            </a:r>
            <a:r>
              <a:rPr lang="en-US" sz="3200" dirty="0" smtClean="0">
                <a:sym typeface="Symbol"/>
              </a:rPr>
              <a:t>] = 7 </a:t>
            </a:r>
            <a:endParaRPr lang="en-US" sz="3200" dirty="0" smtClean="0">
              <a:solidFill>
                <a:srgbClr val="1C01BF"/>
              </a:solidFill>
              <a:sym typeface="Symbol"/>
            </a:endParaRPr>
          </a:p>
          <a:p>
            <a:pPr algn="l" rtl="0"/>
            <a:r>
              <a:rPr lang="en-US" sz="3200" dirty="0"/>
              <a:t>Either </a:t>
            </a:r>
            <a:r>
              <a:rPr lang="en-US" sz="3200" dirty="0" smtClean="0">
                <a:solidFill>
                  <a:srgbClr val="1C01BF"/>
                </a:solidFill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(u)]</a:t>
            </a:r>
            <a:r>
              <a:rPr lang="en-US" sz="3200" dirty="0" smtClean="0"/>
              <a:t> or </a:t>
            </a:r>
            <a:r>
              <a:rPr lang="en-US" sz="3200" dirty="0" smtClean="0">
                <a:solidFill>
                  <a:srgbClr val="1C01BF"/>
                </a:solidFill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(v</a:t>
            </a:r>
            <a:r>
              <a:rPr lang="en-US" sz="3200" dirty="0">
                <a:solidFill>
                  <a:srgbClr val="1C01BF"/>
                </a:solidFill>
              </a:rPr>
              <a:t>),v</a:t>
            </a:r>
            <a:r>
              <a:rPr lang="en-US" sz="3200" dirty="0" smtClean="0">
                <a:solidFill>
                  <a:srgbClr val="1C01BF"/>
                </a:solidFill>
              </a:rPr>
              <a:t>]</a:t>
            </a:r>
            <a:r>
              <a:rPr lang="en-US" sz="3200" dirty="0"/>
              <a:t> </a:t>
            </a:r>
            <a:r>
              <a:rPr lang="en-US" sz="3200" dirty="0" smtClean="0"/>
              <a:t>are at most 4, we get:</a:t>
            </a:r>
          </a:p>
        </p:txBody>
      </p:sp>
      <p:sp>
        <p:nvSpPr>
          <p:cNvPr id="4" name="Oval 3"/>
          <p:cNvSpPr/>
          <p:nvPr/>
        </p:nvSpPr>
        <p:spPr>
          <a:xfrm>
            <a:off x="3582405" y="440354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5761108" y="440354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337032" y="4276466"/>
            <a:ext cx="3064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6227354" y="4276466"/>
            <a:ext cx="2888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v</a:t>
            </a:r>
            <a:endParaRPr lang="he-IL" dirty="0"/>
          </a:p>
        </p:txBody>
      </p:sp>
      <p:cxnSp>
        <p:nvCxnSpPr>
          <p:cNvPr id="14" name="Straight Connector 13"/>
          <p:cNvCxnSpPr>
            <a:stCxn id="4" idx="6"/>
            <a:endCxn id="5" idx="2"/>
          </p:cNvCxnSpPr>
          <p:nvPr/>
        </p:nvCxnSpPr>
        <p:spPr>
          <a:xfrm>
            <a:off x="3726404" y="4475545"/>
            <a:ext cx="241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956145" y="440543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Oval 12"/>
          <p:cNvSpPr/>
          <p:nvPr/>
        </p:nvSpPr>
        <p:spPr>
          <a:xfrm>
            <a:off x="4316185" y="440543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Oval 14"/>
          <p:cNvSpPr/>
          <p:nvPr/>
        </p:nvSpPr>
        <p:spPr>
          <a:xfrm>
            <a:off x="4680988" y="440543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/>
          <p:cNvSpPr/>
          <p:nvPr/>
        </p:nvSpPr>
        <p:spPr>
          <a:xfrm>
            <a:off x="5041028" y="441346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/>
          <p:nvPr/>
        </p:nvSpPr>
        <p:spPr>
          <a:xfrm>
            <a:off x="5401068" y="440543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4430638" y="323751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Straight Connector 9"/>
          <p:cNvCxnSpPr>
            <a:stCxn id="4" idx="7"/>
            <a:endCxn id="19" idx="3"/>
          </p:cNvCxnSpPr>
          <p:nvPr/>
        </p:nvCxnSpPr>
        <p:spPr>
          <a:xfrm flipV="1">
            <a:off x="3705317" y="3360422"/>
            <a:ext cx="746409" cy="10642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812145" y="411877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/>
          <p:cNvSpPr/>
          <p:nvPr/>
        </p:nvSpPr>
        <p:spPr>
          <a:xfrm>
            <a:off x="4015852" y="382052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4218402" y="352477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1" name="Straight Connector 30"/>
          <p:cNvCxnSpPr>
            <a:stCxn id="32" idx="3"/>
            <a:endCxn id="34" idx="7"/>
          </p:cNvCxnSpPr>
          <p:nvPr/>
        </p:nvCxnSpPr>
        <p:spPr>
          <a:xfrm flipH="1">
            <a:off x="5466696" y="4534180"/>
            <a:ext cx="700408" cy="1050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5343784" y="5563412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Oval 40"/>
          <p:cNvSpPr/>
          <p:nvPr/>
        </p:nvSpPr>
        <p:spPr>
          <a:xfrm>
            <a:off x="5940168" y="468914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Oval 41"/>
          <p:cNvSpPr/>
          <p:nvPr/>
        </p:nvSpPr>
        <p:spPr>
          <a:xfrm>
            <a:off x="5760148" y="497717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TextBox 42"/>
          <p:cNvSpPr txBox="1"/>
          <p:nvPr/>
        </p:nvSpPr>
        <p:spPr>
          <a:xfrm>
            <a:off x="3957524" y="2998610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p(u)</a:t>
            </a:r>
            <a:endParaRPr lang="he-IL" dirty="0"/>
          </a:p>
        </p:txBody>
      </p:sp>
      <p:sp>
        <p:nvSpPr>
          <p:cNvPr id="44" name="TextBox 43"/>
          <p:cNvSpPr txBox="1"/>
          <p:nvPr/>
        </p:nvSpPr>
        <p:spPr>
          <a:xfrm>
            <a:off x="5364088" y="5573572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p(v)</a:t>
            </a:r>
            <a:endParaRPr lang="he-IL" dirty="0"/>
          </a:p>
        </p:txBody>
      </p:sp>
      <p:sp>
        <p:nvSpPr>
          <p:cNvPr id="45" name="TextBox 44"/>
          <p:cNvSpPr txBox="1"/>
          <p:nvPr/>
        </p:nvSpPr>
        <p:spPr>
          <a:xfrm>
            <a:off x="280387" y="2201962"/>
            <a:ext cx="8573715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3200" dirty="0" smtClean="0"/>
              <a:t>min(</a:t>
            </a:r>
            <a:r>
              <a:rPr lang="en-US" sz="3200" dirty="0" smtClean="0">
                <a:solidFill>
                  <a:srgbClr val="1C01BF"/>
                </a:solidFill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(u)]+d[</a:t>
            </a:r>
            <a:r>
              <a:rPr lang="en-US" sz="3200" dirty="0" err="1" smtClean="0">
                <a:solidFill>
                  <a:srgbClr val="1C01BF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(u),v]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rgbClr val="FF0000"/>
                </a:solidFill>
              </a:rPr>
              <a:t>d[</a:t>
            </a:r>
            <a:r>
              <a:rPr lang="en-US" sz="3200" dirty="0" err="1" smtClean="0">
                <a:solidFill>
                  <a:srgbClr val="FF0000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(v</a:t>
            </a:r>
            <a:r>
              <a:rPr lang="en-US" sz="3200" dirty="0">
                <a:solidFill>
                  <a:srgbClr val="FF0000"/>
                </a:solidFill>
              </a:rPr>
              <a:t>)]+</a:t>
            </a:r>
            <a:r>
              <a:rPr lang="en-US" sz="3200" dirty="0" smtClean="0">
                <a:solidFill>
                  <a:srgbClr val="FF0000"/>
                </a:solidFill>
              </a:rPr>
              <a:t>d[</a:t>
            </a:r>
            <a:r>
              <a:rPr lang="en-US" sz="3200" dirty="0" err="1" smtClean="0">
                <a:solidFill>
                  <a:srgbClr val="FF0000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(v),v]</a:t>
            </a:r>
            <a:r>
              <a:rPr lang="en-US" sz="3200" dirty="0" smtClean="0"/>
              <a:t>)≤15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64463" y="6192597"/>
            <a:ext cx="7315949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3200" dirty="0" smtClean="0"/>
              <a:t>Thus, for odd </a:t>
            </a:r>
            <a:r>
              <a:rPr lang="en-US" sz="3200" dirty="0" smtClean="0">
                <a:sym typeface="Symbol"/>
              </a:rPr>
              <a:t>d[</a:t>
            </a:r>
            <a:r>
              <a:rPr lang="en-US" sz="3200" dirty="0" err="1" smtClean="0">
                <a:sym typeface="Symbol"/>
              </a:rPr>
              <a:t>u,v</a:t>
            </a:r>
            <a:r>
              <a:rPr lang="en-US" sz="3200" dirty="0" smtClean="0">
                <a:sym typeface="Symbol"/>
              </a:rPr>
              <a:t>]</a:t>
            </a:r>
            <a:r>
              <a:rPr lang="en-US" sz="3200" dirty="0" smtClean="0"/>
              <a:t> we get </a:t>
            </a:r>
            <a:r>
              <a:rPr lang="en-US" sz="3200" b="1" dirty="0" smtClean="0">
                <a:solidFill>
                  <a:srgbClr val="1C01BF"/>
                </a:solidFill>
              </a:rPr>
              <a:t>2</a:t>
            </a:r>
            <a:r>
              <a:rPr lang="en-US" sz="3200" dirty="0" smtClean="0"/>
              <a:t>d[</a:t>
            </a:r>
            <a:r>
              <a:rPr lang="en-US" sz="3200" dirty="0" err="1" smtClean="0"/>
              <a:t>u,v</a:t>
            </a:r>
            <a:r>
              <a:rPr lang="en-US" sz="3200" dirty="0" smtClean="0"/>
              <a:t>]+</a:t>
            </a:r>
            <a:r>
              <a:rPr lang="en-US" sz="3200" b="1" dirty="0" smtClean="0">
                <a:solidFill>
                  <a:srgbClr val="1C01BF"/>
                </a:solidFill>
              </a:rPr>
              <a:t>1</a:t>
            </a:r>
          </a:p>
        </p:txBody>
      </p:sp>
      <p:sp>
        <p:nvSpPr>
          <p:cNvPr id="32" name="Oval 31"/>
          <p:cNvSpPr/>
          <p:nvPr/>
        </p:nvSpPr>
        <p:spPr>
          <a:xfrm>
            <a:off x="6146016" y="441126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5559808" y="52753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5545068" y="4645798"/>
            <a:ext cx="744948" cy="1112440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296356" y="4645798"/>
            <a:ext cx="648432" cy="899108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3643527" y="4617131"/>
            <a:ext cx="2336409" cy="0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034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18" grpId="0" animBg="1"/>
      <p:bldP spid="23" grpId="0" animBg="1"/>
      <p:bldP spid="45" grpId="0" animBg="1"/>
      <p:bldP spid="4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/>
              <a:t>Stretch (2,1) – </a:t>
            </a:r>
            <a:r>
              <a:rPr lang="en-US" sz="4000" dirty="0" smtClean="0"/>
              <a:t>query, what to save?</a:t>
            </a:r>
            <a:endParaRPr lang="he-IL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499300"/>
            <a:ext cx="8856984" cy="255454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u="sng" dirty="0" smtClean="0"/>
              <a:t>Query(</a:t>
            </a:r>
            <a:r>
              <a:rPr lang="en-US" sz="3200" u="sng" dirty="0" err="1" smtClean="0"/>
              <a:t>u,v</a:t>
            </a:r>
            <a:r>
              <a:rPr lang="en-US" sz="3200" u="sng" dirty="0" smtClean="0"/>
              <a:t>)</a:t>
            </a:r>
            <a:r>
              <a:rPr lang="en-US" sz="3200" dirty="0" smtClean="0"/>
              <a:t> </a:t>
            </a:r>
          </a:p>
          <a:p>
            <a:pPr algn="l" rtl="0"/>
            <a:r>
              <a:rPr lang="en-US" sz="3200" dirty="0" smtClean="0"/>
              <a:t>If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B</a:t>
            </a:r>
            <a:r>
              <a:rPr lang="en-US" sz="3200" baseline="-25000" dirty="0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(u) 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B</a:t>
            </a:r>
            <a:r>
              <a:rPr lang="en-US" sz="3200" baseline="-25000" dirty="0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(v) =  </a:t>
            </a:r>
          </a:p>
          <a:p>
            <a:pPr algn="l" rtl="0"/>
            <a:r>
              <a:rPr lang="en-US" sz="3200" dirty="0" smtClean="0"/>
              <a:t>	min(</a:t>
            </a:r>
            <a:r>
              <a:rPr lang="en-US" sz="3200" dirty="0" smtClean="0">
                <a:solidFill>
                  <a:srgbClr val="1C01BF"/>
                </a:solidFill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(u)]+d[</a:t>
            </a:r>
            <a:r>
              <a:rPr lang="en-US" sz="3200" dirty="0" err="1" smtClean="0">
                <a:solidFill>
                  <a:srgbClr val="1C01BF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(u),v]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rgbClr val="FF0000"/>
                </a:solidFill>
              </a:rPr>
              <a:t>d[</a:t>
            </a:r>
            <a:r>
              <a:rPr lang="en-US" sz="3200" dirty="0" err="1" smtClean="0">
                <a:solidFill>
                  <a:srgbClr val="FF0000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(v</a:t>
            </a:r>
            <a:r>
              <a:rPr lang="en-US" sz="3200" dirty="0">
                <a:solidFill>
                  <a:srgbClr val="FF0000"/>
                </a:solidFill>
              </a:rPr>
              <a:t>)]+</a:t>
            </a:r>
            <a:r>
              <a:rPr lang="en-US" sz="3200" dirty="0" smtClean="0">
                <a:solidFill>
                  <a:srgbClr val="FF0000"/>
                </a:solidFill>
              </a:rPr>
              <a:t>d[</a:t>
            </a:r>
            <a:r>
              <a:rPr lang="en-US" sz="3200" dirty="0" err="1" smtClean="0">
                <a:solidFill>
                  <a:srgbClr val="FF0000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(v),v]</a:t>
            </a:r>
            <a:r>
              <a:rPr lang="en-US" sz="3200" dirty="0" smtClean="0"/>
              <a:t>)</a:t>
            </a:r>
          </a:p>
          <a:p>
            <a:pPr algn="l" rtl="0"/>
            <a:r>
              <a:rPr lang="en-US" sz="3200" dirty="0" smtClean="0"/>
              <a:t>Else </a:t>
            </a:r>
          </a:p>
          <a:p>
            <a:pPr algn="l" rtl="0"/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1C01BF"/>
                </a:solidFill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</a:rPr>
              <a:t>u,v</a:t>
            </a:r>
            <a:r>
              <a:rPr lang="en-US" sz="3200" dirty="0" smtClean="0">
                <a:solidFill>
                  <a:srgbClr val="1C01BF"/>
                </a:solidFill>
              </a:rPr>
              <a:t>]</a:t>
            </a:r>
            <a:endParaRPr lang="he-IL" sz="3200" dirty="0">
              <a:solidFill>
                <a:srgbClr val="1C01B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4404010"/>
            <a:ext cx="885698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>
                <a:sym typeface="Symbol"/>
              </a:rPr>
              <a:t>For every pair </a:t>
            </a:r>
            <a:r>
              <a:rPr lang="en-US" sz="3200" dirty="0" err="1" smtClean="0">
                <a:sym typeface="Symbol"/>
              </a:rPr>
              <a:t>uA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>
                <a:sym typeface="Symbol"/>
              </a:rPr>
              <a:t>and </a:t>
            </a:r>
            <a:r>
              <a:rPr lang="en-US" sz="3200" dirty="0" err="1" smtClean="0">
                <a:sym typeface="Symbol"/>
              </a:rPr>
              <a:t>vV</a:t>
            </a:r>
            <a:r>
              <a:rPr lang="en-US" sz="3200" dirty="0" smtClean="0">
                <a:sym typeface="Symbol"/>
              </a:rPr>
              <a:t> save d[</a:t>
            </a:r>
            <a:r>
              <a:rPr lang="en-US" sz="3200" dirty="0" err="1" smtClean="0">
                <a:sym typeface="Symbol"/>
              </a:rPr>
              <a:t>u,v</a:t>
            </a:r>
            <a:r>
              <a:rPr lang="en-US" sz="3200" dirty="0" smtClean="0">
                <a:sym typeface="Symbol"/>
              </a:rPr>
              <a:t>]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>
                <a:sym typeface="Symbol"/>
              </a:rPr>
              <a:t>For every pair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u</a:t>
            </a:r>
            <a:r>
              <a:rPr lang="en-US" sz="3200" dirty="0" smtClean="0">
                <a:sym typeface="Symbol"/>
              </a:rPr>
              <a:t> and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v</a:t>
            </a:r>
            <a:r>
              <a:rPr lang="en-US" sz="3200" dirty="0" smtClean="0">
                <a:sym typeface="Symbol"/>
              </a:rPr>
              <a:t> such that  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B</a:t>
            </a:r>
            <a:r>
              <a:rPr lang="en-US" sz="3200" baseline="-25000" dirty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(u) </a:t>
            </a:r>
            <a:r>
              <a:rPr lang="en-US" sz="3200" dirty="0" smtClean="0">
                <a:sym typeface="Symbol"/>
              </a:rPr>
              <a:t>and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 B</a:t>
            </a:r>
            <a:r>
              <a:rPr lang="en-US" sz="3200" baseline="-25000" dirty="0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(v</a:t>
            </a:r>
            <a:r>
              <a:rPr lang="en-US" sz="3200">
                <a:solidFill>
                  <a:srgbClr val="1C01BF"/>
                </a:solidFill>
                <a:sym typeface="Symbol"/>
              </a:rPr>
              <a:t>) </a:t>
            </a:r>
            <a:r>
              <a:rPr lang="en-US" sz="3200" smtClean="0">
                <a:sym typeface="Symbol"/>
              </a:rPr>
              <a:t>intersect </a:t>
            </a:r>
            <a:r>
              <a:rPr lang="en-US" sz="3200" dirty="0" smtClean="0">
                <a:sym typeface="Symbol"/>
              </a:rPr>
              <a:t>we save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  <a:sym typeface="Symbol"/>
              </a:rPr>
              <a:t>u,v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]</a:t>
            </a:r>
            <a:r>
              <a:rPr lang="en-US" sz="3200" dirty="0" smtClean="0">
                <a:sym typeface="Symbol"/>
              </a:rPr>
              <a:t> in a hash table </a:t>
            </a:r>
            <a:endParaRPr lang="en-US" sz="32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7344308" y="4404010"/>
            <a:ext cx="1368660" cy="584775"/>
            <a:chOff x="7344308" y="4404010"/>
            <a:chExt cx="1368660" cy="584775"/>
          </a:xfrm>
        </p:grpSpPr>
        <p:sp>
          <p:nvSpPr>
            <p:cNvPr id="5" name="TextBox 4"/>
            <p:cNvSpPr txBox="1"/>
            <p:nvPr/>
          </p:nvSpPr>
          <p:spPr>
            <a:xfrm>
              <a:off x="7704348" y="4404010"/>
              <a:ext cx="1008620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3200" dirty="0" err="1" smtClean="0"/>
                <a:t>n|A</a:t>
              </a:r>
              <a:r>
                <a:rPr lang="en-US" sz="3200" dirty="0" smtClean="0"/>
                <a:t>|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7344308" y="4696397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7360316" y="5472517"/>
            <a:ext cx="1368660" cy="584775"/>
            <a:chOff x="7344308" y="4404010"/>
            <a:chExt cx="136866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7704348" y="4404010"/>
              <a:ext cx="1008620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3200" dirty="0" smtClean="0"/>
                <a:t>???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7344308" y="4696397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202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75"/>
          <p:cNvSpPr/>
          <p:nvPr/>
        </p:nvSpPr>
        <p:spPr>
          <a:xfrm>
            <a:off x="3776430" y="3347840"/>
            <a:ext cx="1260000" cy="1260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Oval 74"/>
          <p:cNvSpPr/>
          <p:nvPr/>
        </p:nvSpPr>
        <p:spPr>
          <a:xfrm>
            <a:off x="4762320" y="5393700"/>
            <a:ext cx="1260000" cy="1260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Oval 69"/>
          <p:cNvSpPr/>
          <p:nvPr/>
        </p:nvSpPr>
        <p:spPr>
          <a:xfrm>
            <a:off x="3014485" y="4005947"/>
            <a:ext cx="1476974" cy="1476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Oval 66"/>
          <p:cNvSpPr/>
          <p:nvPr/>
        </p:nvSpPr>
        <p:spPr>
          <a:xfrm>
            <a:off x="5249656" y="3741519"/>
            <a:ext cx="1476974" cy="1476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Oval 62"/>
          <p:cNvSpPr/>
          <p:nvPr/>
        </p:nvSpPr>
        <p:spPr>
          <a:xfrm>
            <a:off x="4077226" y="4060903"/>
            <a:ext cx="1476974" cy="1476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/>
              <a:t>Stretch (2,1) – </a:t>
            </a:r>
            <a:r>
              <a:rPr lang="en-US" sz="4000" dirty="0" smtClean="0"/>
              <a:t>size</a:t>
            </a:r>
            <a:endParaRPr lang="he-IL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15516" y="1145064"/>
            <a:ext cx="8856984" cy="10772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ym typeface="Symbol"/>
              </a:rPr>
              <a:t>For every pair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u</a:t>
            </a:r>
            <a:r>
              <a:rPr lang="en-US" sz="3200" dirty="0" smtClean="0">
                <a:sym typeface="Symbol"/>
              </a:rPr>
              <a:t> and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v</a:t>
            </a:r>
            <a:r>
              <a:rPr lang="en-US" sz="3200" dirty="0" smtClean="0">
                <a:sym typeface="Symbol"/>
              </a:rPr>
              <a:t> such that  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B</a:t>
            </a:r>
            <a:r>
              <a:rPr lang="en-US" sz="3200" baseline="-25000" dirty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(u) </a:t>
            </a:r>
            <a:r>
              <a:rPr lang="en-US" sz="3200" dirty="0" smtClean="0">
                <a:sym typeface="Symbol"/>
              </a:rPr>
              <a:t>and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 B</a:t>
            </a:r>
            <a:r>
              <a:rPr lang="en-US" sz="3200" baseline="-25000" dirty="0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(v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) </a:t>
            </a:r>
            <a:r>
              <a:rPr lang="en-US" sz="3200" dirty="0" smtClean="0">
                <a:sym typeface="Symbol"/>
              </a:rPr>
              <a:t>intersects we save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  <a:sym typeface="Symbol"/>
              </a:rPr>
              <a:t>u,v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]</a:t>
            </a:r>
            <a:r>
              <a:rPr lang="en-US" sz="3200" dirty="0" smtClean="0">
                <a:sym typeface="Symbol"/>
              </a:rPr>
              <a:t> in a hash table. </a:t>
            </a:r>
            <a:endParaRPr lang="en-US" sz="3200" dirty="0" smtClean="0"/>
          </a:p>
        </p:txBody>
      </p:sp>
      <p:sp>
        <p:nvSpPr>
          <p:cNvPr id="5" name="Oval 4"/>
          <p:cNvSpPr/>
          <p:nvPr/>
        </p:nvSpPr>
        <p:spPr>
          <a:xfrm>
            <a:off x="3718080" y="393305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3671900" y="46891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4328409" y="390517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2845474" y="377035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/>
          <p:nvPr/>
        </p:nvSpPr>
        <p:spPr>
          <a:xfrm>
            <a:off x="3565554" y="359367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Oval 9"/>
          <p:cNvSpPr/>
          <p:nvPr/>
        </p:nvSpPr>
        <p:spPr>
          <a:xfrm>
            <a:off x="4671713" y="426351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Oval 11"/>
          <p:cNvSpPr/>
          <p:nvPr/>
        </p:nvSpPr>
        <p:spPr>
          <a:xfrm>
            <a:off x="4186048" y="366566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Oval 12"/>
          <p:cNvSpPr/>
          <p:nvPr/>
        </p:nvSpPr>
        <p:spPr>
          <a:xfrm>
            <a:off x="3780834" y="53012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>
            <a:off x="3042328" y="450300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Oval 14"/>
          <p:cNvSpPr/>
          <p:nvPr/>
        </p:nvSpPr>
        <p:spPr>
          <a:xfrm>
            <a:off x="2413788" y="44393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Oval 15"/>
          <p:cNvSpPr/>
          <p:nvPr/>
        </p:nvSpPr>
        <p:spPr>
          <a:xfrm>
            <a:off x="3114328" y="39185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/>
          <p:cNvSpPr/>
          <p:nvPr/>
        </p:nvSpPr>
        <p:spPr>
          <a:xfrm>
            <a:off x="3328990" y="524808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/>
          <p:cNvSpPr/>
          <p:nvPr/>
        </p:nvSpPr>
        <p:spPr>
          <a:xfrm>
            <a:off x="3966710" y="499874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4356914" y="555553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/>
          <p:nvPr/>
        </p:nvSpPr>
        <p:spPr>
          <a:xfrm>
            <a:off x="4747135" y="474578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/>
          <p:nvPr/>
        </p:nvSpPr>
        <p:spPr>
          <a:xfrm>
            <a:off x="3340402" y="466635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/>
          <p:cNvSpPr/>
          <p:nvPr/>
        </p:nvSpPr>
        <p:spPr>
          <a:xfrm>
            <a:off x="3412402" y="555553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/>
          <p:nvPr/>
        </p:nvSpPr>
        <p:spPr>
          <a:xfrm>
            <a:off x="5602908" y="476082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Oval 23"/>
          <p:cNvSpPr/>
          <p:nvPr/>
        </p:nvSpPr>
        <p:spPr>
          <a:xfrm>
            <a:off x="5971340" y="53284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/>
          <p:cNvSpPr/>
          <p:nvPr/>
        </p:nvSpPr>
        <p:spPr>
          <a:xfrm>
            <a:off x="5940310" y="442783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Oval 25"/>
          <p:cNvSpPr/>
          <p:nvPr/>
        </p:nvSpPr>
        <p:spPr>
          <a:xfrm>
            <a:off x="4954828" y="44393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/>
          <p:cNvSpPr/>
          <p:nvPr/>
        </p:nvSpPr>
        <p:spPr>
          <a:xfrm>
            <a:off x="6433610" y="50589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5818188" y="469387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Oval 28"/>
          <p:cNvSpPr/>
          <p:nvPr/>
        </p:nvSpPr>
        <p:spPr>
          <a:xfrm>
            <a:off x="6538268" y="44309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/>
          <p:cNvSpPr/>
          <p:nvPr/>
        </p:nvSpPr>
        <p:spPr>
          <a:xfrm>
            <a:off x="5890188" y="55830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Oval 30"/>
          <p:cNvSpPr/>
          <p:nvPr/>
        </p:nvSpPr>
        <p:spPr>
          <a:xfrm>
            <a:off x="5194160" y="510582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Oval 31"/>
          <p:cNvSpPr/>
          <p:nvPr/>
        </p:nvSpPr>
        <p:spPr>
          <a:xfrm>
            <a:off x="5364104" y="596655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Oval 32"/>
          <p:cNvSpPr/>
          <p:nvPr/>
        </p:nvSpPr>
        <p:spPr>
          <a:xfrm>
            <a:off x="4446418" y="505648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33"/>
          <p:cNvSpPr/>
          <p:nvPr/>
        </p:nvSpPr>
        <p:spPr>
          <a:xfrm>
            <a:off x="5369560" y="459161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4679218" y="594815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Oval 35"/>
          <p:cNvSpPr/>
          <p:nvPr/>
        </p:nvSpPr>
        <p:spPr>
          <a:xfrm>
            <a:off x="6097836" y="573971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Oval 36"/>
          <p:cNvSpPr/>
          <p:nvPr/>
        </p:nvSpPr>
        <p:spPr>
          <a:xfrm>
            <a:off x="5449756" y="541821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Oval 38"/>
          <p:cNvSpPr/>
          <p:nvPr/>
        </p:nvSpPr>
        <p:spPr>
          <a:xfrm>
            <a:off x="6590163" y="373762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Oval 43"/>
          <p:cNvSpPr/>
          <p:nvPr/>
        </p:nvSpPr>
        <p:spPr>
          <a:xfrm>
            <a:off x="6509011" y="39921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Oval 44"/>
          <p:cNvSpPr/>
          <p:nvPr/>
        </p:nvSpPr>
        <p:spPr>
          <a:xfrm>
            <a:off x="6160763" y="40625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/>
          <p:cNvSpPr/>
          <p:nvPr/>
        </p:nvSpPr>
        <p:spPr>
          <a:xfrm>
            <a:off x="6716659" y="414884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/>
          <p:cNvSpPr/>
          <p:nvPr/>
        </p:nvSpPr>
        <p:spPr>
          <a:xfrm>
            <a:off x="6864054" y="433551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Oval 47"/>
          <p:cNvSpPr/>
          <p:nvPr/>
        </p:nvSpPr>
        <p:spPr>
          <a:xfrm>
            <a:off x="6068579" y="382734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Oval 48"/>
          <p:cNvSpPr/>
          <p:nvPr/>
        </p:nvSpPr>
        <p:spPr>
          <a:xfrm>
            <a:off x="6509011" y="531758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Oval 49"/>
          <p:cNvSpPr/>
          <p:nvPr/>
        </p:nvSpPr>
        <p:spPr>
          <a:xfrm>
            <a:off x="3184990" y="556953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Oval 50"/>
          <p:cNvSpPr/>
          <p:nvPr/>
        </p:nvSpPr>
        <p:spPr>
          <a:xfrm>
            <a:off x="2413645" y="556221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/>
          <p:cNvSpPr/>
          <p:nvPr/>
        </p:nvSpPr>
        <p:spPr>
          <a:xfrm>
            <a:off x="1943884" y="539539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Oval 52"/>
          <p:cNvSpPr/>
          <p:nvPr/>
        </p:nvSpPr>
        <p:spPr>
          <a:xfrm>
            <a:off x="4230418" y="604579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Oval 53"/>
          <p:cNvSpPr/>
          <p:nvPr/>
        </p:nvSpPr>
        <p:spPr>
          <a:xfrm>
            <a:off x="5026828" y="632391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Oval 54"/>
          <p:cNvSpPr/>
          <p:nvPr/>
        </p:nvSpPr>
        <p:spPr>
          <a:xfrm>
            <a:off x="4149266" y="630034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Oval 55"/>
          <p:cNvSpPr/>
          <p:nvPr/>
        </p:nvSpPr>
        <p:spPr>
          <a:xfrm>
            <a:off x="3410760" y="597215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Oval 56"/>
          <p:cNvSpPr/>
          <p:nvPr/>
        </p:nvSpPr>
        <p:spPr>
          <a:xfrm>
            <a:off x="3708834" y="61355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Oval 57"/>
          <p:cNvSpPr/>
          <p:nvPr/>
        </p:nvSpPr>
        <p:spPr>
          <a:xfrm>
            <a:off x="4792429" y="50369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Oval 58"/>
          <p:cNvSpPr/>
          <p:nvPr/>
        </p:nvSpPr>
        <p:spPr>
          <a:xfrm>
            <a:off x="4302418" y="472814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Oval 59"/>
          <p:cNvSpPr/>
          <p:nvPr/>
        </p:nvSpPr>
        <p:spPr>
          <a:xfrm>
            <a:off x="5177656" y="483787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Oval 60"/>
          <p:cNvSpPr/>
          <p:nvPr/>
        </p:nvSpPr>
        <p:spPr>
          <a:xfrm>
            <a:off x="4518842" y="452810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Oval 61"/>
          <p:cNvSpPr/>
          <p:nvPr/>
        </p:nvSpPr>
        <p:spPr>
          <a:xfrm>
            <a:off x="4967337" y="543315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TextBox 65"/>
          <p:cNvSpPr txBox="1"/>
          <p:nvPr/>
        </p:nvSpPr>
        <p:spPr>
          <a:xfrm>
            <a:off x="4499992" y="4607840"/>
            <a:ext cx="3064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68" name="TextBox 67"/>
          <p:cNvSpPr txBox="1"/>
          <p:nvPr/>
        </p:nvSpPr>
        <p:spPr>
          <a:xfrm>
            <a:off x="5976156" y="4211796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he-IL" baseline="-25000" dirty="0"/>
          </a:p>
        </p:txBody>
      </p:sp>
      <p:sp>
        <p:nvSpPr>
          <p:cNvPr id="69" name="Oval 68"/>
          <p:cNvSpPr/>
          <p:nvPr/>
        </p:nvSpPr>
        <p:spPr>
          <a:xfrm>
            <a:off x="5554200" y="3774549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TextBox 70"/>
          <p:cNvSpPr txBox="1"/>
          <p:nvPr/>
        </p:nvSpPr>
        <p:spPr>
          <a:xfrm>
            <a:off x="3419872" y="4401108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he-IL" baseline="-25000" dirty="0"/>
          </a:p>
        </p:txBody>
      </p:sp>
      <p:sp>
        <p:nvSpPr>
          <p:cNvPr id="73" name="TextBox 72"/>
          <p:cNvSpPr txBox="1"/>
          <p:nvPr/>
        </p:nvSpPr>
        <p:spPr>
          <a:xfrm>
            <a:off x="5064062" y="5795972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he-IL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4312604" y="3635732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he-IL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234350" y="2428145"/>
            <a:ext cx="8856984" cy="58477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ym typeface="Symbol"/>
              </a:rPr>
              <a:t>S</a:t>
            </a:r>
            <a:r>
              <a:rPr lang="en-US" sz="3200" baseline="30000" dirty="0" smtClean="0">
                <a:sym typeface="Symbol"/>
              </a:rPr>
              <a:t>u</a:t>
            </a:r>
            <a:r>
              <a:rPr lang="en-US" sz="3200" dirty="0" smtClean="0">
                <a:sym typeface="Symbol"/>
              </a:rPr>
              <a:t> = {v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,v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,v</a:t>
            </a:r>
            <a:r>
              <a:rPr lang="en-US" sz="3200" baseline="-25000" dirty="0" smtClean="0">
                <a:sym typeface="Symbol"/>
              </a:rPr>
              <a:t>3</a:t>
            </a:r>
            <a:r>
              <a:rPr lang="en-US" sz="3200" dirty="0" smtClean="0">
                <a:sym typeface="Symbol"/>
              </a:rPr>
              <a:t>,v</a:t>
            </a:r>
            <a:r>
              <a:rPr lang="en-US" sz="3200" baseline="-25000" dirty="0" smtClean="0">
                <a:sym typeface="Symbol"/>
              </a:rPr>
              <a:t>4</a:t>
            </a:r>
            <a:r>
              <a:rPr lang="en-US" sz="3200" dirty="0" smtClean="0">
                <a:sym typeface="Symbol"/>
              </a:rPr>
              <a:t>,…}. We need to bound |S</a:t>
            </a:r>
            <a:r>
              <a:rPr lang="en-US" sz="3200" baseline="30000" dirty="0" smtClean="0">
                <a:sym typeface="Symbol"/>
              </a:rPr>
              <a:t>u</a:t>
            </a:r>
            <a:r>
              <a:rPr lang="en-US" sz="3200" dirty="0" smtClean="0">
                <a:sym typeface="Symbol"/>
              </a:rPr>
              <a:t>|. </a:t>
            </a:r>
            <a:endParaRPr lang="en-US" sz="3200" dirty="0" smtClean="0"/>
          </a:p>
        </p:txBody>
      </p:sp>
      <p:sp>
        <p:nvSpPr>
          <p:cNvPr id="72" name="Oval 71"/>
          <p:cNvSpPr/>
          <p:nvPr/>
        </p:nvSpPr>
        <p:spPr>
          <a:xfrm>
            <a:off x="5189608" y="532706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595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5" grpId="0" animBg="1"/>
      <p:bldP spid="70" grpId="0" animBg="1"/>
      <p:bldP spid="67" grpId="0" animBg="1"/>
      <p:bldP spid="7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Oval 81"/>
          <p:cNvSpPr/>
          <p:nvPr/>
        </p:nvSpPr>
        <p:spPr>
          <a:xfrm>
            <a:off x="3232864" y="4935644"/>
            <a:ext cx="1915200" cy="1915200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Oval 11"/>
          <p:cNvSpPr/>
          <p:nvPr/>
        </p:nvSpPr>
        <p:spPr>
          <a:xfrm>
            <a:off x="3783010" y="5513112"/>
            <a:ext cx="781200" cy="781200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/>
              <a:t>Stretch (2,1) – </a:t>
            </a:r>
            <a:r>
              <a:rPr lang="en-US" sz="4000" dirty="0" smtClean="0"/>
              <a:t>Bounding |</a:t>
            </a:r>
            <a:r>
              <a:rPr lang="en-US" sz="4000" dirty="0"/>
              <a:t>S</a:t>
            </a:r>
            <a:r>
              <a:rPr lang="en-US" sz="4000" baseline="30000" dirty="0"/>
              <a:t>u</a:t>
            </a:r>
            <a:r>
              <a:rPr lang="en-US" sz="4000" dirty="0"/>
              <a:t>|:</a:t>
            </a:r>
            <a:endParaRPr lang="en-US" sz="4000" dirty="0">
              <a:solidFill>
                <a:srgbClr val="1C01BF"/>
              </a:solidFill>
              <a:sym typeface="Symbo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1244699"/>
            <a:ext cx="225485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with prob. p</a:t>
            </a:r>
            <a:r>
              <a:rPr lang="en-US" baseline="-25000" dirty="0" smtClean="0"/>
              <a:t>1</a:t>
            </a:r>
          </a:p>
          <a:p>
            <a:pPr algn="l" rtl="0"/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with </a:t>
            </a:r>
            <a:r>
              <a:rPr lang="en-US" dirty="0"/>
              <a:t>prob.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pPr algn="l" rtl="0"/>
            <a:r>
              <a:rPr lang="en-US" dirty="0" smtClean="0"/>
              <a:t>A =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</a:t>
            </a:r>
            <a:r>
              <a:rPr lang="en-US" sz="1050" dirty="0">
                <a:sym typeface="Symbol"/>
              </a:rPr>
              <a:t>u</a:t>
            </a:r>
            <a:r>
              <a:rPr lang="en-US" sz="1050" dirty="0"/>
              <a:t>A</a:t>
            </a:r>
            <a:r>
              <a:rPr lang="en-US" sz="1050" baseline="-25000" dirty="0"/>
              <a:t>2</a:t>
            </a:r>
            <a:r>
              <a:rPr lang="en-US" dirty="0">
                <a:solidFill>
                  <a:prstClr val="black"/>
                </a:solidFill>
              </a:rPr>
              <a:t>B</a:t>
            </a:r>
            <a:r>
              <a:rPr lang="en-US" baseline="-25000" dirty="0">
                <a:solidFill>
                  <a:prstClr val="black"/>
                </a:solidFill>
              </a:rPr>
              <a:t>A</a:t>
            </a:r>
            <a:r>
              <a:rPr lang="en-US" sz="1400" baseline="-4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(u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 smtClean="0"/>
          </a:p>
        </p:txBody>
      </p:sp>
      <p:sp>
        <p:nvSpPr>
          <p:cNvPr id="17" name="Oval 16"/>
          <p:cNvSpPr/>
          <p:nvPr/>
        </p:nvSpPr>
        <p:spPr>
          <a:xfrm>
            <a:off x="3776430" y="3347840"/>
            <a:ext cx="1260000" cy="1260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/>
          <p:cNvSpPr/>
          <p:nvPr/>
        </p:nvSpPr>
        <p:spPr>
          <a:xfrm>
            <a:off x="4762320" y="5393700"/>
            <a:ext cx="1260000" cy="1260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3014485" y="4005947"/>
            <a:ext cx="1476974" cy="1476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/>
          <p:nvPr/>
        </p:nvSpPr>
        <p:spPr>
          <a:xfrm>
            <a:off x="5249656" y="3741519"/>
            <a:ext cx="1476974" cy="1476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/>
          <p:nvPr/>
        </p:nvSpPr>
        <p:spPr>
          <a:xfrm>
            <a:off x="4077226" y="4060903"/>
            <a:ext cx="1476974" cy="1476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/>
          <p:cNvSpPr/>
          <p:nvPr/>
        </p:nvSpPr>
        <p:spPr>
          <a:xfrm>
            <a:off x="3718080" y="393305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/>
          <p:nvPr/>
        </p:nvSpPr>
        <p:spPr>
          <a:xfrm>
            <a:off x="3671900" y="46891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Oval 23"/>
          <p:cNvSpPr/>
          <p:nvPr/>
        </p:nvSpPr>
        <p:spPr>
          <a:xfrm>
            <a:off x="4328409" y="390517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/>
          <p:cNvSpPr/>
          <p:nvPr/>
        </p:nvSpPr>
        <p:spPr>
          <a:xfrm>
            <a:off x="2845474" y="377035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Oval 25"/>
          <p:cNvSpPr/>
          <p:nvPr/>
        </p:nvSpPr>
        <p:spPr>
          <a:xfrm>
            <a:off x="3565554" y="359367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/>
          <p:cNvSpPr/>
          <p:nvPr/>
        </p:nvSpPr>
        <p:spPr>
          <a:xfrm>
            <a:off x="4671713" y="426351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4186048" y="366566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Oval 28"/>
          <p:cNvSpPr/>
          <p:nvPr/>
        </p:nvSpPr>
        <p:spPr>
          <a:xfrm>
            <a:off x="3780834" y="53012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/>
          <p:cNvSpPr/>
          <p:nvPr/>
        </p:nvSpPr>
        <p:spPr>
          <a:xfrm>
            <a:off x="3042328" y="450300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Oval 30"/>
          <p:cNvSpPr/>
          <p:nvPr/>
        </p:nvSpPr>
        <p:spPr>
          <a:xfrm>
            <a:off x="2413788" y="44393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Oval 31"/>
          <p:cNvSpPr/>
          <p:nvPr/>
        </p:nvSpPr>
        <p:spPr>
          <a:xfrm>
            <a:off x="3114328" y="39185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Oval 32"/>
          <p:cNvSpPr/>
          <p:nvPr/>
        </p:nvSpPr>
        <p:spPr>
          <a:xfrm>
            <a:off x="3328990" y="524808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33"/>
          <p:cNvSpPr/>
          <p:nvPr/>
        </p:nvSpPr>
        <p:spPr>
          <a:xfrm>
            <a:off x="3966710" y="499874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4356914" y="5555531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Oval 35"/>
          <p:cNvSpPr/>
          <p:nvPr/>
        </p:nvSpPr>
        <p:spPr>
          <a:xfrm>
            <a:off x="4747135" y="474578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Oval 36"/>
          <p:cNvSpPr/>
          <p:nvPr/>
        </p:nvSpPr>
        <p:spPr>
          <a:xfrm>
            <a:off x="3340402" y="466635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Oval 37"/>
          <p:cNvSpPr/>
          <p:nvPr/>
        </p:nvSpPr>
        <p:spPr>
          <a:xfrm>
            <a:off x="3412402" y="555553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Oval 38"/>
          <p:cNvSpPr/>
          <p:nvPr/>
        </p:nvSpPr>
        <p:spPr>
          <a:xfrm>
            <a:off x="5602908" y="476082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Oval 39"/>
          <p:cNvSpPr/>
          <p:nvPr/>
        </p:nvSpPr>
        <p:spPr>
          <a:xfrm>
            <a:off x="5971340" y="53284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Oval 40"/>
          <p:cNvSpPr/>
          <p:nvPr/>
        </p:nvSpPr>
        <p:spPr>
          <a:xfrm>
            <a:off x="5940310" y="442783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Oval 41"/>
          <p:cNvSpPr/>
          <p:nvPr/>
        </p:nvSpPr>
        <p:spPr>
          <a:xfrm>
            <a:off x="4954828" y="44393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Oval 42"/>
          <p:cNvSpPr/>
          <p:nvPr/>
        </p:nvSpPr>
        <p:spPr>
          <a:xfrm>
            <a:off x="6433610" y="50589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Oval 43"/>
          <p:cNvSpPr/>
          <p:nvPr/>
        </p:nvSpPr>
        <p:spPr>
          <a:xfrm>
            <a:off x="5818188" y="469387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Oval 44"/>
          <p:cNvSpPr/>
          <p:nvPr/>
        </p:nvSpPr>
        <p:spPr>
          <a:xfrm>
            <a:off x="6538268" y="44309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/>
          <p:cNvSpPr/>
          <p:nvPr/>
        </p:nvSpPr>
        <p:spPr>
          <a:xfrm>
            <a:off x="5890188" y="55830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/>
          <p:cNvSpPr/>
          <p:nvPr/>
        </p:nvSpPr>
        <p:spPr>
          <a:xfrm>
            <a:off x="5194160" y="510582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Oval 47"/>
          <p:cNvSpPr/>
          <p:nvPr/>
        </p:nvSpPr>
        <p:spPr>
          <a:xfrm>
            <a:off x="5364104" y="596655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Oval 48"/>
          <p:cNvSpPr/>
          <p:nvPr/>
        </p:nvSpPr>
        <p:spPr>
          <a:xfrm>
            <a:off x="4446418" y="505648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Oval 49"/>
          <p:cNvSpPr/>
          <p:nvPr/>
        </p:nvSpPr>
        <p:spPr>
          <a:xfrm>
            <a:off x="5369560" y="459161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Oval 50"/>
          <p:cNvSpPr/>
          <p:nvPr/>
        </p:nvSpPr>
        <p:spPr>
          <a:xfrm>
            <a:off x="4679218" y="594815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/>
          <p:cNvSpPr/>
          <p:nvPr/>
        </p:nvSpPr>
        <p:spPr>
          <a:xfrm>
            <a:off x="6097836" y="573971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Oval 52"/>
          <p:cNvSpPr/>
          <p:nvPr/>
        </p:nvSpPr>
        <p:spPr>
          <a:xfrm>
            <a:off x="5449756" y="541821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Oval 53"/>
          <p:cNvSpPr/>
          <p:nvPr/>
        </p:nvSpPr>
        <p:spPr>
          <a:xfrm>
            <a:off x="6590163" y="373762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Oval 54"/>
          <p:cNvSpPr/>
          <p:nvPr/>
        </p:nvSpPr>
        <p:spPr>
          <a:xfrm>
            <a:off x="6509011" y="39921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Oval 55"/>
          <p:cNvSpPr/>
          <p:nvPr/>
        </p:nvSpPr>
        <p:spPr>
          <a:xfrm>
            <a:off x="6160763" y="40625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Oval 56"/>
          <p:cNvSpPr/>
          <p:nvPr/>
        </p:nvSpPr>
        <p:spPr>
          <a:xfrm>
            <a:off x="6716659" y="414884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Oval 57"/>
          <p:cNvSpPr/>
          <p:nvPr/>
        </p:nvSpPr>
        <p:spPr>
          <a:xfrm>
            <a:off x="6864054" y="433551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Oval 58"/>
          <p:cNvSpPr/>
          <p:nvPr/>
        </p:nvSpPr>
        <p:spPr>
          <a:xfrm>
            <a:off x="6068579" y="382734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Oval 59"/>
          <p:cNvSpPr/>
          <p:nvPr/>
        </p:nvSpPr>
        <p:spPr>
          <a:xfrm>
            <a:off x="6509011" y="531758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Oval 60"/>
          <p:cNvSpPr/>
          <p:nvPr/>
        </p:nvSpPr>
        <p:spPr>
          <a:xfrm>
            <a:off x="3184990" y="556953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Oval 61"/>
          <p:cNvSpPr/>
          <p:nvPr/>
        </p:nvSpPr>
        <p:spPr>
          <a:xfrm>
            <a:off x="2413645" y="556221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Oval 62"/>
          <p:cNvSpPr/>
          <p:nvPr/>
        </p:nvSpPr>
        <p:spPr>
          <a:xfrm>
            <a:off x="1943884" y="539539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Oval 63"/>
          <p:cNvSpPr/>
          <p:nvPr/>
        </p:nvSpPr>
        <p:spPr>
          <a:xfrm>
            <a:off x="4109634" y="583447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Oval 64"/>
          <p:cNvSpPr/>
          <p:nvPr/>
        </p:nvSpPr>
        <p:spPr>
          <a:xfrm>
            <a:off x="5026828" y="632391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Oval 65"/>
          <p:cNvSpPr/>
          <p:nvPr/>
        </p:nvSpPr>
        <p:spPr>
          <a:xfrm>
            <a:off x="4149266" y="630034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Oval 66"/>
          <p:cNvSpPr/>
          <p:nvPr/>
        </p:nvSpPr>
        <p:spPr>
          <a:xfrm>
            <a:off x="3410760" y="597215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Oval 67"/>
          <p:cNvSpPr/>
          <p:nvPr/>
        </p:nvSpPr>
        <p:spPr>
          <a:xfrm>
            <a:off x="3708834" y="61355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Oval 68"/>
          <p:cNvSpPr/>
          <p:nvPr/>
        </p:nvSpPr>
        <p:spPr>
          <a:xfrm>
            <a:off x="4792429" y="50369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Oval 69"/>
          <p:cNvSpPr/>
          <p:nvPr/>
        </p:nvSpPr>
        <p:spPr>
          <a:xfrm>
            <a:off x="4302418" y="472814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Oval 70"/>
          <p:cNvSpPr/>
          <p:nvPr/>
        </p:nvSpPr>
        <p:spPr>
          <a:xfrm>
            <a:off x="5177656" y="483787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Oval 71"/>
          <p:cNvSpPr/>
          <p:nvPr/>
        </p:nvSpPr>
        <p:spPr>
          <a:xfrm>
            <a:off x="4518842" y="452810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Oval 72"/>
          <p:cNvSpPr/>
          <p:nvPr/>
        </p:nvSpPr>
        <p:spPr>
          <a:xfrm>
            <a:off x="4967337" y="543315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TextBox 73"/>
          <p:cNvSpPr txBox="1"/>
          <p:nvPr/>
        </p:nvSpPr>
        <p:spPr>
          <a:xfrm>
            <a:off x="4499992" y="4607840"/>
            <a:ext cx="3064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75" name="TextBox 74"/>
          <p:cNvSpPr txBox="1"/>
          <p:nvPr/>
        </p:nvSpPr>
        <p:spPr>
          <a:xfrm>
            <a:off x="5976156" y="4211796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he-IL" baseline="-25000" dirty="0"/>
          </a:p>
        </p:txBody>
      </p:sp>
      <p:sp>
        <p:nvSpPr>
          <p:cNvPr id="76" name="Oval 75"/>
          <p:cNvSpPr/>
          <p:nvPr/>
        </p:nvSpPr>
        <p:spPr>
          <a:xfrm>
            <a:off x="5554200" y="3774549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TextBox 76"/>
          <p:cNvSpPr txBox="1"/>
          <p:nvPr/>
        </p:nvSpPr>
        <p:spPr>
          <a:xfrm>
            <a:off x="3419872" y="4401108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he-IL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5064062" y="5795972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he-IL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4312604" y="3635732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he-IL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2902342" y="1258782"/>
            <a:ext cx="5078435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ym typeface="Symbol"/>
              </a:rPr>
              <a:t>For every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B</a:t>
            </a:r>
            <a:r>
              <a:rPr lang="en-US" sz="3200" baseline="-25000" dirty="0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(x)  </a:t>
            </a:r>
            <a:r>
              <a:rPr lang="en-US" sz="3200" dirty="0">
                <a:solidFill>
                  <a:srgbClr val="1C01BF"/>
                </a:solidFill>
              </a:rPr>
              <a:t>B</a:t>
            </a:r>
            <a:r>
              <a:rPr lang="en-US" sz="3200" baseline="-25000" dirty="0">
                <a:solidFill>
                  <a:srgbClr val="1C01BF"/>
                </a:solidFill>
              </a:rPr>
              <a:t>A</a:t>
            </a:r>
            <a:r>
              <a:rPr lang="en-US" sz="2400" baseline="-45000" dirty="0">
                <a:solidFill>
                  <a:srgbClr val="1C01BF"/>
                </a:solidFill>
              </a:rPr>
              <a:t>1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(x).</a:t>
            </a:r>
            <a:r>
              <a:rPr lang="en-US" sz="3200" dirty="0" smtClean="0">
                <a:sym typeface="Symbol"/>
              </a:rPr>
              <a:t> </a:t>
            </a:r>
            <a:endParaRPr lang="en-US" sz="3200" dirty="0" smtClean="0"/>
          </a:p>
        </p:txBody>
      </p:sp>
      <p:sp>
        <p:nvSpPr>
          <p:cNvPr id="81" name="TextBox 80"/>
          <p:cNvSpPr txBox="1"/>
          <p:nvPr/>
        </p:nvSpPr>
        <p:spPr>
          <a:xfrm>
            <a:off x="3821040" y="5697252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he-IL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2913945" y="1944125"/>
            <a:ext cx="5078435" cy="10772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ym typeface="Symbol"/>
              </a:rPr>
              <a:t>Consider </a:t>
            </a:r>
            <a:r>
              <a:rPr lang="en-US" sz="3200" dirty="0" err="1" smtClean="0">
                <a:sym typeface="Symbol"/>
              </a:rPr>
              <a:t>T</a:t>
            </a:r>
            <a:r>
              <a:rPr lang="en-US" sz="3200" baseline="30000" dirty="0" err="1" smtClean="0">
                <a:sym typeface="Symbol"/>
              </a:rPr>
              <a:t>u</a:t>
            </a:r>
            <a:r>
              <a:rPr lang="en-US" sz="3200" dirty="0" smtClean="0">
                <a:sym typeface="Symbol"/>
              </a:rPr>
              <a:t>, same </a:t>
            </a:r>
            <a:r>
              <a:rPr lang="en-US" sz="3200" dirty="0">
                <a:sym typeface="Symbol"/>
              </a:rPr>
              <a:t>as </a:t>
            </a:r>
            <a:r>
              <a:rPr lang="en-US" sz="3200" dirty="0" smtClean="0">
                <a:sym typeface="Symbol"/>
              </a:rPr>
              <a:t>S</a:t>
            </a:r>
            <a:r>
              <a:rPr lang="en-US" sz="3200" baseline="30000" dirty="0" smtClean="0">
                <a:sym typeface="Symbol"/>
              </a:rPr>
              <a:t>u</a:t>
            </a:r>
            <a:r>
              <a:rPr lang="en-US" sz="3200" dirty="0" smtClean="0">
                <a:sym typeface="Symbol"/>
              </a:rPr>
              <a:t> but with respect to </a:t>
            </a:r>
            <a:r>
              <a:rPr lang="en-US" sz="3200" dirty="0" smtClean="0">
                <a:solidFill>
                  <a:srgbClr val="1C01BF"/>
                </a:solidFill>
              </a:rPr>
              <a:t>B</a:t>
            </a:r>
            <a:r>
              <a:rPr lang="en-US" sz="3200" baseline="-25000" dirty="0" smtClean="0">
                <a:solidFill>
                  <a:srgbClr val="1C01BF"/>
                </a:solidFill>
              </a:rPr>
              <a:t>A</a:t>
            </a:r>
            <a:r>
              <a:rPr lang="en-US" sz="2400" baseline="-45000" dirty="0" smtClean="0">
                <a:solidFill>
                  <a:srgbClr val="1C01BF"/>
                </a:solidFill>
              </a:rPr>
              <a:t>1</a:t>
            </a:r>
            <a:r>
              <a:rPr lang="en-US" sz="3200" dirty="0">
                <a:sym typeface="Symbol"/>
              </a:rPr>
              <a:t>, S</a:t>
            </a:r>
            <a:r>
              <a:rPr lang="en-US" sz="3200" baseline="30000" dirty="0">
                <a:sym typeface="Symbol"/>
              </a:rPr>
              <a:t>u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  </a:t>
            </a:r>
            <a:r>
              <a:rPr lang="en-US" sz="3200" dirty="0" err="1" smtClean="0">
                <a:sym typeface="Symbol"/>
              </a:rPr>
              <a:t>T</a:t>
            </a:r>
            <a:r>
              <a:rPr lang="en-US" sz="3200" baseline="30000" dirty="0" err="1" smtClean="0">
                <a:sym typeface="Symbol"/>
              </a:rPr>
              <a:t>u</a:t>
            </a:r>
            <a:endParaRPr lang="en-US" sz="3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088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245000" y="24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12" grpId="1" animBg="1"/>
      <p:bldP spid="12" grpId="2" animBg="1"/>
      <p:bldP spid="8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/>
              <a:t>Stretch (2,1) – </a:t>
            </a:r>
            <a:r>
              <a:rPr lang="en-US" sz="4000" dirty="0" smtClean="0"/>
              <a:t>Bounding |</a:t>
            </a:r>
            <a:r>
              <a:rPr lang="en-US" sz="4000" dirty="0"/>
              <a:t>S</a:t>
            </a:r>
            <a:r>
              <a:rPr lang="en-US" sz="4000" baseline="30000" dirty="0"/>
              <a:t>u</a:t>
            </a:r>
            <a:r>
              <a:rPr lang="en-US" sz="4000" dirty="0"/>
              <a:t>|:</a:t>
            </a:r>
            <a:endParaRPr lang="en-US" sz="4000" dirty="0">
              <a:solidFill>
                <a:srgbClr val="1C01BF"/>
              </a:solidFill>
              <a:sym typeface="Symbo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1244699"/>
            <a:ext cx="225485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with prob. p</a:t>
            </a:r>
            <a:r>
              <a:rPr lang="en-US" baseline="-25000" dirty="0" smtClean="0"/>
              <a:t>1</a:t>
            </a:r>
          </a:p>
          <a:p>
            <a:pPr algn="l" rtl="0"/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with </a:t>
            </a:r>
            <a:r>
              <a:rPr lang="en-US" dirty="0"/>
              <a:t>prob.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pPr algn="l" rtl="0"/>
            <a:r>
              <a:rPr lang="en-US" dirty="0" smtClean="0"/>
              <a:t>A =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</a:t>
            </a:r>
            <a:r>
              <a:rPr lang="en-US" sz="1050" dirty="0">
                <a:sym typeface="Symbol"/>
              </a:rPr>
              <a:t>u</a:t>
            </a:r>
            <a:r>
              <a:rPr lang="en-US" sz="1050" dirty="0"/>
              <a:t>A</a:t>
            </a:r>
            <a:r>
              <a:rPr lang="en-US" sz="1050" baseline="-25000" dirty="0"/>
              <a:t>2</a:t>
            </a:r>
            <a:r>
              <a:rPr lang="en-US" dirty="0">
                <a:solidFill>
                  <a:prstClr val="black"/>
                </a:solidFill>
              </a:rPr>
              <a:t>B</a:t>
            </a:r>
            <a:r>
              <a:rPr lang="en-US" baseline="-25000" dirty="0">
                <a:solidFill>
                  <a:prstClr val="black"/>
                </a:solidFill>
              </a:rPr>
              <a:t>A</a:t>
            </a:r>
            <a:r>
              <a:rPr lang="en-US" sz="1400" baseline="-4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(u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 smtClean="0"/>
          </a:p>
        </p:txBody>
      </p:sp>
      <p:sp>
        <p:nvSpPr>
          <p:cNvPr id="17" name="Oval 16"/>
          <p:cNvSpPr/>
          <p:nvPr/>
        </p:nvSpPr>
        <p:spPr>
          <a:xfrm>
            <a:off x="3776430" y="3347840"/>
            <a:ext cx="1260000" cy="1260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3014485" y="4005947"/>
            <a:ext cx="1476974" cy="1476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/>
          <p:nvPr/>
        </p:nvSpPr>
        <p:spPr>
          <a:xfrm>
            <a:off x="4077226" y="4060903"/>
            <a:ext cx="1476974" cy="1476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/>
          <p:cNvSpPr/>
          <p:nvPr/>
        </p:nvSpPr>
        <p:spPr>
          <a:xfrm>
            <a:off x="3718080" y="393305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/>
          <p:nvPr/>
        </p:nvSpPr>
        <p:spPr>
          <a:xfrm>
            <a:off x="3671900" y="46891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Oval 23"/>
          <p:cNvSpPr/>
          <p:nvPr/>
        </p:nvSpPr>
        <p:spPr>
          <a:xfrm>
            <a:off x="4328409" y="390517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/>
          <p:cNvSpPr/>
          <p:nvPr/>
        </p:nvSpPr>
        <p:spPr>
          <a:xfrm>
            <a:off x="2845474" y="377035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Oval 25"/>
          <p:cNvSpPr/>
          <p:nvPr/>
        </p:nvSpPr>
        <p:spPr>
          <a:xfrm>
            <a:off x="3565554" y="359367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/>
          <p:cNvSpPr/>
          <p:nvPr/>
        </p:nvSpPr>
        <p:spPr>
          <a:xfrm>
            <a:off x="4468747" y="419151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4186048" y="366566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Oval 28"/>
          <p:cNvSpPr/>
          <p:nvPr/>
        </p:nvSpPr>
        <p:spPr>
          <a:xfrm>
            <a:off x="3780834" y="53012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/>
          <p:cNvSpPr/>
          <p:nvPr/>
        </p:nvSpPr>
        <p:spPr>
          <a:xfrm>
            <a:off x="3042328" y="450300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Oval 30"/>
          <p:cNvSpPr/>
          <p:nvPr/>
        </p:nvSpPr>
        <p:spPr>
          <a:xfrm>
            <a:off x="2413788" y="44393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Oval 31"/>
          <p:cNvSpPr/>
          <p:nvPr/>
        </p:nvSpPr>
        <p:spPr>
          <a:xfrm>
            <a:off x="3114328" y="39185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Oval 32"/>
          <p:cNvSpPr/>
          <p:nvPr/>
        </p:nvSpPr>
        <p:spPr>
          <a:xfrm>
            <a:off x="3328990" y="524808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33"/>
          <p:cNvSpPr/>
          <p:nvPr/>
        </p:nvSpPr>
        <p:spPr>
          <a:xfrm>
            <a:off x="3966710" y="499874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4356914" y="5555531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Oval 35"/>
          <p:cNvSpPr/>
          <p:nvPr/>
        </p:nvSpPr>
        <p:spPr>
          <a:xfrm>
            <a:off x="4747135" y="474578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Oval 36"/>
          <p:cNvSpPr/>
          <p:nvPr/>
        </p:nvSpPr>
        <p:spPr>
          <a:xfrm>
            <a:off x="3340402" y="466635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Oval 37"/>
          <p:cNvSpPr/>
          <p:nvPr/>
        </p:nvSpPr>
        <p:spPr>
          <a:xfrm>
            <a:off x="3412402" y="555553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Oval 38"/>
          <p:cNvSpPr/>
          <p:nvPr/>
        </p:nvSpPr>
        <p:spPr>
          <a:xfrm>
            <a:off x="5602908" y="476082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Oval 39"/>
          <p:cNvSpPr/>
          <p:nvPr/>
        </p:nvSpPr>
        <p:spPr>
          <a:xfrm>
            <a:off x="5971340" y="53284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Oval 40"/>
          <p:cNvSpPr/>
          <p:nvPr/>
        </p:nvSpPr>
        <p:spPr>
          <a:xfrm>
            <a:off x="5940310" y="442783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Oval 41"/>
          <p:cNvSpPr/>
          <p:nvPr/>
        </p:nvSpPr>
        <p:spPr>
          <a:xfrm>
            <a:off x="4954828" y="44393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Oval 42"/>
          <p:cNvSpPr/>
          <p:nvPr/>
        </p:nvSpPr>
        <p:spPr>
          <a:xfrm>
            <a:off x="6433610" y="50589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Oval 43"/>
          <p:cNvSpPr/>
          <p:nvPr/>
        </p:nvSpPr>
        <p:spPr>
          <a:xfrm>
            <a:off x="5818188" y="469387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Oval 44"/>
          <p:cNvSpPr/>
          <p:nvPr/>
        </p:nvSpPr>
        <p:spPr>
          <a:xfrm>
            <a:off x="6538268" y="44309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/>
          <p:cNvSpPr/>
          <p:nvPr/>
        </p:nvSpPr>
        <p:spPr>
          <a:xfrm>
            <a:off x="5890188" y="55830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/>
          <p:cNvSpPr/>
          <p:nvPr/>
        </p:nvSpPr>
        <p:spPr>
          <a:xfrm>
            <a:off x="5194160" y="510582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Oval 47"/>
          <p:cNvSpPr/>
          <p:nvPr/>
        </p:nvSpPr>
        <p:spPr>
          <a:xfrm>
            <a:off x="5364104" y="596655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Oval 48"/>
          <p:cNvSpPr/>
          <p:nvPr/>
        </p:nvSpPr>
        <p:spPr>
          <a:xfrm>
            <a:off x="4446418" y="505648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Oval 49"/>
          <p:cNvSpPr/>
          <p:nvPr/>
        </p:nvSpPr>
        <p:spPr>
          <a:xfrm>
            <a:off x="5369560" y="459161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Oval 50"/>
          <p:cNvSpPr/>
          <p:nvPr/>
        </p:nvSpPr>
        <p:spPr>
          <a:xfrm>
            <a:off x="4679218" y="594815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/>
          <p:cNvSpPr/>
          <p:nvPr/>
        </p:nvSpPr>
        <p:spPr>
          <a:xfrm>
            <a:off x="6097836" y="573971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Oval 52"/>
          <p:cNvSpPr/>
          <p:nvPr/>
        </p:nvSpPr>
        <p:spPr>
          <a:xfrm>
            <a:off x="5449756" y="541821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Oval 53"/>
          <p:cNvSpPr/>
          <p:nvPr/>
        </p:nvSpPr>
        <p:spPr>
          <a:xfrm>
            <a:off x="6590163" y="373762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Oval 54"/>
          <p:cNvSpPr/>
          <p:nvPr/>
        </p:nvSpPr>
        <p:spPr>
          <a:xfrm>
            <a:off x="6509011" y="39921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Oval 55"/>
          <p:cNvSpPr/>
          <p:nvPr/>
        </p:nvSpPr>
        <p:spPr>
          <a:xfrm>
            <a:off x="6160763" y="40625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Oval 56"/>
          <p:cNvSpPr/>
          <p:nvPr/>
        </p:nvSpPr>
        <p:spPr>
          <a:xfrm>
            <a:off x="6716659" y="414884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Oval 57"/>
          <p:cNvSpPr/>
          <p:nvPr/>
        </p:nvSpPr>
        <p:spPr>
          <a:xfrm>
            <a:off x="6864054" y="433551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Oval 58"/>
          <p:cNvSpPr/>
          <p:nvPr/>
        </p:nvSpPr>
        <p:spPr>
          <a:xfrm>
            <a:off x="6068579" y="382734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Oval 59"/>
          <p:cNvSpPr/>
          <p:nvPr/>
        </p:nvSpPr>
        <p:spPr>
          <a:xfrm>
            <a:off x="6509011" y="531758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Oval 60"/>
          <p:cNvSpPr/>
          <p:nvPr/>
        </p:nvSpPr>
        <p:spPr>
          <a:xfrm>
            <a:off x="3184990" y="556953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Oval 61"/>
          <p:cNvSpPr/>
          <p:nvPr/>
        </p:nvSpPr>
        <p:spPr>
          <a:xfrm>
            <a:off x="2413645" y="556221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Oval 62"/>
          <p:cNvSpPr/>
          <p:nvPr/>
        </p:nvSpPr>
        <p:spPr>
          <a:xfrm>
            <a:off x="1943884" y="539539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Oval 63"/>
          <p:cNvSpPr/>
          <p:nvPr/>
        </p:nvSpPr>
        <p:spPr>
          <a:xfrm>
            <a:off x="4109634" y="583447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Oval 64"/>
          <p:cNvSpPr/>
          <p:nvPr/>
        </p:nvSpPr>
        <p:spPr>
          <a:xfrm>
            <a:off x="5026828" y="632391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Oval 65"/>
          <p:cNvSpPr/>
          <p:nvPr/>
        </p:nvSpPr>
        <p:spPr>
          <a:xfrm>
            <a:off x="4149266" y="630034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Oval 66"/>
          <p:cNvSpPr/>
          <p:nvPr/>
        </p:nvSpPr>
        <p:spPr>
          <a:xfrm>
            <a:off x="3410760" y="597215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Oval 67"/>
          <p:cNvSpPr/>
          <p:nvPr/>
        </p:nvSpPr>
        <p:spPr>
          <a:xfrm>
            <a:off x="3708834" y="61355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Oval 68"/>
          <p:cNvSpPr/>
          <p:nvPr/>
        </p:nvSpPr>
        <p:spPr>
          <a:xfrm>
            <a:off x="4792429" y="50369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Oval 69"/>
          <p:cNvSpPr/>
          <p:nvPr/>
        </p:nvSpPr>
        <p:spPr>
          <a:xfrm>
            <a:off x="4291404" y="44439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Oval 70"/>
          <p:cNvSpPr/>
          <p:nvPr/>
        </p:nvSpPr>
        <p:spPr>
          <a:xfrm>
            <a:off x="5177656" y="483787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Oval 71"/>
          <p:cNvSpPr/>
          <p:nvPr/>
        </p:nvSpPr>
        <p:spPr>
          <a:xfrm>
            <a:off x="4114048" y="472050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Oval 72"/>
          <p:cNvSpPr/>
          <p:nvPr/>
        </p:nvSpPr>
        <p:spPr>
          <a:xfrm>
            <a:off x="4967337" y="543315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TextBox 73"/>
          <p:cNvSpPr txBox="1"/>
          <p:nvPr/>
        </p:nvSpPr>
        <p:spPr>
          <a:xfrm>
            <a:off x="4499992" y="4607840"/>
            <a:ext cx="3064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75" name="TextBox 74"/>
          <p:cNvSpPr txBox="1"/>
          <p:nvPr/>
        </p:nvSpPr>
        <p:spPr>
          <a:xfrm>
            <a:off x="5976156" y="4211796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he-IL" baseline="-25000" dirty="0"/>
          </a:p>
        </p:txBody>
      </p:sp>
      <p:sp>
        <p:nvSpPr>
          <p:cNvPr id="76" name="Oval 75"/>
          <p:cNvSpPr/>
          <p:nvPr/>
        </p:nvSpPr>
        <p:spPr>
          <a:xfrm>
            <a:off x="5554200" y="3774549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TextBox 76"/>
          <p:cNvSpPr txBox="1"/>
          <p:nvPr/>
        </p:nvSpPr>
        <p:spPr>
          <a:xfrm>
            <a:off x="3419872" y="4401108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he-IL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5064062" y="5795972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he-IL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4312604" y="3635732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he-IL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3821040" y="5697252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he-IL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2735797" y="1247272"/>
            <a:ext cx="6192688" cy="206210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olidFill>
                  <a:srgbClr val="1C01BF"/>
                </a:solidFill>
                <a:sym typeface="Symbol"/>
              </a:rPr>
              <a:t>B</a:t>
            </a:r>
            <a:r>
              <a:rPr lang="en-US" sz="3200" baseline="-25000" dirty="0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(u) = {w</a:t>
            </a:r>
            <a:r>
              <a:rPr lang="en-US" sz="3200" baseline="-25000" dirty="0" smtClean="0">
                <a:solidFill>
                  <a:srgbClr val="1C01BF"/>
                </a:solidFill>
                <a:sym typeface="Symbol"/>
              </a:rPr>
              <a:t>1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,w</a:t>
            </a:r>
            <a:r>
              <a:rPr lang="en-US" sz="3200" baseline="-25000" dirty="0" smtClean="0">
                <a:solidFill>
                  <a:srgbClr val="1C01BF"/>
                </a:solidFill>
                <a:sym typeface="Symbol"/>
              </a:rPr>
              <a:t>2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,…}</a:t>
            </a:r>
            <a:r>
              <a:rPr lang="en-US" sz="3200" dirty="0" smtClean="0">
                <a:sym typeface="Symbol"/>
              </a:rPr>
              <a:t> ordered in increasing distance from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u. </a:t>
            </a:r>
            <a:r>
              <a:rPr lang="en-US" sz="3200" dirty="0" smtClean="0">
                <a:sym typeface="Symbol"/>
              </a:rPr>
              <a:t>For each </a:t>
            </a:r>
            <a:r>
              <a:rPr lang="en-US" sz="3200" dirty="0" err="1" smtClean="0">
                <a:sym typeface="Symbol"/>
              </a:rPr>
              <a:t>w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</a:t>
            </a:r>
            <a:r>
              <a:rPr lang="en-US" sz="3200" dirty="0" err="1" smtClean="0">
                <a:solidFill>
                  <a:srgbClr val="1C01BF"/>
                </a:solidFill>
                <a:sym typeface="Symbol"/>
              </a:rPr>
              <a:t>B</a:t>
            </a:r>
            <a:r>
              <a:rPr lang="en-US" sz="3200" baseline="-25000" dirty="0" err="1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(u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)</a:t>
            </a:r>
            <a:r>
              <a:rPr lang="en-US" sz="3200" dirty="0" smtClean="0">
                <a:sym typeface="Symbol"/>
              </a:rPr>
              <a:t> add </a:t>
            </a:r>
            <a:r>
              <a:rPr lang="en-US" sz="3200" dirty="0" smtClean="0">
                <a:solidFill>
                  <a:prstClr val="black"/>
                </a:solidFill>
              </a:rPr>
              <a:t>v to </a:t>
            </a:r>
            <a:r>
              <a:rPr lang="en-US" sz="3200" dirty="0" err="1" smtClean="0">
                <a:solidFill>
                  <a:prstClr val="black"/>
                </a:solidFill>
              </a:rPr>
              <a:t>T</a:t>
            </a:r>
            <a:r>
              <a:rPr lang="en-US" sz="3200" baseline="30000" dirty="0" err="1" smtClean="0">
                <a:solidFill>
                  <a:prstClr val="black"/>
                </a:solidFill>
              </a:rPr>
              <a:t>u</a:t>
            </a:r>
            <a:r>
              <a:rPr lang="en-US" sz="3200" dirty="0" smtClean="0">
                <a:solidFill>
                  <a:prstClr val="black"/>
                </a:solidFill>
              </a:rPr>
              <a:t> if w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</a:t>
            </a:r>
            <a:r>
              <a:rPr lang="en-US" sz="3200" dirty="0" smtClean="0">
                <a:solidFill>
                  <a:prstClr val="black"/>
                </a:solidFill>
              </a:rPr>
              <a:t>B</a:t>
            </a:r>
            <a:r>
              <a:rPr lang="en-US" sz="3200" baseline="-25000" dirty="0" smtClean="0">
                <a:solidFill>
                  <a:prstClr val="black"/>
                </a:solidFill>
              </a:rPr>
              <a:t>A</a:t>
            </a:r>
            <a:r>
              <a:rPr lang="en-US" sz="2400" baseline="-45000" dirty="0" smtClean="0">
                <a:solidFill>
                  <a:prstClr val="black"/>
                </a:solidFill>
              </a:rPr>
              <a:t>1</a:t>
            </a:r>
            <a:r>
              <a:rPr lang="en-US" sz="3200" dirty="0" smtClean="0">
                <a:solidFill>
                  <a:prstClr val="black"/>
                </a:solidFill>
              </a:rPr>
              <a:t>(v). Stop when </a:t>
            </a:r>
            <a:r>
              <a:rPr lang="en-US" sz="3200" dirty="0" err="1" smtClean="0">
                <a:solidFill>
                  <a:prstClr val="black"/>
                </a:solidFill>
              </a:rPr>
              <a:t>w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A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 is reached.</a:t>
            </a:r>
            <a:endParaRPr lang="en-US" sz="3200" dirty="0"/>
          </a:p>
        </p:txBody>
      </p:sp>
      <p:sp>
        <p:nvSpPr>
          <p:cNvPr id="80" name="TextBox 79"/>
          <p:cNvSpPr txBox="1"/>
          <p:nvPr/>
        </p:nvSpPr>
        <p:spPr>
          <a:xfrm>
            <a:off x="4078208" y="4185084"/>
            <a:ext cx="3497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w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463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BC535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012FC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012FC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204320" y="3760009"/>
            <a:ext cx="1566000" cy="1566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/>
              <a:t>Stretch (2,1) – </a:t>
            </a:r>
            <a:r>
              <a:rPr lang="en-US" sz="4000" dirty="0" smtClean="0"/>
              <a:t>Bounding |</a:t>
            </a:r>
            <a:r>
              <a:rPr lang="en-US" sz="4000" dirty="0"/>
              <a:t>S</a:t>
            </a:r>
            <a:r>
              <a:rPr lang="en-US" sz="4000" baseline="30000" dirty="0"/>
              <a:t>u</a:t>
            </a:r>
            <a:r>
              <a:rPr lang="en-US" sz="4000" dirty="0"/>
              <a:t>|:</a:t>
            </a:r>
            <a:endParaRPr lang="en-US" sz="4000" dirty="0">
              <a:solidFill>
                <a:srgbClr val="1C01BF"/>
              </a:solidFill>
              <a:sym typeface="Symbol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077226" y="4060903"/>
            <a:ext cx="1476974" cy="1476000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/>
          <p:cNvSpPr/>
          <p:nvPr/>
        </p:nvSpPr>
        <p:spPr>
          <a:xfrm>
            <a:off x="3718080" y="3933056"/>
            <a:ext cx="144000" cy="14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/>
          <p:nvPr/>
        </p:nvSpPr>
        <p:spPr>
          <a:xfrm>
            <a:off x="3671900" y="46891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Oval 23"/>
          <p:cNvSpPr/>
          <p:nvPr/>
        </p:nvSpPr>
        <p:spPr>
          <a:xfrm>
            <a:off x="4328409" y="390517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/>
          <p:cNvSpPr/>
          <p:nvPr/>
        </p:nvSpPr>
        <p:spPr>
          <a:xfrm>
            <a:off x="2845474" y="377035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Oval 25"/>
          <p:cNvSpPr/>
          <p:nvPr/>
        </p:nvSpPr>
        <p:spPr>
          <a:xfrm>
            <a:off x="3565554" y="359367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/>
          <p:cNvSpPr/>
          <p:nvPr/>
        </p:nvSpPr>
        <p:spPr>
          <a:xfrm>
            <a:off x="4468747" y="419151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4186048" y="366566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Oval 28"/>
          <p:cNvSpPr/>
          <p:nvPr/>
        </p:nvSpPr>
        <p:spPr>
          <a:xfrm>
            <a:off x="3780834" y="53012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/>
          <p:cNvSpPr/>
          <p:nvPr/>
        </p:nvSpPr>
        <p:spPr>
          <a:xfrm>
            <a:off x="3042328" y="450300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Oval 30"/>
          <p:cNvSpPr/>
          <p:nvPr/>
        </p:nvSpPr>
        <p:spPr>
          <a:xfrm>
            <a:off x="2413788" y="44393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Oval 31"/>
          <p:cNvSpPr/>
          <p:nvPr/>
        </p:nvSpPr>
        <p:spPr>
          <a:xfrm>
            <a:off x="3114328" y="39185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Oval 32"/>
          <p:cNvSpPr/>
          <p:nvPr/>
        </p:nvSpPr>
        <p:spPr>
          <a:xfrm>
            <a:off x="3328990" y="524808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33"/>
          <p:cNvSpPr/>
          <p:nvPr/>
        </p:nvSpPr>
        <p:spPr>
          <a:xfrm>
            <a:off x="3966710" y="499874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4356914" y="5555531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Oval 35"/>
          <p:cNvSpPr/>
          <p:nvPr/>
        </p:nvSpPr>
        <p:spPr>
          <a:xfrm>
            <a:off x="4747135" y="474578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Oval 36"/>
          <p:cNvSpPr/>
          <p:nvPr/>
        </p:nvSpPr>
        <p:spPr>
          <a:xfrm>
            <a:off x="3340402" y="466635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Oval 37"/>
          <p:cNvSpPr/>
          <p:nvPr/>
        </p:nvSpPr>
        <p:spPr>
          <a:xfrm>
            <a:off x="3412402" y="555553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Oval 38"/>
          <p:cNvSpPr/>
          <p:nvPr/>
        </p:nvSpPr>
        <p:spPr>
          <a:xfrm>
            <a:off x="5602908" y="476082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Oval 39"/>
          <p:cNvSpPr/>
          <p:nvPr/>
        </p:nvSpPr>
        <p:spPr>
          <a:xfrm>
            <a:off x="5971340" y="53284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Oval 40"/>
          <p:cNvSpPr/>
          <p:nvPr/>
        </p:nvSpPr>
        <p:spPr>
          <a:xfrm>
            <a:off x="5940310" y="442783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Oval 41"/>
          <p:cNvSpPr/>
          <p:nvPr/>
        </p:nvSpPr>
        <p:spPr>
          <a:xfrm>
            <a:off x="4954828" y="44393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Oval 42"/>
          <p:cNvSpPr/>
          <p:nvPr/>
        </p:nvSpPr>
        <p:spPr>
          <a:xfrm>
            <a:off x="6433610" y="50589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Oval 43"/>
          <p:cNvSpPr/>
          <p:nvPr/>
        </p:nvSpPr>
        <p:spPr>
          <a:xfrm>
            <a:off x="5818188" y="469387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Oval 44"/>
          <p:cNvSpPr/>
          <p:nvPr/>
        </p:nvSpPr>
        <p:spPr>
          <a:xfrm>
            <a:off x="6538268" y="443092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/>
          <p:cNvSpPr/>
          <p:nvPr/>
        </p:nvSpPr>
        <p:spPr>
          <a:xfrm>
            <a:off x="5890188" y="55830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/>
          <p:cNvSpPr/>
          <p:nvPr/>
        </p:nvSpPr>
        <p:spPr>
          <a:xfrm>
            <a:off x="5194160" y="510582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Oval 47"/>
          <p:cNvSpPr/>
          <p:nvPr/>
        </p:nvSpPr>
        <p:spPr>
          <a:xfrm>
            <a:off x="5364104" y="596655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Oval 48"/>
          <p:cNvSpPr/>
          <p:nvPr/>
        </p:nvSpPr>
        <p:spPr>
          <a:xfrm>
            <a:off x="4446418" y="505648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Oval 49"/>
          <p:cNvSpPr/>
          <p:nvPr/>
        </p:nvSpPr>
        <p:spPr>
          <a:xfrm>
            <a:off x="5220072" y="45451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Oval 50"/>
          <p:cNvSpPr/>
          <p:nvPr/>
        </p:nvSpPr>
        <p:spPr>
          <a:xfrm>
            <a:off x="4679218" y="594815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/>
          <p:cNvSpPr/>
          <p:nvPr/>
        </p:nvSpPr>
        <p:spPr>
          <a:xfrm>
            <a:off x="6097836" y="573971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Oval 52"/>
          <p:cNvSpPr/>
          <p:nvPr/>
        </p:nvSpPr>
        <p:spPr>
          <a:xfrm>
            <a:off x="5449756" y="541821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Oval 53"/>
          <p:cNvSpPr/>
          <p:nvPr/>
        </p:nvSpPr>
        <p:spPr>
          <a:xfrm>
            <a:off x="6590163" y="373762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Oval 54"/>
          <p:cNvSpPr/>
          <p:nvPr/>
        </p:nvSpPr>
        <p:spPr>
          <a:xfrm>
            <a:off x="6509011" y="3992180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Oval 55"/>
          <p:cNvSpPr/>
          <p:nvPr/>
        </p:nvSpPr>
        <p:spPr>
          <a:xfrm>
            <a:off x="6160763" y="406254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Oval 56"/>
          <p:cNvSpPr/>
          <p:nvPr/>
        </p:nvSpPr>
        <p:spPr>
          <a:xfrm>
            <a:off x="6716659" y="414884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Oval 57"/>
          <p:cNvSpPr/>
          <p:nvPr/>
        </p:nvSpPr>
        <p:spPr>
          <a:xfrm>
            <a:off x="6864054" y="433551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Oval 58"/>
          <p:cNvSpPr/>
          <p:nvPr/>
        </p:nvSpPr>
        <p:spPr>
          <a:xfrm>
            <a:off x="6068579" y="3827347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Oval 59"/>
          <p:cNvSpPr/>
          <p:nvPr/>
        </p:nvSpPr>
        <p:spPr>
          <a:xfrm>
            <a:off x="6509011" y="531758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Oval 60"/>
          <p:cNvSpPr/>
          <p:nvPr/>
        </p:nvSpPr>
        <p:spPr>
          <a:xfrm>
            <a:off x="3184990" y="5569533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Oval 61"/>
          <p:cNvSpPr/>
          <p:nvPr/>
        </p:nvSpPr>
        <p:spPr>
          <a:xfrm>
            <a:off x="2413645" y="556221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Oval 62"/>
          <p:cNvSpPr/>
          <p:nvPr/>
        </p:nvSpPr>
        <p:spPr>
          <a:xfrm>
            <a:off x="1943884" y="5395391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Oval 63"/>
          <p:cNvSpPr/>
          <p:nvPr/>
        </p:nvSpPr>
        <p:spPr>
          <a:xfrm>
            <a:off x="4109634" y="583447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Oval 64"/>
          <p:cNvSpPr/>
          <p:nvPr/>
        </p:nvSpPr>
        <p:spPr>
          <a:xfrm>
            <a:off x="5026828" y="632391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Oval 65"/>
          <p:cNvSpPr/>
          <p:nvPr/>
        </p:nvSpPr>
        <p:spPr>
          <a:xfrm>
            <a:off x="4149266" y="630034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Oval 66"/>
          <p:cNvSpPr/>
          <p:nvPr/>
        </p:nvSpPr>
        <p:spPr>
          <a:xfrm>
            <a:off x="3410760" y="5972159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Oval 67"/>
          <p:cNvSpPr/>
          <p:nvPr/>
        </p:nvSpPr>
        <p:spPr>
          <a:xfrm>
            <a:off x="3708834" y="6135512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Oval 68"/>
          <p:cNvSpPr/>
          <p:nvPr/>
        </p:nvSpPr>
        <p:spPr>
          <a:xfrm>
            <a:off x="4792429" y="503699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Oval 69"/>
          <p:cNvSpPr/>
          <p:nvPr/>
        </p:nvSpPr>
        <p:spPr>
          <a:xfrm>
            <a:off x="4291404" y="44439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Oval 70"/>
          <p:cNvSpPr/>
          <p:nvPr/>
        </p:nvSpPr>
        <p:spPr>
          <a:xfrm>
            <a:off x="5177656" y="483787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Oval 71"/>
          <p:cNvSpPr/>
          <p:nvPr/>
        </p:nvSpPr>
        <p:spPr>
          <a:xfrm>
            <a:off x="4114048" y="472050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Oval 72"/>
          <p:cNvSpPr/>
          <p:nvPr/>
        </p:nvSpPr>
        <p:spPr>
          <a:xfrm>
            <a:off x="4967337" y="543315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TextBox 73"/>
          <p:cNvSpPr txBox="1"/>
          <p:nvPr/>
        </p:nvSpPr>
        <p:spPr>
          <a:xfrm>
            <a:off x="4499992" y="4607840"/>
            <a:ext cx="3064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75" name="TextBox 74"/>
          <p:cNvSpPr txBox="1"/>
          <p:nvPr/>
        </p:nvSpPr>
        <p:spPr>
          <a:xfrm>
            <a:off x="5976156" y="4211796"/>
            <a:ext cx="2888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endParaRPr lang="he-IL" baseline="-25000" dirty="0"/>
          </a:p>
        </p:txBody>
      </p:sp>
      <p:sp>
        <p:nvSpPr>
          <p:cNvPr id="76" name="Oval 75"/>
          <p:cNvSpPr/>
          <p:nvPr/>
        </p:nvSpPr>
        <p:spPr>
          <a:xfrm>
            <a:off x="5554200" y="3774549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TextBox 77"/>
          <p:cNvSpPr txBox="1"/>
          <p:nvPr/>
        </p:nvSpPr>
        <p:spPr>
          <a:xfrm>
            <a:off x="5064062" y="5795972"/>
            <a:ext cx="3674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he-IL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304646" y="1247271"/>
            <a:ext cx="5810694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ym typeface="Symbol"/>
              </a:rPr>
              <a:t>Generating  </a:t>
            </a:r>
            <a:r>
              <a:rPr lang="en-US" dirty="0" err="1" smtClean="0">
                <a:sym typeface="Symbol"/>
              </a:rPr>
              <a:t>T</a:t>
            </a:r>
            <a:r>
              <a:rPr lang="en-US" baseline="-25000" dirty="0" err="1" smtClean="0">
                <a:solidFill>
                  <a:srgbClr val="1C01BF"/>
                </a:solidFill>
                <a:sym typeface="Symbol"/>
              </a:rPr>
              <a:t>u</a:t>
            </a:r>
            <a:r>
              <a:rPr lang="en-US" dirty="0" smtClean="0">
                <a:sym typeface="Symbol"/>
              </a:rPr>
              <a:t>: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For each </a:t>
            </a:r>
            <a:r>
              <a:rPr lang="en-US" dirty="0" err="1" smtClean="0">
                <a:sym typeface="Symbol"/>
              </a:rPr>
              <a:t>w</a:t>
            </a:r>
            <a:r>
              <a:rPr lang="en-US" dirty="0" err="1" smtClean="0">
                <a:solidFill>
                  <a:prstClr val="black"/>
                </a:solidFill>
                <a:sym typeface="Symbol"/>
              </a:rPr>
              <a:t></a:t>
            </a:r>
            <a:r>
              <a:rPr lang="en-US" dirty="0" err="1" smtClean="0">
                <a:solidFill>
                  <a:srgbClr val="1C01BF"/>
                </a:solidFill>
                <a:sym typeface="Symbol"/>
              </a:rPr>
              <a:t>B</a:t>
            </a:r>
            <a:r>
              <a:rPr lang="en-US" baseline="-25000" dirty="0" err="1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dirty="0" smtClean="0">
                <a:solidFill>
                  <a:srgbClr val="1C01BF"/>
                </a:solidFill>
                <a:sym typeface="Symbol"/>
              </a:rPr>
              <a:t>(u</a:t>
            </a:r>
            <a:r>
              <a:rPr lang="en-US" dirty="0">
                <a:solidFill>
                  <a:srgbClr val="1C01BF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 add </a:t>
            </a:r>
            <a:r>
              <a:rPr lang="en-US" dirty="0" smtClean="0">
                <a:solidFill>
                  <a:prstClr val="black"/>
                </a:solidFill>
              </a:rPr>
              <a:t>v to </a:t>
            </a:r>
            <a:r>
              <a:rPr lang="en-US" dirty="0" err="1" smtClean="0">
                <a:solidFill>
                  <a:prstClr val="black"/>
                </a:solidFill>
              </a:rPr>
              <a:t>T</a:t>
            </a:r>
            <a:r>
              <a:rPr lang="en-US" baseline="30000" dirty="0" err="1" smtClean="0">
                <a:solidFill>
                  <a:prstClr val="black"/>
                </a:solidFill>
              </a:rPr>
              <a:t>u</a:t>
            </a:r>
            <a:r>
              <a:rPr lang="en-US" dirty="0" smtClean="0">
                <a:solidFill>
                  <a:prstClr val="black"/>
                </a:solidFill>
              </a:rPr>
              <a:t> if w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</a:t>
            </a:r>
            <a:r>
              <a:rPr lang="en-US" dirty="0" smtClean="0">
                <a:solidFill>
                  <a:prstClr val="black"/>
                </a:solidFill>
              </a:rPr>
              <a:t>B</a:t>
            </a:r>
            <a:r>
              <a:rPr lang="en-US" baseline="-25000" dirty="0" smtClean="0">
                <a:solidFill>
                  <a:prstClr val="black"/>
                </a:solidFill>
              </a:rPr>
              <a:t>A</a:t>
            </a:r>
            <a:r>
              <a:rPr lang="en-US" baseline="-45000" dirty="0" smtClean="0">
                <a:solidFill>
                  <a:prstClr val="black"/>
                </a:solidFill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(v). 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Stop when </a:t>
            </a:r>
            <a:r>
              <a:rPr lang="en-US" dirty="0" err="1" smtClean="0">
                <a:solidFill>
                  <a:prstClr val="black"/>
                </a:solidFill>
              </a:rPr>
              <a:t>w</a:t>
            </a:r>
            <a:r>
              <a:rPr lang="en-US" dirty="0" err="1" smtClean="0">
                <a:solidFill>
                  <a:prstClr val="black"/>
                </a:solidFill>
                <a:sym typeface="Symbol"/>
              </a:rPr>
              <a:t>A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 is reached.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07844" y="2253642"/>
            <a:ext cx="79725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Claim: We will not add to </a:t>
            </a:r>
            <a:r>
              <a:rPr lang="en-US" sz="2800" dirty="0" err="1" smtClean="0"/>
              <a:t>T</a:t>
            </a:r>
            <a:r>
              <a:rPr lang="en-US" sz="2800" baseline="30000" dirty="0" err="1" smtClean="0"/>
              <a:t>u</a:t>
            </a:r>
            <a:r>
              <a:rPr lang="en-US" sz="2800" dirty="0" smtClean="0"/>
              <a:t> a vertex v</a:t>
            </a:r>
            <a:r>
              <a:rPr lang="en-US" sz="2800" dirty="0" smtClean="0">
                <a:sym typeface="Symbol"/>
              </a:rPr>
              <a:t>A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/>
              <a:t>.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049674" y="4696848"/>
            <a:ext cx="252028" cy="724146"/>
          </a:xfrm>
          <a:prstGeom prst="straightConnector1">
            <a:avLst/>
          </a:prstGeom>
          <a:ln w="25400" cmpd="sng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696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5245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5245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5245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5245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5245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5245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rtl="0" eaLnBrk="1" hangingPunct="1"/>
            <a:r>
              <a:rPr lang="en-US" dirty="0" smtClean="0"/>
              <a:t>Distance oracles: </a:t>
            </a:r>
            <a:r>
              <a:rPr lang="en-US" dirty="0" smtClean="0">
                <a:solidFill>
                  <a:srgbClr val="3333CC"/>
                </a:solidFill>
              </a:rPr>
              <a:t>Thorup-Zwick`05</a:t>
            </a:r>
            <a:r>
              <a:rPr lang="en-US" dirty="0" smtClean="0"/>
              <a:t> </a:t>
            </a:r>
            <a:endParaRPr lang="en-US" dirty="0" smtClean="0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539750" y="1412875"/>
            <a:ext cx="3013075" cy="1981200"/>
            <a:chOff x="408" y="1368"/>
            <a:chExt cx="1898" cy="1248"/>
          </a:xfrm>
        </p:grpSpPr>
        <p:grpSp>
          <p:nvGrpSpPr>
            <p:cNvPr id="5150" name="Group 5"/>
            <p:cNvGrpSpPr>
              <a:grpSpLocks noChangeAspect="1"/>
            </p:cNvGrpSpPr>
            <p:nvPr/>
          </p:nvGrpSpPr>
          <p:grpSpPr bwMode="auto">
            <a:xfrm>
              <a:off x="700" y="1612"/>
              <a:ext cx="1427" cy="765"/>
              <a:chOff x="1267" y="1409"/>
              <a:chExt cx="3312" cy="1776"/>
            </a:xfrm>
          </p:grpSpPr>
          <p:sp>
            <p:nvSpPr>
              <p:cNvPr id="5171" name="Oval 6"/>
              <p:cNvSpPr>
                <a:spLocks noChangeAspect="1" noChangeArrowheads="1"/>
              </p:cNvSpPr>
              <p:nvPr/>
            </p:nvSpPr>
            <p:spPr bwMode="auto">
              <a:xfrm>
                <a:off x="1699" y="140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172" name="Oval 7"/>
              <p:cNvSpPr>
                <a:spLocks noChangeAspect="1" noChangeArrowheads="1"/>
              </p:cNvSpPr>
              <p:nvPr/>
            </p:nvSpPr>
            <p:spPr bwMode="auto">
              <a:xfrm>
                <a:off x="1267" y="27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173" name="Oval 8"/>
              <p:cNvSpPr>
                <a:spLocks noChangeAspect="1" noChangeArrowheads="1"/>
              </p:cNvSpPr>
              <p:nvPr/>
            </p:nvSpPr>
            <p:spPr bwMode="auto">
              <a:xfrm>
                <a:off x="2851" y="15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174" name="Oval 9"/>
              <p:cNvSpPr>
                <a:spLocks noChangeAspect="1" noChangeArrowheads="1"/>
              </p:cNvSpPr>
              <p:nvPr/>
            </p:nvSpPr>
            <p:spPr bwMode="auto">
              <a:xfrm>
                <a:off x="2323" y="236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175" name="Oval 10"/>
              <p:cNvSpPr>
                <a:spLocks noChangeAspect="1" noChangeArrowheads="1"/>
              </p:cNvSpPr>
              <p:nvPr/>
            </p:nvSpPr>
            <p:spPr bwMode="auto">
              <a:xfrm>
                <a:off x="3091" y="304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176" name="Oval 11"/>
              <p:cNvSpPr>
                <a:spLocks noChangeAspect="1" noChangeArrowheads="1"/>
              </p:cNvSpPr>
              <p:nvPr/>
            </p:nvSpPr>
            <p:spPr bwMode="auto">
              <a:xfrm>
                <a:off x="4435" y="232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177" name="Freeform 12"/>
              <p:cNvSpPr>
                <a:spLocks noChangeAspect="1"/>
              </p:cNvSpPr>
              <p:nvPr/>
            </p:nvSpPr>
            <p:spPr bwMode="auto">
              <a:xfrm>
                <a:off x="1411" y="2513"/>
                <a:ext cx="960" cy="280"/>
              </a:xfrm>
              <a:custGeom>
                <a:avLst/>
                <a:gdLst>
                  <a:gd name="T0" fmla="*/ 0 w 960"/>
                  <a:gd name="T1" fmla="*/ 240 h 280"/>
                  <a:gd name="T2" fmla="*/ 528 w 960"/>
                  <a:gd name="T3" fmla="*/ 240 h 280"/>
                  <a:gd name="T4" fmla="*/ 960 w 960"/>
                  <a:gd name="T5" fmla="*/ 0 h 2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0" h="280">
                    <a:moveTo>
                      <a:pt x="0" y="240"/>
                    </a:moveTo>
                    <a:cubicBezTo>
                      <a:pt x="184" y="260"/>
                      <a:pt x="368" y="280"/>
                      <a:pt x="528" y="240"/>
                    </a:cubicBezTo>
                    <a:cubicBezTo>
                      <a:pt x="688" y="200"/>
                      <a:pt x="824" y="100"/>
                      <a:pt x="96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5178" name="AutoShape 13"/>
              <p:cNvCxnSpPr>
                <a:cxnSpLocks noChangeAspect="1" noChangeShapeType="1"/>
                <a:stCxn id="5174" idx="6"/>
                <a:endCxn id="5175" idx="0"/>
              </p:cNvCxnSpPr>
              <p:nvPr/>
            </p:nvCxnSpPr>
            <p:spPr bwMode="auto">
              <a:xfrm>
                <a:off x="2467" y="2441"/>
                <a:ext cx="696" cy="600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79" name="AutoShape 14"/>
              <p:cNvCxnSpPr>
                <a:cxnSpLocks noChangeAspect="1" noChangeShapeType="1"/>
                <a:stCxn id="5171" idx="6"/>
                <a:endCxn id="5175" idx="7"/>
              </p:cNvCxnSpPr>
              <p:nvPr/>
            </p:nvCxnSpPr>
            <p:spPr bwMode="auto">
              <a:xfrm>
                <a:off x="1843" y="1481"/>
                <a:ext cx="1371" cy="1581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80" name="AutoShape 15"/>
              <p:cNvCxnSpPr>
                <a:cxnSpLocks noChangeAspect="1" noChangeShapeType="1"/>
                <a:stCxn id="5172" idx="0"/>
                <a:endCxn id="5173" idx="4"/>
              </p:cNvCxnSpPr>
              <p:nvPr/>
            </p:nvCxnSpPr>
            <p:spPr bwMode="auto">
              <a:xfrm rot="-5400000">
                <a:off x="1603" y="1385"/>
                <a:ext cx="1056" cy="1584"/>
              </a:xfrm>
              <a:prstGeom prst="curvedConnector3">
                <a:avLst>
                  <a:gd name="adj1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81" name="AutoShape 16"/>
              <p:cNvCxnSpPr>
                <a:cxnSpLocks noChangeAspect="1" noChangeShapeType="1"/>
                <a:stCxn id="5171" idx="5"/>
                <a:endCxn id="5174" idx="0"/>
              </p:cNvCxnSpPr>
              <p:nvPr/>
            </p:nvCxnSpPr>
            <p:spPr bwMode="auto">
              <a:xfrm rot="16200000" flipH="1">
                <a:off x="1690" y="1664"/>
                <a:ext cx="837" cy="573"/>
              </a:xfrm>
              <a:prstGeom prst="curvedConnector3">
                <a:avLst>
                  <a:gd name="adj1" fmla="val 51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82" name="AutoShape 17"/>
              <p:cNvCxnSpPr>
                <a:cxnSpLocks noChangeAspect="1" noChangeShapeType="1"/>
                <a:stCxn id="5172" idx="5"/>
                <a:endCxn id="5175" idx="3"/>
              </p:cNvCxnSpPr>
              <p:nvPr/>
            </p:nvCxnSpPr>
            <p:spPr bwMode="auto">
              <a:xfrm rot="16200000" flipH="1">
                <a:off x="2083" y="2135"/>
                <a:ext cx="336" cy="1722"/>
              </a:xfrm>
              <a:prstGeom prst="curvedConnector3">
                <a:avLst>
                  <a:gd name="adj1" fmla="val 14910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83" name="AutoShape 18"/>
              <p:cNvCxnSpPr>
                <a:cxnSpLocks noChangeAspect="1" noChangeShapeType="1"/>
                <a:stCxn id="5171" idx="0"/>
                <a:endCxn id="5173" idx="1"/>
              </p:cNvCxnSpPr>
              <p:nvPr/>
            </p:nvCxnSpPr>
            <p:spPr bwMode="auto">
              <a:xfrm rot="5400000" flipV="1">
                <a:off x="2263" y="917"/>
                <a:ext cx="117" cy="1101"/>
              </a:xfrm>
              <a:prstGeom prst="curvedConnector3">
                <a:avLst>
                  <a:gd name="adj1" fmla="val -123079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84" name="AutoShape 19"/>
              <p:cNvCxnSpPr>
                <a:cxnSpLocks noChangeAspect="1" noChangeShapeType="1"/>
                <a:stCxn id="5173" idx="6"/>
                <a:endCxn id="5176" idx="0"/>
              </p:cNvCxnSpPr>
              <p:nvPr/>
            </p:nvCxnSpPr>
            <p:spPr bwMode="auto">
              <a:xfrm>
                <a:off x="2995" y="1577"/>
                <a:ext cx="1512" cy="744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85" name="AutoShape 20"/>
              <p:cNvCxnSpPr>
                <a:cxnSpLocks noChangeAspect="1" noChangeShapeType="1"/>
                <a:stCxn id="5172" idx="2"/>
                <a:endCxn id="5171" idx="3"/>
              </p:cNvCxnSpPr>
              <p:nvPr/>
            </p:nvCxnSpPr>
            <p:spPr bwMode="auto">
              <a:xfrm rot="10800000" flipH="1">
                <a:off x="1267" y="1532"/>
                <a:ext cx="453" cy="1245"/>
              </a:xfrm>
              <a:prstGeom prst="curvedConnector4">
                <a:avLst>
                  <a:gd name="adj1" fmla="val -31787"/>
                  <a:gd name="adj2" fmla="val 5204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86" name="AutoShape 21"/>
              <p:cNvCxnSpPr>
                <a:cxnSpLocks noChangeAspect="1" noChangeShapeType="1"/>
                <a:stCxn id="5176" idx="4"/>
                <a:endCxn id="5175" idx="6"/>
              </p:cNvCxnSpPr>
              <p:nvPr/>
            </p:nvCxnSpPr>
            <p:spPr bwMode="auto">
              <a:xfrm rot="5400000">
                <a:off x="3547" y="2153"/>
                <a:ext cx="648" cy="1272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87" name="AutoShape 22"/>
              <p:cNvCxnSpPr>
                <a:cxnSpLocks noChangeAspect="1" noChangeShapeType="1"/>
                <a:stCxn id="5174" idx="7"/>
                <a:endCxn id="5176" idx="1"/>
              </p:cNvCxnSpPr>
              <p:nvPr/>
            </p:nvCxnSpPr>
            <p:spPr bwMode="auto">
              <a:xfrm rot="-5400000">
                <a:off x="3427" y="1361"/>
                <a:ext cx="48" cy="2010"/>
              </a:xfrm>
              <a:prstGeom prst="curvedConnector3">
                <a:avLst>
                  <a:gd name="adj1" fmla="val 44375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151" name="Oval 23"/>
            <p:cNvSpPr>
              <a:spLocks noChangeArrowheads="1"/>
            </p:cNvSpPr>
            <p:nvPr/>
          </p:nvSpPr>
          <p:spPr bwMode="auto">
            <a:xfrm>
              <a:off x="408" y="1368"/>
              <a:ext cx="1898" cy="1248"/>
            </a:xfrm>
            <a:prstGeom prst="ellipse">
              <a:avLst/>
            </a:prstGeom>
            <a:solidFill>
              <a:srgbClr val="FFCC99">
                <a:alpha val="1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grpSp>
          <p:nvGrpSpPr>
            <p:cNvPr id="5152" name="Group 24"/>
            <p:cNvGrpSpPr>
              <a:grpSpLocks noChangeAspect="1"/>
            </p:cNvGrpSpPr>
            <p:nvPr/>
          </p:nvGrpSpPr>
          <p:grpSpPr bwMode="auto">
            <a:xfrm>
              <a:off x="700" y="1612"/>
              <a:ext cx="1427" cy="765"/>
              <a:chOff x="1267" y="1409"/>
              <a:chExt cx="3312" cy="1776"/>
            </a:xfrm>
          </p:grpSpPr>
          <p:sp>
            <p:nvSpPr>
              <p:cNvPr id="5154" name="Oval 25"/>
              <p:cNvSpPr>
                <a:spLocks noChangeAspect="1" noChangeArrowheads="1"/>
              </p:cNvSpPr>
              <p:nvPr/>
            </p:nvSpPr>
            <p:spPr bwMode="auto">
              <a:xfrm>
                <a:off x="1699" y="140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155" name="Oval 26"/>
              <p:cNvSpPr>
                <a:spLocks noChangeAspect="1" noChangeArrowheads="1"/>
              </p:cNvSpPr>
              <p:nvPr/>
            </p:nvSpPr>
            <p:spPr bwMode="auto">
              <a:xfrm>
                <a:off x="1267" y="27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156" name="Oval 27"/>
              <p:cNvSpPr>
                <a:spLocks noChangeAspect="1" noChangeArrowheads="1"/>
              </p:cNvSpPr>
              <p:nvPr/>
            </p:nvSpPr>
            <p:spPr bwMode="auto">
              <a:xfrm>
                <a:off x="2851" y="15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157" name="Oval 28"/>
              <p:cNvSpPr>
                <a:spLocks noChangeAspect="1" noChangeArrowheads="1"/>
              </p:cNvSpPr>
              <p:nvPr/>
            </p:nvSpPr>
            <p:spPr bwMode="auto">
              <a:xfrm>
                <a:off x="2323" y="236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158" name="Oval 29"/>
              <p:cNvSpPr>
                <a:spLocks noChangeAspect="1" noChangeArrowheads="1"/>
              </p:cNvSpPr>
              <p:nvPr/>
            </p:nvSpPr>
            <p:spPr bwMode="auto">
              <a:xfrm>
                <a:off x="3091" y="304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159" name="Oval 30"/>
              <p:cNvSpPr>
                <a:spLocks noChangeAspect="1" noChangeArrowheads="1"/>
              </p:cNvSpPr>
              <p:nvPr/>
            </p:nvSpPr>
            <p:spPr bwMode="auto">
              <a:xfrm>
                <a:off x="4435" y="232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5160" name="Freeform 31"/>
              <p:cNvSpPr>
                <a:spLocks noChangeAspect="1"/>
              </p:cNvSpPr>
              <p:nvPr/>
            </p:nvSpPr>
            <p:spPr bwMode="auto">
              <a:xfrm>
                <a:off x="1411" y="2513"/>
                <a:ext cx="960" cy="280"/>
              </a:xfrm>
              <a:custGeom>
                <a:avLst/>
                <a:gdLst>
                  <a:gd name="T0" fmla="*/ 0 w 960"/>
                  <a:gd name="T1" fmla="*/ 240 h 280"/>
                  <a:gd name="T2" fmla="*/ 528 w 960"/>
                  <a:gd name="T3" fmla="*/ 240 h 280"/>
                  <a:gd name="T4" fmla="*/ 960 w 960"/>
                  <a:gd name="T5" fmla="*/ 0 h 2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0" h="280">
                    <a:moveTo>
                      <a:pt x="0" y="240"/>
                    </a:moveTo>
                    <a:cubicBezTo>
                      <a:pt x="184" y="260"/>
                      <a:pt x="368" y="280"/>
                      <a:pt x="528" y="240"/>
                    </a:cubicBezTo>
                    <a:cubicBezTo>
                      <a:pt x="688" y="200"/>
                      <a:pt x="824" y="100"/>
                      <a:pt x="96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5161" name="AutoShape 32"/>
              <p:cNvCxnSpPr>
                <a:cxnSpLocks noChangeAspect="1" noChangeShapeType="1"/>
                <a:stCxn id="5157" idx="6"/>
                <a:endCxn id="5158" idx="0"/>
              </p:cNvCxnSpPr>
              <p:nvPr/>
            </p:nvCxnSpPr>
            <p:spPr bwMode="auto">
              <a:xfrm>
                <a:off x="2467" y="2441"/>
                <a:ext cx="696" cy="600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62" name="AutoShape 33"/>
              <p:cNvCxnSpPr>
                <a:cxnSpLocks noChangeAspect="1" noChangeShapeType="1"/>
                <a:stCxn id="5154" idx="6"/>
                <a:endCxn id="5158" idx="7"/>
              </p:cNvCxnSpPr>
              <p:nvPr/>
            </p:nvCxnSpPr>
            <p:spPr bwMode="auto">
              <a:xfrm>
                <a:off x="1843" y="1481"/>
                <a:ext cx="1371" cy="1581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63" name="AutoShape 34"/>
              <p:cNvCxnSpPr>
                <a:cxnSpLocks noChangeAspect="1" noChangeShapeType="1"/>
                <a:stCxn id="5155" idx="0"/>
                <a:endCxn id="5156" idx="4"/>
              </p:cNvCxnSpPr>
              <p:nvPr/>
            </p:nvCxnSpPr>
            <p:spPr bwMode="auto">
              <a:xfrm rot="-5400000">
                <a:off x="1603" y="1385"/>
                <a:ext cx="1056" cy="1584"/>
              </a:xfrm>
              <a:prstGeom prst="curvedConnector3">
                <a:avLst>
                  <a:gd name="adj1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" name="AutoShape 35"/>
              <p:cNvCxnSpPr>
                <a:cxnSpLocks noChangeAspect="1" noChangeShapeType="1"/>
                <a:stCxn id="5159" idx="4"/>
                <a:endCxn id="5158" idx="6"/>
              </p:cNvCxnSpPr>
              <p:nvPr/>
            </p:nvCxnSpPr>
            <p:spPr bwMode="auto">
              <a:xfrm rot="16200000" flipH="1">
                <a:off x="1690" y="1664"/>
                <a:ext cx="837" cy="573"/>
              </a:xfrm>
              <a:prstGeom prst="curvedConnector3">
                <a:avLst>
                  <a:gd name="adj1" fmla="val 51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" name="AutoShape 36"/>
              <p:cNvCxnSpPr>
                <a:cxnSpLocks noChangeAspect="1" noChangeShapeType="1"/>
                <a:stCxn id="5159" idx="4"/>
                <a:endCxn id="5158" idx="6"/>
              </p:cNvCxnSpPr>
              <p:nvPr/>
            </p:nvCxnSpPr>
            <p:spPr bwMode="auto">
              <a:xfrm rot="16200000" flipH="1">
                <a:off x="2083" y="2135"/>
                <a:ext cx="336" cy="1722"/>
              </a:xfrm>
              <a:prstGeom prst="curvedConnector3">
                <a:avLst>
                  <a:gd name="adj1" fmla="val 14910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" name="AutoShape 37"/>
              <p:cNvCxnSpPr>
                <a:cxnSpLocks noChangeAspect="1" noChangeShapeType="1"/>
                <a:stCxn id="5159" idx="4"/>
                <a:endCxn id="5158" idx="6"/>
              </p:cNvCxnSpPr>
              <p:nvPr/>
            </p:nvCxnSpPr>
            <p:spPr bwMode="auto">
              <a:xfrm rot="5400000" flipV="1">
                <a:off x="2263" y="917"/>
                <a:ext cx="117" cy="1101"/>
              </a:xfrm>
              <a:prstGeom prst="curvedConnector3">
                <a:avLst>
                  <a:gd name="adj1" fmla="val -123079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AutoShape 38"/>
              <p:cNvCxnSpPr>
                <a:cxnSpLocks noChangeAspect="1" noChangeShapeType="1"/>
                <a:stCxn id="5159" idx="4"/>
                <a:endCxn id="5158" idx="6"/>
              </p:cNvCxnSpPr>
              <p:nvPr/>
            </p:nvCxnSpPr>
            <p:spPr bwMode="auto">
              <a:xfrm>
                <a:off x="2995" y="1577"/>
                <a:ext cx="1512" cy="744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AutoShape 39"/>
              <p:cNvCxnSpPr>
                <a:cxnSpLocks noChangeAspect="1" noChangeShapeType="1"/>
                <a:stCxn id="5159" idx="4"/>
                <a:endCxn id="5158" idx="6"/>
              </p:cNvCxnSpPr>
              <p:nvPr/>
            </p:nvCxnSpPr>
            <p:spPr bwMode="auto">
              <a:xfrm rot="10800000" flipH="1">
                <a:off x="1267" y="1532"/>
                <a:ext cx="453" cy="1245"/>
              </a:xfrm>
              <a:prstGeom prst="curvedConnector4">
                <a:avLst>
                  <a:gd name="adj1" fmla="val -31787"/>
                  <a:gd name="adj2" fmla="val 5204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" name="AutoShape 40"/>
              <p:cNvCxnSpPr>
                <a:cxnSpLocks noChangeAspect="1" noChangeShapeType="1"/>
                <a:stCxn id="5159" idx="4"/>
                <a:endCxn id="5158" idx="6"/>
              </p:cNvCxnSpPr>
              <p:nvPr/>
            </p:nvCxnSpPr>
            <p:spPr bwMode="auto">
              <a:xfrm rot="5400000">
                <a:off x="3547" y="2153"/>
                <a:ext cx="648" cy="1272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70" name="AutoShape 41"/>
              <p:cNvCxnSpPr>
                <a:cxnSpLocks noChangeAspect="1" noChangeShapeType="1"/>
                <a:stCxn id="5157" idx="7"/>
                <a:endCxn id="5159" idx="1"/>
              </p:cNvCxnSpPr>
              <p:nvPr/>
            </p:nvCxnSpPr>
            <p:spPr bwMode="auto">
              <a:xfrm rot="-5400000">
                <a:off x="3427" y="1361"/>
                <a:ext cx="48" cy="2010"/>
              </a:xfrm>
              <a:prstGeom prst="curvedConnector3">
                <a:avLst>
                  <a:gd name="adj1" fmla="val 44375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153" name="Oval 42"/>
            <p:cNvSpPr>
              <a:spLocks noChangeArrowheads="1"/>
            </p:cNvSpPr>
            <p:nvPr/>
          </p:nvSpPr>
          <p:spPr bwMode="auto">
            <a:xfrm>
              <a:off x="408" y="1368"/>
              <a:ext cx="1898" cy="1248"/>
            </a:xfrm>
            <a:prstGeom prst="ellipse">
              <a:avLst/>
            </a:prstGeom>
            <a:solidFill>
              <a:srgbClr val="FFCC99">
                <a:alpha val="1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468313" y="3502025"/>
            <a:ext cx="4017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/>
              <a:t>graph – weighted undirected</a:t>
            </a:r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>
            <a:off x="3770313" y="242093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5148263" y="3508375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data structure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7164388" y="1917700"/>
            <a:ext cx="17208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buFontTx/>
              <a:buAutoNum type="arabicPeriod"/>
            </a:pPr>
            <a:r>
              <a:rPr lang="en-US"/>
              <a:t>n</a:t>
            </a:r>
            <a:r>
              <a:rPr lang="en-US" baseline="30000"/>
              <a:t>1+1/k</a:t>
            </a:r>
            <a:r>
              <a:rPr lang="en-US"/>
              <a:t> size</a:t>
            </a:r>
          </a:p>
          <a:p>
            <a:pPr algn="l" rtl="0" eaLnBrk="1" hangingPunct="1">
              <a:buFontTx/>
              <a:buAutoNum type="arabicPeriod"/>
            </a:pPr>
            <a:r>
              <a:rPr lang="en-US"/>
              <a:t>2k-1 stretch</a:t>
            </a:r>
          </a:p>
          <a:p>
            <a:pPr algn="l" rtl="0" eaLnBrk="1" hangingPunct="1">
              <a:buFontTx/>
              <a:buAutoNum type="arabicPeriod"/>
            </a:pPr>
            <a:r>
              <a:rPr lang="en-US"/>
              <a:t>O(k) query</a:t>
            </a:r>
          </a:p>
        </p:txBody>
      </p:sp>
      <p:sp>
        <p:nvSpPr>
          <p:cNvPr id="5168" name="Oval 48"/>
          <p:cNvSpPr>
            <a:spLocks noChangeArrowheads="1"/>
          </p:cNvSpPr>
          <p:nvPr/>
        </p:nvSpPr>
        <p:spPr bwMode="auto">
          <a:xfrm>
            <a:off x="4787900" y="1778000"/>
            <a:ext cx="2306638" cy="129222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eaLnBrk="0" hangingPunct="0"/>
            <a:r>
              <a:rPr lang="en-US" sz="2200"/>
              <a:t>Compact data</a:t>
            </a:r>
            <a:br>
              <a:rPr lang="en-US" sz="2200"/>
            </a:br>
            <a:r>
              <a:rPr lang="en-US" sz="2200"/>
              <a:t>structure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3552825" y="2062163"/>
            <a:ext cx="120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mn</a:t>
            </a:r>
            <a:r>
              <a:rPr lang="en-US" baseline="30000"/>
              <a:t>1/k</a:t>
            </a:r>
            <a:r>
              <a:rPr lang="en-US"/>
              <a:t> time</a:t>
            </a:r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252938"/>
              </p:ext>
            </p:extLst>
          </p:nvPr>
        </p:nvGraphicFramePr>
        <p:xfrm>
          <a:off x="2987824" y="4167188"/>
          <a:ext cx="3384401" cy="2286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28092"/>
                <a:gridCol w="1440160"/>
                <a:gridCol w="11161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Stretch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Space</a:t>
                      </a:r>
                      <a:endParaRPr lang="en-US" sz="2400" dirty="0"/>
                    </a:p>
                  </a:txBody>
                  <a:tcPr marL="91459" marR="914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n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baseline="30000" dirty="0"/>
                    </a:p>
                  </a:txBody>
                  <a:tcPr marL="91459" marR="914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n</a:t>
                      </a:r>
                      <a:r>
                        <a:rPr lang="en-US" sz="2400" baseline="30000" dirty="0" smtClean="0"/>
                        <a:t>1.5</a:t>
                      </a:r>
                      <a:endParaRPr lang="en-US" sz="2400" dirty="0"/>
                    </a:p>
                  </a:txBody>
                  <a:tcPr marL="91459" marR="914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n</a:t>
                      </a:r>
                      <a:r>
                        <a:rPr lang="en-US" sz="2400" baseline="30000" dirty="0" smtClean="0"/>
                        <a:t>4/3</a:t>
                      </a:r>
                      <a:endParaRPr lang="en-US" sz="2400" baseline="30000" dirty="0"/>
                    </a:p>
                  </a:txBody>
                  <a:tcPr marL="91459" marR="9145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i="1" dirty="0" smtClean="0"/>
                        <a:t>k</a:t>
                      </a:r>
                      <a:r>
                        <a:rPr lang="en-US" sz="2400" dirty="0" smtClean="0"/>
                        <a:t>-1</a:t>
                      </a:r>
                      <a:endParaRPr lang="en-US" sz="2400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n</a:t>
                      </a:r>
                      <a:r>
                        <a:rPr lang="en-US" sz="2400" baseline="30000" dirty="0" smtClean="0"/>
                        <a:t>1+1/</a:t>
                      </a:r>
                      <a:r>
                        <a:rPr lang="en-US" sz="2400" i="1" baseline="30000" dirty="0" smtClean="0"/>
                        <a:t>k</a:t>
                      </a:r>
                      <a:endParaRPr lang="en-US" sz="2400" baseline="30000" dirty="0"/>
                    </a:p>
                  </a:txBody>
                  <a:tcPr marL="91459" marR="91459"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942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4" grpId="0"/>
      <p:bldP spid="5165" grpId="0" animBg="1"/>
      <p:bldP spid="5166" grpId="0"/>
      <p:bldP spid="5167" grpId="0"/>
      <p:bldP spid="5168" grpId="0" animBg="1"/>
      <p:bldP spid="516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/>
              <a:t>Stretch (2,1) – </a:t>
            </a:r>
            <a:r>
              <a:rPr lang="en-US" sz="4000" dirty="0" smtClean="0"/>
              <a:t>Bounding |</a:t>
            </a:r>
            <a:r>
              <a:rPr lang="en-US" sz="4000" dirty="0"/>
              <a:t>S</a:t>
            </a:r>
            <a:r>
              <a:rPr lang="en-US" sz="4000" baseline="30000" dirty="0"/>
              <a:t>u</a:t>
            </a:r>
            <a:r>
              <a:rPr lang="en-US" sz="4000" dirty="0"/>
              <a:t>|:</a:t>
            </a:r>
            <a:endParaRPr lang="en-US" sz="4000" dirty="0">
              <a:solidFill>
                <a:srgbClr val="1C01BF"/>
              </a:solidFill>
              <a:sym typeface="Symbol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04646" y="1247271"/>
            <a:ext cx="5810694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ym typeface="Symbol"/>
              </a:rPr>
              <a:t>Generating  </a:t>
            </a:r>
            <a:r>
              <a:rPr lang="en-US" dirty="0" err="1" smtClean="0">
                <a:sym typeface="Symbol"/>
              </a:rPr>
              <a:t>T</a:t>
            </a:r>
            <a:r>
              <a:rPr lang="en-US" baseline="-25000" dirty="0" err="1" smtClean="0">
                <a:solidFill>
                  <a:srgbClr val="1C01BF"/>
                </a:solidFill>
                <a:sym typeface="Symbol"/>
              </a:rPr>
              <a:t>u</a:t>
            </a:r>
            <a:r>
              <a:rPr lang="en-US" dirty="0" smtClean="0">
                <a:sym typeface="Symbol"/>
              </a:rPr>
              <a:t>: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For each </a:t>
            </a:r>
            <a:r>
              <a:rPr lang="en-US" dirty="0" err="1" smtClean="0">
                <a:sym typeface="Symbol"/>
              </a:rPr>
              <a:t>w</a:t>
            </a:r>
            <a:r>
              <a:rPr lang="en-US" dirty="0" err="1" smtClean="0">
                <a:solidFill>
                  <a:prstClr val="black"/>
                </a:solidFill>
                <a:sym typeface="Symbol"/>
              </a:rPr>
              <a:t></a:t>
            </a:r>
            <a:r>
              <a:rPr lang="en-US" dirty="0" err="1" smtClean="0">
                <a:solidFill>
                  <a:srgbClr val="1C01BF"/>
                </a:solidFill>
                <a:sym typeface="Symbol"/>
              </a:rPr>
              <a:t>B</a:t>
            </a:r>
            <a:r>
              <a:rPr lang="en-US" baseline="-25000" dirty="0" err="1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dirty="0" smtClean="0">
                <a:solidFill>
                  <a:srgbClr val="1C01BF"/>
                </a:solidFill>
                <a:sym typeface="Symbol"/>
              </a:rPr>
              <a:t>(u</a:t>
            </a:r>
            <a:r>
              <a:rPr lang="en-US" dirty="0">
                <a:solidFill>
                  <a:srgbClr val="1C01BF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 add </a:t>
            </a:r>
            <a:r>
              <a:rPr lang="en-US" dirty="0" smtClean="0">
                <a:solidFill>
                  <a:prstClr val="black"/>
                </a:solidFill>
              </a:rPr>
              <a:t>v to </a:t>
            </a:r>
            <a:r>
              <a:rPr lang="en-US" dirty="0" err="1" smtClean="0">
                <a:solidFill>
                  <a:prstClr val="black"/>
                </a:solidFill>
              </a:rPr>
              <a:t>T</a:t>
            </a:r>
            <a:r>
              <a:rPr lang="en-US" baseline="30000" dirty="0" err="1" smtClean="0">
                <a:solidFill>
                  <a:prstClr val="black"/>
                </a:solidFill>
              </a:rPr>
              <a:t>u</a:t>
            </a:r>
            <a:r>
              <a:rPr lang="en-US" dirty="0" smtClean="0">
                <a:solidFill>
                  <a:prstClr val="black"/>
                </a:solidFill>
              </a:rPr>
              <a:t> if w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</a:t>
            </a:r>
            <a:r>
              <a:rPr lang="en-US" dirty="0" smtClean="0">
                <a:solidFill>
                  <a:prstClr val="black"/>
                </a:solidFill>
              </a:rPr>
              <a:t>B</a:t>
            </a:r>
            <a:r>
              <a:rPr lang="en-US" baseline="-25000" dirty="0" smtClean="0">
                <a:solidFill>
                  <a:prstClr val="black"/>
                </a:solidFill>
              </a:rPr>
              <a:t>A</a:t>
            </a:r>
            <a:r>
              <a:rPr lang="en-US" baseline="-45000" dirty="0" smtClean="0">
                <a:solidFill>
                  <a:prstClr val="black"/>
                </a:solidFill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(v). 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Stop when </a:t>
            </a:r>
            <a:r>
              <a:rPr lang="en-US" dirty="0" err="1" smtClean="0">
                <a:solidFill>
                  <a:prstClr val="black"/>
                </a:solidFill>
              </a:rPr>
              <a:t>w</a:t>
            </a:r>
            <a:r>
              <a:rPr lang="en-US" dirty="0" err="1" smtClean="0">
                <a:solidFill>
                  <a:prstClr val="black"/>
                </a:solidFill>
                <a:sym typeface="Symbol"/>
              </a:rPr>
              <a:t>A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 is reached.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07844" y="2253642"/>
            <a:ext cx="7972568" cy="1672253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lvl="0" algn="l" rtl="0"/>
            <a:r>
              <a:rPr lang="en-US" sz="2800" dirty="0" smtClean="0"/>
              <a:t>Sort </a:t>
            </a:r>
            <a:r>
              <a:rPr lang="en-US" sz="2800" dirty="0" err="1" smtClean="0"/>
              <a:t>T</a:t>
            </a:r>
            <a:r>
              <a:rPr lang="en-US" sz="2800" baseline="30000" dirty="0" err="1" smtClean="0"/>
              <a:t>u</a:t>
            </a:r>
            <a:r>
              <a:rPr lang="en-US" sz="2800" dirty="0" smtClean="0"/>
              <a:t> by the order </a:t>
            </a:r>
            <a:r>
              <a:rPr lang="en-US" sz="2800" dirty="0" smtClean="0"/>
              <a:t>vertices </a:t>
            </a:r>
            <a:r>
              <a:rPr lang="en-US" sz="2800" dirty="0" smtClean="0"/>
              <a:t>are </a:t>
            </a:r>
            <a:r>
              <a:rPr lang="en-US" sz="2800" dirty="0" smtClean="0"/>
              <a:t>added. </a:t>
            </a:r>
          </a:p>
          <a:p>
            <a:pPr lvl="0" algn="l" rtl="0"/>
            <a:r>
              <a:rPr lang="en-US" sz="2800" dirty="0" smtClean="0"/>
              <a:t>|</a:t>
            </a:r>
            <a:r>
              <a:rPr lang="en-US" sz="2800" dirty="0" err="1" smtClean="0"/>
              <a:t>T</a:t>
            </a:r>
            <a:r>
              <a:rPr lang="en-US" sz="2800" baseline="30000" dirty="0" err="1" smtClean="0"/>
              <a:t>u</a:t>
            </a:r>
            <a:r>
              <a:rPr lang="en-US" sz="2800" dirty="0" smtClean="0"/>
              <a:t>| </a:t>
            </a:r>
            <a:r>
              <a:rPr lang="en-US" sz="2800" dirty="0" smtClean="0"/>
              <a:t>stops growing when a vertex from </a:t>
            </a:r>
            <a:r>
              <a:rPr lang="en-US" sz="2800" dirty="0" smtClean="0">
                <a:sym typeface="Symbol"/>
              </a:rPr>
              <a:t>A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/>
              <a:t> is reached. </a:t>
            </a:r>
          </a:p>
          <a:p>
            <a:pPr lvl="0" algn="l" rtl="0"/>
            <a:r>
              <a:rPr lang="en-US" sz="2800" dirty="0" smtClean="0"/>
              <a:t>Hence</a:t>
            </a:r>
            <a:r>
              <a:rPr lang="en-US" sz="2800" dirty="0" smtClean="0"/>
              <a:t>, </a:t>
            </a:r>
            <a:r>
              <a:rPr lang="en-US" sz="2800" dirty="0"/>
              <a:t>|</a:t>
            </a:r>
            <a:r>
              <a:rPr lang="en-US" sz="2800" dirty="0" err="1"/>
              <a:t>T</a:t>
            </a:r>
            <a:r>
              <a:rPr lang="en-US" sz="2800" baseline="30000" dirty="0" err="1"/>
              <a:t>u</a:t>
            </a:r>
            <a:r>
              <a:rPr lang="en-US" sz="2800" dirty="0"/>
              <a:t>| </a:t>
            </a:r>
            <a:r>
              <a:rPr lang="en-US" sz="2800" dirty="0" smtClean="0"/>
              <a:t>≤ p</a:t>
            </a:r>
            <a:r>
              <a:rPr lang="en-US" sz="2800" baseline="-25000" dirty="0" smtClean="0"/>
              <a:t>2</a:t>
            </a:r>
            <a:r>
              <a:rPr lang="en-US" sz="2800" baseline="30000" dirty="0" smtClean="0"/>
              <a:t>-1</a:t>
            </a:r>
            <a:endParaRPr lang="en-US" sz="2800" baseline="30000" dirty="0"/>
          </a:p>
          <a:p>
            <a:pPr algn="l" rtl="0"/>
            <a:endParaRPr lang="en-US" sz="2800" baseline="-25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735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/>
              <a:t>Stretch (2,1) – </a:t>
            </a:r>
            <a:r>
              <a:rPr lang="en-US" sz="4000" dirty="0" smtClean="0"/>
              <a:t>size</a:t>
            </a:r>
            <a:endParaRPr lang="he-IL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448780"/>
            <a:ext cx="8856984" cy="4031873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>
                <a:sym typeface="Symbol"/>
              </a:rPr>
              <a:t>For every pair </a:t>
            </a:r>
            <a:r>
              <a:rPr lang="en-US" sz="3200" dirty="0" err="1" smtClean="0">
                <a:sym typeface="Symbol"/>
              </a:rPr>
              <a:t>uA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>
                <a:sym typeface="Symbol"/>
              </a:rPr>
              <a:t>and </a:t>
            </a:r>
            <a:r>
              <a:rPr lang="en-US" sz="3200" dirty="0" err="1" smtClean="0">
                <a:sym typeface="Symbol"/>
              </a:rPr>
              <a:t>vV</a:t>
            </a:r>
            <a:r>
              <a:rPr lang="en-US" sz="3200" dirty="0" smtClean="0">
                <a:sym typeface="Symbol"/>
              </a:rPr>
              <a:t> save d[</a:t>
            </a:r>
            <a:r>
              <a:rPr lang="en-US" sz="3200" dirty="0" err="1" smtClean="0">
                <a:sym typeface="Symbol"/>
              </a:rPr>
              <a:t>u,v</a:t>
            </a:r>
            <a:r>
              <a:rPr lang="en-US" sz="3200" dirty="0" smtClean="0">
                <a:sym typeface="Symbol"/>
              </a:rPr>
              <a:t>]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>
                <a:sym typeface="Symbol"/>
              </a:rPr>
              <a:t>For every pair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u</a:t>
            </a:r>
            <a:r>
              <a:rPr lang="en-US" sz="3200" dirty="0" smtClean="0">
                <a:sym typeface="Symbol"/>
              </a:rPr>
              <a:t> and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v</a:t>
            </a:r>
            <a:r>
              <a:rPr lang="en-US" sz="3200" dirty="0" smtClean="0">
                <a:sym typeface="Symbol"/>
              </a:rPr>
              <a:t> such that  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B</a:t>
            </a:r>
            <a:r>
              <a:rPr lang="en-US" sz="3200" baseline="-25000" dirty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(u) </a:t>
            </a:r>
            <a:r>
              <a:rPr lang="en-US" sz="3200" dirty="0" smtClean="0">
                <a:sym typeface="Symbol"/>
              </a:rPr>
              <a:t>and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 B</a:t>
            </a:r>
            <a:r>
              <a:rPr lang="en-US" sz="3200" baseline="-25000" dirty="0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(v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) </a:t>
            </a:r>
            <a:r>
              <a:rPr lang="en-US" sz="3200" dirty="0" smtClean="0">
                <a:sym typeface="Symbol"/>
              </a:rPr>
              <a:t>intersects we save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  <a:sym typeface="Symbol"/>
              </a:rPr>
              <a:t>u,v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]</a:t>
            </a:r>
            <a:r>
              <a:rPr lang="en-US" sz="3200" dirty="0" smtClean="0">
                <a:sym typeface="Symbol"/>
              </a:rPr>
              <a:t> in a hash table.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3200" dirty="0">
              <a:sym typeface="Symbol"/>
            </a:endParaRPr>
          </a:p>
          <a:p>
            <a:pPr lvl="0" algn="l" rtl="0"/>
            <a:r>
              <a:rPr lang="en-US" sz="3200" dirty="0" smtClean="0">
                <a:sym typeface="Symbol"/>
              </a:rPr>
              <a:t>|A| = </a:t>
            </a:r>
            <a:r>
              <a:rPr lang="en-US" sz="3200" dirty="0" smtClean="0"/>
              <a:t>n(p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p</a:t>
            </a:r>
            <a:r>
              <a:rPr lang="en-US" sz="3200" baseline="-25000" dirty="0" smtClean="0"/>
              <a:t>1</a:t>
            </a:r>
            <a:r>
              <a:rPr lang="en-US" sz="3200" baseline="30000" dirty="0" smtClean="0"/>
              <a:t>-1 </a:t>
            </a:r>
            <a:r>
              <a:rPr lang="en-US" sz="3200" dirty="0"/>
              <a:t>+p</a:t>
            </a:r>
            <a:r>
              <a:rPr lang="en-US" sz="3200" baseline="-25000" dirty="0"/>
              <a:t>1</a:t>
            </a:r>
            <a:r>
              <a:rPr lang="en-US" sz="3200" dirty="0" smtClean="0"/>
              <a:t>), hence, the t</a:t>
            </a:r>
            <a:r>
              <a:rPr lang="en-US" sz="3200" dirty="0" smtClean="0">
                <a:sym typeface="Symbol"/>
              </a:rPr>
              <a:t>otal size is: </a:t>
            </a:r>
          </a:p>
          <a:p>
            <a:pPr lvl="0" algn="ctr" rtl="0"/>
            <a:r>
              <a:rPr lang="en-US" sz="3200" dirty="0" smtClean="0"/>
              <a:t>n²(p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p</a:t>
            </a:r>
            <a:r>
              <a:rPr lang="en-US" sz="3200" baseline="-25000" dirty="0" smtClean="0"/>
              <a:t>1</a:t>
            </a:r>
            <a:r>
              <a:rPr lang="en-US" sz="3200" baseline="30000" dirty="0" smtClean="0"/>
              <a:t>-1 </a:t>
            </a:r>
            <a:r>
              <a:rPr lang="en-US" sz="3200" dirty="0" smtClean="0"/>
              <a:t>+p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)+n/p</a:t>
            </a:r>
            <a:r>
              <a:rPr lang="en-US" sz="3200" baseline="-25000" dirty="0" smtClean="0"/>
              <a:t>2</a:t>
            </a:r>
            <a:endParaRPr lang="en-US" sz="3200" baseline="30000" dirty="0"/>
          </a:p>
          <a:p>
            <a:pPr algn="l" rtl="0"/>
            <a:endParaRPr lang="en-US" sz="3200" dirty="0" smtClean="0"/>
          </a:p>
          <a:p>
            <a:pPr algn="l" rtl="0"/>
            <a:r>
              <a:rPr lang="en-US" sz="3200" dirty="0" smtClean="0"/>
              <a:t>By setting p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n</a:t>
            </a:r>
            <a:r>
              <a:rPr lang="en-US" sz="3200" baseline="30000" dirty="0" smtClean="0"/>
              <a:t>-⅓</a:t>
            </a:r>
            <a:r>
              <a:rPr lang="en-US" sz="3200" dirty="0" smtClean="0"/>
              <a:t> and </a:t>
            </a:r>
            <a:r>
              <a:rPr lang="en-US" sz="3200" dirty="0"/>
              <a:t>p</a:t>
            </a:r>
            <a:r>
              <a:rPr lang="en-US" sz="3200" baseline="-25000" dirty="0"/>
              <a:t>2 </a:t>
            </a:r>
            <a:r>
              <a:rPr lang="en-US" sz="3200" dirty="0" smtClean="0"/>
              <a:t>= n</a:t>
            </a:r>
            <a:r>
              <a:rPr lang="en-US" sz="3200" baseline="30000" dirty="0" smtClean="0"/>
              <a:t>-⅔</a:t>
            </a:r>
            <a:r>
              <a:rPr lang="en-US" sz="3200" dirty="0"/>
              <a:t> </a:t>
            </a:r>
            <a:r>
              <a:rPr lang="en-US" sz="3200" dirty="0" smtClean="0"/>
              <a:t> we get size of n</a:t>
            </a:r>
            <a:r>
              <a:rPr lang="en-US" sz="3200" baseline="30000" dirty="0" smtClean="0"/>
              <a:t>1⅔</a:t>
            </a:r>
            <a:endParaRPr lang="en-US" sz="3200" baseline="30000" dirty="0"/>
          </a:p>
        </p:txBody>
      </p:sp>
      <p:grpSp>
        <p:nvGrpSpPr>
          <p:cNvPr id="9" name="Group 8"/>
          <p:cNvGrpSpPr/>
          <p:nvPr/>
        </p:nvGrpSpPr>
        <p:grpSpPr>
          <a:xfrm>
            <a:off x="7272300" y="1448780"/>
            <a:ext cx="1368660" cy="584775"/>
            <a:chOff x="7344308" y="4404010"/>
            <a:chExt cx="1368660" cy="584775"/>
          </a:xfrm>
        </p:grpSpPr>
        <p:sp>
          <p:nvSpPr>
            <p:cNvPr id="5" name="TextBox 4"/>
            <p:cNvSpPr txBox="1"/>
            <p:nvPr/>
          </p:nvSpPr>
          <p:spPr>
            <a:xfrm>
              <a:off x="7704348" y="4404010"/>
              <a:ext cx="1008620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3200" dirty="0" err="1" smtClean="0"/>
                <a:t>n|A</a:t>
              </a:r>
              <a:r>
                <a:rPr lang="en-US" sz="3200" dirty="0" smtClean="0"/>
                <a:t>|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7344308" y="4696397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7272300" y="2464145"/>
            <a:ext cx="1368660" cy="584775"/>
            <a:chOff x="7344308" y="4404010"/>
            <a:chExt cx="1368660" cy="584775"/>
          </a:xfrm>
        </p:grpSpPr>
        <p:sp>
          <p:nvSpPr>
            <p:cNvPr id="10" name="TextBox 9"/>
            <p:cNvSpPr txBox="1"/>
            <p:nvPr/>
          </p:nvSpPr>
          <p:spPr>
            <a:xfrm>
              <a:off x="7704348" y="4404010"/>
              <a:ext cx="1008620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3200" dirty="0" smtClean="0"/>
                <a:t>n/p</a:t>
              </a:r>
              <a:r>
                <a:rPr lang="en-US" sz="3200" baseline="-25000" dirty="0" smtClean="0"/>
                <a:t>2</a:t>
              </a:r>
              <a:endParaRPr lang="en-US" sz="3200" dirty="0" smtClean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344308" y="4696397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103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Stretch 2: m=O(n)</a:t>
            </a:r>
            <a:endParaRPr lang="he-IL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99300"/>
            <a:ext cx="885698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ym typeface="Symbol"/>
              </a:rPr>
              <a:t>Recall that for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even</a:t>
            </a:r>
            <a:r>
              <a:rPr lang="en-US" sz="3200" dirty="0" smtClean="0">
                <a:sym typeface="Symbol"/>
              </a:rPr>
              <a:t> distance the stretch is 2.</a:t>
            </a:r>
          </a:p>
          <a:p>
            <a:pPr algn="l" rtl="0"/>
            <a:r>
              <a:rPr lang="en-US" sz="3200" dirty="0" smtClean="0">
                <a:sym typeface="Symbol"/>
              </a:rPr>
              <a:t>When m=O(n) we can add a vertex on every edge and make </a:t>
            </a:r>
            <a:r>
              <a:rPr lang="en-US" sz="3200" dirty="0">
                <a:sym typeface="Symbol"/>
              </a:rPr>
              <a:t>all distances </a:t>
            </a:r>
            <a:r>
              <a:rPr lang="en-US" sz="3200" dirty="0" smtClean="0">
                <a:sym typeface="Symbol"/>
              </a:rPr>
              <a:t>even.</a:t>
            </a:r>
            <a:endParaRPr lang="en-US" sz="3200" baseline="30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881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Stretch (2,1) compact routing scheme?</a:t>
            </a:r>
            <a:endParaRPr lang="he-IL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499300"/>
            <a:ext cx="8856984" cy="255454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u="sng" dirty="0" smtClean="0"/>
              <a:t>Query(</a:t>
            </a:r>
            <a:r>
              <a:rPr lang="en-US" sz="3200" u="sng" dirty="0" err="1" smtClean="0"/>
              <a:t>u,v</a:t>
            </a:r>
            <a:r>
              <a:rPr lang="en-US" sz="3200" u="sng" dirty="0" smtClean="0"/>
              <a:t>)</a:t>
            </a:r>
            <a:r>
              <a:rPr lang="en-US" sz="3200" dirty="0" smtClean="0"/>
              <a:t> </a:t>
            </a:r>
          </a:p>
          <a:p>
            <a:pPr algn="l" rtl="0"/>
            <a:r>
              <a:rPr lang="en-US" sz="3200" dirty="0" smtClean="0"/>
              <a:t>If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B</a:t>
            </a:r>
            <a:r>
              <a:rPr lang="en-US" sz="3200" baseline="-25000" dirty="0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(u) 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B</a:t>
            </a:r>
            <a:r>
              <a:rPr lang="en-US" sz="3200" baseline="-25000" dirty="0" smtClean="0">
                <a:solidFill>
                  <a:srgbClr val="1C01BF"/>
                </a:solidFill>
                <a:sym typeface="Symbol"/>
              </a:rPr>
              <a:t>A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(v) =  </a:t>
            </a:r>
          </a:p>
          <a:p>
            <a:pPr algn="l" rtl="0"/>
            <a:r>
              <a:rPr lang="en-US" sz="3200" dirty="0" smtClean="0"/>
              <a:t>	min(</a:t>
            </a:r>
            <a:r>
              <a:rPr lang="en-US" sz="3200" dirty="0" smtClean="0">
                <a:solidFill>
                  <a:srgbClr val="1C01BF"/>
                </a:solidFill>
              </a:rPr>
              <a:t>d[</a:t>
            </a:r>
            <a:r>
              <a:rPr lang="en-US" sz="3200" dirty="0" err="1" smtClean="0">
                <a:solidFill>
                  <a:srgbClr val="1C01BF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(u)]+d[</a:t>
            </a:r>
            <a:r>
              <a:rPr lang="en-US" sz="3200" dirty="0" err="1" smtClean="0">
                <a:solidFill>
                  <a:srgbClr val="1C01BF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1C01BF"/>
                </a:solidFill>
              </a:rPr>
              <a:t>A</a:t>
            </a:r>
            <a:r>
              <a:rPr lang="en-US" sz="3200" dirty="0" smtClean="0">
                <a:solidFill>
                  <a:srgbClr val="1C01BF"/>
                </a:solidFill>
              </a:rPr>
              <a:t>(u),v]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rgbClr val="FF0000"/>
                </a:solidFill>
              </a:rPr>
              <a:t>d[</a:t>
            </a:r>
            <a:r>
              <a:rPr lang="en-US" sz="3200" dirty="0" err="1" smtClean="0">
                <a:solidFill>
                  <a:srgbClr val="FF0000"/>
                </a:solidFill>
              </a:rPr>
              <a:t>u,p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(v</a:t>
            </a:r>
            <a:r>
              <a:rPr lang="en-US" sz="3200" dirty="0">
                <a:solidFill>
                  <a:srgbClr val="FF0000"/>
                </a:solidFill>
              </a:rPr>
              <a:t>)]+</a:t>
            </a:r>
            <a:r>
              <a:rPr lang="en-US" sz="3200" dirty="0" smtClean="0">
                <a:solidFill>
                  <a:srgbClr val="FF0000"/>
                </a:solidFill>
              </a:rPr>
              <a:t>d[</a:t>
            </a:r>
            <a:r>
              <a:rPr lang="en-US" sz="3200" dirty="0" err="1" smtClean="0">
                <a:solidFill>
                  <a:srgbClr val="FF0000"/>
                </a:solidFill>
              </a:rPr>
              <a:t>p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(v),v]</a:t>
            </a:r>
            <a:r>
              <a:rPr lang="en-US" sz="3200" dirty="0" smtClean="0"/>
              <a:t>)</a:t>
            </a:r>
          </a:p>
          <a:p>
            <a:pPr algn="l" rtl="0"/>
            <a:r>
              <a:rPr lang="en-US" sz="3200" dirty="0" smtClean="0"/>
              <a:t>Else </a:t>
            </a:r>
          </a:p>
          <a:p>
            <a:pPr algn="l" rtl="0"/>
            <a:r>
              <a:rPr lang="en-US" sz="3200" dirty="0" smtClean="0"/>
              <a:t>	d[</a:t>
            </a:r>
            <a:r>
              <a:rPr lang="en-US" sz="3200" dirty="0" err="1" smtClean="0"/>
              <a:t>u,v</a:t>
            </a:r>
            <a:r>
              <a:rPr lang="en-US" sz="3200" dirty="0" smtClean="0"/>
              <a:t>]</a:t>
            </a:r>
            <a:endParaRPr lang="he-IL" sz="3200" dirty="0"/>
          </a:p>
        </p:txBody>
      </p:sp>
      <p:sp>
        <p:nvSpPr>
          <p:cNvPr id="34" name="Oval 33"/>
          <p:cNvSpPr/>
          <p:nvPr/>
        </p:nvSpPr>
        <p:spPr>
          <a:xfrm>
            <a:off x="2411760" y="609329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7164304" y="609329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2123728" y="5985284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7296254" y="5975992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3208910" y="4943523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TextBox 43"/>
          <p:cNvSpPr txBox="1"/>
          <p:nvPr/>
        </p:nvSpPr>
        <p:spPr>
          <a:xfrm>
            <a:off x="2735796" y="4704623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p(u)</a:t>
            </a:r>
            <a:endParaRPr lang="he-IL" dirty="0"/>
          </a:p>
        </p:txBody>
      </p:sp>
      <p:sp>
        <p:nvSpPr>
          <p:cNvPr id="45" name="Oval 44"/>
          <p:cNvSpPr/>
          <p:nvPr/>
        </p:nvSpPr>
        <p:spPr>
          <a:xfrm>
            <a:off x="6610601" y="494488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TextBox 45"/>
          <p:cNvSpPr txBox="1"/>
          <p:nvPr/>
        </p:nvSpPr>
        <p:spPr>
          <a:xfrm>
            <a:off x="6696236" y="4689140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p(v)</a:t>
            </a:r>
            <a:endParaRPr lang="he-IL" dirty="0"/>
          </a:p>
        </p:txBody>
      </p:sp>
      <p:cxnSp>
        <p:nvCxnSpPr>
          <p:cNvPr id="48" name="Straight Connector 47"/>
          <p:cNvCxnSpPr>
            <a:stCxn id="34" idx="7"/>
            <a:endCxn id="41" idx="3"/>
          </p:cNvCxnSpPr>
          <p:nvPr/>
        </p:nvCxnSpPr>
        <p:spPr>
          <a:xfrm flipV="1">
            <a:off x="2534672" y="5066435"/>
            <a:ext cx="695326" cy="10479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5" idx="1"/>
            <a:endCxn id="41" idx="5"/>
          </p:cNvCxnSpPr>
          <p:nvPr/>
        </p:nvCxnSpPr>
        <p:spPr>
          <a:xfrm flipH="1" flipV="1">
            <a:off x="3331822" y="5066435"/>
            <a:ext cx="3853570" cy="10479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4" idx="7"/>
            <a:endCxn id="45" idx="2"/>
          </p:cNvCxnSpPr>
          <p:nvPr/>
        </p:nvCxnSpPr>
        <p:spPr>
          <a:xfrm flipV="1">
            <a:off x="2534672" y="5016884"/>
            <a:ext cx="4075929" cy="1097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5" idx="1"/>
            <a:endCxn id="45" idx="4"/>
          </p:cNvCxnSpPr>
          <p:nvPr/>
        </p:nvCxnSpPr>
        <p:spPr>
          <a:xfrm flipH="1" flipV="1">
            <a:off x="6682601" y="5088884"/>
            <a:ext cx="502791" cy="1025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005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Stretch (2,1) compact routing scheme?</a:t>
            </a:r>
            <a:endParaRPr lang="he-IL" sz="4000" dirty="0"/>
          </a:p>
        </p:txBody>
      </p:sp>
      <p:sp>
        <p:nvSpPr>
          <p:cNvPr id="34" name="Oval 33"/>
          <p:cNvSpPr/>
          <p:nvPr/>
        </p:nvSpPr>
        <p:spPr>
          <a:xfrm>
            <a:off x="2411760" y="296094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7164304" y="296094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2123728" y="2852936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7296254" y="2843644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3208910" y="1811175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TextBox 43"/>
          <p:cNvSpPr txBox="1"/>
          <p:nvPr/>
        </p:nvSpPr>
        <p:spPr>
          <a:xfrm>
            <a:off x="2735796" y="1572275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p(u)</a:t>
            </a:r>
            <a:endParaRPr lang="he-IL" dirty="0"/>
          </a:p>
        </p:txBody>
      </p:sp>
      <p:sp>
        <p:nvSpPr>
          <p:cNvPr id="45" name="Oval 44"/>
          <p:cNvSpPr/>
          <p:nvPr/>
        </p:nvSpPr>
        <p:spPr>
          <a:xfrm>
            <a:off x="6610601" y="1812536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TextBox 45"/>
          <p:cNvSpPr txBox="1"/>
          <p:nvPr/>
        </p:nvSpPr>
        <p:spPr>
          <a:xfrm>
            <a:off x="6696236" y="1556792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p(v)</a:t>
            </a:r>
            <a:endParaRPr lang="he-IL" dirty="0"/>
          </a:p>
        </p:txBody>
      </p:sp>
      <p:cxnSp>
        <p:nvCxnSpPr>
          <p:cNvPr id="48" name="Straight Connector 47"/>
          <p:cNvCxnSpPr>
            <a:stCxn id="34" idx="7"/>
            <a:endCxn id="41" idx="3"/>
          </p:cNvCxnSpPr>
          <p:nvPr/>
        </p:nvCxnSpPr>
        <p:spPr>
          <a:xfrm flipV="1">
            <a:off x="2534672" y="1934087"/>
            <a:ext cx="695326" cy="1047949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  <a:alpha val="2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5" idx="1"/>
            <a:endCxn id="41" idx="5"/>
          </p:cNvCxnSpPr>
          <p:nvPr/>
        </p:nvCxnSpPr>
        <p:spPr>
          <a:xfrm flipH="1" flipV="1">
            <a:off x="3331822" y="1934087"/>
            <a:ext cx="3853570" cy="1047949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  <a:alpha val="2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4" idx="7"/>
            <a:endCxn id="45" idx="2"/>
          </p:cNvCxnSpPr>
          <p:nvPr/>
        </p:nvCxnSpPr>
        <p:spPr>
          <a:xfrm flipV="1">
            <a:off x="2534672" y="1884536"/>
            <a:ext cx="4075929" cy="1097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5" idx="1"/>
            <a:endCxn id="45" idx="4"/>
          </p:cNvCxnSpPr>
          <p:nvPr/>
        </p:nvCxnSpPr>
        <p:spPr>
          <a:xfrm flipH="1" flipV="1">
            <a:off x="6682601" y="1956536"/>
            <a:ext cx="502791" cy="1025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7544" y="3176972"/>
            <a:ext cx="8856984" cy="304698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u="sng" dirty="0" smtClean="0">
                <a:sym typeface="Symbol"/>
              </a:rPr>
              <a:t>Vertex storage:</a:t>
            </a:r>
            <a:r>
              <a:rPr lang="en-US" sz="3200" dirty="0" smtClean="0">
                <a:sym typeface="Symbol"/>
              </a:rPr>
              <a:t> 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>
                <a:sym typeface="Symbol"/>
              </a:rPr>
              <a:t>Each vertex saves the first edge on the shortest path to each vertex of A</a:t>
            </a:r>
            <a:r>
              <a:rPr lang="en-US" sz="3200" dirty="0">
                <a:sym typeface="Symbol"/>
              </a:rPr>
              <a:t>. </a:t>
            </a:r>
            <a:endParaRPr lang="en-US" sz="3200" dirty="0" smtClean="0">
              <a:sym typeface="Symbol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>
                <a:sym typeface="Symbol"/>
              </a:rPr>
              <a:t>Each vertex saves its cluster. </a:t>
            </a:r>
          </a:p>
          <a:p>
            <a:pPr algn="l" rtl="0"/>
            <a:r>
              <a:rPr lang="en-US" sz="3200" u="sng" dirty="0" smtClean="0">
                <a:sym typeface="Symbol"/>
              </a:rPr>
              <a:t>Vertex label:</a:t>
            </a:r>
          </a:p>
          <a:p>
            <a:pPr algn="l" rtl="0"/>
            <a:r>
              <a:rPr lang="en-US" sz="3200" dirty="0" smtClean="0">
                <a:sym typeface="Symbol"/>
              </a:rPr>
              <a:t>&lt;</a:t>
            </a:r>
            <a:r>
              <a:rPr lang="en-US" sz="3200" dirty="0" err="1" smtClean="0">
                <a:sym typeface="Symbol"/>
              </a:rPr>
              <a:t>v,p</a:t>
            </a:r>
            <a:r>
              <a:rPr lang="en-US" sz="3200" dirty="0" smtClean="0">
                <a:sym typeface="Symbol"/>
              </a:rPr>
              <a:t>(v),first edge on the path from p(v) to v</a:t>
            </a:r>
            <a:r>
              <a:rPr lang="en-US" sz="3200" dirty="0">
                <a:sym typeface="Symbol"/>
              </a:rPr>
              <a:t>&gt;</a:t>
            </a:r>
            <a:endParaRPr lang="en-US" sz="3200" dirty="0" smtClean="0">
              <a:sym typeface="Symbol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43391" y="21328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110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Stretch (2,1) compact routing scheme?</a:t>
            </a:r>
            <a:endParaRPr lang="he-IL" sz="4000" dirty="0"/>
          </a:p>
        </p:txBody>
      </p:sp>
      <p:sp>
        <p:nvSpPr>
          <p:cNvPr id="34" name="Oval 33"/>
          <p:cNvSpPr/>
          <p:nvPr/>
        </p:nvSpPr>
        <p:spPr>
          <a:xfrm>
            <a:off x="2411760" y="296094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7164304" y="296094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2123728" y="2852936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7296254" y="2843644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3208910" y="1811175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TextBox 43"/>
          <p:cNvSpPr txBox="1"/>
          <p:nvPr/>
        </p:nvSpPr>
        <p:spPr>
          <a:xfrm>
            <a:off x="2735796" y="1572275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p(u)</a:t>
            </a:r>
            <a:endParaRPr lang="he-IL" dirty="0"/>
          </a:p>
        </p:txBody>
      </p:sp>
      <p:sp>
        <p:nvSpPr>
          <p:cNvPr id="45" name="Oval 44"/>
          <p:cNvSpPr/>
          <p:nvPr/>
        </p:nvSpPr>
        <p:spPr>
          <a:xfrm>
            <a:off x="6610601" y="1812536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TextBox 45"/>
          <p:cNvSpPr txBox="1"/>
          <p:nvPr/>
        </p:nvSpPr>
        <p:spPr>
          <a:xfrm>
            <a:off x="6696236" y="1556792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p(v)</a:t>
            </a:r>
            <a:endParaRPr lang="he-IL" dirty="0"/>
          </a:p>
        </p:txBody>
      </p:sp>
      <p:cxnSp>
        <p:nvCxnSpPr>
          <p:cNvPr id="48" name="Straight Connector 47"/>
          <p:cNvCxnSpPr>
            <a:stCxn id="34" idx="7"/>
            <a:endCxn id="41" idx="3"/>
          </p:cNvCxnSpPr>
          <p:nvPr/>
        </p:nvCxnSpPr>
        <p:spPr>
          <a:xfrm flipV="1">
            <a:off x="2534672" y="1934087"/>
            <a:ext cx="695326" cy="1047949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5" idx="1"/>
            <a:endCxn id="41" idx="5"/>
          </p:cNvCxnSpPr>
          <p:nvPr/>
        </p:nvCxnSpPr>
        <p:spPr>
          <a:xfrm flipH="1" flipV="1">
            <a:off x="3331822" y="1934087"/>
            <a:ext cx="3853570" cy="1047949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4" idx="7"/>
            <a:endCxn id="45" idx="2"/>
          </p:cNvCxnSpPr>
          <p:nvPr/>
        </p:nvCxnSpPr>
        <p:spPr>
          <a:xfrm flipV="1">
            <a:off x="2534672" y="1884536"/>
            <a:ext cx="4075929" cy="1097500"/>
          </a:xfrm>
          <a:prstGeom prst="line">
            <a:avLst/>
          </a:prstGeom>
          <a:ln w="38100">
            <a:solidFill>
              <a:srgbClr val="FF0000">
                <a:alpha val="2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5" idx="1"/>
            <a:endCxn id="45" idx="4"/>
          </p:cNvCxnSpPr>
          <p:nvPr/>
        </p:nvCxnSpPr>
        <p:spPr>
          <a:xfrm flipH="1" flipV="1">
            <a:off x="6682601" y="1956536"/>
            <a:ext cx="502791" cy="1025500"/>
          </a:xfrm>
          <a:prstGeom prst="line">
            <a:avLst/>
          </a:prstGeom>
          <a:ln w="38100">
            <a:solidFill>
              <a:srgbClr val="FF0000">
                <a:alpha val="2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7544" y="3176972"/>
            <a:ext cx="8856984" cy="2062103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ym typeface="Symbol"/>
              </a:rPr>
              <a:t>But what if we need to route from u to p(u) and then to v?</a:t>
            </a:r>
          </a:p>
          <a:p>
            <a:pPr algn="l" rtl="0"/>
            <a:r>
              <a:rPr lang="en-US" sz="3200" dirty="0" smtClean="0">
                <a:sym typeface="Symbol"/>
              </a:rPr>
              <a:t>The main problem is that we don’t know how to route from p(u) to v. </a:t>
            </a:r>
          </a:p>
        </p:txBody>
      </p:sp>
      <p:sp>
        <p:nvSpPr>
          <p:cNvPr id="17" name="Oval 16"/>
          <p:cNvSpPr/>
          <p:nvPr/>
        </p:nvSpPr>
        <p:spPr>
          <a:xfrm>
            <a:off x="6743391" y="21328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483760" y="1956536"/>
            <a:ext cx="612076" cy="887108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75856" y="2060848"/>
            <a:ext cx="3883394" cy="1044116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46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Stretch (2,1) compact routing scheme?</a:t>
            </a:r>
            <a:endParaRPr lang="he-IL" sz="4000" dirty="0"/>
          </a:p>
        </p:txBody>
      </p:sp>
      <p:sp>
        <p:nvSpPr>
          <p:cNvPr id="34" name="Oval 33"/>
          <p:cNvSpPr/>
          <p:nvPr/>
        </p:nvSpPr>
        <p:spPr>
          <a:xfrm>
            <a:off x="2411760" y="296094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7164304" y="296094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2123728" y="2852936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7296254" y="2843644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3208910" y="1811175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TextBox 43"/>
          <p:cNvSpPr txBox="1"/>
          <p:nvPr/>
        </p:nvSpPr>
        <p:spPr>
          <a:xfrm>
            <a:off x="2735796" y="1572275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p(u)</a:t>
            </a:r>
            <a:endParaRPr lang="he-IL" dirty="0"/>
          </a:p>
        </p:txBody>
      </p:sp>
      <p:sp>
        <p:nvSpPr>
          <p:cNvPr id="45" name="Oval 44"/>
          <p:cNvSpPr/>
          <p:nvPr/>
        </p:nvSpPr>
        <p:spPr>
          <a:xfrm>
            <a:off x="6610601" y="1812536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TextBox 45"/>
          <p:cNvSpPr txBox="1"/>
          <p:nvPr/>
        </p:nvSpPr>
        <p:spPr>
          <a:xfrm>
            <a:off x="6696236" y="1556792"/>
            <a:ext cx="5693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p(v)</a:t>
            </a:r>
            <a:endParaRPr lang="he-IL" dirty="0"/>
          </a:p>
        </p:txBody>
      </p:sp>
      <p:cxnSp>
        <p:nvCxnSpPr>
          <p:cNvPr id="48" name="Straight Connector 47"/>
          <p:cNvCxnSpPr>
            <a:stCxn id="34" idx="7"/>
            <a:endCxn id="41" idx="3"/>
          </p:cNvCxnSpPr>
          <p:nvPr/>
        </p:nvCxnSpPr>
        <p:spPr>
          <a:xfrm flipV="1">
            <a:off x="2534672" y="1934087"/>
            <a:ext cx="695326" cy="1047949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5" idx="1"/>
            <a:endCxn id="41" idx="5"/>
          </p:cNvCxnSpPr>
          <p:nvPr/>
        </p:nvCxnSpPr>
        <p:spPr>
          <a:xfrm flipH="1" flipV="1">
            <a:off x="3331822" y="1934087"/>
            <a:ext cx="3853570" cy="1047949"/>
          </a:xfrm>
          <a:prstGeom prst="line">
            <a:avLst/>
          </a:prstGeom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4" idx="7"/>
            <a:endCxn id="45" idx="2"/>
          </p:cNvCxnSpPr>
          <p:nvPr/>
        </p:nvCxnSpPr>
        <p:spPr>
          <a:xfrm flipV="1">
            <a:off x="2534672" y="1884536"/>
            <a:ext cx="4075929" cy="1097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5" idx="1"/>
            <a:endCxn id="45" idx="4"/>
          </p:cNvCxnSpPr>
          <p:nvPr/>
        </p:nvCxnSpPr>
        <p:spPr>
          <a:xfrm flipH="1" flipV="1">
            <a:off x="6682601" y="1956536"/>
            <a:ext cx="502791" cy="1025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144" y="5193196"/>
            <a:ext cx="885698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ym typeface="Symbol"/>
              </a:rPr>
              <a:t>They present a (2,1) routing scheme with table size of n</a:t>
            </a:r>
            <a:r>
              <a:rPr lang="en-US" sz="3200" baseline="30000" dirty="0" smtClean="0">
                <a:sym typeface="Symbol"/>
              </a:rPr>
              <a:t>¾</a:t>
            </a:r>
            <a:r>
              <a:rPr lang="en-US" sz="3200" dirty="0" smtClean="0">
                <a:sym typeface="Symbol"/>
              </a:rPr>
              <a:t>. </a:t>
            </a:r>
            <a:endParaRPr lang="en-US" sz="3200" baseline="30000" dirty="0" smtClean="0">
              <a:sym typeface="Symbol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43391" y="21328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extBox 17"/>
          <p:cNvSpPr txBox="1"/>
          <p:nvPr/>
        </p:nvSpPr>
        <p:spPr>
          <a:xfrm>
            <a:off x="539552" y="3681028"/>
            <a:ext cx="8029400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ym typeface="Symbol"/>
              </a:rPr>
              <a:t>Abraham </a:t>
            </a:r>
            <a:r>
              <a:rPr lang="en-US" sz="3200" dirty="0" smtClean="0">
                <a:sym typeface="Symbol"/>
              </a:rPr>
              <a:t>and </a:t>
            </a:r>
            <a:r>
              <a:rPr lang="en-US" sz="3200" dirty="0" err="1" smtClean="0"/>
              <a:t>Gavoille</a:t>
            </a:r>
            <a:r>
              <a:rPr lang="en-US" sz="3200" dirty="0" smtClean="0"/>
              <a:t> [DISC 2011] show how to overcome this </a:t>
            </a:r>
            <a:r>
              <a:rPr lang="en-US" sz="3200" dirty="0" smtClean="0"/>
              <a:t>problem with more space. </a:t>
            </a:r>
            <a:endParaRPr lang="en-US" sz="3200" dirty="0" smtClean="0">
              <a:sym typeface="Symbo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173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16" grpId="0"/>
      <p:bldP spid="1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Does stretch 2 is the limit?</a:t>
            </a:r>
            <a:endParaRPr lang="he-IL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431540" y="1592796"/>
            <a:ext cx="885698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ym typeface="Symbol"/>
              </a:rPr>
              <a:t>If we insist on constant time query then probably </a:t>
            </a:r>
            <a:r>
              <a:rPr lang="en-US" sz="3200" dirty="0">
                <a:sym typeface="Symbol"/>
              </a:rPr>
              <a:t>yes. </a:t>
            </a:r>
            <a:endParaRPr lang="en-US" sz="3200" dirty="0" smtClean="0">
              <a:sym typeface="Symbo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2716" y="2816932"/>
            <a:ext cx="8315748" cy="2554545"/>
          </a:xfrm>
          <a:prstGeom prst="rect">
            <a:avLst/>
          </a:prstGeom>
          <a:noFill/>
          <a:ln>
            <a:solidFill>
              <a:schemeClr val="accent1">
                <a:alpha val="73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u="sng" dirty="0" smtClean="0">
                <a:sym typeface="Symbol"/>
              </a:rPr>
              <a:t>Conjecture:</a:t>
            </a:r>
          </a:p>
          <a:p>
            <a:pPr algn="l" rtl="0"/>
            <a:r>
              <a:rPr lang="en-US" sz="3200" dirty="0" smtClean="0">
                <a:sym typeface="Symbol"/>
              </a:rPr>
              <a:t>Let S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,</a:t>
            </a:r>
            <a:r>
              <a:rPr lang="en-US" sz="3200" dirty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S</a:t>
            </a:r>
            <a:r>
              <a:rPr lang="en-US" sz="3200" baseline="-25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,…,</a:t>
            </a:r>
            <a:r>
              <a:rPr lang="en-US" sz="3200" dirty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</a:t>
            </a:r>
            <a:r>
              <a:rPr lang="en-US" sz="3200" baseline="-25000" dirty="0" err="1" smtClean="0">
                <a:sym typeface="Symbol"/>
              </a:rPr>
              <a:t>n</a:t>
            </a:r>
            <a:r>
              <a:rPr lang="en-US" sz="3200" baseline="-25000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  [X], where X = </a:t>
            </a:r>
            <a:r>
              <a:rPr lang="en-US" sz="3200" dirty="0" err="1" smtClean="0">
                <a:sym typeface="Symbol"/>
              </a:rPr>
              <a:t>log</a:t>
            </a:r>
            <a:r>
              <a:rPr lang="en-US" sz="3200" baseline="30000" dirty="0" err="1" smtClean="0">
                <a:sym typeface="Symbol"/>
              </a:rPr>
              <a:t>c</a:t>
            </a:r>
            <a:r>
              <a:rPr lang="en-US" sz="3200" dirty="0" err="1" smtClean="0">
                <a:sym typeface="Symbol"/>
              </a:rPr>
              <a:t>n</a:t>
            </a:r>
            <a:r>
              <a:rPr lang="en-US" sz="3200" dirty="0" smtClean="0">
                <a:sym typeface="Symbol"/>
              </a:rPr>
              <a:t>. </a:t>
            </a:r>
          </a:p>
          <a:p>
            <a:pPr algn="l" rtl="0"/>
            <a:r>
              <a:rPr lang="en-US" sz="3200" dirty="0" smtClean="0">
                <a:sym typeface="Symbol"/>
              </a:rPr>
              <a:t>Queries: “does S</a:t>
            </a:r>
            <a:r>
              <a:rPr lang="en-US" sz="3200" baseline="-25000" dirty="0" smtClean="0">
                <a:sym typeface="Symbol"/>
              </a:rPr>
              <a:t>i  </a:t>
            </a:r>
            <a:r>
              <a:rPr lang="en-US" sz="3200" dirty="0" smtClean="0">
                <a:sym typeface="Symbol"/>
              </a:rPr>
              <a:t>intersects </a:t>
            </a:r>
            <a:r>
              <a:rPr lang="en-US" sz="3200" dirty="0" err="1" smtClean="0">
                <a:sym typeface="Symbol"/>
              </a:rPr>
              <a:t>S</a:t>
            </a:r>
            <a:r>
              <a:rPr lang="en-US" sz="3200" baseline="-25000" dirty="0" err="1" smtClean="0">
                <a:sym typeface="Symbol"/>
              </a:rPr>
              <a:t>j</a:t>
            </a:r>
            <a:r>
              <a:rPr lang="en-US" sz="3200" dirty="0" smtClean="0">
                <a:sym typeface="Symbol"/>
              </a:rPr>
              <a:t>”</a:t>
            </a:r>
            <a:endParaRPr lang="en-US" sz="3200" dirty="0">
              <a:sym typeface="Symbol"/>
            </a:endParaRPr>
          </a:p>
          <a:p>
            <a:pPr algn="l" rtl="0"/>
            <a:r>
              <a:rPr lang="en-US" sz="3200" dirty="0" smtClean="0">
                <a:sym typeface="Symbol"/>
              </a:rPr>
              <a:t>For </a:t>
            </a:r>
            <a:r>
              <a:rPr lang="en-US" sz="3200" u="sng" dirty="0" smtClean="0">
                <a:sym typeface="Symbol"/>
              </a:rPr>
              <a:t>constant time</a:t>
            </a:r>
            <a:r>
              <a:rPr lang="en-US" sz="3200" dirty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we must have </a:t>
            </a:r>
            <a:r>
              <a:rPr lang="el-GR" sz="3200" dirty="0" smtClean="0">
                <a:sym typeface="Symbol"/>
              </a:rPr>
              <a:t>Ω</a:t>
            </a:r>
            <a:r>
              <a:rPr lang="en-US" sz="3200" dirty="0" smtClean="0">
                <a:sym typeface="Symbol"/>
              </a:rPr>
              <a:t>(n²) space.</a:t>
            </a:r>
          </a:p>
          <a:p>
            <a:pPr algn="l" rtl="0"/>
            <a:endParaRPr lang="en-US" sz="3200" dirty="0" smtClean="0">
              <a:sym typeface="Symbo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820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Does stretch 2 is the limit?</a:t>
            </a:r>
            <a:endParaRPr lang="he-IL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435276" y="3861048"/>
            <a:ext cx="8817244" cy="2062103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ym typeface="Symbol"/>
              </a:rPr>
              <a:t>S</a:t>
            </a:r>
            <a:r>
              <a:rPr lang="en-US" sz="3200" baseline="-25000" dirty="0" smtClean="0">
                <a:sym typeface="Symbol"/>
              </a:rPr>
              <a:t>i  </a:t>
            </a:r>
            <a:r>
              <a:rPr lang="en-US" sz="3200" dirty="0" smtClean="0">
                <a:sym typeface="Symbol"/>
              </a:rPr>
              <a:t>has edges to all the items it contains.</a:t>
            </a:r>
          </a:p>
          <a:p>
            <a:pPr algn="l" rtl="0"/>
            <a:r>
              <a:rPr lang="en-US" sz="3200" dirty="0" smtClean="0">
                <a:sym typeface="Symbol"/>
              </a:rPr>
              <a:t>If d[S</a:t>
            </a:r>
            <a:r>
              <a:rPr lang="en-US" sz="3200" baseline="-25000" dirty="0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,</a:t>
            </a:r>
            <a:r>
              <a:rPr lang="en-US" sz="3200" baseline="-250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</a:t>
            </a:r>
            <a:r>
              <a:rPr lang="en-US" sz="3200" baseline="-25000" dirty="0" err="1" smtClean="0">
                <a:sym typeface="Symbol"/>
              </a:rPr>
              <a:t>j</a:t>
            </a:r>
            <a:r>
              <a:rPr lang="en-US" sz="3200" dirty="0" smtClean="0">
                <a:sym typeface="Symbol"/>
              </a:rPr>
              <a:t>]=2 then S</a:t>
            </a:r>
            <a:r>
              <a:rPr lang="en-US" sz="3200" baseline="-25000" dirty="0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</a:t>
            </a:r>
            <a:r>
              <a:rPr lang="en-US" sz="3200" baseline="-250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</a:t>
            </a:r>
            <a:r>
              <a:rPr lang="en-US" sz="3200" baseline="-25000" dirty="0" err="1" smtClean="0">
                <a:sym typeface="Symbol"/>
              </a:rPr>
              <a:t>j</a:t>
            </a:r>
            <a:r>
              <a:rPr lang="en-US" sz="3200" dirty="0" smtClean="0">
                <a:sym typeface="Symbol"/>
              </a:rPr>
              <a:t>  </a:t>
            </a:r>
          </a:p>
          <a:p>
            <a:pPr algn="l" rtl="0"/>
            <a:r>
              <a:rPr lang="en-US" sz="3200" dirty="0" smtClean="0">
                <a:sym typeface="Symbol"/>
              </a:rPr>
              <a:t>If </a:t>
            </a:r>
            <a:r>
              <a:rPr lang="en-US" sz="3200" dirty="0">
                <a:sym typeface="Symbol"/>
              </a:rPr>
              <a:t>d[S</a:t>
            </a:r>
            <a:r>
              <a:rPr lang="en-US" sz="3200" baseline="-25000" dirty="0">
                <a:sym typeface="Symbol"/>
              </a:rPr>
              <a:t>i</a:t>
            </a:r>
            <a:r>
              <a:rPr lang="en-US" sz="3200" dirty="0">
                <a:sym typeface="Symbol"/>
              </a:rPr>
              <a:t>,</a:t>
            </a:r>
            <a:r>
              <a:rPr lang="en-US" sz="3200" baseline="-25000" dirty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</a:t>
            </a:r>
            <a:r>
              <a:rPr lang="en-US" sz="3200" baseline="-25000" dirty="0" err="1" smtClean="0">
                <a:sym typeface="Symbol"/>
              </a:rPr>
              <a:t>j</a:t>
            </a:r>
            <a:r>
              <a:rPr lang="en-US" sz="3200" dirty="0" smtClean="0">
                <a:sym typeface="Symbol"/>
              </a:rPr>
              <a:t>]≥4 </a:t>
            </a:r>
            <a:r>
              <a:rPr lang="en-US" sz="3200" dirty="0">
                <a:sym typeface="Symbol"/>
              </a:rPr>
              <a:t>then S</a:t>
            </a:r>
            <a:r>
              <a:rPr lang="en-US" sz="3200" baseline="-25000" dirty="0">
                <a:sym typeface="Symbol"/>
              </a:rPr>
              <a:t>i</a:t>
            </a:r>
            <a:r>
              <a:rPr lang="en-US" sz="3200" dirty="0">
                <a:sym typeface="Symbol"/>
              </a:rPr>
              <a:t></a:t>
            </a:r>
            <a:r>
              <a:rPr lang="en-US" sz="3200" baseline="-25000" dirty="0">
                <a:sym typeface="Symbol"/>
              </a:rPr>
              <a:t> </a:t>
            </a:r>
            <a:r>
              <a:rPr lang="en-US" sz="3200" dirty="0" err="1">
                <a:sym typeface="Symbol"/>
              </a:rPr>
              <a:t>S</a:t>
            </a:r>
            <a:r>
              <a:rPr lang="en-US" sz="3200" baseline="-25000" dirty="0" err="1">
                <a:sym typeface="Symbol"/>
              </a:rPr>
              <a:t>j</a:t>
            </a:r>
            <a:r>
              <a:rPr lang="en-US" sz="3200" dirty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= . </a:t>
            </a:r>
          </a:p>
          <a:p>
            <a:pPr algn="l" rtl="0"/>
            <a:endParaRPr lang="en-US" sz="3200" dirty="0">
              <a:sym typeface="Symbol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82748" y="1629168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3884280" y="199049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3884280" y="235049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3884280" y="2708056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/>
          <p:nvPr/>
        </p:nvSpPr>
        <p:spPr>
          <a:xfrm>
            <a:off x="3884280" y="306938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Oval 9"/>
          <p:cNvSpPr/>
          <p:nvPr/>
        </p:nvSpPr>
        <p:spPr>
          <a:xfrm>
            <a:off x="3884280" y="342938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Rectangle 2"/>
          <p:cNvSpPr/>
          <p:nvPr/>
        </p:nvSpPr>
        <p:spPr>
          <a:xfrm>
            <a:off x="3493417" y="1511864"/>
            <a:ext cx="369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/>
              </a:rPr>
              <a:t>S</a:t>
            </a:r>
            <a:r>
              <a:rPr lang="en-US" baseline="-25000" dirty="0">
                <a:sym typeface="Symbol"/>
              </a:rPr>
              <a:t>1</a:t>
            </a:r>
            <a:endParaRPr lang="he-IL" dirty="0"/>
          </a:p>
        </p:txBody>
      </p:sp>
      <p:sp>
        <p:nvSpPr>
          <p:cNvPr id="12" name="Rectangle 11"/>
          <p:cNvSpPr/>
          <p:nvPr/>
        </p:nvSpPr>
        <p:spPr>
          <a:xfrm>
            <a:off x="3493417" y="1871696"/>
            <a:ext cx="369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2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3493417" y="2231696"/>
            <a:ext cx="369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3</a:t>
            </a:r>
            <a:endParaRPr lang="he-IL" dirty="0"/>
          </a:p>
        </p:txBody>
      </p:sp>
      <p:sp>
        <p:nvSpPr>
          <p:cNvPr id="14" name="Rectangle 13"/>
          <p:cNvSpPr/>
          <p:nvPr/>
        </p:nvSpPr>
        <p:spPr>
          <a:xfrm>
            <a:off x="3493417" y="259169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i</a:t>
            </a:r>
            <a:endParaRPr lang="he-IL" dirty="0"/>
          </a:p>
        </p:txBody>
      </p:sp>
      <p:sp>
        <p:nvSpPr>
          <p:cNvPr id="15" name="Rectangle 14"/>
          <p:cNvSpPr/>
          <p:nvPr/>
        </p:nvSpPr>
        <p:spPr>
          <a:xfrm>
            <a:off x="3493417" y="295169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j</a:t>
            </a:r>
            <a:endParaRPr lang="he-IL" dirty="0"/>
          </a:p>
        </p:txBody>
      </p:sp>
      <p:sp>
        <p:nvSpPr>
          <p:cNvPr id="17" name="Rectangle 16"/>
          <p:cNvSpPr/>
          <p:nvPr/>
        </p:nvSpPr>
        <p:spPr>
          <a:xfrm>
            <a:off x="3491880" y="3311696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n</a:t>
            </a:r>
            <a:endParaRPr lang="he-IL" dirty="0"/>
          </a:p>
        </p:txBody>
      </p:sp>
      <p:sp>
        <p:nvSpPr>
          <p:cNvPr id="19" name="Oval 18"/>
          <p:cNvSpPr/>
          <p:nvPr/>
        </p:nvSpPr>
        <p:spPr>
          <a:xfrm>
            <a:off x="5374596" y="1995936"/>
            <a:ext cx="288000" cy="288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/>
          <p:nvPr/>
        </p:nvSpPr>
        <p:spPr>
          <a:xfrm>
            <a:off x="5374596" y="2503456"/>
            <a:ext cx="288000" cy="288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/>
          <p:nvPr/>
        </p:nvSpPr>
        <p:spPr>
          <a:xfrm>
            <a:off x="5374596" y="3079520"/>
            <a:ext cx="288000" cy="288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5302588" y="1403836"/>
            <a:ext cx="445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/>
              </a:rPr>
              <a:t>[X]</a:t>
            </a:r>
            <a:endParaRPr lang="he-IL" dirty="0"/>
          </a:p>
        </p:txBody>
      </p:sp>
      <p:cxnSp>
        <p:nvCxnSpPr>
          <p:cNvPr id="22" name="Straight Connector 21"/>
          <p:cNvCxnSpPr>
            <a:stCxn id="5" idx="6"/>
            <a:endCxn id="19" idx="2"/>
          </p:cNvCxnSpPr>
          <p:nvPr/>
        </p:nvCxnSpPr>
        <p:spPr>
          <a:xfrm>
            <a:off x="4026748" y="1701168"/>
            <a:ext cx="1347848" cy="438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6"/>
            <a:endCxn id="20" idx="2"/>
          </p:cNvCxnSpPr>
          <p:nvPr/>
        </p:nvCxnSpPr>
        <p:spPr>
          <a:xfrm>
            <a:off x="4026748" y="1701168"/>
            <a:ext cx="1347848" cy="946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6"/>
            <a:endCxn id="19" idx="2"/>
          </p:cNvCxnSpPr>
          <p:nvPr/>
        </p:nvCxnSpPr>
        <p:spPr>
          <a:xfrm flipV="1">
            <a:off x="4028280" y="2139936"/>
            <a:ext cx="1346316" cy="1001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95536" y="5520134"/>
            <a:ext cx="8568952" cy="107721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ym typeface="Wingdings" pitchFamily="2" charset="2"/>
              </a:rPr>
              <a:t> A distance oracle with constant time query and stretch &lt;2 solves the set intersection problem. </a:t>
            </a:r>
            <a:endParaRPr lang="en-US" sz="3200" dirty="0">
              <a:sym typeface="Symbol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17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Below stretch 2</a:t>
            </a:r>
            <a:endParaRPr lang="he-IL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395536" y="1412776"/>
            <a:ext cx="881724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err="1" smtClean="0">
                <a:sym typeface="Symbol"/>
              </a:rPr>
              <a:t>Porat</a:t>
            </a:r>
            <a:r>
              <a:rPr lang="en-US" sz="3200" dirty="0" smtClean="0">
                <a:sym typeface="Symbol"/>
              </a:rPr>
              <a:t> and </a:t>
            </a:r>
            <a:r>
              <a:rPr lang="en-US" sz="3200" dirty="0" err="1" smtClean="0">
                <a:sym typeface="Symbol"/>
              </a:rPr>
              <a:t>Roditty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>
                <a:sym typeface="Symbol"/>
              </a:rPr>
              <a:t>(ESA`11) </a:t>
            </a:r>
            <a:r>
              <a:rPr lang="en-US" sz="3200" dirty="0" smtClean="0">
                <a:sym typeface="Symbol"/>
              </a:rPr>
              <a:t>show that if we settle </a:t>
            </a:r>
          </a:p>
          <a:p>
            <a:pPr algn="l" rtl="0"/>
            <a:r>
              <a:rPr lang="en-US" sz="3200" dirty="0" smtClean="0">
                <a:sym typeface="Symbol"/>
              </a:rPr>
              <a:t>for non-constant query time we can get: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5892" y="2929297"/>
            <a:ext cx="8568952" cy="107721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ym typeface="Wingdings" pitchFamily="2" charset="2"/>
              </a:rPr>
              <a:t>A data structure of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size O(nm</a:t>
            </a:r>
            <a:r>
              <a:rPr lang="en-US" sz="3200" baseline="30000" dirty="0" smtClean="0">
                <a:solidFill>
                  <a:srgbClr val="FF0000"/>
                </a:solidFill>
                <a:sym typeface="Wingdings" pitchFamily="2" charset="2"/>
              </a:rPr>
              <a:t>1-</a:t>
            </a:r>
            <a:r>
              <a:rPr lang="az-Cyrl-AZ" sz="3200" baseline="30000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sz="3200" baseline="30000" dirty="0" smtClean="0">
                <a:solidFill>
                  <a:srgbClr val="FF0000"/>
                </a:solidFill>
                <a:sym typeface="Symbol"/>
              </a:rPr>
              <a:t>/(4+2</a:t>
            </a:r>
            <a:r>
              <a:rPr lang="az-Cyrl-AZ" sz="3200" baseline="30000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sz="3200" baseline="300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3200" dirty="0" smtClean="0">
                <a:sym typeface="Symbol"/>
              </a:rPr>
              <a:t> that returns </a:t>
            </a:r>
            <a:r>
              <a:rPr lang="en-US" sz="3200" dirty="0">
                <a:sym typeface="Symbol"/>
              </a:rPr>
              <a:t>a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(1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+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)</a:t>
            </a:r>
            <a:r>
              <a:rPr lang="en-US" sz="3200" dirty="0" smtClean="0">
                <a:sym typeface="Symbol"/>
              </a:rPr>
              <a:t>-approximation </a:t>
            </a:r>
            <a:r>
              <a:rPr lang="en-US" sz="3200" dirty="0" smtClean="0">
                <a:solidFill>
                  <a:srgbClr val="1C01BF"/>
                </a:solidFill>
                <a:sym typeface="Symbol"/>
              </a:rPr>
              <a:t>in </a:t>
            </a:r>
            <a:r>
              <a:rPr lang="en-US" sz="3200" dirty="0" smtClean="0">
                <a:solidFill>
                  <a:srgbClr val="1C01BF"/>
                </a:solidFill>
                <a:sym typeface="Wingdings" pitchFamily="2" charset="2"/>
              </a:rPr>
              <a:t>Õ(m</a:t>
            </a:r>
            <a:r>
              <a:rPr lang="en-US" sz="3200" baseline="30000" dirty="0" smtClean="0">
                <a:solidFill>
                  <a:srgbClr val="1C01BF"/>
                </a:solidFill>
                <a:sym typeface="Wingdings" pitchFamily="2" charset="2"/>
              </a:rPr>
              <a:t>1-</a:t>
            </a:r>
            <a:r>
              <a:rPr lang="az-Cyrl-AZ" sz="3200" baseline="30000" dirty="0">
                <a:solidFill>
                  <a:srgbClr val="1C01BF"/>
                </a:solidFill>
                <a:sym typeface="Symbol"/>
              </a:rPr>
              <a:t></a:t>
            </a:r>
            <a:r>
              <a:rPr lang="en-US" sz="3200" baseline="30000" dirty="0">
                <a:solidFill>
                  <a:srgbClr val="1C01BF"/>
                </a:solidFill>
                <a:sym typeface="Symbol"/>
              </a:rPr>
              <a:t>/(4+2</a:t>
            </a:r>
            <a:r>
              <a:rPr lang="az-Cyrl-AZ" sz="3200" baseline="30000" dirty="0">
                <a:solidFill>
                  <a:srgbClr val="1C01BF"/>
                </a:solidFill>
                <a:sym typeface="Symbol"/>
              </a:rPr>
              <a:t></a:t>
            </a:r>
            <a:r>
              <a:rPr lang="en-US" sz="3200" baseline="30000" dirty="0">
                <a:solidFill>
                  <a:srgbClr val="1C01BF"/>
                </a:solidFill>
                <a:sym typeface="Symbol"/>
              </a:rPr>
              <a:t>)</a:t>
            </a:r>
            <a:r>
              <a:rPr lang="en-US" sz="3200" dirty="0">
                <a:solidFill>
                  <a:srgbClr val="1C01BF"/>
                </a:solidFill>
                <a:sym typeface="Symbol"/>
              </a:rPr>
              <a:t>) </a:t>
            </a:r>
            <a:r>
              <a:rPr lang="en-US" sz="3200" dirty="0" smtClean="0">
                <a:sym typeface="Symbol"/>
              </a:rPr>
              <a:t>time.</a:t>
            </a:r>
            <a:endParaRPr lang="en-US" sz="3200" dirty="0">
              <a:sym typeface="Symbo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458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/>
              <a:t>Spanners</a:t>
            </a:r>
            <a:endParaRPr lang="he-IL" sz="1600" dirty="0" smtClean="0"/>
          </a:p>
        </p:txBody>
      </p:sp>
      <p:sp>
        <p:nvSpPr>
          <p:cNvPr id="4" name="Rectangle 73"/>
          <p:cNvSpPr txBox="1">
            <a:spLocks noChangeArrowheads="1"/>
          </p:cNvSpPr>
          <p:nvPr/>
        </p:nvSpPr>
        <p:spPr bwMode="auto">
          <a:xfrm>
            <a:off x="230188" y="1401763"/>
            <a:ext cx="8364537" cy="23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2800" dirty="0"/>
              <a:t>A </a:t>
            </a:r>
            <a:r>
              <a:rPr lang="en-US" sz="2800" dirty="0" err="1">
                <a:solidFill>
                  <a:srgbClr val="3366FF"/>
                </a:solidFill>
              </a:rPr>
              <a:t>subgraph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H</a:t>
            </a:r>
            <a:r>
              <a:rPr lang="en-US" sz="2800" dirty="0"/>
              <a:t> of </a:t>
            </a:r>
            <a:r>
              <a:rPr lang="en-US" sz="2800" dirty="0">
                <a:solidFill>
                  <a:srgbClr val="FF0000"/>
                </a:solidFill>
              </a:rPr>
              <a:t>G=(V,E) </a:t>
            </a:r>
            <a:r>
              <a:rPr lang="en-US" sz="2800" dirty="0"/>
              <a:t>is a </a:t>
            </a:r>
            <a:r>
              <a:rPr lang="en-US" sz="2800" dirty="0">
                <a:solidFill>
                  <a:srgbClr val="3366FF"/>
                </a:solidFill>
              </a:rPr>
              <a:t>t-spanner</a:t>
            </a:r>
            <a:r>
              <a:rPr lang="en-US" sz="2800" dirty="0"/>
              <a:t> of </a:t>
            </a:r>
            <a:r>
              <a:rPr lang="en-US" sz="2800" dirty="0">
                <a:solidFill>
                  <a:srgbClr val="FF0000"/>
                </a:solidFill>
              </a:rPr>
              <a:t>G</a:t>
            </a:r>
            <a:r>
              <a:rPr lang="en-US" sz="2800" dirty="0"/>
              <a:t> if the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2800" dirty="0"/>
              <a:t>distance between </a:t>
            </a:r>
            <a:r>
              <a:rPr lang="en-US" sz="2800" dirty="0">
                <a:solidFill>
                  <a:srgbClr val="3366FF"/>
                </a:solidFill>
              </a:rPr>
              <a:t>any</a:t>
            </a:r>
            <a:r>
              <a:rPr lang="en-US" sz="2800" dirty="0"/>
              <a:t> two vertices </a:t>
            </a:r>
            <a:r>
              <a:rPr lang="en-US" sz="2800" dirty="0" err="1">
                <a:solidFill>
                  <a:srgbClr val="FF0000"/>
                </a:solidFill>
              </a:rPr>
              <a:t>u,v</a:t>
            </a:r>
            <a:r>
              <a:rPr lang="en-US" sz="2800" dirty="0" err="1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en-US" sz="2800" dirty="0" err="1">
                <a:solidFill>
                  <a:srgbClr val="FF0000"/>
                </a:solidFill>
              </a:rPr>
              <a:t>V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in </a:t>
            </a:r>
            <a:r>
              <a:rPr lang="en-US" sz="2800" dirty="0">
                <a:solidFill>
                  <a:srgbClr val="FF0000"/>
                </a:solidFill>
              </a:rPr>
              <a:t>H</a:t>
            </a:r>
            <a:r>
              <a:rPr lang="en-US" sz="2800" dirty="0"/>
              <a:t> is at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2800" dirty="0"/>
              <a:t>most </a:t>
            </a:r>
            <a:r>
              <a:rPr lang="en-US" sz="2800" i="1" dirty="0">
                <a:solidFill>
                  <a:srgbClr val="FF0000"/>
                </a:solidFill>
              </a:rPr>
              <a:t>t</a:t>
            </a:r>
            <a:r>
              <a:rPr lang="en-US" sz="2800" dirty="0"/>
              <a:t> times their distance in </a:t>
            </a:r>
            <a:r>
              <a:rPr lang="en-US" sz="2800" dirty="0">
                <a:solidFill>
                  <a:srgbClr val="FF0000"/>
                </a:solidFill>
              </a:rPr>
              <a:t>G</a:t>
            </a:r>
            <a:r>
              <a:rPr lang="en-US" sz="2800" dirty="0"/>
              <a:t>. We like </a:t>
            </a:r>
            <a:r>
              <a:rPr lang="en-US" sz="2800" dirty="0">
                <a:solidFill>
                  <a:srgbClr val="FF0000"/>
                </a:solidFill>
              </a:rPr>
              <a:t>H </a:t>
            </a:r>
            <a:r>
              <a:rPr lang="en-US" sz="2800" dirty="0"/>
              <a:t>to be as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3366FF"/>
                </a:solidFill>
              </a:rPr>
              <a:t>sparse</a:t>
            </a:r>
            <a:r>
              <a:rPr lang="en-US" sz="2800" dirty="0"/>
              <a:t> as possible. </a:t>
            </a:r>
            <a:r>
              <a:rPr lang="en-US" sz="2800" dirty="0" smtClean="0"/>
              <a:t>(</a:t>
            </a:r>
            <a:r>
              <a:rPr lang="en-US" sz="2800" dirty="0" err="1" smtClean="0"/>
              <a:t>Peleg</a:t>
            </a:r>
            <a:r>
              <a:rPr lang="en-US" sz="2800" dirty="0" smtClean="0"/>
              <a:t> and </a:t>
            </a:r>
            <a:r>
              <a:rPr lang="en-US" sz="2800" dirty="0" err="1" smtClean="0"/>
              <a:t>Schäffer</a:t>
            </a:r>
            <a:r>
              <a:rPr lang="en-US" sz="2800" dirty="0" smtClean="0"/>
              <a:t> ’88)</a:t>
            </a:r>
            <a:endParaRPr lang="en-US" sz="2800" dirty="0"/>
          </a:p>
        </p:txBody>
      </p:sp>
      <p:sp>
        <p:nvSpPr>
          <p:cNvPr id="6" name="Rectangle 57"/>
          <p:cNvSpPr>
            <a:spLocks noChangeArrowheads="1"/>
          </p:cNvSpPr>
          <p:nvPr/>
        </p:nvSpPr>
        <p:spPr bwMode="auto">
          <a:xfrm>
            <a:off x="143508" y="3738563"/>
            <a:ext cx="8716963" cy="15986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2800" dirty="0"/>
              <a:t>	</a:t>
            </a:r>
            <a:r>
              <a:rPr lang="en-US" sz="3200" dirty="0"/>
              <a:t>For every </a:t>
            </a:r>
            <a:r>
              <a:rPr lang="en-US" sz="3200" dirty="0">
                <a:solidFill>
                  <a:srgbClr val="FF0000"/>
                </a:solidFill>
              </a:rPr>
              <a:t>k≥1</a:t>
            </a:r>
            <a:r>
              <a:rPr lang="en-US" sz="3200" dirty="0"/>
              <a:t>, every </a:t>
            </a:r>
            <a:r>
              <a:rPr lang="en-US" sz="3200" dirty="0">
                <a:solidFill>
                  <a:srgbClr val="3366FF"/>
                </a:solidFill>
              </a:rPr>
              <a:t>weighted undirected </a:t>
            </a:r>
            <a:r>
              <a:rPr lang="en-US" sz="3200" dirty="0"/>
              <a:t>graph on 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  <a:r>
              <a:rPr lang="en-US" sz="3200" dirty="0"/>
              <a:t> vertices has a </a:t>
            </a:r>
            <a:r>
              <a:rPr lang="en-US" sz="3200" dirty="0">
                <a:solidFill>
                  <a:srgbClr val="FF0000"/>
                </a:solidFill>
              </a:rPr>
              <a:t>(2k-1)-</a:t>
            </a:r>
            <a:r>
              <a:rPr lang="en-US" sz="3200" dirty="0">
                <a:solidFill>
                  <a:srgbClr val="3366FF"/>
                </a:solidFill>
              </a:rPr>
              <a:t>spanner</a:t>
            </a:r>
            <a:r>
              <a:rPr lang="en-US" sz="3200" dirty="0"/>
              <a:t> with at most </a:t>
            </a:r>
            <a:r>
              <a:rPr lang="en-US" sz="3200" dirty="0">
                <a:solidFill>
                  <a:srgbClr val="3366FF"/>
                </a:solidFill>
              </a:rPr>
              <a:t>n</a:t>
            </a:r>
            <a:r>
              <a:rPr lang="en-US" sz="3200" baseline="30000" dirty="0">
                <a:solidFill>
                  <a:srgbClr val="3366FF"/>
                </a:solidFill>
              </a:rPr>
              <a:t>1+1/k</a:t>
            </a:r>
            <a:r>
              <a:rPr lang="en-US" sz="3200" dirty="0">
                <a:solidFill>
                  <a:srgbClr val="3366FF"/>
                </a:solidFill>
              </a:rPr>
              <a:t> </a:t>
            </a:r>
            <a:r>
              <a:rPr lang="en-US" sz="3200" dirty="0" smtClean="0"/>
              <a:t>edges 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615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pPr rtl="0"/>
            <a:r>
              <a:rPr lang="en-US" sz="4000" dirty="0" smtClean="0"/>
              <a:t>Open </a:t>
            </a:r>
            <a:r>
              <a:rPr lang="en-US" sz="4000" dirty="0" smtClean="0"/>
              <a:t>Problems – (short list)</a:t>
            </a:r>
            <a:endParaRPr lang="he-IL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395536" y="1412776"/>
            <a:ext cx="8817244" cy="452431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>
                <a:sym typeface="Symbol"/>
              </a:rPr>
              <a:t>A linear time algorithm for constructing distance oracles? 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>
                <a:sym typeface="Symbol"/>
              </a:rPr>
              <a:t>Understanding the general tradeoff (upper and lower bounds)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>
                <a:sym typeface="Symbol"/>
              </a:rPr>
              <a:t>(2,1)-stretch routing scheme with routing tables of size  n</a:t>
            </a:r>
            <a:r>
              <a:rPr lang="en-US" sz="3200" baseline="30000" dirty="0" smtClean="0">
                <a:sym typeface="Symbol"/>
              </a:rPr>
              <a:t>⅔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200" dirty="0" smtClean="0">
                <a:sym typeface="Symbol"/>
              </a:rPr>
              <a:t>Can </a:t>
            </a:r>
            <a:r>
              <a:rPr lang="en-US" sz="3200" dirty="0">
                <a:sym typeface="Symbol"/>
              </a:rPr>
              <a:t>we have distance oracles for restricted families of directed graphs?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3200" dirty="0" smtClean="0">
              <a:sym typeface="Symbo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848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1552575" y="2528900"/>
            <a:ext cx="5739072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9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he-IL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1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Compact routing schemes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0882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vertex</a:t>
            </a:r>
            <a:r>
              <a:rPr lang="en-US" dirty="0" smtClean="0"/>
              <a:t> has a </a:t>
            </a:r>
            <a:r>
              <a:rPr lang="en-US" dirty="0" smtClean="0">
                <a:solidFill>
                  <a:srgbClr val="1C01BF"/>
                </a:solidFill>
              </a:rPr>
              <a:t>routing table </a:t>
            </a:r>
            <a:r>
              <a:rPr lang="en-US" dirty="0" smtClean="0"/>
              <a:t>and a </a:t>
            </a:r>
            <a:r>
              <a:rPr lang="en-US" dirty="0" smtClean="0">
                <a:solidFill>
                  <a:srgbClr val="1C01BF"/>
                </a:solidFill>
              </a:rPr>
              <a:t>label</a:t>
            </a:r>
            <a:r>
              <a:rPr lang="en-US" dirty="0" smtClean="0"/>
              <a:t>. </a:t>
            </a:r>
          </a:p>
          <a:p>
            <a:pPr marL="0" indent="0" algn="l" rtl="0">
              <a:buNone/>
            </a:pPr>
            <a:r>
              <a:rPr lang="en-US" dirty="0" smtClean="0"/>
              <a:t>When </a:t>
            </a:r>
            <a:r>
              <a:rPr lang="en-US" u="sng" dirty="0" smtClean="0"/>
              <a:t>u</a:t>
            </a:r>
            <a:r>
              <a:rPr lang="en-US" dirty="0" smtClean="0"/>
              <a:t> wants to send a message to </a:t>
            </a:r>
            <a:r>
              <a:rPr lang="en-US" u="sng" dirty="0" smtClean="0"/>
              <a:t>v</a:t>
            </a:r>
            <a:r>
              <a:rPr lang="en-US" dirty="0" smtClean="0"/>
              <a:t>, it can look on v’s label but not on v’s routing table. </a:t>
            </a:r>
            <a:endParaRPr lang="he-IL" dirty="0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3883704" y="4348163"/>
            <a:ext cx="2265363" cy="1214438"/>
            <a:chOff x="1267" y="1409"/>
            <a:chExt cx="3312" cy="1776"/>
          </a:xfrm>
        </p:grpSpPr>
        <p:sp>
          <p:nvSpPr>
            <p:cNvPr id="26" name="Oval 6"/>
            <p:cNvSpPr>
              <a:spLocks noChangeAspect="1" noChangeArrowheads="1"/>
            </p:cNvSpPr>
            <p:nvPr/>
          </p:nvSpPr>
          <p:spPr bwMode="auto">
            <a:xfrm>
              <a:off x="1699" y="1409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7" name="Oval 7"/>
            <p:cNvSpPr>
              <a:spLocks noChangeAspect="1" noChangeArrowheads="1"/>
            </p:cNvSpPr>
            <p:nvPr/>
          </p:nvSpPr>
          <p:spPr bwMode="auto">
            <a:xfrm>
              <a:off x="1267" y="2705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8" name="Oval 8"/>
            <p:cNvSpPr>
              <a:spLocks noChangeAspect="1" noChangeArrowheads="1"/>
            </p:cNvSpPr>
            <p:nvPr/>
          </p:nvSpPr>
          <p:spPr bwMode="auto">
            <a:xfrm>
              <a:off x="2851" y="1505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9" name="Oval 9"/>
            <p:cNvSpPr>
              <a:spLocks noChangeAspect="1" noChangeArrowheads="1"/>
            </p:cNvSpPr>
            <p:nvPr/>
          </p:nvSpPr>
          <p:spPr bwMode="auto">
            <a:xfrm>
              <a:off x="2323" y="2369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" name="Oval 10"/>
            <p:cNvSpPr>
              <a:spLocks noChangeAspect="1" noChangeArrowheads="1"/>
            </p:cNvSpPr>
            <p:nvPr/>
          </p:nvSpPr>
          <p:spPr bwMode="auto">
            <a:xfrm>
              <a:off x="3091" y="304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1" name="Oval 11"/>
            <p:cNvSpPr>
              <a:spLocks noChangeAspect="1" noChangeArrowheads="1"/>
            </p:cNvSpPr>
            <p:nvPr/>
          </p:nvSpPr>
          <p:spPr bwMode="auto">
            <a:xfrm>
              <a:off x="4435" y="232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2" name="Freeform 12"/>
            <p:cNvSpPr>
              <a:spLocks noChangeAspect="1"/>
            </p:cNvSpPr>
            <p:nvPr/>
          </p:nvSpPr>
          <p:spPr bwMode="auto">
            <a:xfrm>
              <a:off x="1411" y="2513"/>
              <a:ext cx="960" cy="280"/>
            </a:xfrm>
            <a:custGeom>
              <a:avLst/>
              <a:gdLst>
                <a:gd name="T0" fmla="*/ 0 w 960"/>
                <a:gd name="T1" fmla="*/ 240 h 280"/>
                <a:gd name="T2" fmla="*/ 528 w 960"/>
                <a:gd name="T3" fmla="*/ 240 h 280"/>
                <a:gd name="T4" fmla="*/ 960 w 960"/>
                <a:gd name="T5" fmla="*/ 0 h 2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0" h="280">
                  <a:moveTo>
                    <a:pt x="0" y="240"/>
                  </a:moveTo>
                  <a:cubicBezTo>
                    <a:pt x="184" y="260"/>
                    <a:pt x="368" y="280"/>
                    <a:pt x="528" y="240"/>
                  </a:cubicBezTo>
                  <a:cubicBezTo>
                    <a:pt x="688" y="200"/>
                    <a:pt x="824" y="100"/>
                    <a:pt x="96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cxnSp>
          <p:nvCxnSpPr>
            <p:cNvPr id="33" name="AutoShape 13"/>
            <p:cNvCxnSpPr>
              <a:cxnSpLocks noChangeAspect="1" noChangeShapeType="1"/>
              <a:stCxn id="29" idx="6"/>
              <a:endCxn id="30" idx="0"/>
            </p:cNvCxnSpPr>
            <p:nvPr/>
          </p:nvCxnSpPr>
          <p:spPr bwMode="auto">
            <a:xfrm>
              <a:off x="2467" y="2441"/>
              <a:ext cx="696" cy="60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14"/>
            <p:cNvCxnSpPr>
              <a:cxnSpLocks noChangeAspect="1" noChangeShapeType="1"/>
              <a:stCxn id="26" idx="6"/>
              <a:endCxn id="30" idx="7"/>
            </p:cNvCxnSpPr>
            <p:nvPr/>
          </p:nvCxnSpPr>
          <p:spPr bwMode="auto">
            <a:xfrm>
              <a:off x="1843" y="1481"/>
              <a:ext cx="1371" cy="1581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AutoShape 15"/>
            <p:cNvCxnSpPr>
              <a:cxnSpLocks noChangeAspect="1" noChangeShapeType="1"/>
              <a:stCxn id="27" idx="0"/>
              <a:endCxn id="28" idx="4"/>
            </p:cNvCxnSpPr>
            <p:nvPr/>
          </p:nvCxnSpPr>
          <p:spPr bwMode="auto">
            <a:xfrm rot="-5400000">
              <a:off x="1603" y="1385"/>
              <a:ext cx="1056" cy="158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AutoShape 16"/>
            <p:cNvCxnSpPr>
              <a:cxnSpLocks noChangeAspect="1" noChangeShapeType="1"/>
              <a:stCxn id="26" idx="5"/>
              <a:endCxn id="29" idx="0"/>
            </p:cNvCxnSpPr>
            <p:nvPr/>
          </p:nvCxnSpPr>
          <p:spPr bwMode="auto">
            <a:xfrm rot="16200000" flipH="1">
              <a:off x="1690" y="1664"/>
              <a:ext cx="837" cy="573"/>
            </a:xfrm>
            <a:prstGeom prst="curvedConnector3">
              <a:avLst>
                <a:gd name="adj1" fmla="val 51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AutoShape 17"/>
            <p:cNvCxnSpPr>
              <a:cxnSpLocks noChangeAspect="1" noChangeShapeType="1"/>
              <a:stCxn id="29" idx="7"/>
              <a:endCxn id="31" idx="1"/>
            </p:cNvCxnSpPr>
            <p:nvPr/>
          </p:nvCxnSpPr>
          <p:spPr bwMode="auto">
            <a:xfrm rot="16200000" flipH="1">
              <a:off x="2083" y="2135"/>
              <a:ext cx="336" cy="1722"/>
            </a:xfrm>
            <a:prstGeom prst="curvedConnector3">
              <a:avLst>
                <a:gd name="adj1" fmla="val 149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18"/>
            <p:cNvCxnSpPr>
              <a:cxnSpLocks noChangeAspect="1" noChangeShapeType="1"/>
              <a:stCxn id="29" idx="7"/>
              <a:endCxn id="31" idx="1"/>
            </p:cNvCxnSpPr>
            <p:nvPr/>
          </p:nvCxnSpPr>
          <p:spPr bwMode="auto">
            <a:xfrm rot="5400000" flipV="1">
              <a:off x="2263" y="917"/>
              <a:ext cx="117" cy="1101"/>
            </a:xfrm>
            <a:prstGeom prst="curvedConnector3">
              <a:avLst>
                <a:gd name="adj1" fmla="val -12307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AutoShape 19"/>
            <p:cNvCxnSpPr>
              <a:cxnSpLocks noChangeAspect="1" noChangeShapeType="1"/>
              <a:stCxn id="29" idx="7"/>
              <a:endCxn id="31" idx="1"/>
            </p:cNvCxnSpPr>
            <p:nvPr/>
          </p:nvCxnSpPr>
          <p:spPr bwMode="auto">
            <a:xfrm>
              <a:off x="2995" y="1577"/>
              <a:ext cx="1512" cy="744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AutoShape 21"/>
            <p:cNvCxnSpPr>
              <a:cxnSpLocks noChangeAspect="1" noChangeShapeType="1"/>
              <a:stCxn id="29" idx="7"/>
              <a:endCxn id="31" idx="1"/>
            </p:cNvCxnSpPr>
            <p:nvPr/>
          </p:nvCxnSpPr>
          <p:spPr bwMode="auto">
            <a:xfrm rot="5400000">
              <a:off x="3547" y="2153"/>
              <a:ext cx="648" cy="1272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3599976" y="5075892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45" name="Document"/>
          <p:cNvSpPr>
            <a:spLocks noEditPoints="1" noChangeArrowheads="1"/>
          </p:cNvSpPr>
          <p:nvPr/>
        </p:nvSpPr>
        <p:spPr bwMode="auto">
          <a:xfrm>
            <a:off x="3095920" y="4041068"/>
            <a:ext cx="756000" cy="972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6" name="Document"/>
          <p:cNvSpPr>
            <a:spLocks noEditPoints="1" noChangeArrowheads="1"/>
          </p:cNvSpPr>
          <p:nvPr/>
        </p:nvSpPr>
        <p:spPr bwMode="auto">
          <a:xfrm>
            <a:off x="6120256" y="3933056"/>
            <a:ext cx="756000" cy="972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7" name="Text Box 44"/>
          <p:cNvSpPr txBox="1">
            <a:spLocks noChangeArrowheads="1"/>
          </p:cNvSpPr>
          <p:nvPr/>
        </p:nvSpPr>
        <p:spPr bwMode="auto">
          <a:xfrm>
            <a:off x="6048492" y="4946108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8" name="Text Box 44"/>
          <p:cNvSpPr txBox="1">
            <a:spLocks noChangeArrowheads="1"/>
          </p:cNvSpPr>
          <p:nvPr/>
        </p:nvSpPr>
        <p:spPr bwMode="auto">
          <a:xfrm>
            <a:off x="2735796" y="5075892"/>
            <a:ext cx="9541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label(u)</a:t>
            </a:r>
            <a:endParaRPr lang="en-US" dirty="0"/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6300192" y="4967880"/>
            <a:ext cx="9541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dirty="0" smtClean="0"/>
              <a:t>label(v)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759200" y="5283610"/>
            <a:ext cx="2739056" cy="721320"/>
          </a:xfrm>
          <a:custGeom>
            <a:avLst/>
            <a:gdLst>
              <a:gd name="connsiteX0" fmla="*/ 0 w 2814320"/>
              <a:gd name="connsiteY0" fmla="*/ 71120 h 609969"/>
              <a:gd name="connsiteX1" fmla="*/ 1056640 w 2814320"/>
              <a:gd name="connsiteY1" fmla="*/ 609600 h 609969"/>
              <a:gd name="connsiteX2" fmla="*/ 2814320 w 2814320"/>
              <a:gd name="connsiteY2" fmla="*/ 0 h 60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4320" h="609969">
                <a:moveTo>
                  <a:pt x="0" y="71120"/>
                </a:moveTo>
                <a:cubicBezTo>
                  <a:pt x="293793" y="346286"/>
                  <a:pt x="587587" y="621453"/>
                  <a:pt x="1056640" y="609600"/>
                </a:cubicBezTo>
                <a:cubicBezTo>
                  <a:pt x="1525693" y="597747"/>
                  <a:pt x="2170006" y="298873"/>
                  <a:pt x="2814320" y="0"/>
                </a:cubicBezTo>
              </a:path>
            </a:pathLst>
          </a:cu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595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8" grpId="0"/>
      <p:bldP spid="40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Compact routing schemes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2188839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Labels are of </a:t>
            </a:r>
            <a:r>
              <a:rPr lang="en-US" sz="2400" dirty="0" smtClean="0">
                <a:solidFill>
                  <a:srgbClr val="FF0000"/>
                </a:solidFill>
              </a:rPr>
              <a:t>poly-logarithmic</a:t>
            </a:r>
            <a:r>
              <a:rPr lang="en-US" sz="2400" dirty="0" smtClean="0"/>
              <a:t> size (log²n). </a:t>
            </a:r>
          </a:p>
          <a:p>
            <a:pPr algn="l" rtl="0"/>
            <a:r>
              <a:rPr lang="en-US" sz="2400" dirty="0" smtClean="0"/>
              <a:t>Routing tables are of </a:t>
            </a:r>
            <a:r>
              <a:rPr lang="en-US" sz="2400" dirty="0" smtClean="0">
                <a:solidFill>
                  <a:srgbClr val="1C01BF"/>
                </a:solidFill>
              </a:rPr>
              <a:t>polynomial</a:t>
            </a:r>
            <a:r>
              <a:rPr lang="en-US" sz="2400" dirty="0" smtClean="0"/>
              <a:t> size (n</a:t>
            </a:r>
            <a:r>
              <a:rPr lang="en-US" sz="2400" baseline="30000" dirty="0" smtClean="0"/>
              <a:t>⅔</a:t>
            </a:r>
            <a:r>
              <a:rPr lang="en-US" sz="2400" dirty="0" smtClean="0"/>
              <a:t>). </a:t>
            </a:r>
          </a:p>
          <a:p>
            <a:pPr algn="l" rtl="0"/>
            <a:r>
              <a:rPr lang="en-US" sz="2400" dirty="0" smtClean="0"/>
              <a:t>The routing path has a </a:t>
            </a:r>
            <a:r>
              <a:rPr lang="en-US" sz="2400" dirty="0" smtClean="0">
                <a:solidFill>
                  <a:srgbClr val="00B050"/>
                </a:solidFill>
              </a:rPr>
              <a:t>stretch</a:t>
            </a:r>
            <a:r>
              <a:rPr lang="en-US" sz="2400" dirty="0" smtClean="0"/>
              <a:t> (5). </a:t>
            </a:r>
          </a:p>
          <a:p>
            <a:pPr marL="0" indent="0" algn="l" rtl="0">
              <a:buNone/>
            </a:pPr>
            <a:r>
              <a:rPr lang="en-US" sz="2400" dirty="0" smtClean="0"/>
              <a:t>An easy example: For routing tables of size n the stretch is 1. 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dirty="0" smtClean="0"/>
              <a:t>First results for general graphs by </a:t>
            </a:r>
            <a:r>
              <a:rPr lang="en-US" sz="2400" dirty="0" err="1" smtClean="0"/>
              <a:t>Peleg</a:t>
            </a:r>
            <a:r>
              <a:rPr lang="en-US" sz="2400" dirty="0" smtClean="0"/>
              <a:t> and </a:t>
            </a:r>
            <a:r>
              <a:rPr lang="en-US" sz="2400" dirty="0" err="1" smtClean="0"/>
              <a:t>Upfal</a:t>
            </a:r>
            <a:r>
              <a:rPr lang="en-US" sz="2400" dirty="0" smtClean="0"/>
              <a:t> and by </a:t>
            </a:r>
            <a:r>
              <a:rPr lang="en-US" sz="2400" dirty="0" err="1" smtClean="0"/>
              <a:t>Awerbuch</a:t>
            </a:r>
            <a:r>
              <a:rPr lang="en-US" sz="2400" dirty="0" smtClean="0"/>
              <a:t>, Bar-</a:t>
            </a:r>
            <a:r>
              <a:rPr lang="en-US" sz="2400" dirty="0" err="1" smtClean="0"/>
              <a:t>Noy</a:t>
            </a:r>
            <a:r>
              <a:rPr lang="en-US" sz="2400" dirty="0" smtClean="0"/>
              <a:t>, </a:t>
            </a:r>
            <a:r>
              <a:rPr lang="en-US" sz="2400" dirty="0" err="1" smtClean="0"/>
              <a:t>Linial</a:t>
            </a:r>
            <a:r>
              <a:rPr lang="en-US" sz="2400" dirty="0" smtClean="0"/>
              <a:t> and </a:t>
            </a:r>
            <a:r>
              <a:rPr lang="en-US" sz="2400" smtClean="0"/>
              <a:t>Peleg. </a:t>
            </a:r>
            <a:endParaRPr lang="en-US" sz="2400" dirty="0" smtClean="0"/>
          </a:p>
          <a:p>
            <a:pPr marL="0" indent="0" algn="l" rtl="0">
              <a:buNone/>
            </a:pPr>
            <a:endParaRPr lang="he-IL" sz="2400" baseline="30000" dirty="0"/>
          </a:p>
        </p:txBody>
      </p:sp>
      <p:sp>
        <p:nvSpPr>
          <p:cNvPr id="4" name="Rectangle 3"/>
          <p:cNvSpPr/>
          <p:nvPr/>
        </p:nvSpPr>
        <p:spPr>
          <a:xfrm>
            <a:off x="1439652" y="5049180"/>
            <a:ext cx="6624736" cy="95410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dirty="0" err="1"/>
              <a:t>Thorup</a:t>
            </a:r>
            <a:r>
              <a:rPr lang="en-US" sz="2800" dirty="0"/>
              <a:t> and </a:t>
            </a:r>
            <a:r>
              <a:rPr lang="en-US" sz="2800" dirty="0" err="1"/>
              <a:t>Zwick</a:t>
            </a:r>
            <a:r>
              <a:rPr lang="en-US" sz="2800" dirty="0"/>
              <a:t> showed: </a:t>
            </a:r>
          </a:p>
          <a:p>
            <a:pPr algn="l" rtl="0"/>
            <a:r>
              <a:rPr lang="en-US" sz="2800" dirty="0"/>
              <a:t>Routing tables of size n</a:t>
            </a:r>
            <a:r>
              <a:rPr lang="en-US" sz="2800" baseline="30000" dirty="0"/>
              <a:t>½</a:t>
            </a:r>
            <a:r>
              <a:rPr lang="en-US" sz="2800" dirty="0"/>
              <a:t> </a:t>
            </a:r>
            <a:r>
              <a:rPr lang="en-US" sz="2800" dirty="0" smtClean="0"/>
              <a:t>and stretch </a:t>
            </a:r>
            <a:r>
              <a:rPr lang="en-US" sz="2800" dirty="0"/>
              <a:t>3.</a:t>
            </a:r>
            <a:endParaRPr lang="he-IL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533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rtl="0"/>
            <a:r>
              <a:rPr lang="en-US" sz="3600" dirty="0" smtClean="0"/>
              <a:t>Distance oracles, spanners and routing schemes</a:t>
            </a:r>
            <a:endParaRPr lang="he-IL" sz="3600" dirty="0"/>
          </a:p>
        </p:txBody>
      </p:sp>
      <p:sp>
        <p:nvSpPr>
          <p:cNvPr id="6" name="Oval 48"/>
          <p:cNvSpPr>
            <a:spLocks noChangeArrowheads="1"/>
          </p:cNvSpPr>
          <p:nvPr/>
        </p:nvSpPr>
        <p:spPr bwMode="auto">
          <a:xfrm>
            <a:off x="3381486" y="1232756"/>
            <a:ext cx="2306638" cy="129222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eaLnBrk="0" hangingPunct="0"/>
            <a:r>
              <a:rPr lang="en-US" sz="2200" dirty="0" smtClean="0"/>
              <a:t>Spanners</a:t>
            </a:r>
            <a:endParaRPr lang="en-US" sz="2200" dirty="0"/>
          </a:p>
        </p:txBody>
      </p:sp>
      <p:sp>
        <p:nvSpPr>
          <p:cNvPr id="7" name="Oval 48"/>
          <p:cNvSpPr>
            <a:spLocks noChangeArrowheads="1"/>
          </p:cNvSpPr>
          <p:nvPr/>
        </p:nvSpPr>
        <p:spPr bwMode="auto">
          <a:xfrm>
            <a:off x="5184068" y="2708920"/>
            <a:ext cx="2306638" cy="1292225"/>
          </a:xfrm>
          <a:prstGeom prst="ellipse">
            <a:avLst/>
          </a:prstGeom>
          <a:solidFill>
            <a:srgbClr val="1C01B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rtl="0" eaLnBrk="0" hangingPunct="0"/>
            <a:r>
              <a:rPr lang="en-US" sz="2200" dirty="0" smtClean="0">
                <a:solidFill>
                  <a:srgbClr val="FFFF00"/>
                </a:solidFill>
              </a:rPr>
              <a:t>Distance oracles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8" name="Oval 48"/>
          <p:cNvSpPr>
            <a:spLocks noChangeArrowheads="1"/>
          </p:cNvSpPr>
          <p:nvPr/>
        </p:nvSpPr>
        <p:spPr bwMode="auto">
          <a:xfrm>
            <a:off x="1619672" y="2709315"/>
            <a:ext cx="2306638" cy="129222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rtl="0" eaLnBrk="0" hangingPunct="0"/>
            <a:r>
              <a:rPr lang="en-US" sz="2200" dirty="0" smtClean="0">
                <a:solidFill>
                  <a:srgbClr val="1C01BF"/>
                </a:solidFill>
              </a:rPr>
              <a:t>Routing schemes</a:t>
            </a:r>
            <a:endParaRPr lang="en-US" sz="2200" dirty="0">
              <a:solidFill>
                <a:srgbClr val="1C01BF"/>
              </a:solidFill>
            </a:endParaRPr>
          </a:p>
        </p:txBody>
      </p:sp>
      <p:cxnSp>
        <p:nvCxnSpPr>
          <p:cNvPr id="10" name="Straight Arrow Connector 9"/>
          <p:cNvCxnSpPr>
            <a:stCxn id="8" idx="0"/>
            <a:endCxn id="6" idx="3"/>
          </p:cNvCxnSpPr>
          <p:nvPr/>
        </p:nvCxnSpPr>
        <p:spPr>
          <a:xfrm flipV="1">
            <a:off x="2772991" y="2335739"/>
            <a:ext cx="946294" cy="3735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6"/>
            <a:endCxn id="7" idx="2"/>
          </p:cNvCxnSpPr>
          <p:nvPr/>
        </p:nvCxnSpPr>
        <p:spPr>
          <a:xfrm flipV="1">
            <a:off x="3926310" y="3355033"/>
            <a:ext cx="1257758" cy="3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  <a:endCxn id="6" idx="5"/>
          </p:cNvCxnSpPr>
          <p:nvPr/>
        </p:nvCxnSpPr>
        <p:spPr>
          <a:xfrm flipH="1" flipV="1">
            <a:off x="5350325" y="2335739"/>
            <a:ext cx="987062" cy="37318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71600" y="4278575"/>
            <a:ext cx="7956884" cy="181588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u="sng" dirty="0" smtClean="0"/>
              <a:t>Stretch 3: 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/>
              <a:t>Spanner of </a:t>
            </a:r>
            <a:r>
              <a:rPr lang="en-US" sz="2800" dirty="0"/>
              <a:t>size </a:t>
            </a:r>
            <a:r>
              <a:rPr lang="en-US" sz="2800" dirty="0" smtClean="0"/>
              <a:t>n</a:t>
            </a:r>
            <a:r>
              <a:rPr lang="en-US" sz="2800" baseline="30000" dirty="0" smtClean="0"/>
              <a:t>1½</a:t>
            </a:r>
            <a:endParaRPr lang="en-US" sz="2800" dirty="0" smtClean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/>
              <a:t>Distance oracle </a:t>
            </a:r>
            <a:r>
              <a:rPr lang="en-US" sz="2800" dirty="0"/>
              <a:t>of size n</a:t>
            </a:r>
            <a:r>
              <a:rPr lang="en-US" sz="2800" baseline="30000" dirty="0"/>
              <a:t>1½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/>
              <a:t>Routing scheme with routing </a:t>
            </a:r>
            <a:r>
              <a:rPr lang="en-US" sz="2800" dirty="0" smtClean="0"/>
              <a:t>table of </a:t>
            </a:r>
            <a:r>
              <a:rPr lang="en-US" sz="2800" dirty="0"/>
              <a:t>size </a:t>
            </a:r>
            <a:r>
              <a:rPr lang="en-US" sz="2800" dirty="0" smtClean="0"/>
              <a:t>n</a:t>
            </a:r>
            <a:r>
              <a:rPr lang="en-US" sz="2800" baseline="30000" dirty="0" smtClean="0"/>
              <a:t>½</a:t>
            </a:r>
            <a:endParaRPr lang="he-IL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988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/>
              <a:t>Distance oracles ver. spanners </a:t>
            </a:r>
            <a:endParaRPr lang="he-IL" sz="1600" dirty="0" smtClean="0"/>
          </a:p>
        </p:txBody>
      </p:sp>
      <p:sp>
        <p:nvSpPr>
          <p:cNvPr id="4" name="Rectangle 73"/>
          <p:cNvSpPr txBox="1">
            <a:spLocks noChangeArrowheads="1"/>
          </p:cNvSpPr>
          <p:nvPr/>
        </p:nvSpPr>
        <p:spPr bwMode="auto">
          <a:xfrm>
            <a:off x="230188" y="1401763"/>
            <a:ext cx="8364537" cy="23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20000"/>
              </a:spcBef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3333CC"/>
                </a:solidFill>
              </a:rPr>
              <a:t>spanner</a:t>
            </a:r>
            <a:r>
              <a:rPr lang="en-US" sz="2800" dirty="0"/>
              <a:t> is a </a:t>
            </a:r>
            <a:r>
              <a:rPr lang="en-US" sz="2800" dirty="0" err="1">
                <a:solidFill>
                  <a:srgbClr val="3366FF"/>
                </a:solidFill>
              </a:rPr>
              <a:t>subgraph</a:t>
            </a:r>
            <a:r>
              <a:rPr lang="en-US" sz="2800" dirty="0"/>
              <a:t> of the original graph, that </a:t>
            </a:r>
          </a:p>
          <a:p>
            <a:pPr algn="l" rtl="0" eaLnBrk="1" hangingPunct="1">
              <a:spcBef>
                <a:spcPct val="20000"/>
              </a:spcBef>
            </a:pPr>
            <a:r>
              <a:rPr lang="en-US" sz="2800" dirty="0"/>
              <a:t>is, </a:t>
            </a:r>
            <a:r>
              <a:rPr lang="en-US" sz="2800" u="sng" dirty="0"/>
              <a:t>no queries</a:t>
            </a:r>
            <a:r>
              <a:rPr lang="en-US" sz="2800" dirty="0"/>
              <a:t>.</a:t>
            </a:r>
          </a:p>
          <a:p>
            <a:pPr algn="l" rtl="0" eaLnBrk="1" hangingPunct="1">
              <a:spcBef>
                <a:spcPct val="20000"/>
              </a:spcBef>
            </a:pPr>
            <a:endParaRPr lang="en-US" sz="2800" dirty="0"/>
          </a:p>
        </p:txBody>
      </p:sp>
      <p:grpSp>
        <p:nvGrpSpPr>
          <p:cNvPr id="46" name="Group 4"/>
          <p:cNvGrpSpPr>
            <a:grpSpLocks/>
          </p:cNvGrpSpPr>
          <p:nvPr/>
        </p:nvGrpSpPr>
        <p:grpSpPr bwMode="auto">
          <a:xfrm>
            <a:off x="1835150" y="4149725"/>
            <a:ext cx="2305050" cy="1692275"/>
            <a:chOff x="408" y="1368"/>
            <a:chExt cx="1898" cy="1248"/>
          </a:xfrm>
        </p:grpSpPr>
        <p:grpSp>
          <p:nvGrpSpPr>
            <p:cNvPr id="13351" name="Group 5"/>
            <p:cNvGrpSpPr>
              <a:grpSpLocks noChangeAspect="1"/>
            </p:cNvGrpSpPr>
            <p:nvPr/>
          </p:nvGrpSpPr>
          <p:grpSpPr bwMode="auto">
            <a:xfrm>
              <a:off x="700" y="1612"/>
              <a:ext cx="1427" cy="765"/>
              <a:chOff x="1267" y="1409"/>
              <a:chExt cx="3312" cy="1776"/>
            </a:xfrm>
          </p:grpSpPr>
          <p:sp>
            <p:nvSpPr>
              <p:cNvPr id="13372" name="Oval 6"/>
              <p:cNvSpPr>
                <a:spLocks noChangeAspect="1" noChangeArrowheads="1"/>
              </p:cNvSpPr>
              <p:nvPr/>
            </p:nvSpPr>
            <p:spPr bwMode="auto">
              <a:xfrm>
                <a:off x="1699" y="140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73" name="Oval 7"/>
              <p:cNvSpPr>
                <a:spLocks noChangeAspect="1" noChangeArrowheads="1"/>
              </p:cNvSpPr>
              <p:nvPr/>
            </p:nvSpPr>
            <p:spPr bwMode="auto">
              <a:xfrm>
                <a:off x="1267" y="27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74" name="Oval 8"/>
              <p:cNvSpPr>
                <a:spLocks noChangeAspect="1" noChangeArrowheads="1"/>
              </p:cNvSpPr>
              <p:nvPr/>
            </p:nvSpPr>
            <p:spPr bwMode="auto">
              <a:xfrm>
                <a:off x="2851" y="15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75" name="Oval 9"/>
              <p:cNvSpPr>
                <a:spLocks noChangeAspect="1" noChangeArrowheads="1"/>
              </p:cNvSpPr>
              <p:nvPr/>
            </p:nvSpPr>
            <p:spPr bwMode="auto">
              <a:xfrm>
                <a:off x="2323" y="236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76" name="Oval 10"/>
              <p:cNvSpPr>
                <a:spLocks noChangeAspect="1" noChangeArrowheads="1"/>
              </p:cNvSpPr>
              <p:nvPr/>
            </p:nvSpPr>
            <p:spPr bwMode="auto">
              <a:xfrm>
                <a:off x="3091" y="304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77" name="Oval 11"/>
              <p:cNvSpPr>
                <a:spLocks noChangeAspect="1" noChangeArrowheads="1"/>
              </p:cNvSpPr>
              <p:nvPr/>
            </p:nvSpPr>
            <p:spPr bwMode="auto">
              <a:xfrm>
                <a:off x="4435" y="232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78" name="Freeform 12"/>
              <p:cNvSpPr>
                <a:spLocks noChangeAspect="1"/>
              </p:cNvSpPr>
              <p:nvPr/>
            </p:nvSpPr>
            <p:spPr bwMode="auto">
              <a:xfrm>
                <a:off x="1411" y="2513"/>
                <a:ext cx="960" cy="280"/>
              </a:xfrm>
              <a:custGeom>
                <a:avLst/>
                <a:gdLst>
                  <a:gd name="T0" fmla="*/ 0 w 960"/>
                  <a:gd name="T1" fmla="*/ 240 h 280"/>
                  <a:gd name="T2" fmla="*/ 528 w 960"/>
                  <a:gd name="T3" fmla="*/ 240 h 280"/>
                  <a:gd name="T4" fmla="*/ 960 w 960"/>
                  <a:gd name="T5" fmla="*/ 0 h 2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0" h="280">
                    <a:moveTo>
                      <a:pt x="0" y="240"/>
                    </a:moveTo>
                    <a:cubicBezTo>
                      <a:pt x="184" y="260"/>
                      <a:pt x="368" y="280"/>
                      <a:pt x="528" y="240"/>
                    </a:cubicBezTo>
                    <a:cubicBezTo>
                      <a:pt x="688" y="200"/>
                      <a:pt x="824" y="100"/>
                      <a:pt x="96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13379" name="AutoShape 13"/>
              <p:cNvCxnSpPr>
                <a:cxnSpLocks noChangeAspect="1" noChangeShapeType="1"/>
                <a:stCxn id="13375" idx="6"/>
                <a:endCxn id="13376" idx="0"/>
              </p:cNvCxnSpPr>
              <p:nvPr/>
            </p:nvCxnSpPr>
            <p:spPr bwMode="auto">
              <a:xfrm>
                <a:off x="2467" y="2441"/>
                <a:ext cx="696" cy="600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0" name="AutoShape 14"/>
              <p:cNvCxnSpPr>
                <a:cxnSpLocks noChangeAspect="1" noChangeShapeType="1"/>
                <a:stCxn id="13372" idx="6"/>
                <a:endCxn id="13376" idx="7"/>
              </p:cNvCxnSpPr>
              <p:nvPr/>
            </p:nvCxnSpPr>
            <p:spPr bwMode="auto">
              <a:xfrm>
                <a:off x="1843" y="1481"/>
                <a:ext cx="1371" cy="1581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1" name="AutoShape 15"/>
              <p:cNvCxnSpPr>
                <a:cxnSpLocks noChangeAspect="1" noChangeShapeType="1"/>
                <a:stCxn id="13373" idx="0"/>
                <a:endCxn id="13374" idx="4"/>
              </p:cNvCxnSpPr>
              <p:nvPr/>
            </p:nvCxnSpPr>
            <p:spPr bwMode="auto">
              <a:xfrm rot="-5400000">
                <a:off x="1603" y="1385"/>
                <a:ext cx="1056" cy="1584"/>
              </a:xfrm>
              <a:prstGeom prst="curvedConnector3">
                <a:avLst>
                  <a:gd name="adj1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2" name="AutoShape 16"/>
              <p:cNvCxnSpPr>
                <a:cxnSpLocks noChangeAspect="1" noChangeShapeType="1"/>
                <a:stCxn id="13372" idx="5"/>
                <a:endCxn id="13375" idx="0"/>
              </p:cNvCxnSpPr>
              <p:nvPr/>
            </p:nvCxnSpPr>
            <p:spPr bwMode="auto">
              <a:xfrm rot="16200000" flipH="1">
                <a:off x="1690" y="1664"/>
                <a:ext cx="837" cy="573"/>
              </a:xfrm>
              <a:prstGeom prst="curvedConnector3">
                <a:avLst>
                  <a:gd name="adj1" fmla="val 51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3" name="AutoShape 17"/>
              <p:cNvCxnSpPr>
                <a:cxnSpLocks noChangeAspect="1" noChangeShapeType="1"/>
                <a:stCxn id="13373" idx="5"/>
                <a:endCxn id="13376" idx="3"/>
              </p:cNvCxnSpPr>
              <p:nvPr/>
            </p:nvCxnSpPr>
            <p:spPr bwMode="auto">
              <a:xfrm rot="16200000" flipH="1">
                <a:off x="2083" y="2135"/>
                <a:ext cx="336" cy="1722"/>
              </a:xfrm>
              <a:prstGeom prst="curvedConnector3">
                <a:avLst>
                  <a:gd name="adj1" fmla="val 14910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4" name="AutoShape 18"/>
              <p:cNvCxnSpPr>
                <a:cxnSpLocks noChangeAspect="1" noChangeShapeType="1"/>
                <a:stCxn id="13372" idx="0"/>
                <a:endCxn id="13374" idx="1"/>
              </p:cNvCxnSpPr>
              <p:nvPr/>
            </p:nvCxnSpPr>
            <p:spPr bwMode="auto">
              <a:xfrm rot="5400000" flipV="1">
                <a:off x="2263" y="917"/>
                <a:ext cx="117" cy="1101"/>
              </a:xfrm>
              <a:prstGeom prst="curvedConnector3">
                <a:avLst>
                  <a:gd name="adj1" fmla="val -123079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5" name="AutoShape 19"/>
              <p:cNvCxnSpPr>
                <a:cxnSpLocks noChangeAspect="1" noChangeShapeType="1"/>
                <a:stCxn id="13374" idx="6"/>
                <a:endCxn id="13377" idx="0"/>
              </p:cNvCxnSpPr>
              <p:nvPr/>
            </p:nvCxnSpPr>
            <p:spPr bwMode="auto">
              <a:xfrm>
                <a:off x="2995" y="1577"/>
                <a:ext cx="1512" cy="744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6" name="AutoShape 20"/>
              <p:cNvCxnSpPr>
                <a:cxnSpLocks noChangeAspect="1" noChangeShapeType="1"/>
                <a:stCxn id="13373" idx="2"/>
                <a:endCxn id="13372" idx="3"/>
              </p:cNvCxnSpPr>
              <p:nvPr/>
            </p:nvCxnSpPr>
            <p:spPr bwMode="auto">
              <a:xfrm rot="10800000" flipH="1">
                <a:off x="1267" y="1532"/>
                <a:ext cx="453" cy="1245"/>
              </a:xfrm>
              <a:prstGeom prst="curvedConnector4">
                <a:avLst>
                  <a:gd name="adj1" fmla="val -31787"/>
                  <a:gd name="adj2" fmla="val 5204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7" name="AutoShape 21"/>
              <p:cNvCxnSpPr>
                <a:cxnSpLocks noChangeAspect="1" noChangeShapeType="1"/>
                <a:stCxn id="13377" idx="4"/>
                <a:endCxn id="13376" idx="6"/>
              </p:cNvCxnSpPr>
              <p:nvPr/>
            </p:nvCxnSpPr>
            <p:spPr bwMode="auto">
              <a:xfrm rot="5400000">
                <a:off x="3547" y="2153"/>
                <a:ext cx="648" cy="1272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88" name="AutoShape 22"/>
              <p:cNvCxnSpPr>
                <a:cxnSpLocks noChangeAspect="1" noChangeShapeType="1"/>
                <a:stCxn id="13375" idx="7"/>
                <a:endCxn id="13377" idx="1"/>
              </p:cNvCxnSpPr>
              <p:nvPr/>
            </p:nvCxnSpPr>
            <p:spPr bwMode="auto">
              <a:xfrm rot="-5400000">
                <a:off x="3427" y="1361"/>
                <a:ext cx="48" cy="2010"/>
              </a:xfrm>
              <a:prstGeom prst="curvedConnector3">
                <a:avLst>
                  <a:gd name="adj1" fmla="val 44375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352" name="Oval 23"/>
            <p:cNvSpPr>
              <a:spLocks noChangeArrowheads="1"/>
            </p:cNvSpPr>
            <p:nvPr/>
          </p:nvSpPr>
          <p:spPr bwMode="auto">
            <a:xfrm>
              <a:off x="408" y="1368"/>
              <a:ext cx="1898" cy="1248"/>
            </a:xfrm>
            <a:prstGeom prst="ellipse">
              <a:avLst/>
            </a:prstGeom>
            <a:solidFill>
              <a:srgbClr val="FFCC99">
                <a:alpha val="1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grpSp>
          <p:nvGrpSpPr>
            <p:cNvPr id="13353" name="Group 24"/>
            <p:cNvGrpSpPr>
              <a:grpSpLocks noChangeAspect="1"/>
            </p:cNvGrpSpPr>
            <p:nvPr/>
          </p:nvGrpSpPr>
          <p:grpSpPr bwMode="auto">
            <a:xfrm>
              <a:off x="700" y="1612"/>
              <a:ext cx="1427" cy="765"/>
              <a:chOff x="1267" y="1409"/>
              <a:chExt cx="3312" cy="1776"/>
            </a:xfrm>
          </p:grpSpPr>
          <p:sp>
            <p:nvSpPr>
              <p:cNvPr id="13355" name="Oval 25"/>
              <p:cNvSpPr>
                <a:spLocks noChangeAspect="1" noChangeArrowheads="1"/>
              </p:cNvSpPr>
              <p:nvPr/>
            </p:nvSpPr>
            <p:spPr bwMode="auto">
              <a:xfrm>
                <a:off x="1699" y="140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56" name="Oval 26"/>
              <p:cNvSpPr>
                <a:spLocks noChangeAspect="1" noChangeArrowheads="1"/>
              </p:cNvSpPr>
              <p:nvPr/>
            </p:nvSpPr>
            <p:spPr bwMode="auto">
              <a:xfrm>
                <a:off x="1267" y="27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57" name="Oval 27"/>
              <p:cNvSpPr>
                <a:spLocks noChangeAspect="1" noChangeArrowheads="1"/>
              </p:cNvSpPr>
              <p:nvPr/>
            </p:nvSpPr>
            <p:spPr bwMode="auto">
              <a:xfrm>
                <a:off x="2851" y="15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58" name="Oval 28"/>
              <p:cNvSpPr>
                <a:spLocks noChangeAspect="1" noChangeArrowheads="1"/>
              </p:cNvSpPr>
              <p:nvPr/>
            </p:nvSpPr>
            <p:spPr bwMode="auto">
              <a:xfrm>
                <a:off x="2323" y="236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59" name="Oval 29"/>
              <p:cNvSpPr>
                <a:spLocks noChangeAspect="1" noChangeArrowheads="1"/>
              </p:cNvSpPr>
              <p:nvPr/>
            </p:nvSpPr>
            <p:spPr bwMode="auto">
              <a:xfrm>
                <a:off x="3091" y="304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60" name="Oval 30"/>
              <p:cNvSpPr>
                <a:spLocks noChangeAspect="1" noChangeArrowheads="1"/>
              </p:cNvSpPr>
              <p:nvPr/>
            </p:nvSpPr>
            <p:spPr bwMode="auto">
              <a:xfrm>
                <a:off x="4435" y="232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61" name="Freeform 31"/>
              <p:cNvSpPr>
                <a:spLocks noChangeAspect="1"/>
              </p:cNvSpPr>
              <p:nvPr/>
            </p:nvSpPr>
            <p:spPr bwMode="auto">
              <a:xfrm>
                <a:off x="1411" y="2513"/>
                <a:ext cx="960" cy="280"/>
              </a:xfrm>
              <a:custGeom>
                <a:avLst/>
                <a:gdLst>
                  <a:gd name="T0" fmla="*/ 0 w 960"/>
                  <a:gd name="T1" fmla="*/ 240 h 280"/>
                  <a:gd name="T2" fmla="*/ 528 w 960"/>
                  <a:gd name="T3" fmla="*/ 240 h 280"/>
                  <a:gd name="T4" fmla="*/ 960 w 960"/>
                  <a:gd name="T5" fmla="*/ 0 h 2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0" h="280">
                    <a:moveTo>
                      <a:pt x="0" y="240"/>
                    </a:moveTo>
                    <a:cubicBezTo>
                      <a:pt x="184" y="260"/>
                      <a:pt x="368" y="280"/>
                      <a:pt x="528" y="240"/>
                    </a:cubicBezTo>
                    <a:cubicBezTo>
                      <a:pt x="688" y="200"/>
                      <a:pt x="824" y="100"/>
                      <a:pt x="96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13362" name="AutoShape 32"/>
              <p:cNvCxnSpPr>
                <a:cxnSpLocks noChangeAspect="1" noChangeShapeType="1"/>
                <a:stCxn id="13358" idx="6"/>
                <a:endCxn id="13359" idx="0"/>
              </p:cNvCxnSpPr>
              <p:nvPr/>
            </p:nvCxnSpPr>
            <p:spPr bwMode="auto">
              <a:xfrm>
                <a:off x="2467" y="2441"/>
                <a:ext cx="696" cy="600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63" name="AutoShape 33"/>
              <p:cNvCxnSpPr>
                <a:cxnSpLocks noChangeAspect="1" noChangeShapeType="1"/>
                <a:stCxn id="13355" idx="6"/>
                <a:endCxn id="13359" idx="7"/>
              </p:cNvCxnSpPr>
              <p:nvPr/>
            </p:nvCxnSpPr>
            <p:spPr bwMode="auto">
              <a:xfrm>
                <a:off x="1843" y="1481"/>
                <a:ext cx="1371" cy="1581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64" name="AutoShape 34"/>
              <p:cNvCxnSpPr>
                <a:cxnSpLocks noChangeAspect="1" noChangeShapeType="1"/>
                <a:stCxn id="13356" idx="0"/>
                <a:endCxn id="13357" idx="4"/>
              </p:cNvCxnSpPr>
              <p:nvPr/>
            </p:nvCxnSpPr>
            <p:spPr bwMode="auto">
              <a:xfrm rot="-5400000">
                <a:off x="1603" y="1385"/>
                <a:ext cx="1056" cy="1584"/>
              </a:xfrm>
              <a:prstGeom prst="curvedConnector3">
                <a:avLst>
                  <a:gd name="adj1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65" name="AutoShape 35"/>
              <p:cNvCxnSpPr>
                <a:cxnSpLocks noChangeAspect="1" noChangeShapeType="1"/>
                <a:stCxn id="13355" idx="5"/>
                <a:endCxn id="13358" idx="0"/>
              </p:cNvCxnSpPr>
              <p:nvPr/>
            </p:nvCxnSpPr>
            <p:spPr bwMode="auto">
              <a:xfrm rot="16200000" flipH="1">
                <a:off x="1690" y="1664"/>
                <a:ext cx="837" cy="573"/>
              </a:xfrm>
              <a:prstGeom prst="curvedConnector3">
                <a:avLst>
                  <a:gd name="adj1" fmla="val 51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66" name="AutoShape 36"/>
              <p:cNvCxnSpPr>
                <a:cxnSpLocks noChangeAspect="1" noChangeShapeType="1"/>
                <a:stCxn id="13356" idx="5"/>
                <a:endCxn id="13359" idx="3"/>
              </p:cNvCxnSpPr>
              <p:nvPr/>
            </p:nvCxnSpPr>
            <p:spPr bwMode="auto">
              <a:xfrm rot="16200000" flipH="1">
                <a:off x="2083" y="2135"/>
                <a:ext cx="336" cy="1722"/>
              </a:xfrm>
              <a:prstGeom prst="curvedConnector3">
                <a:avLst>
                  <a:gd name="adj1" fmla="val 14910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67" name="AutoShape 37"/>
              <p:cNvCxnSpPr>
                <a:cxnSpLocks noChangeAspect="1" noChangeShapeType="1"/>
                <a:stCxn id="13355" idx="0"/>
                <a:endCxn id="13357" idx="1"/>
              </p:cNvCxnSpPr>
              <p:nvPr/>
            </p:nvCxnSpPr>
            <p:spPr bwMode="auto">
              <a:xfrm rot="5400000" flipV="1">
                <a:off x="2263" y="917"/>
                <a:ext cx="117" cy="1101"/>
              </a:xfrm>
              <a:prstGeom prst="curvedConnector3">
                <a:avLst>
                  <a:gd name="adj1" fmla="val -123079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68" name="AutoShape 38"/>
              <p:cNvCxnSpPr>
                <a:cxnSpLocks noChangeAspect="1" noChangeShapeType="1"/>
                <a:stCxn id="13357" idx="6"/>
                <a:endCxn id="13360" idx="0"/>
              </p:cNvCxnSpPr>
              <p:nvPr/>
            </p:nvCxnSpPr>
            <p:spPr bwMode="auto">
              <a:xfrm>
                <a:off x="2995" y="1577"/>
                <a:ext cx="1512" cy="744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69" name="AutoShape 39"/>
              <p:cNvCxnSpPr>
                <a:cxnSpLocks noChangeAspect="1" noChangeShapeType="1"/>
                <a:stCxn id="13356" idx="2"/>
                <a:endCxn id="13355" idx="3"/>
              </p:cNvCxnSpPr>
              <p:nvPr/>
            </p:nvCxnSpPr>
            <p:spPr bwMode="auto">
              <a:xfrm rot="10800000" flipH="1">
                <a:off x="1267" y="1532"/>
                <a:ext cx="453" cy="1245"/>
              </a:xfrm>
              <a:prstGeom prst="curvedConnector4">
                <a:avLst>
                  <a:gd name="adj1" fmla="val -31787"/>
                  <a:gd name="adj2" fmla="val 5204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70" name="AutoShape 40"/>
              <p:cNvCxnSpPr>
                <a:cxnSpLocks noChangeAspect="1" noChangeShapeType="1"/>
                <a:stCxn id="13360" idx="4"/>
                <a:endCxn id="13359" idx="6"/>
              </p:cNvCxnSpPr>
              <p:nvPr/>
            </p:nvCxnSpPr>
            <p:spPr bwMode="auto">
              <a:xfrm rot="5400000">
                <a:off x="3547" y="2153"/>
                <a:ext cx="648" cy="1272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71" name="AutoShape 41"/>
              <p:cNvCxnSpPr>
                <a:cxnSpLocks noChangeAspect="1" noChangeShapeType="1"/>
                <a:stCxn id="13358" idx="7"/>
                <a:endCxn id="13360" idx="1"/>
              </p:cNvCxnSpPr>
              <p:nvPr/>
            </p:nvCxnSpPr>
            <p:spPr bwMode="auto">
              <a:xfrm rot="-5400000">
                <a:off x="3427" y="1361"/>
                <a:ext cx="48" cy="2010"/>
              </a:xfrm>
              <a:prstGeom prst="curvedConnector3">
                <a:avLst>
                  <a:gd name="adj1" fmla="val 44375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354" name="Oval 42"/>
            <p:cNvSpPr>
              <a:spLocks noChangeArrowheads="1"/>
            </p:cNvSpPr>
            <p:nvPr/>
          </p:nvSpPr>
          <p:spPr bwMode="auto">
            <a:xfrm>
              <a:off x="408" y="1368"/>
              <a:ext cx="1898" cy="1248"/>
            </a:xfrm>
            <a:prstGeom prst="ellipse">
              <a:avLst/>
            </a:prstGeom>
            <a:solidFill>
              <a:srgbClr val="FFCC99">
                <a:alpha val="1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4356100" y="5083175"/>
            <a:ext cx="5762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6" name="Group 125"/>
          <p:cNvGrpSpPr>
            <a:grpSpLocks/>
          </p:cNvGrpSpPr>
          <p:nvPr/>
        </p:nvGrpSpPr>
        <p:grpSpPr bwMode="auto">
          <a:xfrm>
            <a:off x="5076825" y="4185084"/>
            <a:ext cx="2303463" cy="1697037"/>
            <a:chOff x="3923928" y="4469770"/>
            <a:chExt cx="2304257" cy="1695534"/>
          </a:xfrm>
        </p:grpSpPr>
        <p:grpSp>
          <p:nvGrpSpPr>
            <p:cNvPr id="13321" name="Group 5"/>
            <p:cNvGrpSpPr>
              <a:grpSpLocks noChangeAspect="1"/>
            </p:cNvGrpSpPr>
            <p:nvPr/>
          </p:nvGrpSpPr>
          <p:grpSpPr bwMode="auto">
            <a:xfrm>
              <a:off x="4350436" y="4731164"/>
              <a:ext cx="1732442" cy="1037879"/>
              <a:chOff x="1267" y="1409"/>
              <a:chExt cx="3312" cy="1776"/>
            </a:xfrm>
          </p:grpSpPr>
          <p:sp>
            <p:nvSpPr>
              <p:cNvPr id="13338" name="Oval 6"/>
              <p:cNvSpPr>
                <a:spLocks noChangeAspect="1" noChangeArrowheads="1"/>
              </p:cNvSpPr>
              <p:nvPr/>
            </p:nvSpPr>
            <p:spPr bwMode="auto">
              <a:xfrm>
                <a:off x="1699" y="140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39" name="Oval 7"/>
              <p:cNvSpPr>
                <a:spLocks noChangeAspect="1" noChangeArrowheads="1"/>
              </p:cNvSpPr>
              <p:nvPr/>
            </p:nvSpPr>
            <p:spPr bwMode="auto">
              <a:xfrm>
                <a:off x="1267" y="27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40" name="Oval 8"/>
              <p:cNvSpPr>
                <a:spLocks noChangeAspect="1" noChangeArrowheads="1"/>
              </p:cNvSpPr>
              <p:nvPr/>
            </p:nvSpPr>
            <p:spPr bwMode="auto">
              <a:xfrm>
                <a:off x="2851" y="15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41" name="Oval 9"/>
              <p:cNvSpPr>
                <a:spLocks noChangeAspect="1" noChangeArrowheads="1"/>
              </p:cNvSpPr>
              <p:nvPr/>
            </p:nvSpPr>
            <p:spPr bwMode="auto">
              <a:xfrm>
                <a:off x="2323" y="236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42" name="Oval 10"/>
              <p:cNvSpPr>
                <a:spLocks noChangeAspect="1" noChangeArrowheads="1"/>
              </p:cNvSpPr>
              <p:nvPr/>
            </p:nvSpPr>
            <p:spPr bwMode="auto">
              <a:xfrm>
                <a:off x="3091" y="304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43" name="Oval 11"/>
              <p:cNvSpPr>
                <a:spLocks noChangeAspect="1" noChangeArrowheads="1"/>
              </p:cNvSpPr>
              <p:nvPr/>
            </p:nvSpPr>
            <p:spPr bwMode="auto">
              <a:xfrm>
                <a:off x="4435" y="232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44" name="Freeform 12"/>
              <p:cNvSpPr>
                <a:spLocks noChangeAspect="1"/>
              </p:cNvSpPr>
              <p:nvPr/>
            </p:nvSpPr>
            <p:spPr bwMode="auto">
              <a:xfrm>
                <a:off x="1411" y="2513"/>
                <a:ext cx="960" cy="280"/>
              </a:xfrm>
              <a:custGeom>
                <a:avLst/>
                <a:gdLst>
                  <a:gd name="T0" fmla="*/ 0 w 960"/>
                  <a:gd name="T1" fmla="*/ 240 h 280"/>
                  <a:gd name="T2" fmla="*/ 528 w 960"/>
                  <a:gd name="T3" fmla="*/ 240 h 280"/>
                  <a:gd name="T4" fmla="*/ 960 w 960"/>
                  <a:gd name="T5" fmla="*/ 0 h 2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0" h="280">
                    <a:moveTo>
                      <a:pt x="0" y="240"/>
                    </a:moveTo>
                    <a:cubicBezTo>
                      <a:pt x="184" y="260"/>
                      <a:pt x="368" y="280"/>
                      <a:pt x="528" y="240"/>
                    </a:cubicBezTo>
                    <a:cubicBezTo>
                      <a:pt x="688" y="200"/>
                      <a:pt x="824" y="100"/>
                      <a:pt x="96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13345" name="AutoShape 13"/>
              <p:cNvCxnSpPr>
                <a:cxnSpLocks noChangeAspect="1" noChangeShapeType="1"/>
                <a:stCxn id="13341" idx="6"/>
                <a:endCxn id="13342" idx="0"/>
              </p:cNvCxnSpPr>
              <p:nvPr/>
            </p:nvCxnSpPr>
            <p:spPr bwMode="auto">
              <a:xfrm>
                <a:off x="2467" y="2441"/>
                <a:ext cx="696" cy="600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46" name="AutoShape 16"/>
              <p:cNvCxnSpPr>
                <a:cxnSpLocks noChangeAspect="1" noChangeShapeType="1"/>
                <a:stCxn id="13338" idx="5"/>
                <a:endCxn id="13341" idx="0"/>
              </p:cNvCxnSpPr>
              <p:nvPr/>
            </p:nvCxnSpPr>
            <p:spPr bwMode="auto">
              <a:xfrm rot="16200000" flipH="1">
                <a:off x="1690" y="1664"/>
                <a:ext cx="837" cy="573"/>
              </a:xfrm>
              <a:prstGeom prst="curvedConnector3">
                <a:avLst>
                  <a:gd name="adj1" fmla="val 51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47" name="AutoShape 17"/>
              <p:cNvCxnSpPr>
                <a:cxnSpLocks noChangeAspect="1" noChangeShapeType="1"/>
                <a:stCxn id="13339" idx="5"/>
                <a:endCxn id="13342" idx="3"/>
              </p:cNvCxnSpPr>
              <p:nvPr/>
            </p:nvCxnSpPr>
            <p:spPr bwMode="auto">
              <a:xfrm rot="16200000" flipH="1">
                <a:off x="2083" y="2135"/>
                <a:ext cx="336" cy="1722"/>
              </a:xfrm>
              <a:prstGeom prst="curvedConnector3">
                <a:avLst>
                  <a:gd name="adj1" fmla="val 14910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48" name="AutoShape 18"/>
              <p:cNvCxnSpPr>
                <a:cxnSpLocks noChangeAspect="1" noChangeShapeType="1"/>
                <a:stCxn id="13338" idx="0"/>
                <a:endCxn id="13340" idx="1"/>
              </p:cNvCxnSpPr>
              <p:nvPr/>
            </p:nvCxnSpPr>
            <p:spPr bwMode="auto">
              <a:xfrm rot="5400000" flipV="1">
                <a:off x="2263" y="917"/>
                <a:ext cx="117" cy="1101"/>
              </a:xfrm>
              <a:prstGeom prst="curvedConnector3">
                <a:avLst>
                  <a:gd name="adj1" fmla="val -123079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49" name="AutoShape 19"/>
              <p:cNvCxnSpPr>
                <a:cxnSpLocks noChangeAspect="1" noChangeShapeType="1"/>
                <a:stCxn id="13340" idx="6"/>
                <a:endCxn id="13343" idx="0"/>
              </p:cNvCxnSpPr>
              <p:nvPr/>
            </p:nvCxnSpPr>
            <p:spPr bwMode="auto">
              <a:xfrm>
                <a:off x="2995" y="1577"/>
                <a:ext cx="1512" cy="744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50" name="AutoShape 22"/>
              <p:cNvCxnSpPr>
                <a:cxnSpLocks noChangeAspect="1" noChangeShapeType="1"/>
                <a:stCxn id="13341" idx="7"/>
                <a:endCxn id="13343" idx="1"/>
              </p:cNvCxnSpPr>
              <p:nvPr/>
            </p:nvCxnSpPr>
            <p:spPr bwMode="auto">
              <a:xfrm rot="-5400000">
                <a:off x="3427" y="1361"/>
                <a:ext cx="48" cy="2010"/>
              </a:xfrm>
              <a:prstGeom prst="curvedConnector3">
                <a:avLst>
                  <a:gd name="adj1" fmla="val 44375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322" name="Oval 23"/>
            <p:cNvSpPr>
              <a:spLocks noChangeArrowheads="1"/>
            </p:cNvSpPr>
            <p:nvPr/>
          </p:nvSpPr>
          <p:spPr bwMode="auto">
            <a:xfrm>
              <a:off x="3923928" y="4472136"/>
              <a:ext cx="2304257" cy="1693168"/>
            </a:xfrm>
            <a:prstGeom prst="ellipse">
              <a:avLst/>
            </a:prstGeom>
            <a:solidFill>
              <a:srgbClr val="FFCC99">
                <a:alpha val="1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grpSp>
          <p:nvGrpSpPr>
            <p:cNvPr id="13323" name="Group 24"/>
            <p:cNvGrpSpPr>
              <a:grpSpLocks noChangeAspect="1"/>
            </p:cNvGrpSpPr>
            <p:nvPr/>
          </p:nvGrpSpPr>
          <p:grpSpPr bwMode="auto">
            <a:xfrm>
              <a:off x="4350436" y="4725144"/>
              <a:ext cx="1732442" cy="1037879"/>
              <a:chOff x="1267" y="1409"/>
              <a:chExt cx="3312" cy="1776"/>
            </a:xfrm>
          </p:grpSpPr>
          <p:sp>
            <p:nvSpPr>
              <p:cNvPr id="13325" name="Oval 25"/>
              <p:cNvSpPr>
                <a:spLocks noChangeAspect="1" noChangeArrowheads="1"/>
              </p:cNvSpPr>
              <p:nvPr/>
            </p:nvSpPr>
            <p:spPr bwMode="auto">
              <a:xfrm>
                <a:off x="1699" y="140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26" name="Oval 26"/>
              <p:cNvSpPr>
                <a:spLocks noChangeAspect="1" noChangeArrowheads="1"/>
              </p:cNvSpPr>
              <p:nvPr/>
            </p:nvSpPr>
            <p:spPr bwMode="auto">
              <a:xfrm>
                <a:off x="1267" y="27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27" name="Oval 27"/>
              <p:cNvSpPr>
                <a:spLocks noChangeAspect="1" noChangeArrowheads="1"/>
              </p:cNvSpPr>
              <p:nvPr/>
            </p:nvSpPr>
            <p:spPr bwMode="auto">
              <a:xfrm>
                <a:off x="2851" y="1505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28" name="Oval 28"/>
              <p:cNvSpPr>
                <a:spLocks noChangeAspect="1" noChangeArrowheads="1"/>
              </p:cNvSpPr>
              <p:nvPr/>
            </p:nvSpPr>
            <p:spPr bwMode="auto">
              <a:xfrm>
                <a:off x="2323" y="2369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29" name="Oval 29"/>
              <p:cNvSpPr>
                <a:spLocks noChangeAspect="1" noChangeArrowheads="1"/>
              </p:cNvSpPr>
              <p:nvPr/>
            </p:nvSpPr>
            <p:spPr bwMode="auto">
              <a:xfrm>
                <a:off x="3091" y="304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30" name="Oval 30"/>
              <p:cNvSpPr>
                <a:spLocks noChangeAspect="1" noChangeArrowheads="1"/>
              </p:cNvSpPr>
              <p:nvPr/>
            </p:nvSpPr>
            <p:spPr bwMode="auto">
              <a:xfrm>
                <a:off x="4435" y="232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331" name="Freeform 31"/>
              <p:cNvSpPr>
                <a:spLocks noChangeAspect="1"/>
              </p:cNvSpPr>
              <p:nvPr/>
            </p:nvSpPr>
            <p:spPr bwMode="auto">
              <a:xfrm>
                <a:off x="1411" y="2513"/>
                <a:ext cx="960" cy="280"/>
              </a:xfrm>
              <a:custGeom>
                <a:avLst/>
                <a:gdLst>
                  <a:gd name="T0" fmla="*/ 0 w 960"/>
                  <a:gd name="T1" fmla="*/ 240 h 280"/>
                  <a:gd name="T2" fmla="*/ 528 w 960"/>
                  <a:gd name="T3" fmla="*/ 240 h 280"/>
                  <a:gd name="T4" fmla="*/ 960 w 960"/>
                  <a:gd name="T5" fmla="*/ 0 h 2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0" h="280">
                    <a:moveTo>
                      <a:pt x="0" y="240"/>
                    </a:moveTo>
                    <a:cubicBezTo>
                      <a:pt x="184" y="260"/>
                      <a:pt x="368" y="280"/>
                      <a:pt x="528" y="240"/>
                    </a:cubicBezTo>
                    <a:cubicBezTo>
                      <a:pt x="688" y="200"/>
                      <a:pt x="824" y="100"/>
                      <a:pt x="96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13332" name="AutoShape 32"/>
              <p:cNvCxnSpPr>
                <a:cxnSpLocks noChangeAspect="1" noChangeShapeType="1"/>
                <a:stCxn id="13328" idx="6"/>
                <a:endCxn id="13329" idx="0"/>
              </p:cNvCxnSpPr>
              <p:nvPr/>
            </p:nvCxnSpPr>
            <p:spPr bwMode="auto">
              <a:xfrm>
                <a:off x="2467" y="2441"/>
                <a:ext cx="696" cy="600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33" name="AutoShape 35"/>
              <p:cNvCxnSpPr>
                <a:cxnSpLocks noChangeAspect="1" noChangeShapeType="1"/>
                <a:stCxn id="13325" idx="5"/>
                <a:endCxn id="13328" idx="0"/>
              </p:cNvCxnSpPr>
              <p:nvPr/>
            </p:nvCxnSpPr>
            <p:spPr bwMode="auto">
              <a:xfrm rot="16200000" flipH="1">
                <a:off x="1690" y="1664"/>
                <a:ext cx="837" cy="573"/>
              </a:xfrm>
              <a:prstGeom prst="curvedConnector3">
                <a:avLst>
                  <a:gd name="adj1" fmla="val 51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34" name="AutoShape 36"/>
              <p:cNvCxnSpPr>
                <a:cxnSpLocks noChangeAspect="1" noChangeShapeType="1"/>
                <a:stCxn id="13326" idx="5"/>
                <a:endCxn id="13329" idx="3"/>
              </p:cNvCxnSpPr>
              <p:nvPr/>
            </p:nvCxnSpPr>
            <p:spPr bwMode="auto">
              <a:xfrm rot="16200000" flipH="1">
                <a:off x="2083" y="2135"/>
                <a:ext cx="336" cy="1722"/>
              </a:xfrm>
              <a:prstGeom prst="curvedConnector3">
                <a:avLst>
                  <a:gd name="adj1" fmla="val 14910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35" name="AutoShape 37"/>
              <p:cNvCxnSpPr>
                <a:cxnSpLocks noChangeAspect="1" noChangeShapeType="1"/>
                <a:stCxn id="13325" idx="0"/>
                <a:endCxn id="13327" idx="1"/>
              </p:cNvCxnSpPr>
              <p:nvPr/>
            </p:nvCxnSpPr>
            <p:spPr bwMode="auto">
              <a:xfrm rot="5400000" flipV="1">
                <a:off x="2263" y="917"/>
                <a:ext cx="117" cy="1101"/>
              </a:xfrm>
              <a:prstGeom prst="curvedConnector3">
                <a:avLst>
                  <a:gd name="adj1" fmla="val -123079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36" name="AutoShape 38"/>
              <p:cNvCxnSpPr>
                <a:cxnSpLocks noChangeAspect="1" noChangeShapeType="1"/>
                <a:stCxn id="13327" idx="6"/>
                <a:endCxn id="13330" idx="0"/>
              </p:cNvCxnSpPr>
              <p:nvPr/>
            </p:nvCxnSpPr>
            <p:spPr bwMode="auto">
              <a:xfrm>
                <a:off x="2995" y="1577"/>
                <a:ext cx="1512" cy="744"/>
              </a:xfrm>
              <a:prstGeom prst="curvedConnector2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37" name="AutoShape 41"/>
              <p:cNvCxnSpPr>
                <a:cxnSpLocks noChangeAspect="1" noChangeShapeType="1"/>
                <a:stCxn id="13328" idx="7"/>
                <a:endCxn id="13330" idx="1"/>
              </p:cNvCxnSpPr>
              <p:nvPr/>
            </p:nvCxnSpPr>
            <p:spPr bwMode="auto">
              <a:xfrm rot="-5400000">
                <a:off x="3427" y="1361"/>
                <a:ext cx="48" cy="2010"/>
              </a:xfrm>
              <a:prstGeom prst="curvedConnector3">
                <a:avLst>
                  <a:gd name="adj1" fmla="val 44375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324" name="Oval 42"/>
            <p:cNvSpPr>
              <a:spLocks noChangeArrowheads="1"/>
            </p:cNvSpPr>
            <p:nvPr/>
          </p:nvSpPr>
          <p:spPr bwMode="auto">
            <a:xfrm>
              <a:off x="3923928" y="4469770"/>
              <a:ext cx="2304257" cy="1693168"/>
            </a:xfrm>
            <a:prstGeom prst="ellipse">
              <a:avLst/>
            </a:prstGeom>
            <a:solidFill>
              <a:srgbClr val="FFCC99">
                <a:alpha val="1686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23728" y="5985284"/>
            <a:ext cx="163987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/>
              <a:t>Graph of size m</a:t>
            </a:r>
            <a:endParaRPr lang="he-IL" dirty="0"/>
          </a:p>
        </p:txBody>
      </p:sp>
      <p:sp>
        <p:nvSpPr>
          <p:cNvPr id="78" name="TextBox 77"/>
          <p:cNvSpPr txBox="1"/>
          <p:nvPr/>
        </p:nvSpPr>
        <p:spPr>
          <a:xfrm>
            <a:off x="5235432" y="5985284"/>
            <a:ext cx="225382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err="1" smtClean="0"/>
              <a:t>Subgraph</a:t>
            </a:r>
            <a:r>
              <a:rPr lang="en-US" dirty="0" smtClean="0"/>
              <a:t> of size n</a:t>
            </a:r>
            <a:r>
              <a:rPr lang="en-US" baseline="30000" dirty="0" smtClean="0"/>
              <a:t>1+1/k</a:t>
            </a:r>
            <a:endParaRPr lang="he-IL" baseline="30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Teranet 2011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47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  <p:bldP spid="7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16476</TotalTime>
  <Words>2482</Words>
  <Application>Microsoft Office PowerPoint</Application>
  <PresentationFormat>On-screen Show (4:3)</PresentationFormat>
  <Paragraphs>474</Paragraphs>
  <Slides>51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A survey on distance oracles</vt:lpstr>
      <vt:lpstr>Distance oracles: definition </vt:lpstr>
      <vt:lpstr>Distance oracles: stretch </vt:lpstr>
      <vt:lpstr>Distance oracles: Thorup-Zwick`05 </vt:lpstr>
      <vt:lpstr>Spanners</vt:lpstr>
      <vt:lpstr>Compact routing schemes</vt:lpstr>
      <vt:lpstr>Compact routing schemes</vt:lpstr>
      <vt:lpstr>Distance oracles, spanners and routing schemes</vt:lpstr>
      <vt:lpstr>Distance oracles ver. spanners </vt:lpstr>
      <vt:lpstr>Distance oracles ver. spanners </vt:lpstr>
      <vt:lpstr>Distance oracles ver. spanners </vt:lpstr>
      <vt:lpstr>Distance oracles ver. routing schemes </vt:lpstr>
      <vt:lpstr>Related work on distance oracles</vt:lpstr>
      <vt:lpstr>Distance oracles: optimality (TZ) </vt:lpstr>
      <vt:lpstr>Distance oracles: optimality </vt:lpstr>
      <vt:lpstr>Distance oracles: optimality </vt:lpstr>
      <vt:lpstr>Distance oracles: optimality </vt:lpstr>
      <vt:lpstr>Distance oracles: optimality</vt:lpstr>
      <vt:lpstr>Distance oracles: new results</vt:lpstr>
      <vt:lpstr>Road map</vt:lpstr>
      <vt:lpstr>Distance oracles: TZ 3-stretch</vt:lpstr>
      <vt:lpstr>Distance oracles: TZ 3-stretch</vt:lpstr>
      <vt:lpstr>Distance oracles: TZ 3-stretch</vt:lpstr>
      <vt:lpstr>Distance oracles: TZ 3-stretch</vt:lpstr>
      <vt:lpstr>Distance oracles: TZ 3-stretch</vt:lpstr>
      <vt:lpstr>Distance oracles: TZ 3-stretch</vt:lpstr>
      <vt:lpstr>Distance oracles: below stretch 3</vt:lpstr>
      <vt:lpstr>Stretch (2,1) – notations adjustment </vt:lpstr>
      <vt:lpstr>Stretch (2,1) – main idea</vt:lpstr>
      <vt:lpstr>Stretch (2,1) – main idea</vt:lpstr>
      <vt:lpstr>Stretch (2,1) – query</vt:lpstr>
      <vt:lpstr>Stretch (2,1) – query</vt:lpstr>
      <vt:lpstr>Stretch (2,1) – query</vt:lpstr>
      <vt:lpstr>Stretch (2,1) – query</vt:lpstr>
      <vt:lpstr>Stretch (2,1) – query, what to save?</vt:lpstr>
      <vt:lpstr>Stretch (2,1) – size</vt:lpstr>
      <vt:lpstr>Stretch (2,1) – Bounding |Su|:</vt:lpstr>
      <vt:lpstr>Stretch (2,1) – Bounding |Su|:</vt:lpstr>
      <vt:lpstr>Stretch (2,1) – Bounding |Su|:</vt:lpstr>
      <vt:lpstr>Stretch (2,1) – Bounding |Su|:</vt:lpstr>
      <vt:lpstr>Stretch (2,1) – size</vt:lpstr>
      <vt:lpstr>Stretch 2: m=O(n)</vt:lpstr>
      <vt:lpstr>Stretch (2,1) compact routing scheme?</vt:lpstr>
      <vt:lpstr>Stretch (2,1) compact routing scheme?</vt:lpstr>
      <vt:lpstr>Stretch (2,1) compact routing scheme?</vt:lpstr>
      <vt:lpstr>Stretch (2,1) compact routing scheme?</vt:lpstr>
      <vt:lpstr>Does stretch 2 is the limit?</vt:lpstr>
      <vt:lpstr>Does stretch 2 is the limit?</vt:lpstr>
      <vt:lpstr>Below stretch 2</vt:lpstr>
      <vt:lpstr>Open Problems – (short list)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</dc:creator>
  <cp:lastModifiedBy>liam</cp:lastModifiedBy>
  <cp:revision>245</cp:revision>
  <dcterms:created xsi:type="dcterms:W3CDTF">2011-08-15T09:22:02Z</dcterms:created>
  <dcterms:modified xsi:type="dcterms:W3CDTF">2011-09-19T09:48:53Z</dcterms:modified>
</cp:coreProperties>
</file>