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8" r:id="rId3"/>
    <p:sldId id="269" r:id="rId4"/>
    <p:sldId id="259" r:id="rId5"/>
    <p:sldId id="257" r:id="rId6"/>
    <p:sldId id="264" r:id="rId7"/>
    <p:sldId id="270" r:id="rId8"/>
    <p:sldId id="271" r:id="rId9"/>
    <p:sldId id="272" r:id="rId10"/>
    <p:sldId id="266" r:id="rId11"/>
    <p:sldId id="267" r:id="rId12"/>
    <p:sldId id="26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6" d="100"/>
          <a:sy n="86" d="100"/>
        </p:scale>
        <p:origin x="-2238" y="-6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F6EB46-1D52-480A-A5ED-3581EEDAF783}" type="doc">
      <dgm:prSet loTypeId="urn:microsoft.com/office/officeart/2005/8/layout/cycle5" loCatId="cycle" qsTypeId="urn:microsoft.com/office/officeart/2005/8/quickstyle/simple1" qsCatId="simple" csTypeId="urn:microsoft.com/office/officeart/2005/8/colors/accent1_2" csCatId="accent1" phldr="1"/>
      <dgm:spPr/>
    </dgm:pt>
    <dgm:pt modelId="{F029173B-B102-47D2-90FF-FE8F327B9A3C}">
      <dgm:prSet phldrT="[Text]"/>
      <dgm:spPr/>
      <dgm:t>
        <a:bodyPr/>
        <a:lstStyle/>
        <a:p>
          <a:r>
            <a:rPr lang="en-GB" dirty="0" smtClean="0"/>
            <a:t>Q3 What are the challenges?</a:t>
          </a:r>
          <a:endParaRPr lang="en-GB" dirty="0"/>
        </a:p>
      </dgm:t>
    </dgm:pt>
    <dgm:pt modelId="{2C19A9DE-08DF-4451-9102-9F6424A34DC8}" type="parTrans" cxnId="{5D2737E2-3335-4C9B-9B53-C2E318759306}">
      <dgm:prSet/>
      <dgm:spPr/>
      <dgm:t>
        <a:bodyPr/>
        <a:lstStyle/>
        <a:p>
          <a:endParaRPr lang="en-GB"/>
        </a:p>
      </dgm:t>
    </dgm:pt>
    <dgm:pt modelId="{DB48443D-A7B7-4B3E-AE01-4E93F1B488D5}" type="sibTrans" cxnId="{5D2737E2-3335-4C9B-9B53-C2E318759306}">
      <dgm:prSet/>
      <dgm:spPr/>
      <dgm:t>
        <a:bodyPr/>
        <a:lstStyle/>
        <a:p>
          <a:endParaRPr lang="en-GB"/>
        </a:p>
      </dgm:t>
    </dgm:pt>
    <dgm:pt modelId="{8F4DA458-6E7D-42B8-AEAD-EEF7E3ED4AE3}">
      <dgm:prSet phldrT="[Text]"/>
      <dgm:spPr/>
      <dgm:t>
        <a:bodyPr/>
        <a:lstStyle/>
        <a:p>
          <a:r>
            <a:rPr lang="en-GB" dirty="0" smtClean="0"/>
            <a:t>Q4. What could be a solution?</a:t>
          </a:r>
          <a:endParaRPr lang="en-GB" dirty="0"/>
        </a:p>
      </dgm:t>
    </dgm:pt>
    <dgm:pt modelId="{D65F161F-3292-4A36-91F5-32E5E1FA6B45}" type="parTrans" cxnId="{ACE0B33F-52A8-43B1-916A-B72BE7F6EF63}">
      <dgm:prSet/>
      <dgm:spPr/>
      <dgm:t>
        <a:bodyPr/>
        <a:lstStyle/>
        <a:p>
          <a:endParaRPr lang="en-GB"/>
        </a:p>
      </dgm:t>
    </dgm:pt>
    <dgm:pt modelId="{C5D1F653-9997-43C4-A3D0-EDEA379B4CE3}" type="sibTrans" cxnId="{ACE0B33F-52A8-43B1-916A-B72BE7F6EF63}">
      <dgm:prSet/>
      <dgm:spPr/>
      <dgm:t>
        <a:bodyPr/>
        <a:lstStyle/>
        <a:p>
          <a:endParaRPr lang="en-GB"/>
        </a:p>
      </dgm:t>
    </dgm:pt>
    <dgm:pt modelId="{ACC1EDA8-EFC4-482D-AB36-AE0B2FE4C65C}">
      <dgm:prSet phldrT="[Text]"/>
      <dgm:spPr/>
      <dgm:t>
        <a:bodyPr/>
        <a:lstStyle/>
        <a:p>
          <a:r>
            <a:rPr lang="en-GB" dirty="0" smtClean="0"/>
            <a:t>Q2 What is our vision?</a:t>
          </a:r>
          <a:endParaRPr lang="en-GB" dirty="0"/>
        </a:p>
      </dgm:t>
    </dgm:pt>
    <dgm:pt modelId="{B9E29811-CDBA-4A5B-B229-8FF9ACB3266E}" type="sibTrans" cxnId="{56369707-9B25-4D40-999C-7810825F3053}">
      <dgm:prSet/>
      <dgm:spPr/>
      <dgm:t>
        <a:bodyPr/>
        <a:lstStyle/>
        <a:p>
          <a:endParaRPr lang="en-GB"/>
        </a:p>
      </dgm:t>
    </dgm:pt>
    <dgm:pt modelId="{38432B64-8392-4DFC-A2A3-8D8803A45F68}" type="parTrans" cxnId="{56369707-9B25-4D40-999C-7810825F3053}">
      <dgm:prSet/>
      <dgm:spPr/>
      <dgm:t>
        <a:bodyPr/>
        <a:lstStyle/>
        <a:p>
          <a:endParaRPr lang="en-GB"/>
        </a:p>
      </dgm:t>
    </dgm:pt>
    <dgm:pt modelId="{F11FC4B1-19DE-4EDE-97C5-56776FA4E1EB}">
      <dgm:prSet phldrT="[Text]"/>
      <dgm:spPr/>
      <dgm:t>
        <a:bodyPr/>
        <a:lstStyle/>
        <a:p>
          <a:r>
            <a:rPr lang="en-GB" dirty="0" smtClean="0"/>
            <a:t>Q1. What is changing?</a:t>
          </a:r>
          <a:endParaRPr lang="en-GB" dirty="0"/>
        </a:p>
      </dgm:t>
    </dgm:pt>
    <dgm:pt modelId="{DF751FCF-F0B0-4BB8-8EA4-5330B0F4898F}" type="sibTrans" cxnId="{4BA96207-5E72-490C-8569-05C71B551210}">
      <dgm:prSet/>
      <dgm:spPr/>
      <dgm:t>
        <a:bodyPr/>
        <a:lstStyle/>
        <a:p>
          <a:endParaRPr lang="en-GB"/>
        </a:p>
      </dgm:t>
    </dgm:pt>
    <dgm:pt modelId="{A8314E18-8F64-44EF-A977-0732976547DE}" type="parTrans" cxnId="{4BA96207-5E72-490C-8569-05C71B551210}">
      <dgm:prSet/>
      <dgm:spPr/>
      <dgm:t>
        <a:bodyPr/>
        <a:lstStyle/>
        <a:p>
          <a:endParaRPr lang="en-GB"/>
        </a:p>
      </dgm:t>
    </dgm:pt>
    <dgm:pt modelId="{22D8BB18-D82C-4B10-A705-075615B4D15C}" type="pres">
      <dgm:prSet presAssocID="{14F6EB46-1D52-480A-A5ED-3581EEDAF783}" presName="cycle" presStyleCnt="0">
        <dgm:presLayoutVars>
          <dgm:dir/>
          <dgm:resizeHandles val="exact"/>
        </dgm:presLayoutVars>
      </dgm:prSet>
      <dgm:spPr/>
    </dgm:pt>
    <dgm:pt modelId="{AACB8946-A641-439E-BACF-5979DE4EFA35}" type="pres">
      <dgm:prSet presAssocID="{F11FC4B1-19DE-4EDE-97C5-56776FA4E1EB}" presName="node" presStyleLbl="node1" presStyleIdx="0" presStyleCnt="4" custRadScaleRad="100092" custRadScaleInc="-828">
        <dgm:presLayoutVars>
          <dgm:bulletEnabled val="1"/>
        </dgm:presLayoutVars>
      </dgm:prSet>
      <dgm:spPr/>
      <dgm:t>
        <a:bodyPr/>
        <a:lstStyle/>
        <a:p>
          <a:endParaRPr lang="en-GB"/>
        </a:p>
      </dgm:t>
    </dgm:pt>
    <dgm:pt modelId="{BE1486F3-1BD8-461D-B02C-0ED20E8D903F}" type="pres">
      <dgm:prSet presAssocID="{F11FC4B1-19DE-4EDE-97C5-56776FA4E1EB}" presName="spNode" presStyleCnt="0"/>
      <dgm:spPr/>
    </dgm:pt>
    <dgm:pt modelId="{55F3588B-9F16-4229-A0C4-2CB0EBF4E844}" type="pres">
      <dgm:prSet presAssocID="{DF751FCF-F0B0-4BB8-8EA4-5330B0F4898F}" presName="sibTrans" presStyleLbl="sibTrans1D1" presStyleIdx="0" presStyleCnt="4"/>
      <dgm:spPr/>
      <dgm:t>
        <a:bodyPr/>
        <a:lstStyle/>
        <a:p>
          <a:endParaRPr lang="en-GB"/>
        </a:p>
      </dgm:t>
    </dgm:pt>
    <dgm:pt modelId="{AAC32E36-E7AD-4CF0-A97B-7162E3D92563}" type="pres">
      <dgm:prSet presAssocID="{ACC1EDA8-EFC4-482D-AB36-AE0B2FE4C65C}" presName="node" presStyleLbl="node1" presStyleIdx="1" presStyleCnt="4">
        <dgm:presLayoutVars>
          <dgm:bulletEnabled val="1"/>
        </dgm:presLayoutVars>
      </dgm:prSet>
      <dgm:spPr/>
      <dgm:t>
        <a:bodyPr/>
        <a:lstStyle/>
        <a:p>
          <a:endParaRPr lang="en-GB"/>
        </a:p>
      </dgm:t>
    </dgm:pt>
    <dgm:pt modelId="{DD7F24C9-1309-4E3B-AF91-2E2143FCE608}" type="pres">
      <dgm:prSet presAssocID="{ACC1EDA8-EFC4-482D-AB36-AE0B2FE4C65C}" presName="spNode" presStyleCnt="0"/>
      <dgm:spPr/>
    </dgm:pt>
    <dgm:pt modelId="{AB88BC67-478B-4E04-8699-D26995BB05CB}" type="pres">
      <dgm:prSet presAssocID="{B9E29811-CDBA-4A5B-B229-8FF9ACB3266E}" presName="sibTrans" presStyleLbl="sibTrans1D1" presStyleIdx="1" presStyleCnt="4"/>
      <dgm:spPr/>
      <dgm:t>
        <a:bodyPr/>
        <a:lstStyle/>
        <a:p>
          <a:endParaRPr lang="en-GB"/>
        </a:p>
      </dgm:t>
    </dgm:pt>
    <dgm:pt modelId="{D26EE064-05E9-4641-A8CF-9E3364C1BBE2}" type="pres">
      <dgm:prSet presAssocID="{F029173B-B102-47D2-90FF-FE8F327B9A3C}" presName="node" presStyleLbl="node1" presStyleIdx="2" presStyleCnt="4">
        <dgm:presLayoutVars>
          <dgm:bulletEnabled val="1"/>
        </dgm:presLayoutVars>
      </dgm:prSet>
      <dgm:spPr/>
      <dgm:t>
        <a:bodyPr/>
        <a:lstStyle/>
        <a:p>
          <a:endParaRPr lang="en-GB"/>
        </a:p>
      </dgm:t>
    </dgm:pt>
    <dgm:pt modelId="{F1AED6E8-B732-4A40-98E5-7D97CC5891FF}" type="pres">
      <dgm:prSet presAssocID="{F029173B-B102-47D2-90FF-FE8F327B9A3C}" presName="spNode" presStyleCnt="0"/>
      <dgm:spPr/>
    </dgm:pt>
    <dgm:pt modelId="{B2C27589-76BE-479B-B7FC-162DD97C64CD}" type="pres">
      <dgm:prSet presAssocID="{DB48443D-A7B7-4B3E-AE01-4E93F1B488D5}" presName="sibTrans" presStyleLbl="sibTrans1D1" presStyleIdx="2" presStyleCnt="4"/>
      <dgm:spPr/>
      <dgm:t>
        <a:bodyPr/>
        <a:lstStyle/>
        <a:p>
          <a:endParaRPr lang="en-GB"/>
        </a:p>
      </dgm:t>
    </dgm:pt>
    <dgm:pt modelId="{52189A80-FF37-43D4-B16F-75D8304AEBB9}" type="pres">
      <dgm:prSet presAssocID="{8F4DA458-6E7D-42B8-AEAD-EEF7E3ED4AE3}" presName="node" presStyleLbl="node1" presStyleIdx="3" presStyleCnt="4">
        <dgm:presLayoutVars>
          <dgm:bulletEnabled val="1"/>
        </dgm:presLayoutVars>
      </dgm:prSet>
      <dgm:spPr/>
      <dgm:t>
        <a:bodyPr/>
        <a:lstStyle/>
        <a:p>
          <a:endParaRPr lang="en-GB"/>
        </a:p>
      </dgm:t>
    </dgm:pt>
    <dgm:pt modelId="{C597E3BB-5E06-4379-979E-3E2ACA29ADF5}" type="pres">
      <dgm:prSet presAssocID="{8F4DA458-6E7D-42B8-AEAD-EEF7E3ED4AE3}" presName="spNode" presStyleCnt="0"/>
      <dgm:spPr/>
    </dgm:pt>
    <dgm:pt modelId="{9F4F4829-B709-43F5-BFC8-7AB732C4FC98}" type="pres">
      <dgm:prSet presAssocID="{C5D1F653-9997-43C4-A3D0-EDEA379B4CE3}" presName="sibTrans" presStyleLbl="sibTrans1D1" presStyleIdx="3" presStyleCnt="4"/>
      <dgm:spPr/>
      <dgm:t>
        <a:bodyPr/>
        <a:lstStyle/>
        <a:p>
          <a:endParaRPr lang="en-GB"/>
        </a:p>
      </dgm:t>
    </dgm:pt>
  </dgm:ptLst>
  <dgm:cxnLst>
    <dgm:cxn modelId="{793309B4-3BE3-4446-B86A-16291828A22A}" type="presOf" srcId="{DF751FCF-F0B0-4BB8-8EA4-5330B0F4898F}" destId="{55F3588B-9F16-4229-A0C4-2CB0EBF4E844}" srcOrd="0" destOrd="0" presId="urn:microsoft.com/office/officeart/2005/8/layout/cycle5"/>
    <dgm:cxn modelId="{5D2737E2-3335-4C9B-9B53-C2E318759306}" srcId="{14F6EB46-1D52-480A-A5ED-3581EEDAF783}" destId="{F029173B-B102-47D2-90FF-FE8F327B9A3C}" srcOrd="2" destOrd="0" parTransId="{2C19A9DE-08DF-4451-9102-9F6424A34DC8}" sibTransId="{DB48443D-A7B7-4B3E-AE01-4E93F1B488D5}"/>
    <dgm:cxn modelId="{56369707-9B25-4D40-999C-7810825F3053}" srcId="{14F6EB46-1D52-480A-A5ED-3581EEDAF783}" destId="{ACC1EDA8-EFC4-482D-AB36-AE0B2FE4C65C}" srcOrd="1" destOrd="0" parTransId="{38432B64-8392-4DFC-A2A3-8D8803A45F68}" sibTransId="{B9E29811-CDBA-4A5B-B229-8FF9ACB3266E}"/>
    <dgm:cxn modelId="{C92345C3-E703-4EBA-8143-69A827D94F3A}" type="presOf" srcId="{F029173B-B102-47D2-90FF-FE8F327B9A3C}" destId="{D26EE064-05E9-4641-A8CF-9E3364C1BBE2}" srcOrd="0" destOrd="0" presId="urn:microsoft.com/office/officeart/2005/8/layout/cycle5"/>
    <dgm:cxn modelId="{4BA96207-5E72-490C-8569-05C71B551210}" srcId="{14F6EB46-1D52-480A-A5ED-3581EEDAF783}" destId="{F11FC4B1-19DE-4EDE-97C5-56776FA4E1EB}" srcOrd="0" destOrd="0" parTransId="{A8314E18-8F64-44EF-A977-0732976547DE}" sibTransId="{DF751FCF-F0B0-4BB8-8EA4-5330B0F4898F}"/>
    <dgm:cxn modelId="{BB1A012A-7C19-45A3-AF52-1701E5789014}" type="presOf" srcId="{DB48443D-A7B7-4B3E-AE01-4E93F1B488D5}" destId="{B2C27589-76BE-479B-B7FC-162DD97C64CD}" srcOrd="0" destOrd="0" presId="urn:microsoft.com/office/officeart/2005/8/layout/cycle5"/>
    <dgm:cxn modelId="{BEB0A711-4998-417D-A69F-59BD91E8C45D}" type="presOf" srcId="{B9E29811-CDBA-4A5B-B229-8FF9ACB3266E}" destId="{AB88BC67-478B-4E04-8699-D26995BB05CB}" srcOrd="0" destOrd="0" presId="urn:microsoft.com/office/officeart/2005/8/layout/cycle5"/>
    <dgm:cxn modelId="{B955EFBC-CDC3-4194-A7F7-7BEA625CD1F3}" type="presOf" srcId="{ACC1EDA8-EFC4-482D-AB36-AE0B2FE4C65C}" destId="{AAC32E36-E7AD-4CF0-A97B-7162E3D92563}" srcOrd="0" destOrd="0" presId="urn:microsoft.com/office/officeart/2005/8/layout/cycle5"/>
    <dgm:cxn modelId="{DB5FCC5C-4866-40E3-8DD2-5D960574A3DD}" type="presOf" srcId="{14F6EB46-1D52-480A-A5ED-3581EEDAF783}" destId="{22D8BB18-D82C-4B10-A705-075615B4D15C}" srcOrd="0" destOrd="0" presId="urn:microsoft.com/office/officeart/2005/8/layout/cycle5"/>
    <dgm:cxn modelId="{FC7C10D3-8597-473A-93E1-903CC8C2CC9C}" type="presOf" srcId="{C5D1F653-9997-43C4-A3D0-EDEA379B4CE3}" destId="{9F4F4829-B709-43F5-BFC8-7AB732C4FC98}" srcOrd="0" destOrd="0" presId="urn:microsoft.com/office/officeart/2005/8/layout/cycle5"/>
    <dgm:cxn modelId="{7855252C-19DC-4F6E-94AF-082A18879397}" type="presOf" srcId="{F11FC4B1-19DE-4EDE-97C5-56776FA4E1EB}" destId="{AACB8946-A641-439E-BACF-5979DE4EFA35}" srcOrd="0" destOrd="0" presId="urn:microsoft.com/office/officeart/2005/8/layout/cycle5"/>
    <dgm:cxn modelId="{7C020CBB-A0E3-4ABD-95E4-94FC3657C684}" type="presOf" srcId="{8F4DA458-6E7D-42B8-AEAD-EEF7E3ED4AE3}" destId="{52189A80-FF37-43D4-B16F-75D8304AEBB9}" srcOrd="0" destOrd="0" presId="urn:microsoft.com/office/officeart/2005/8/layout/cycle5"/>
    <dgm:cxn modelId="{ACE0B33F-52A8-43B1-916A-B72BE7F6EF63}" srcId="{14F6EB46-1D52-480A-A5ED-3581EEDAF783}" destId="{8F4DA458-6E7D-42B8-AEAD-EEF7E3ED4AE3}" srcOrd="3" destOrd="0" parTransId="{D65F161F-3292-4A36-91F5-32E5E1FA6B45}" sibTransId="{C5D1F653-9997-43C4-A3D0-EDEA379B4CE3}"/>
    <dgm:cxn modelId="{EDA71F98-854A-462F-92B5-3B07E1C39D2C}" type="presParOf" srcId="{22D8BB18-D82C-4B10-A705-075615B4D15C}" destId="{AACB8946-A641-439E-BACF-5979DE4EFA35}" srcOrd="0" destOrd="0" presId="urn:microsoft.com/office/officeart/2005/8/layout/cycle5"/>
    <dgm:cxn modelId="{6EF49D09-571B-492B-A0C8-EA663F119641}" type="presParOf" srcId="{22D8BB18-D82C-4B10-A705-075615B4D15C}" destId="{BE1486F3-1BD8-461D-B02C-0ED20E8D903F}" srcOrd="1" destOrd="0" presId="urn:microsoft.com/office/officeart/2005/8/layout/cycle5"/>
    <dgm:cxn modelId="{98DF9674-BB27-4364-B35B-1E846D149C07}" type="presParOf" srcId="{22D8BB18-D82C-4B10-A705-075615B4D15C}" destId="{55F3588B-9F16-4229-A0C4-2CB0EBF4E844}" srcOrd="2" destOrd="0" presId="urn:microsoft.com/office/officeart/2005/8/layout/cycle5"/>
    <dgm:cxn modelId="{DD78D6C3-B263-4063-962A-6F8F5A8151AE}" type="presParOf" srcId="{22D8BB18-D82C-4B10-A705-075615B4D15C}" destId="{AAC32E36-E7AD-4CF0-A97B-7162E3D92563}" srcOrd="3" destOrd="0" presId="urn:microsoft.com/office/officeart/2005/8/layout/cycle5"/>
    <dgm:cxn modelId="{57181144-58CE-431B-9913-941F96F7E639}" type="presParOf" srcId="{22D8BB18-D82C-4B10-A705-075615B4D15C}" destId="{DD7F24C9-1309-4E3B-AF91-2E2143FCE608}" srcOrd="4" destOrd="0" presId="urn:microsoft.com/office/officeart/2005/8/layout/cycle5"/>
    <dgm:cxn modelId="{2504A93D-6AF2-47D4-B436-D890C733EA6A}" type="presParOf" srcId="{22D8BB18-D82C-4B10-A705-075615B4D15C}" destId="{AB88BC67-478B-4E04-8699-D26995BB05CB}" srcOrd="5" destOrd="0" presId="urn:microsoft.com/office/officeart/2005/8/layout/cycle5"/>
    <dgm:cxn modelId="{2755555E-79BE-44A0-829B-793305B2453C}" type="presParOf" srcId="{22D8BB18-D82C-4B10-A705-075615B4D15C}" destId="{D26EE064-05E9-4641-A8CF-9E3364C1BBE2}" srcOrd="6" destOrd="0" presId="urn:microsoft.com/office/officeart/2005/8/layout/cycle5"/>
    <dgm:cxn modelId="{9D963213-7540-4174-8BAB-399B885B1572}" type="presParOf" srcId="{22D8BB18-D82C-4B10-A705-075615B4D15C}" destId="{F1AED6E8-B732-4A40-98E5-7D97CC5891FF}" srcOrd="7" destOrd="0" presId="urn:microsoft.com/office/officeart/2005/8/layout/cycle5"/>
    <dgm:cxn modelId="{64C89CDF-5461-4A83-BBE7-44FAE13FEFBA}" type="presParOf" srcId="{22D8BB18-D82C-4B10-A705-075615B4D15C}" destId="{B2C27589-76BE-479B-B7FC-162DD97C64CD}" srcOrd="8" destOrd="0" presId="urn:microsoft.com/office/officeart/2005/8/layout/cycle5"/>
    <dgm:cxn modelId="{B25CC61C-4EEE-46B1-B5F2-597B9C4998E8}" type="presParOf" srcId="{22D8BB18-D82C-4B10-A705-075615B4D15C}" destId="{52189A80-FF37-43D4-B16F-75D8304AEBB9}" srcOrd="9" destOrd="0" presId="urn:microsoft.com/office/officeart/2005/8/layout/cycle5"/>
    <dgm:cxn modelId="{957E13C2-7E72-488E-8BB5-AE0E3CCB25C2}" type="presParOf" srcId="{22D8BB18-D82C-4B10-A705-075615B4D15C}" destId="{C597E3BB-5E06-4379-979E-3E2ACA29ADF5}" srcOrd="10" destOrd="0" presId="urn:microsoft.com/office/officeart/2005/8/layout/cycle5"/>
    <dgm:cxn modelId="{06BF2B68-0864-4EA2-A81C-F954ADE5D7D6}" type="presParOf" srcId="{22D8BB18-D82C-4B10-A705-075615B4D15C}" destId="{9F4F4829-B709-43F5-BFC8-7AB732C4FC98}"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C4B97D-3B43-4479-9EC1-BFA7DA483022}"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GB"/>
        </a:p>
      </dgm:t>
    </dgm:pt>
    <dgm:pt modelId="{ADC05CD8-F8D4-4206-90AA-C011DEE28710}">
      <dgm:prSet/>
      <dgm:spPr/>
      <dgm:t>
        <a:bodyPr/>
        <a:lstStyle/>
        <a:p>
          <a:pPr rtl="0"/>
          <a:r>
            <a:rPr lang="en-GB" dirty="0" smtClean="0"/>
            <a:t>1. Area Vision Document </a:t>
          </a:r>
          <a:endParaRPr lang="en-GB" dirty="0"/>
        </a:p>
      </dgm:t>
    </dgm:pt>
    <dgm:pt modelId="{D2741777-0EA6-46E2-A06E-7259E0B6FC0C}" type="parTrans" cxnId="{77C791B7-9084-48D7-80B2-5BFAA2E84FB2}">
      <dgm:prSet/>
      <dgm:spPr/>
      <dgm:t>
        <a:bodyPr/>
        <a:lstStyle/>
        <a:p>
          <a:endParaRPr lang="en-GB"/>
        </a:p>
      </dgm:t>
    </dgm:pt>
    <dgm:pt modelId="{0F0EE8AF-C328-4950-8C61-4E0E03F66730}" type="sibTrans" cxnId="{77C791B7-9084-48D7-80B2-5BFAA2E84FB2}">
      <dgm:prSet/>
      <dgm:spPr/>
      <dgm:t>
        <a:bodyPr/>
        <a:lstStyle/>
        <a:p>
          <a:endParaRPr lang="en-GB"/>
        </a:p>
      </dgm:t>
    </dgm:pt>
    <dgm:pt modelId="{53A3F4DC-A277-4D8B-A41E-2622DF493A79}">
      <dgm:prSet/>
      <dgm:spPr/>
      <dgm:t>
        <a:bodyPr/>
        <a:lstStyle/>
        <a:p>
          <a:pPr rtl="0"/>
          <a:r>
            <a:rPr lang="en-GB" dirty="0" smtClean="0"/>
            <a:t>2. Research Area Map</a:t>
          </a:r>
          <a:endParaRPr lang="en-GB" dirty="0"/>
        </a:p>
      </dgm:t>
    </dgm:pt>
    <dgm:pt modelId="{10F48846-86D9-4788-827C-B015668BC9C3}" type="parTrans" cxnId="{20E19B28-22AC-4F7B-9A60-5A45E84425B5}">
      <dgm:prSet/>
      <dgm:spPr/>
      <dgm:t>
        <a:bodyPr/>
        <a:lstStyle/>
        <a:p>
          <a:endParaRPr lang="en-GB"/>
        </a:p>
      </dgm:t>
    </dgm:pt>
    <dgm:pt modelId="{11E9F060-FABE-4337-BF85-77438B0856B8}" type="sibTrans" cxnId="{20E19B28-22AC-4F7B-9A60-5A45E84425B5}">
      <dgm:prSet/>
      <dgm:spPr/>
      <dgm:t>
        <a:bodyPr/>
        <a:lstStyle/>
        <a:p>
          <a:endParaRPr lang="en-GB"/>
        </a:p>
      </dgm:t>
    </dgm:pt>
    <dgm:pt modelId="{18917F06-CA6C-42EB-B333-CA90AF9E6751}">
      <dgm:prSet/>
      <dgm:spPr/>
      <dgm:t>
        <a:bodyPr/>
        <a:lstStyle/>
        <a:p>
          <a:pPr rtl="0"/>
          <a:r>
            <a:rPr lang="en-GB" dirty="0" smtClean="0"/>
            <a:t>3. </a:t>
          </a:r>
          <a:r>
            <a:rPr lang="en-GB" dirty="0" smtClean="0"/>
            <a:t>Research Area Roadmap</a:t>
          </a:r>
          <a:endParaRPr lang="en-GB" dirty="0"/>
        </a:p>
      </dgm:t>
    </dgm:pt>
    <dgm:pt modelId="{840C4C2D-8F58-4332-B8F9-0F1A97A7532E}" type="parTrans" cxnId="{F3A315E6-36FD-406C-826D-382D56AA98E5}">
      <dgm:prSet/>
      <dgm:spPr/>
      <dgm:t>
        <a:bodyPr/>
        <a:lstStyle/>
        <a:p>
          <a:endParaRPr lang="en-GB"/>
        </a:p>
      </dgm:t>
    </dgm:pt>
    <dgm:pt modelId="{94EB44F2-8C71-4067-A8AD-A318614866C6}" type="sibTrans" cxnId="{F3A315E6-36FD-406C-826D-382D56AA98E5}">
      <dgm:prSet/>
      <dgm:spPr/>
      <dgm:t>
        <a:bodyPr/>
        <a:lstStyle/>
        <a:p>
          <a:endParaRPr lang="en-GB"/>
        </a:p>
      </dgm:t>
    </dgm:pt>
    <dgm:pt modelId="{F51B9A56-8F58-4BB6-8345-AE236C2AC860}" type="pres">
      <dgm:prSet presAssocID="{80C4B97D-3B43-4479-9EC1-BFA7DA483022}" presName="Name0" presStyleCnt="0">
        <dgm:presLayoutVars>
          <dgm:dir/>
          <dgm:resizeHandles val="exact"/>
        </dgm:presLayoutVars>
      </dgm:prSet>
      <dgm:spPr/>
      <dgm:t>
        <a:bodyPr/>
        <a:lstStyle/>
        <a:p>
          <a:endParaRPr lang="en-GB"/>
        </a:p>
      </dgm:t>
    </dgm:pt>
    <dgm:pt modelId="{61958F6D-938E-4B6E-A93C-DEDB8DE43C52}" type="pres">
      <dgm:prSet presAssocID="{ADC05CD8-F8D4-4206-90AA-C011DEE28710}" presName="node" presStyleLbl="node1" presStyleIdx="0" presStyleCnt="3">
        <dgm:presLayoutVars>
          <dgm:bulletEnabled val="1"/>
        </dgm:presLayoutVars>
      </dgm:prSet>
      <dgm:spPr/>
      <dgm:t>
        <a:bodyPr/>
        <a:lstStyle/>
        <a:p>
          <a:endParaRPr lang="en-GB"/>
        </a:p>
      </dgm:t>
    </dgm:pt>
    <dgm:pt modelId="{83FD116E-3D89-4C57-A179-045A24CF3855}" type="pres">
      <dgm:prSet presAssocID="{0F0EE8AF-C328-4950-8C61-4E0E03F66730}" presName="sibTrans" presStyleLbl="sibTrans2D1" presStyleIdx="0" presStyleCnt="2"/>
      <dgm:spPr/>
      <dgm:t>
        <a:bodyPr/>
        <a:lstStyle/>
        <a:p>
          <a:endParaRPr lang="en-GB"/>
        </a:p>
      </dgm:t>
    </dgm:pt>
    <dgm:pt modelId="{7D3A9EFE-92A5-4AE0-BB3C-DA6FF17D40EC}" type="pres">
      <dgm:prSet presAssocID="{0F0EE8AF-C328-4950-8C61-4E0E03F66730}" presName="connectorText" presStyleLbl="sibTrans2D1" presStyleIdx="0" presStyleCnt="2"/>
      <dgm:spPr/>
      <dgm:t>
        <a:bodyPr/>
        <a:lstStyle/>
        <a:p>
          <a:endParaRPr lang="en-GB"/>
        </a:p>
      </dgm:t>
    </dgm:pt>
    <dgm:pt modelId="{4161AC77-AC15-43E7-8728-CBCBB9B6625C}" type="pres">
      <dgm:prSet presAssocID="{53A3F4DC-A277-4D8B-A41E-2622DF493A79}" presName="node" presStyleLbl="node1" presStyleIdx="1" presStyleCnt="3">
        <dgm:presLayoutVars>
          <dgm:bulletEnabled val="1"/>
        </dgm:presLayoutVars>
      </dgm:prSet>
      <dgm:spPr/>
      <dgm:t>
        <a:bodyPr/>
        <a:lstStyle/>
        <a:p>
          <a:endParaRPr lang="en-GB"/>
        </a:p>
      </dgm:t>
    </dgm:pt>
    <dgm:pt modelId="{11B924EF-2E8E-44B2-B121-042D2B06F22E}" type="pres">
      <dgm:prSet presAssocID="{11E9F060-FABE-4337-BF85-77438B0856B8}" presName="sibTrans" presStyleLbl="sibTrans2D1" presStyleIdx="1" presStyleCnt="2"/>
      <dgm:spPr/>
      <dgm:t>
        <a:bodyPr/>
        <a:lstStyle/>
        <a:p>
          <a:endParaRPr lang="en-GB"/>
        </a:p>
      </dgm:t>
    </dgm:pt>
    <dgm:pt modelId="{CD1EC341-D42B-4C25-B1FD-A0B0463563DC}" type="pres">
      <dgm:prSet presAssocID="{11E9F060-FABE-4337-BF85-77438B0856B8}" presName="connectorText" presStyleLbl="sibTrans2D1" presStyleIdx="1" presStyleCnt="2"/>
      <dgm:spPr/>
      <dgm:t>
        <a:bodyPr/>
        <a:lstStyle/>
        <a:p>
          <a:endParaRPr lang="en-GB"/>
        </a:p>
      </dgm:t>
    </dgm:pt>
    <dgm:pt modelId="{E4694244-171D-4788-8B8E-0950FA7D5C19}" type="pres">
      <dgm:prSet presAssocID="{18917F06-CA6C-42EB-B333-CA90AF9E6751}" presName="node" presStyleLbl="node1" presStyleIdx="2" presStyleCnt="3">
        <dgm:presLayoutVars>
          <dgm:bulletEnabled val="1"/>
        </dgm:presLayoutVars>
      </dgm:prSet>
      <dgm:spPr/>
      <dgm:t>
        <a:bodyPr/>
        <a:lstStyle/>
        <a:p>
          <a:endParaRPr lang="en-GB"/>
        </a:p>
      </dgm:t>
    </dgm:pt>
  </dgm:ptLst>
  <dgm:cxnLst>
    <dgm:cxn modelId="{F2B18A2B-015A-4CAF-8492-E4A00FCA002F}" type="presOf" srcId="{53A3F4DC-A277-4D8B-A41E-2622DF493A79}" destId="{4161AC77-AC15-43E7-8728-CBCBB9B6625C}" srcOrd="0" destOrd="0" presId="urn:microsoft.com/office/officeart/2005/8/layout/process1"/>
    <dgm:cxn modelId="{83A2D306-8D25-47AF-8757-A4B357D9DB2B}" type="presOf" srcId="{18917F06-CA6C-42EB-B333-CA90AF9E6751}" destId="{E4694244-171D-4788-8B8E-0950FA7D5C19}" srcOrd="0" destOrd="0" presId="urn:microsoft.com/office/officeart/2005/8/layout/process1"/>
    <dgm:cxn modelId="{2705C0A1-A8FD-4935-A3EB-2186B5902F80}" type="presOf" srcId="{11E9F060-FABE-4337-BF85-77438B0856B8}" destId="{11B924EF-2E8E-44B2-B121-042D2B06F22E}" srcOrd="0" destOrd="0" presId="urn:microsoft.com/office/officeart/2005/8/layout/process1"/>
    <dgm:cxn modelId="{56F73241-6637-44DE-817E-FA43BFF03085}" type="presOf" srcId="{11E9F060-FABE-4337-BF85-77438B0856B8}" destId="{CD1EC341-D42B-4C25-B1FD-A0B0463563DC}" srcOrd="1" destOrd="0" presId="urn:microsoft.com/office/officeart/2005/8/layout/process1"/>
    <dgm:cxn modelId="{F3A315E6-36FD-406C-826D-382D56AA98E5}" srcId="{80C4B97D-3B43-4479-9EC1-BFA7DA483022}" destId="{18917F06-CA6C-42EB-B333-CA90AF9E6751}" srcOrd="2" destOrd="0" parTransId="{840C4C2D-8F58-4332-B8F9-0F1A97A7532E}" sibTransId="{94EB44F2-8C71-4067-A8AD-A318614866C6}"/>
    <dgm:cxn modelId="{8FAF017B-C000-4A8F-B42D-15B2796551AB}" type="presOf" srcId="{80C4B97D-3B43-4479-9EC1-BFA7DA483022}" destId="{F51B9A56-8F58-4BB6-8345-AE236C2AC860}" srcOrd="0" destOrd="0" presId="urn:microsoft.com/office/officeart/2005/8/layout/process1"/>
    <dgm:cxn modelId="{F50FEA73-100A-43B6-90AF-AC7754B02CE4}" type="presOf" srcId="{0F0EE8AF-C328-4950-8C61-4E0E03F66730}" destId="{83FD116E-3D89-4C57-A179-045A24CF3855}" srcOrd="0" destOrd="0" presId="urn:microsoft.com/office/officeart/2005/8/layout/process1"/>
    <dgm:cxn modelId="{20E19B28-22AC-4F7B-9A60-5A45E84425B5}" srcId="{80C4B97D-3B43-4479-9EC1-BFA7DA483022}" destId="{53A3F4DC-A277-4D8B-A41E-2622DF493A79}" srcOrd="1" destOrd="0" parTransId="{10F48846-86D9-4788-827C-B015668BC9C3}" sibTransId="{11E9F060-FABE-4337-BF85-77438B0856B8}"/>
    <dgm:cxn modelId="{77C791B7-9084-48D7-80B2-5BFAA2E84FB2}" srcId="{80C4B97D-3B43-4479-9EC1-BFA7DA483022}" destId="{ADC05CD8-F8D4-4206-90AA-C011DEE28710}" srcOrd="0" destOrd="0" parTransId="{D2741777-0EA6-46E2-A06E-7259E0B6FC0C}" sibTransId="{0F0EE8AF-C328-4950-8C61-4E0E03F66730}"/>
    <dgm:cxn modelId="{7AB29C38-2BBE-4218-B9BF-6272D85899BD}" type="presOf" srcId="{0F0EE8AF-C328-4950-8C61-4E0E03F66730}" destId="{7D3A9EFE-92A5-4AE0-BB3C-DA6FF17D40EC}" srcOrd="1" destOrd="0" presId="urn:microsoft.com/office/officeart/2005/8/layout/process1"/>
    <dgm:cxn modelId="{28E5F698-DD49-4E9F-9865-FE5971CB25A7}" type="presOf" srcId="{ADC05CD8-F8D4-4206-90AA-C011DEE28710}" destId="{61958F6D-938E-4B6E-A93C-DEDB8DE43C52}" srcOrd="0" destOrd="0" presId="urn:microsoft.com/office/officeart/2005/8/layout/process1"/>
    <dgm:cxn modelId="{81838EF9-DF68-443C-8EE7-4CAB1F2BDD70}" type="presParOf" srcId="{F51B9A56-8F58-4BB6-8345-AE236C2AC860}" destId="{61958F6D-938E-4B6E-A93C-DEDB8DE43C52}" srcOrd="0" destOrd="0" presId="urn:microsoft.com/office/officeart/2005/8/layout/process1"/>
    <dgm:cxn modelId="{A5714E88-AF97-4F34-8C59-6D5C008DA9A6}" type="presParOf" srcId="{F51B9A56-8F58-4BB6-8345-AE236C2AC860}" destId="{83FD116E-3D89-4C57-A179-045A24CF3855}" srcOrd="1" destOrd="0" presId="urn:microsoft.com/office/officeart/2005/8/layout/process1"/>
    <dgm:cxn modelId="{014D472B-B401-4298-B6FB-61FBF514024E}" type="presParOf" srcId="{83FD116E-3D89-4C57-A179-045A24CF3855}" destId="{7D3A9EFE-92A5-4AE0-BB3C-DA6FF17D40EC}" srcOrd="0" destOrd="0" presId="urn:microsoft.com/office/officeart/2005/8/layout/process1"/>
    <dgm:cxn modelId="{11F7C02A-774C-4292-8EF5-50ABB605FA8F}" type="presParOf" srcId="{F51B9A56-8F58-4BB6-8345-AE236C2AC860}" destId="{4161AC77-AC15-43E7-8728-CBCBB9B6625C}" srcOrd="2" destOrd="0" presId="urn:microsoft.com/office/officeart/2005/8/layout/process1"/>
    <dgm:cxn modelId="{AD75579D-9A66-4B61-B72D-97C10978FC22}" type="presParOf" srcId="{F51B9A56-8F58-4BB6-8345-AE236C2AC860}" destId="{11B924EF-2E8E-44B2-B121-042D2B06F22E}" srcOrd="3" destOrd="0" presId="urn:microsoft.com/office/officeart/2005/8/layout/process1"/>
    <dgm:cxn modelId="{4DA41552-4C6E-40AA-A797-5356154B2EB6}" type="presParOf" srcId="{11B924EF-2E8E-44B2-B121-042D2B06F22E}" destId="{CD1EC341-D42B-4C25-B1FD-A0B0463563DC}" srcOrd="0" destOrd="0" presId="urn:microsoft.com/office/officeart/2005/8/layout/process1"/>
    <dgm:cxn modelId="{B53DDE6E-78F0-4C32-A758-683388266668}" type="presParOf" srcId="{F51B9A56-8F58-4BB6-8345-AE236C2AC860}" destId="{E4694244-171D-4788-8B8E-0950FA7D5C19}"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CB8946-A641-439E-BACF-5979DE4EFA35}">
      <dsp:nvSpPr>
        <dsp:cNvPr id="0" name=""/>
        <dsp:cNvSpPr/>
      </dsp:nvSpPr>
      <dsp:spPr>
        <a:xfrm>
          <a:off x="1372430" y="467340"/>
          <a:ext cx="1281782" cy="8331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GB" sz="1500" kern="1200" dirty="0" smtClean="0"/>
            <a:t>Q1. What is changing?</a:t>
          </a:r>
          <a:endParaRPr lang="en-GB" sz="1500" kern="1200" dirty="0"/>
        </a:p>
      </dsp:txBody>
      <dsp:txXfrm>
        <a:off x="1413101" y="508011"/>
        <a:ext cx="1200440" cy="751816"/>
      </dsp:txXfrm>
    </dsp:sp>
    <dsp:sp modelId="{55F3588B-9F16-4229-A0C4-2CB0EBF4E844}">
      <dsp:nvSpPr>
        <dsp:cNvPr id="0" name=""/>
        <dsp:cNvSpPr/>
      </dsp:nvSpPr>
      <dsp:spPr>
        <a:xfrm>
          <a:off x="640951" y="883465"/>
          <a:ext cx="2755614" cy="2755614"/>
        </a:xfrm>
        <a:custGeom>
          <a:avLst/>
          <a:gdLst/>
          <a:ahLst/>
          <a:cxnLst/>
          <a:rect l="0" t="0" r="0" b="0"/>
          <a:pathLst>
            <a:path>
              <a:moveTo>
                <a:pt x="2192274" y="266503"/>
              </a:moveTo>
              <a:arcTo wR="1377807" hR="1377807" stAng="18374245" swAng="1647954"/>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AC32E36-E7AD-4CF0-A97B-7162E3D92563}">
      <dsp:nvSpPr>
        <dsp:cNvPr id="0" name=""/>
        <dsp:cNvSpPr/>
      </dsp:nvSpPr>
      <dsp:spPr>
        <a:xfrm>
          <a:off x="2756216" y="1846402"/>
          <a:ext cx="1281782" cy="8331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GB" sz="1500" kern="1200" dirty="0" smtClean="0"/>
            <a:t>Q2 What is our vision?</a:t>
          </a:r>
          <a:endParaRPr lang="en-GB" sz="1500" kern="1200" dirty="0"/>
        </a:p>
      </dsp:txBody>
      <dsp:txXfrm>
        <a:off x="2796887" y="1887073"/>
        <a:ext cx="1200440" cy="751816"/>
      </dsp:txXfrm>
    </dsp:sp>
    <dsp:sp modelId="{AB88BC67-478B-4E04-8699-D26995BB05CB}">
      <dsp:nvSpPr>
        <dsp:cNvPr id="0" name=""/>
        <dsp:cNvSpPr/>
      </dsp:nvSpPr>
      <dsp:spPr>
        <a:xfrm>
          <a:off x="641492" y="885174"/>
          <a:ext cx="2755614" cy="2755614"/>
        </a:xfrm>
        <a:custGeom>
          <a:avLst/>
          <a:gdLst/>
          <a:ahLst/>
          <a:cxnLst/>
          <a:rect l="0" t="0" r="0" b="0"/>
          <a:pathLst>
            <a:path>
              <a:moveTo>
                <a:pt x="2612883" y="1988495"/>
              </a:moveTo>
              <a:arcTo wR="1377807" hR="1377807" stAng="1578616" swAng="163548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D26EE064-05E9-4641-A8CF-9E3364C1BBE2}">
      <dsp:nvSpPr>
        <dsp:cNvPr id="0" name=""/>
        <dsp:cNvSpPr/>
      </dsp:nvSpPr>
      <dsp:spPr>
        <a:xfrm>
          <a:off x="1378408" y="3224209"/>
          <a:ext cx="1281782" cy="8331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GB" sz="1500" kern="1200" dirty="0" smtClean="0"/>
            <a:t>Q3 What are the challenges?</a:t>
          </a:r>
          <a:endParaRPr lang="en-GB" sz="1500" kern="1200" dirty="0"/>
        </a:p>
      </dsp:txBody>
      <dsp:txXfrm>
        <a:off x="1419079" y="3264880"/>
        <a:ext cx="1200440" cy="751816"/>
      </dsp:txXfrm>
    </dsp:sp>
    <dsp:sp modelId="{B2C27589-76BE-479B-B7FC-162DD97C64CD}">
      <dsp:nvSpPr>
        <dsp:cNvPr id="0" name=""/>
        <dsp:cNvSpPr/>
      </dsp:nvSpPr>
      <dsp:spPr>
        <a:xfrm>
          <a:off x="641492" y="885174"/>
          <a:ext cx="2755614" cy="2755614"/>
        </a:xfrm>
        <a:custGeom>
          <a:avLst/>
          <a:gdLst/>
          <a:ahLst/>
          <a:cxnLst/>
          <a:rect l="0" t="0" r="0" b="0"/>
          <a:pathLst>
            <a:path>
              <a:moveTo>
                <a:pt x="559578" y="2486344"/>
              </a:moveTo>
              <a:arcTo wR="1377807" hR="1377807" stAng="7585897" swAng="1635487"/>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52189A80-FF37-43D4-B16F-75D8304AEBB9}">
      <dsp:nvSpPr>
        <dsp:cNvPr id="0" name=""/>
        <dsp:cNvSpPr/>
      </dsp:nvSpPr>
      <dsp:spPr>
        <a:xfrm>
          <a:off x="601" y="1846402"/>
          <a:ext cx="1281782" cy="83315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GB" sz="1500" kern="1200" dirty="0" smtClean="0"/>
            <a:t>Q4. What could be a solution?</a:t>
          </a:r>
          <a:endParaRPr lang="en-GB" sz="1500" kern="1200" dirty="0"/>
        </a:p>
      </dsp:txBody>
      <dsp:txXfrm>
        <a:off x="41272" y="1887073"/>
        <a:ext cx="1200440" cy="751816"/>
      </dsp:txXfrm>
    </dsp:sp>
    <dsp:sp modelId="{9F4F4829-B709-43F5-BFC8-7AB732C4FC98}">
      <dsp:nvSpPr>
        <dsp:cNvPr id="0" name=""/>
        <dsp:cNvSpPr/>
      </dsp:nvSpPr>
      <dsp:spPr>
        <a:xfrm>
          <a:off x="642038" y="883448"/>
          <a:ext cx="2755614" cy="2755614"/>
        </a:xfrm>
        <a:custGeom>
          <a:avLst/>
          <a:gdLst/>
          <a:ahLst/>
          <a:cxnLst/>
          <a:rect l="0" t="0" r="0" b="0"/>
          <a:pathLst>
            <a:path>
              <a:moveTo>
                <a:pt x="141474" y="769667"/>
              </a:moveTo>
              <a:arcTo wR="1377807" hR="1377807" stAng="12371527" swAng="162673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958F6D-938E-4B6E-A93C-DEDB8DE43C52}">
      <dsp:nvSpPr>
        <dsp:cNvPr id="0" name=""/>
        <dsp:cNvSpPr/>
      </dsp:nvSpPr>
      <dsp:spPr>
        <a:xfrm>
          <a:off x="6138" y="673675"/>
          <a:ext cx="1834867" cy="11009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GB" sz="2100" kern="1200" dirty="0" smtClean="0"/>
            <a:t>1. Area Vision Document </a:t>
          </a:r>
          <a:endParaRPr lang="en-GB" sz="2100" kern="1200" dirty="0"/>
        </a:p>
      </dsp:txBody>
      <dsp:txXfrm>
        <a:off x="38383" y="705920"/>
        <a:ext cx="1770377" cy="1036430"/>
      </dsp:txXfrm>
    </dsp:sp>
    <dsp:sp modelId="{83FD116E-3D89-4C57-A179-045A24CF3855}">
      <dsp:nvSpPr>
        <dsp:cNvPr id="0" name=""/>
        <dsp:cNvSpPr/>
      </dsp:nvSpPr>
      <dsp:spPr>
        <a:xfrm>
          <a:off x="2024493" y="996612"/>
          <a:ext cx="388991" cy="45504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2024493" y="1087621"/>
        <a:ext cx="272294" cy="273029"/>
      </dsp:txXfrm>
    </dsp:sp>
    <dsp:sp modelId="{4161AC77-AC15-43E7-8728-CBCBB9B6625C}">
      <dsp:nvSpPr>
        <dsp:cNvPr id="0" name=""/>
        <dsp:cNvSpPr/>
      </dsp:nvSpPr>
      <dsp:spPr>
        <a:xfrm>
          <a:off x="2574954" y="673675"/>
          <a:ext cx="1834867" cy="11009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GB" sz="2100" kern="1200" dirty="0" smtClean="0"/>
            <a:t>2. Research Area Map</a:t>
          </a:r>
          <a:endParaRPr lang="en-GB" sz="2100" kern="1200" dirty="0"/>
        </a:p>
      </dsp:txBody>
      <dsp:txXfrm>
        <a:off x="2607199" y="705920"/>
        <a:ext cx="1770377" cy="1036430"/>
      </dsp:txXfrm>
    </dsp:sp>
    <dsp:sp modelId="{11B924EF-2E8E-44B2-B121-042D2B06F22E}">
      <dsp:nvSpPr>
        <dsp:cNvPr id="0" name=""/>
        <dsp:cNvSpPr/>
      </dsp:nvSpPr>
      <dsp:spPr>
        <a:xfrm>
          <a:off x="4593308" y="996612"/>
          <a:ext cx="388991" cy="45504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GB" sz="1700" kern="1200"/>
        </a:p>
      </dsp:txBody>
      <dsp:txXfrm>
        <a:off x="4593308" y="1087621"/>
        <a:ext cx="272294" cy="273029"/>
      </dsp:txXfrm>
    </dsp:sp>
    <dsp:sp modelId="{E4694244-171D-4788-8B8E-0950FA7D5C19}">
      <dsp:nvSpPr>
        <dsp:cNvPr id="0" name=""/>
        <dsp:cNvSpPr/>
      </dsp:nvSpPr>
      <dsp:spPr>
        <a:xfrm>
          <a:off x="5143769" y="673675"/>
          <a:ext cx="1834867" cy="110092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rtl="0">
            <a:lnSpc>
              <a:spcPct val="90000"/>
            </a:lnSpc>
            <a:spcBef>
              <a:spcPct val="0"/>
            </a:spcBef>
            <a:spcAft>
              <a:spcPct val="35000"/>
            </a:spcAft>
          </a:pPr>
          <a:r>
            <a:rPr lang="en-GB" sz="2100" kern="1200" dirty="0" smtClean="0"/>
            <a:t>3. </a:t>
          </a:r>
          <a:r>
            <a:rPr lang="en-GB" sz="2100" kern="1200" dirty="0" smtClean="0"/>
            <a:t>Research Area Roadmap</a:t>
          </a:r>
          <a:endParaRPr lang="en-GB" sz="2100" kern="1200" dirty="0"/>
        </a:p>
      </dsp:txBody>
      <dsp:txXfrm>
        <a:off x="5176014" y="705920"/>
        <a:ext cx="1770377" cy="1036430"/>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51823D-70CC-489D-B161-F1E423CDE058}" type="datetimeFigureOut">
              <a:rPr lang="en-GB" smtClean="0"/>
              <a:t>24/01/2011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3AA023-C607-4F32-8EC5-5CD2E9E4FEFE}" type="slidenum">
              <a:rPr lang="en-GB" smtClean="0"/>
              <a:t>‹#›</a:t>
            </a:fld>
            <a:endParaRPr lang="en-GB"/>
          </a:p>
        </p:txBody>
      </p:sp>
    </p:spTree>
    <p:extLst>
      <p:ext uri="{BB962C8B-B14F-4D97-AF65-F5344CB8AC3E}">
        <p14:creationId xmlns:p14="http://schemas.microsoft.com/office/powerpoint/2010/main" val="519538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13AA023-C607-4F32-8EC5-5CD2E9E4FEFE}" type="slidenum">
              <a:rPr lang="en-GB" smtClean="0"/>
              <a:t>1</a:t>
            </a:fld>
            <a:endParaRPr lang="en-GB"/>
          </a:p>
        </p:txBody>
      </p:sp>
    </p:spTree>
    <p:extLst>
      <p:ext uri="{BB962C8B-B14F-4D97-AF65-F5344CB8AC3E}">
        <p14:creationId xmlns:p14="http://schemas.microsoft.com/office/powerpoint/2010/main" val="2858513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13AA023-C607-4F32-8EC5-5CD2E9E4FEFE}" type="slidenum">
              <a:rPr lang="en-GB" smtClean="0"/>
              <a:t>10</a:t>
            </a:fld>
            <a:endParaRPr lang="en-GB"/>
          </a:p>
        </p:txBody>
      </p:sp>
    </p:spTree>
    <p:extLst>
      <p:ext uri="{BB962C8B-B14F-4D97-AF65-F5344CB8AC3E}">
        <p14:creationId xmlns:p14="http://schemas.microsoft.com/office/powerpoint/2010/main" val="9514462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13AA023-C607-4F32-8EC5-5CD2E9E4FEFE}" type="slidenum">
              <a:rPr lang="en-GB" smtClean="0"/>
              <a:t>11</a:t>
            </a:fld>
            <a:endParaRPr lang="en-GB"/>
          </a:p>
        </p:txBody>
      </p:sp>
    </p:spTree>
    <p:extLst>
      <p:ext uri="{BB962C8B-B14F-4D97-AF65-F5344CB8AC3E}">
        <p14:creationId xmlns:p14="http://schemas.microsoft.com/office/powerpoint/2010/main" val="4072329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13AA023-C607-4F32-8EC5-5CD2E9E4FEFE}" type="slidenum">
              <a:rPr lang="en-GB" smtClean="0"/>
              <a:t>12</a:t>
            </a:fld>
            <a:endParaRPr lang="en-GB"/>
          </a:p>
        </p:txBody>
      </p:sp>
    </p:spTree>
    <p:extLst>
      <p:ext uri="{BB962C8B-B14F-4D97-AF65-F5344CB8AC3E}">
        <p14:creationId xmlns:p14="http://schemas.microsoft.com/office/powerpoint/2010/main" val="2027889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282" name="Rectangle 7"/>
          <p:cNvSpPr txBox="1">
            <a:spLocks noGrp="1" noChangeArrowheads="1"/>
          </p:cNvSpPr>
          <p:nvPr/>
        </p:nvSpPr>
        <p:spPr bwMode="auto">
          <a:xfrm>
            <a:off x="3887133" y="8688049"/>
            <a:ext cx="2970868" cy="455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799" tIns="45576" rIns="90799" bIns="45576" anchor="b"/>
          <a:lstStyle>
            <a:lvl1pPr>
              <a:lnSpc>
                <a:spcPct val="95000"/>
              </a:lnSpc>
              <a:spcBef>
                <a:spcPct val="0"/>
              </a:spcBef>
              <a:buClr>
                <a:srgbClr val="000000"/>
              </a:buClr>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1pPr>
            <a:lvl2pPr marL="742950" indent="-285750">
              <a:lnSpc>
                <a:spcPct val="95000"/>
              </a:lnSpc>
              <a:spcBef>
                <a:spcPct val="0"/>
              </a:spcBef>
              <a:buClr>
                <a:srgbClr val="000000"/>
              </a:buClr>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2pPr>
            <a:lvl3pPr marL="1143000" indent="-228600">
              <a:lnSpc>
                <a:spcPct val="95000"/>
              </a:lnSpc>
              <a:spcBef>
                <a:spcPct val="0"/>
              </a:spcBef>
              <a:buClr>
                <a:srgbClr val="000000"/>
              </a:buClr>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3pPr>
            <a:lvl4pPr marL="1600200" indent="-228600">
              <a:lnSpc>
                <a:spcPct val="95000"/>
              </a:lnSpc>
              <a:spcBef>
                <a:spcPct val="0"/>
              </a:spcBef>
              <a:buClr>
                <a:srgbClr val="000000"/>
              </a:buClr>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4pPr>
            <a:lvl5pPr marL="2057400" indent="-228600">
              <a:lnSpc>
                <a:spcPct val="95000"/>
              </a:lnSpc>
              <a:spcBef>
                <a:spcPct val="0"/>
              </a:spcBef>
              <a:buClr>
                <a:srgbClr val="000000"/>
              </a:buClr>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9pPr>
          </a:lstStyle>
          <a:p>
            <a:pPr algn="r" eaLnBrk="1">
              <a:lnSpc>
                <a:spcPct val="100000"/>
              </a:lnSpc>
            </a:pPr>
            <a:fld id="{5B48A17E-948D-42E4-B334-60C2EA46A559}" type="slidenum">
              <a:rPr lang="en-GB" sz="1200">
                <a:solidFill>
                  <a:srgbClr val="000000"/>
                </a:solidFill>
              </a:rPr>
              <a:pPr algn="r" eaLnBrk="1">
                <a:lnSpc>
                  <a:spcPct val="100000"/>
                </a:lnSpc>
              </a:pPr>
              <a:t>2</a:t>
            </a:fld>
            <a:endParaRPr lang="en-GB" sz="1200">
              <a:solidFill>
                <a:srgbClr val="000000"/>
              </a:solidFill>
            </a:endParaRPr>
          </a:p>
        </p:txBody>
      </p:sp>
      <p:sp>
        <p:nvSpPr>
          <p:cNvPr id="481283" name="Rectangle 1"/>
          <p:cNvSpPr>
            <a:spLocks noGrp="1" noRot="1" noChangeAspect="1" noChangeArrowheads="1" noTextEdit="1"/>
          </p:cNvSpPr>
          <p:nvPr>
            <p:ph type="sldImg"/>
          </p:nvPr>
        </p:nvSpPr>
        <p:spPr>
          <a:xfrm>
            <a:off x="1144588" y="685800"/>
            <a:ext cx="4572000" cy="3429000"/>
          </a:xfrm>
          <a:solidFill>
            <a:srgbClr val="FFFFFF"/>
          </a:solidFill>
          <a:ln/>
        </p:spPr>
      </p:sp>
      <p:sp>
        <p:nvSpPr>
          <p:cNvPr id="481284" name="Rectangle 2"/>
          <p:cNvSpPr>
            <a:spLocks noGrp="1" noChangeArrowheads="1"/>
          </p:cNvSpPr>
          <p:nvPr>
            <p:ph type="body" idx="1"/>
          </p:nvPr>
        </p:nvSpPr>
        <p:spPr>
          <a:xfrm>
            <a:off x="914711" y="4342464"/>
            <a:ext cx="5030131" cy="411761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89739" tIns="44870" rIns="89739" bIns="44870" anchor="ct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3330" name="Rectangle 7"/>
          <p:cNvSpPr txBox="1">
            <a:spLocks noGrp="1" noChangeArrowheads="1"/>
          </p:cNvSpPr>
          <p:nvPr/>
        </p:nvSpPr>
        <p:spPr bwMode="auto">
          <a:xfrm>
            <a:off x="3887133" y="8688049"/>
            <a:ext cx="2970868" cy="455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799" tIns="45576" rIns="90799" bIns="45576" anchor="b"/>
          <a:lstStyle>
            <a:lvl1pPr>
              <a:lnSpc>
                <a:spcPct val="95000"/>
              </a:lnSpc>
              <a:spcBef>
                <a:spcPct val="0"/>
              </a:spcBef>
              <a:buClr>
                <a:srgbClr val="000000"/>
              </a:buClr>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1pPr>
            <a:lvl2pPr marL="742950" indent="-285750">
              <a:lnSpc>
                <a:spcPct val="95000"/>
              </a:lnSpc>
              <a:spcBef>
                <a:spcPct val="0"/>
              </a:spcBef>
              <a:buClr>
                <a:srgbClr val="000000"/>
              </a:buClr>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2pPr>
            <a:lvl3pPr marL="1143000" indent="-228600">
              <a:lnSpc>
                <a:spcPct val="95000"/>
              </a:lnSpc>
              <a:spcBef>
                <a:spcPct val="0"/>
              </a:spcBef>
              <a:buClr>
                <a:srgbClr val="000000"/>
              </a:buClr>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3pPr>
            <a:lvl4pPr marL="1600200" indent="-228600">
              <a:lnSpc>
                <a:spcPct val="95000"/>
              </a:lnSpc>
              <a:spcBef>
                <a:spcPct val="0"/>
              </a:spcBef>
              <a:buClr>
                <a:srgbClr val="000000"/>
              </a:buClr>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4pPr>
            <a:lvl5pPr marL="2057400" indent="-228600">
              <a:lnSpc>
                <a:spcPct val="95000"/>
              </a:lnSpc>
              <a:spcBef>
                <a:spcPct val="0"/>
              </a:spcBef>
              <a:buClr>
                <a:srgbClr val="000000"/>
              </a:buClr>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sz="2800">
                <a:solidFill>
                  <a:schemeClr val="bg1"/>
                </a:solidFill>
                <a:latin typeface="Times New Roman" pitchFamily="18" charset="0"/>
                <a:ea typeface="Lucida Sans Unicode" pitchFamily="34" charset="0"/>
                <a:cs typeface="Lucida Sans Unicode" pitchFamily="34" charset="0"/>
              </a:defRPr>
            </a:lvl9pPr>
          </a:lstStyle>
          <a:p>
            <a:pPr algn="r" eaLnBrk="1">
              <a:lnSpc>
                <a:spcPct val="100000"/>
              </a:lnSpc>
            </a:pPr>
            <a:fld id="{384FE6A4-0EF2-4F13-8587-56BEF364F7AA}" type="slidenum">
              <a:rPr lang="en-GB" sz="1200">
                <a:solidFill>
                  <a:srgbClr val="000000"/>
                </a:solidFill>
              </a:rPr>
              <a:pPr algn="r" eaLnBrk="1">
                <a:lnSpc>
                  <a:spcPct val="100000"/>
                </a:lnSpc>
              </a:pPr>
              <a:t>3</a:t>
            </a:fld>
            <a:endParaRPr lang="en-GB" sz="1200">
              <a:solidFill>
                <a:srgbClr val="000000"/>
              </a:solidFill>
            </a:endParaRPr>
          </a:p>
        </p:txBody>
      </p:sp>
      <p:sp>
        <p:nvSpPr>
          <p:cNvPr id="483331" name="Rectangle 1"/>
          <p:cNvSpPr>
            <a:spLocks noGrp="1" noRot="1" noChangeAspect="1" noChangeArrowheads="1" noTextEdit="1"/>
          </p:cNvSpPr>
          <p:nvPr>
            <p:ph type="sldImg"/>
          </p:nvPr>
        </p:nvSpPr>
        <p:spPr>
          <a:xfrm>
            <a:off x="1144588" y="685800"/>
            <a:ext cx="4572000" cy="3429000"/>
          </a:xfrm>
          <a:solidFill>
            <a:srgbClr val="FFFFFF"/>
          </a:solidFill>
          <a:ln/>
        </p:spPr>
      </p:sp>
      <p:sp>
        <p:nvSpPr>
          <p:cNvPr id="483332" name="Rectangle 2"/>
          <p:cNvSpPr>
            <a:spLocks noGrp="1" noChangeArrowheads="1"/>
          </p:cNvSpPr>
          <p:nvPr>
            <p:ph type="body" idx="1"/>
          </p:nvPr>
        </p:nvSpPr>
        <p:spPr>
          <a:xfrm>
            <a:off x="914711" y="4342464"/>
            <a:ext cx="5030131" cy="411761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89739" tIns="44870" rIns="89739" bIns="44870" anchor="ct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13AA023-C607-4F32-8EC5-5CD2E9E4FEFE}" type="slidenum">
              <a:rPr lang="en-GB" smtClean="0"/>
              <a:t>4</a:t>
            </a:fld>
            <a:endParaRPr lang="en-GB"/>
          </a:p>
        </p:txBody>
      </p:sp>
    </p:spTree>
    <p:extLst>
      <p:ext uri="{BB962C8B-B14F-4D97-AF65-F5344CB8AC3E}">
        <p14:creationId xmlns:p14="http://schemas.microsoft.com/office/powerpoint/2010/main" val="3542606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3BC6CA0F-3752-45ED-BDFB-45567BA31A10}" type="slidenum">
              <a:rPr lang="fr-BE" smtClean="0"/>
              <a:pPr>
                <a:defRPr/>
              </a:pPr>
              <a:t>5</a:t>
            </a:fld>
            <a:endParaRPr lang="fr-BE"/>
          </a:p>
        </p:txBody>
      </p:sp>
    </p:spTree>
    <p:extLst>
      <p:ext uri="{BB962C8B-B14F-4D97-AF65-F5344CB8AC3E}">
        <p14:creationId xmlns:p14="http://schemas.microsoft.com/office/powerpoint/2010/main" val="2355139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13AA023-C607-4F32-8EC5-5CD2E9E4FEFE}" type="slidenum">
              <a:rPr lang="en-GB" smtClean="0"/>
              <a:t>6</a:t>
            </a:fld>
            <a:endParaRPr lang="en-GB"/>
          </a:p>
        </p:txBody>
      </p:sp>
    </p:spTree>
    <p:extLst>
      <p:ext uri="{BB962C8B-B14F-4D97-AF65-F5344CB8AC3E}">
        <p14:creationId xmlns:p14="http://schemas.microsoft.com/office/powerpoint/2010/main" val="3336571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13AA023-C607-4F32-8EC5-5CD2E9E4FEFE}" type="slidenum">
              <a:rPr lang="en-GB" smtClean="0"/>
              <a:t>7</a:t>
            </a:fld>
            <a:endParaRPr lang="en-GB"/>
          </a:p>
        </p:txBody>
      </p:sp>
    </p:spTree>
    <p:extLst>
      <p:ext uri="{BB962C8B-B14F-4D97-AF65-F5344CB8AC3E}">
        <p14:creationId xmlns:p14="http://schemas.microsoft.com/office/powerpoint/2010/main" val="39670073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13AA023-C607-4F32-8EC5-5CD2E9E4FEFE}" type="slidenum">
              <a:rPr lang="en-GB" smtClean="0"/>
              <a:t>8</a:t>
            </a:fld>
            <a:endParaRPr lang="en-GB"/>
          </a:p>
        </p:txBody>
      </p:sp>
    </p:spTree>
    <p:extLst>
      <p:ext uri="{BB962C8B-B14F-4D97-AF65-F5344CB8AC3E}">
        <p14:creationId xmlns:p14="http://schemas.microsoft.com/office/powerpoint/2010/main" val="17551235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13AA023-C607-4F32-8EC5-5CD2E9E4FEFE}" type="slidenum">
              <a:rPr lang="en-GB" smtClean="0"/>
              <a:t>9</a:t>
            </a:fld>
            <a:endParaRPr lang="en-GB"/>
          </a:p>
        </p:txBody>
      </p:sp>
    </p:spTree>
    <p:extLst>
      <p:ext uri="{BB962C8B-B14F-4D97-AF65-F5344CB8AC3E}">
        <p14:creationId xmlns:p14="http://schemas.microsoft.com/office/powerpoint/2010/main" val="70625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855CABE-A62B-4F8D-AB9A-B0F942E81421}" type="datetimeFigureOut">
              <a:rPr lang="en-GB" smtClean="0"/>
              <a:t>24/01/2011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CF01E3-5C91-41A4-AFA9-40BB0F0E7B29}" type="slidenum">
              <a:rPr lang="en-GB" smtClean="0"/>
              <a:t>‹#›</a:t>
            </a:fld>
            <a:endParaRPr lang="en-GB"/>
          </a:p>
        </p:txBody>
      </p:sp>
    </p:spTree>
    <p:extLst>
      <p:ext uri="{BB962C8B-B14F-4D97-AF65-F5344CB8AC3E}">
        <p14:creationId xmlns:p14="http://schemas.microsoft.com/office/powerpoint/2010/main" val="1836235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855CABE-A62B-4F8D-AB9A-B0F942E81421}" type="datetimeFigureOut">
              <a:rPr lang="en-GB" smtClean="0"/>
              <a:t>24/01/2011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CF01E3-5C91-41A4-AFA9-40BB0F0E7B29}" type="slidenum">
              <a:rPr lang="en-GB" smtClean="0"/>
              <a:t>‹#›</a:t>
            </a:fld>
            <a:endParaRPr lang="en-GB"/>
          </a:p>
        </p:txBody>
      </p:sp>
    </p:spTree>
    <p:extLst>
      <p:ext uri="{BB962C8B-B14F-4D97-AF65-F5344CB8AC3E}">
        <p14:creationId xmlns:p14="http://schemas.microsoft.com/office/powerpoint/2010/main" val="1714031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855CABE-A62B-4F8D-AB9A-B0F942E81421}" type="datetimeFigureOut">
              <a:rPr lang="en-GB" smtClean="0"/>
              <a:t>24/01/2011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CF01E3-5C91-41A4-AFA9-40BB0F0E7B29}" type="slidenum">
              <a:rPr lang="en-GB" smtClean="0"/>
              <a:t>‹#›</a:t>
            </a:fld>
            <a:endParaRPr lang="en-GB"/>
          </a:p>
        </p:txBody>
      </p:sp>
    </p:spTree>
    <p:extLst>
      <p:ext uri="{BB962C8B-B14F-4D97-AF65-F5344CB8AC3E}">
        <p14:creationId xmlns:p14="http://schemas.microsoft.com/office/powerpoint/2010/main" val="3288573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855CABE-A62B-4F8D-AB9A-B0F942E81421}" type="datetimeFigureOut">
              <a:rPr lang="en-GB" smtClean="0"/>
              <a:t>24/01/2011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CF01E3-5C91-41A4-AFA9-40BB0F0E7B29}" type="slidenum">
              <a:rPr lang="en-GB" smtClean="0"/>
              <a:t>‹#›</a:t>
            </a:fld>
            <a:endParaRPr lang="en-GB"/>
          </a:p>
        </p:txBody>
      </p:sp>
    </p:spTree>
    <p:extLst>
      <p:ext uri="{BB962C8B-B14F-4D97-AF65-F5344CB8AC3E}">
        <p14:creationId xmlns:p14="http://schemas.microsoft.com/office/powerpoint/2010/main" val="207387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55CABE-A62B-4F8D-AB9A-B0F942E81421}" type="datetimeFigureOut">
              <a:rPr lang="en-GB" smtClean="0"/>
              <a:t>24/01/2011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CF01E3-5C91-41A4-AFA9-40BB0F0E7B29}" type="slidenum">
              <a:rPr lang="en-GB" smtClean="0"/>
              <a:t>‹#›</a:t>
            </a:fld>
            <a:endParaRPr lang="en-GB"/>
          </a:p>
        </p:txBody>
      </p:sp>
    </p:spTree>
    <p:extLst>
      <p:ext uri="{BB962C8B-B14F-4D97-AF65-F5344CB8AC3E}">
        <p14:creationId xmlns:p14="http://schemas.microsoft.com/office/powerpoint/2010/main" val="1894400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855CABE-A62B-4F8D-AB9A-B0F942E81421}" type="datetimeFigureOut">
              <a:rPr lang="en-GB" smtClean="0"/>
              <a:t>24/01/2011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CF01E3-5C91-41A4-AFA9-40BB0F0E7B29}" type="slidenum">
              <a:rPr lang="en-GB" smtClean="0"/>
              <a:t>‹#›</a:t>
            </a:fld>
            <a:endParaRPr lang="en-GB"/>
          </a:p>
        </p:txBody>
      </p:sp>
    </p:spTree>
    <p:extLst>
      <p:ext uri="{BB962C8B-B14F-4D97-AF65-F5344CB8AC3E}">
        <p14:creationId xmlns:p14="http://schemas.microsoft.com/office/powerpoint/2010/main" val="1064437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855CABE-A62B-4F8D-AB9A-B0F942E81421}" type="datetimeFigureOut">
              <a:rPr lang="en-GB" smtClean="0"/>
              <a:t>24/01/2011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CF01E3-5C91-41A4-AFA9-40BB0F0E7B29}" type="slidenum">
              <a:rPr lang="en-GB" smtClean="0"/>
              <a:t>‹#›</a:t>
            </a:fld>
            <a:endParaRPr lang="en-GB"/>
          </a:p>
        </p:txBody>
      </p:sp>
    </p:spTree>
    <p:extLst>
      <p:ext uri="{BB962C8B-B14F-4D97-AF65-F5344CB8AC3E}">
        <p14:creationId xmlns:p14="http://schemas.microsoft.com/office/powerpoint/2010/main" val="2149051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855CABE-A62B-4F8D-AB9A-B0F942E81421}" type="datetimeFigureOut">
              <a:rPr lang="en-GB" smtClean="0"/>
              <a:t>24/01/2011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CF01E3-5C91-41A4-AFA9-40BB0F0E7B29}" type="slidenum">
              <a:rPr lang="en-GB" smtClean="0"/>
              <a:t>‹#›</a:t>
            </a:fld>
            <a:endParaRPr lang="en-GB"/>
          </a:p>
        </p:txBody>
      </p:sp>
    </p:spTree>
    <p:extLst>
      <p:ext uri="{BB962C8B-B14F-4D97-AF65-F5344CB8AC3E}">
        <p14:creationId xmlns:p14="http://schemas.microsoft.com/office/powerpoint/2010/main" val="1004815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55CABE-A62B-4F8D-AB9A-B0F942E81421}" type="datetimeFigureOut">
              <a:rPr lang="en-GB" smtClean="0"/>
              <a:t>24/01/2011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CF01E3-5C91-41A4-AFA9-40BB0F0E7B29}" type="slidenum">
              <a:rPr lang="en-GB" smtClean="0"/>
              <a:t>‹#›</a:t>
            </a:fld>
            <a:endParaRPr lang="en-GB"/>
          </a:p>
        </p:txBody>
      </p:sp>
    </p:spTree>
    <p:extLst>
      <p:ext uri="{BB962C8B-B14F-4D97-AF65-F5344CB8AC3E}">
        <p14:creationId xmlns:p14="http://schemas.microsoft.com/office/powerpoint/2010/main" val="321940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55CABE-A62B-4F8D-AB9A-B0F942E81421}" type="datetimeFigureOut">
              <a:rPr lang="en-GB" smtClean="0"/>
              <a:t>24/01/2011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CF01E3-5C91-41A4-AFA9-40BB0F0E7B29}" type="slidenum">
              <a:rPr lang="en-GB" smtClean="0"/>
              <a:t>‹#›</a:t>
            </a:fld>
            <a:endParaRPr lang="en-GB"/>
          </a:p>
        </p:txBody>
      </p:sp>
    </p:spTree>
    <p:extLst>
      <p:ext uri="{BB962C8B-B14F-4D97-AF65-F5344CB8AC3E}">
        <p14:creationId xmlns:p14="http://schemas.microsoft.com/office/powerpoint/2010/main" val="1232591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55CABE-A62B-4F8D-AB9A-B0F942E81421}" type="datetimeFigureOut">
              <a:rPr lang="en-GB" smtClean="0"/>
              <a:t>24/01/2011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CF01E3-5C91-41A4-AFA9-40BB0F0E7B29}" type="slidenum">
              <a:rPr lang="en-GB" smtClean="0"/>
              <a:t>‹#›</a:t>
            </a:fld>
            <a:endParaRPr lang="en-GB"/>
          </a:p>
        </p:txBody>
      </p:sp>
    </p:spTree>
    <p:extLst>
      <p:ext uri="{BB962C8B-B14F-4D97-AF65-F5344CB8AC3E}">
        <p14:creationId xmlns:p14="http://schemas.microsoft.com/office/powerpoint/2010/main" val="2244031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55CABE-A62B-4F8D-AB9A-B0F942E81421}" type="datetimeFigureOut">
              <a:rPr lang="en-GB" smtClean="0"/>
              <a:t>24/01/2011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CF01E3-5C91-41A4-AFA9-40BB0F0E7B29}" type="slidenum">
              <a:rPr lang="en-GB" smtClean="0"/>
              <a:t>‹#›</a:t>
            </a:fld>
            <a:endParaRPr lang="en-GB"/>
          </a:p>
        </p:txBody>
      </p:sp>
    </p:spTree>
    <p:extLst>
      <p:ext uri="{BB962C8B-B14F-4D97-AF65-F5344CB8AC3E}">
        <p14:creationId xmlns:p14="http://schemas.microsoft.com/office/powerpoint/2010/main" val="1409324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fisa.future-internet.eu/index.php/FIA_Research_Roadma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5039" y="1196752"/>
            <a:ext cx="7772400" cy="1470025"/>
          </a:xfrm>
        </p:spPr>
        <p:txBody>
          <a:bodyPr>
            <a:normAutofit fontScale="90000"/>
          </a:bodyPr>
          <a:lstStyle/>
          <a:p>
            <a:r>
              <a:rPr lang="en-GB" dirty="0"/>
              <a:t>Future Internet Research Roadmap</a:t>
            </a:r>
            <a:br>
              <a:rPr lang="en-GB" dirty="0"/>
            </a:br>
            <a:r>
              <a:rPr lang="en-GB" dirty="0"/>
              <a:t>FIA community input to FP8 </a:t>
            </a:r>
          </a:p>
        </p:txBody>
      </p:sp>
      <p:sp>
        <p:nvSpPr>
          <p:cNvPr id="3" name="Subtitle 2"/>
          <p:cNvSpPr>
            <a:spLocks noGrp="1"/>
          </p:cNvSpPr>
          <p:nvPr>
            <p:ph type="subTitle" idx="1"/>
          </p:nvPr>
        </p:nvSpPr>
        <p:spPr>
          <a:xfrm>
            <a:off x="1360839" y="2952527"/>
            <a:ext cx="6400800" cy="1752600"/>
          </a:xfrm>
        </p:spPr>
        <p:txBody>
          <a:bodyPr>
            <a:normAutofit fontScale="92500" lnSpcReduction="10000"/>
          </a:bodyPr>
          <a:lstStyle/>
          <a:p>
            <a:r>
              <a:rPr lang="en-GB" dirty="0" smtClean="0">
                <a:effectLst>
                  <a:outerShdw blurRad="38100" dist="38100" dir="2700000" algn="tl">
                    <a:srgbClr val="000000">
                      <a:alpha val="43137"/>
                    </a:srgbClr>
                  </a:outerShdw>
                </a:effectLst>
              </a:rPr>
              <a:t>Gathering ideas for new </a:t>
            </a:r>
            <a:r>
              <a:rPr lang="en-GB" dirty="0">
                <a:effectLst>
                  <a:outerShdw blurRad="38100" dist="38100" dir="2700000" algn="tl">
                    <a:srgbClr val="000000">
                      <a:alpha val="43137"/>
                    </a:srgbClr>
                  </a:outerShdw>
                </a:effectLst>
              </a:rPr>
              <a:t>research, new challenges, ambitious ideas, </a:t>
            </a:r>
            <a:br>
              <a:rPr lang="en-GB" dirty="0">
                <a:effectLst>
                  <a:outerShdw blurRad="38100" dist="38100" dir="2700000" algn="tl">
                    <a:srgbClr val="000000">
                      <a:alpha val="43137"/>
                    </a:srgbClr>
                  </a:outerShdw>
                </a:effectLst>
              </a:rPr>
            </a:br>
            <a:r>
              <a:rPr lang="en-GB" dirty="0">
                <a:effectLst>
                  <a:outerShdw blurRad="38100" dist="38100" dir="2700000" algn="tl">
                    <a:srgbClr val="000000">
                      <a:alpha val="43137"/>
                    </a:srgbClr>
                  </a:outerShdw>
                </a:effectLst>
              </a:rPr>
              <a:t>having real impact on business, people, society, economy</a:t>
            </a:r>
            <a:endParaRPr lang="en-GB" dirty="0"/>
          </a:p>
        </p:txBody>
      </p:sp>
      <p:sp>
        <p:nvSpPr>
          <p:cNvPr id="4" name="Rectangle 1"/>
          <p:cNvSpPr>
            <a:spLocks noChangeArrowheads="1"/>
          </p:cNvSpPr>
          <p:nvPr/>
        </p:nvSpPr>
        <p:spPr bwMode="auto">
          <a:xfrm>
            <a:off x="1248871" y="4827447"/>
            <a:ext cx="73469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dirty="0">
                <a:hlinkClick r:id="rId3"/>
              </a:rPr>
              <a:t>http://fisa.future-internet.eu/index.php/FIA_Research_Roadmap</a:t>
            </a:r>
            <a:endParaRPr lang="en-GB" dirty="0"/>
          </a:p>
        </p:txBody>
      </p:sp>
      <p:sp>
        <p:nvSpPr>
          <p:cNvPr id="5" name="Subtitle 2"/>
          <p:cNvSpPr txBox="1">
            <a:spLocks/>
          </p:cNvSpPr>
          <p:nvPr/>
        </p:nvSpPr>
        <p:spPr>
          <a:xfrm>
            <a:off x="1233881" y="5301208"/>
            <a:ext cx="6400800" cy="1296144"/>
          </a:xfrm>
          <a:prstGeom prst="rect">
            <a:avLst/>
          </a:prstGeom>
        </p:spPr>
        <p:txBody>
          <a:bodyPr vert="horz" lIns="91440" tIns="45720" rIns="91440" bIns="45720" rtlCol="0">
            <a:normAutofit fontScale="92500"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GB" sz="2000" dirty="0" smtClean="0">
                <a:effectLst>
                  <a:outerShdw blurRad="38100" dist="38100" dir="2700000" algn="tl">
                    <a:srgbClr val="000000">
                      <a:alpha val="43137"/>
                    </a:srgbClr>
                  </a:outerShdw>
                </a:effectLst>
              </a:rPr>
              <a:t>Nick Wainwright, Nick Papanikolaou </a:t>
            </a:r>
            <a:br>
              <a:rPr lang="en-GB" sz="2000" dirty="0" smtClean="0">
                <a:effectLst>
                  <a:outerShdw blurRad="38100" dist="38100" dir="2700000" algn="tl">
                    <a:srgbClr val="000000">
                      <a:alpha val="43137"/>
                    </a:srgbClr>
                  </a:outerShdw>
                </a:effectLst>
              </a:rPr>
            </a:br>
            <a:r>
              <a:rPr lang="en-GB" sz="2000" dirty="0" smtClean="0">
                <a:effectLst>
                  <a:outerShdw blurRad="38100" dist="38100" dir="2700000" algn="tl">
                    <a:srgbClr val="000000">
                      <a:alpha val="43137"/>
                    </a:srgbClr>
                  </a:outerShdw>
                </a:effectLst>
              </a:rPr>
              <a:t>HP Labs and EFFECTSPLUS project</a:t>
            </a:r>
          </a:p>
          <a:p>
            <a:r>
              <a:rPr lang="en-GB" sz="2000" dirty="0" smtClean="0">
                <a:effectLst>
                  <a:outerShdw blurRad="38100" dist="38100" dir="2700000" algn="tl">
                    <a:srgbClr val="000000">
                      <a:alpha val="43137"/>
                    </a:srgbClr>
                  </a:outerShdw>
                </a:effectLst>
              </a:rPr>
              <a:t>Hans </a:t>
            </a:r>
            <a:r>
              <a:rPr lang="en-GB" sz="2000" dirty="0" err="1" smtClean="0">
                <a:effectLst>
                  <a:outerShdw blurRad="38100" dist="38100" dir="2700000" algn="tl">
                    <a:srgbClr val="000000">
                      <a:alpha val="43137"/>
                    </a:srgbClr>
                  </a:outerShdw>
                </a:effectLst>
              </a:rPr>
              <a:t>Schaffers</a:t>
            </a:r>
            <a:r>
              <a:rPr lang="en-GB" sz="2000" dirty="0" smtClean="0">
                <a:effectLst>
                  <a:outerShdw blurRad="38100" dist="38100" dir="2700000" algn="tl">
                    <a:srgbClr val="000000">
                      <a:alpha val="43137"/>
                    </a:srgbClr>
                  </a:outerShdw>
                </a:effectLst>
              </a:rPr>
              <a:t> </a:t>
            </a:r>
          </a:p>
          <a:p>
            <a:r>
              <a:rPr lang="en-GB" sz="2000" dirty="0" smtClean="0">
                <a:effectLst>
                  <a:outerShdw blurRad="38100" dist="38100" dir="2700000" algn="tl">
                    <a:srgbClr val="000000">
                      <a:alpha val="43137"/>
                    </a:srgbClr>
                  </a:outerShdw>
                </a:effectLst>
              </a:rPr>
              <a:t>FIREBALL project</a:t>
            </a:r>
            <a:endParaRPr lang="en-GB" sz="2000" dirty="0"/>
          </a:p>
        </p:txBody>
      </p:sp>
    </p:spTree>
    <p:extLst>
      <p:ext uri="{BB962C8B-B14F-4D97-AF65-F5344CB8AC3E}">
        <p14:creationId xmlns:p14="http://schemas.microsoft.com/office/powerpoint/2010/main" val="3596795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Timeline</a:t>
            </a:r>
            <a:endParaRPr lang="en-GB" dirty="0"/>
          </a:p>
        </p:txBody>
      </p:sp>
      <p:sp>
        <p:nvSpPr>
          <p:cNvPr id="4" name="Content Placeholder 3"/>
          <p:cNvSpPr txBox="1">
            <a:spLocks noGrp="1"/>
          </p:cNvSpPr>
          <p:nvPr>
            <p:ph idx="1"/>
          </p:nvPr>
        </p:nvSpPr>
        <p:spPr>
          <a:prstGeom prst="rect">
            <a:avLst/>
          </a:prstGeom>
        </p:spPr>
        <p:txBody>
          <a:bodyPr/>
          <a:lstStyle/>
          <a:p>
            <a:pPr marL="342900" indent="-342900" fontAlgn="auto">
              <a:spcAft>
                <a:spcPts val="0"/>
              </a:spcAft>
              <a:buFont typeface="Arial" pitchFamily="34" charset="0"/>
              <a:buChar char="•"/>
              <a:defRPr/>
            </a:pPr>
            <a:r>
              <a:rPr lang="en-GB" sz="2000" dirty="0">
                <a:solidFill>
                  <a:schemeClr val="bg1">
                    <a:lumMod val="50000"/>
                  </a:schemeClr>
                </a:solidFill>
                <a:latin typeface="+mj-lt"/>
                <a:ea typeface="+mj-ea"/>
                <a:cs typeface="+mj-cs"/>
              </a:rPr>
              <a:t>Sept 2010  - FIA road-mapping launched ICT2010</a:t>
            </a:r>
          </a:p>
          <a:p>
            <a:pPr marL="342900" indent="-342900" fontAlgn="auto">
              <a:spcAft>
                <a:spcPts val="0"/>
              </a:spcAft>
              <a:buFont typeface="Arial" pitchFamily="34" charset="0"/>
              <a:buChar char="•"/>
              <a:defRPr/>
            </a:pPr>
            <a:r>
              <a:rPr lang="en-GB" sz="2000" dirty="0">
                <a:solidFill>
                  <a:schemeClr val="bg1">
                    <a:lumMod val="50000"/>
                  </a:schemeClr>
                </a:solidFill>
                <a:latin typeface="+mj-lt"/>
                <a:ea typeface="+mj-ea"/>
                <a:cs typeface="+mj-cs"/>
              </a:rPr>
              <a:t>Dec 2010 – Roadmap working meeting, Ghent</a:t>
            </a:r>
          </a:p>
          <a:p>
            <a:pPr marL="342900" indent="-342900" fontAlgn="auto">
              <a:spcAft>
                <a:spcPts val="0"/>
              </a:spcAft>
              <a:buFont typeface="Arial" pitchFamily="34" charset="0"/>
              <a:buChar char="•"/>
              <a:defRPr/>
            </a:pPr>
            <a:r>
              <a:rPr lang="en-GB" sz="2000" dirty="0">
                <a:latin typeface="+mj-lt"/>
                <a:ea typeface="+mj-ea"/>
                <a:cs typeface="+mj-cs"/>
              </a:rPr>
              <a:t>Jan 2011 - Roadmap structure complete</a:t>
            </a:r>
          </a:p>
          <a:p>
            <a:pPr marL="342900" indent="-342900" fontAlgn="auto">
              <a:spcAft>
                <a:spcPts val="0"/>
              </a:spcAft>
              <a:buFont typeface="Arial" pitchFamily="34" charset="0"/>
              <a:buChar char="•"/>
              <a:defRPr/>
            </a:pPr>
            <a:r>
              <a:rPr lang="en-GB" sz="2000" dirty="0">
                <a:latin typeface="+mj-lt"/>
                <a:ea typeface="+mj-ea"/>
                <a:cs typeface="+mj-cs"/>
              </a:rPr>
              <a:t>Jan 31</a:t>
            </a:r>
            <a:r>
              <a:rPr lang="en-GB" sz="2000" baseline="30000" dirty="0">
                <a:latin typeface="+mj-lt"/>
                <a:ea typeface="+mj-ea"/>
                <a:cs typeface="+mj-cs"/>
              </a:rPr>
              <a:t>st</a:t>
            </a:r>
            <a:r>
              <a:rPr lang="en-GB" sz="2000" dirty="0">
                <a:latin typeface="+mj-lt"/>
                <a:ea typeface="+mj-ea"/>
                <a:cs typeface="+mj-cs"/>
              </a:rPr>
              <a:t> contributors signed up though FISA support projects</a:t>
            </a:r>
          </a:p>
          <a:p>
            <a:pPr marL="342900" indent="-342900" fontAlgn="auto">
              <a:spcAft>
                <a:spcPts val="0"/>
              </a:spcAft>
              <a:buFont typeface="Arial" pitchFamily="34" charset="0"/>
              <a:buChar char="•"/>
              <a:defRPr/>
            </a:pPr>
            <a:r>
              <a:rPr lang="en-GB" sz="2000" b="1" dirty="0">
                <a:solidFill>
                  <a:srgbClr val="FF0000"/>
                </a:solidFill>
                <a:latin typeface="+mj-lt"/>
                <a:ea typeface="+mj-ea"/>
                <a:cs typeface="+mj-cs"/>
              </a:rPr>
              <a:t>Feb – Receive contributions</a:t>
            </a:r>
          </a:p>
          <a:p>
            <a:pPr marL="342900" indent="-342900" fontAlgn="auto">
              <a:spcAft>
                <a:spcPts val="0"/>
              </a:spcAft>
              <a:buFont typeface="Arial" pitchFamily="34" charset="0"/>
              <a:buChar char="•"/>
              <a:defRPr/>
            </a:pPr>
            <a:r>
              <a:rPr lang="en-GB" sz="2000" dirty="0">
                <a:latin typeface="+mj-lt"/>
                <a:ea typeface="+mj-ea"/>
                <a:cs typeface="+mj-cs"/>
              </a:rPr>
              <a:t>March – prepare outline draft</a:t>
            </a:r>
          </a:p>
          <a:p>
            <a:pPr marL="342900" indent="-342900" fontAlgn="auto">
              <a:spcAft>
                <a:spcPts val="0"/>
              </a:spcAft>
              <a:buFont typeface="Arial" pitchFamily="34" charset="0"/>
              <a:buChar char="•"/>
              <a:defRPr/>
            </a:pPr>
            <a:r>
              <a:rPr lang="en-GB" sz="2000" b="1" dirty="0">
                <a:solidFill>
                  <a:srgbClr val="FF0000"/>
                </a:solidFill>
                <a:latin typeface="+mj-lt"/>
                <a:ea typeface="+mj-ea"/>
                <a:cs typeface="+mj-cs"/>
              </a:rPr>
              <a:t>March 31</a:t>
            </a:r>
            <a:r>
              <a:rPr lang="en-GB" sz="2000" b="1" baseline="30000" dirty="0">
                <a:solidFill>
                  <a:srgbClr val="FF0000"/>
                </a:solidFill>
                <a:latin typeface="+mj-lt"/>
                <a:ea typeface="+mj-ea"/>
                <a:cs typeface="+mj-cs"/>
              </a:rPr>
              <a:t>st</a:t>
            </a:r>
            <a:r>
              <a:rPr lang="en-GB" sz="2000" b="1" dirty="0">
                <a:solidFill>
                  <a:srgbClr val="FF0000"/>
                </a:solidFill>
                <a:latin typeface="+mj-lt"/>
                <a:ea typeface="+mj-ea"/>
                <a:cs typeface="+mj-cs"/>
              </a:rPr>
              <a:t> Open meeting Brussels</a:t>
            </a:r>
          </a:p>
          <a:p>
            <a:pPr marL="342900" indent="-342900" fontAlgn="auto">
              <a:spcAft>
                <a:spcPts val="0"/>
              </a:spcAft>
              <a:buFont typeface="Arial" pitchFamily="34" charset="0"/>
              <a:buChar char="•"/>
              <a:defRPr/>
            </a:pPr>
            <a:r>
              <a:rPr lang="en-GB" sz="2000" dirty="0">
                <a:latin typeface="+mj-lt"/>
                <a:ea typeface="+mj-ea"/>
                <a:cs typeface="+mj-cs"/>
              </a:rPr>
              <a:t>April – prepare first draft</a:t>
            </a:r>
          </a:p>
          <a:p>
            <a:pPr marL="342900" indent="-342900" fontAlgn="auto">
              <a:spcAft>
                <a:spcPts val="0"/>
              </a:spcAft>
              <a:buFont typeface="Arial" pitchFamily="34" charset="0"/>
              <a:buChar char="•"/>
              <a:defRPr/>
            </a:pPr>
            <a:r>
              <a:rPr lang="en-GB" sz="2000" b="1" dirty="0">
                <a:solidFill>
                  <a:srgbClr val="FF0000"/>
                </a:solidFill>
                <a:latin typeface="+mj-lt"/>
                <a:ea typeface="+mj-ea"/>
                <a:cs typeface="+mj-cs"/>
              </a:rPr>
              <a:t>May – public review at FIA Budapest</a:t>
            </a:r>
          </a:p>
          <a:p>
            <a:pPr marL="342900" indent="-342900" fontAlgn="auto">
              <a:spcAft>
                <a:spcPts val="0"/>
              </a:spcAft>
              <a:buFont typeface="Arial" pitchFamily="34" charset="0"/>
              <a:buChar char="•"/>
              <a:defRPr/>
            </a:pPr>
            <a:r>
              <a:rPr lang="en-GB" sz="2000" dirty="0">
                <a:latin typeface="+mj-lt"/>
                <a:ea typeface="+mj-ea"/>
                <a:cs typeface="+mj-cs"/>
              </a:rPr>
              <a:t>September – FIA Roadmap v1</a:t>
            </a:r>
          </a:p>
          <a:p>
            <a:pPr marL="342900" indent="-342900" fontAlgn="auto">
              <a:spcAft>
                <a:spcPts val="0"/>
              </a:spcAft>
              <a:buFont typeface="Arial" pitchFamily="34" charset="0"/>
              <a:buChar char="•"/>
              <a:defRPr/>
            </a:pPr>
            <a:endParaRPr lang="en-GB" sz="2000" dirty="0">
              <a:latin typeface="+mj-lt"/>
              <a:ea typeface="+mj-ea"/>
              <a:cs typeface="+mj-cs"/>
            </a:endParaRPr>
          </a:p>
        </p:txBody>
      </p:sp>
    </p:spTree>
    <p:extLst>
      <p:ext uri="{BB962C8B-B14F-4D97-AF65-F5344CB8AC3E}">
        <p14:creationId xmlns:p14="http://schemas.microsoft.com/office/powerpoint/2010/main" val="28375591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Template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6101063"/>
              </p:ext>
            </p:extLst>
          </p:nvPr>
        </p:nvGraphicFramePr>
        <p:xfrm>
          <a:off x="457200" y="1412776"/>
          <a:ext cx="8003232" cy="4536505"/>
        </p:xfrm>
        <a:graphic>
          <a:graphicData uri="http://schemas.openxmlformats.org/drawingml/2006/table">
            <a:tbl>
              <a:tblPr firstRow="1" bandRow="1">
                <a:tableStyleId>{5940675A-B579-460E-94D1-54222C63F5DA}</a:tableStyleId>
              </a:tblPr>
              <a:tblGrid>
                <a:gridCol w="4001616"/>
                <a:gridCol w="4001616"/>
              </a:tblGrid>
              <a:tr h="458043">
                <a:tc>
                  <a:txBody>
                    <a:bodyPr/>
                    <a:lstStyle/>
                    <a:p>
                      <a:r>
                        <a:rPr lang="en-GB" dirty="0" smtClean="0"/>
                        <a:t>FIA Research</a:t>
                      </a:r>
                      <a:r>
                        <a:rPr lang="en-GB" baseline="0" dirty="0" smtClean="0"/>
                        <a:t> Roadmap</a:t>
                      </a:r>
                      <a:endParaRPr lang="en-GB" dirty="0"/>
                    </a:p>
                  </a:txBody>
                  <a:tcPr/>
                </a:tc>
                <a:tc>
                  <a:txBody>
                    <a:bodyPr/>
                    <a:lstStyle/>
                    <a:p>
                      <a:r>
                        <a:rPr lang="en-GB" dirty="0" smtClean="0"/>
                        <a:t>Topic</a:t>
                      </a:r>
                      <a:r>
                        <a:rPr lang="en-GB" baseline="0" dirty="0" smtClean="0"/>
                        <a:t> Name</a:t>
                      </a:r>
                      <a:endParaRPr lang="en-GB" dirty="0"/>
                    </a:p>
                  </a:txBody>
                  <a:tcPr/>
                </a:tc>
              </a:tr>
              <a:tr h="458043">
                <a:tc>
                  <a:txBody>
                    <a:bodyPr/>
                    <a:lstStyle/>
                    <a:p>
                      <a:r>
                        <a:rPr lang="en-GB" dirty="0" smtClean="0"/>
                        <a:t>Topic  </a:t>
                      </a:r>
                      <a:endParaRPr lang="en-GB" dirty="0"/>
                    </a:p>
                  </a:txBody>
                  <a:tcPr/>
                </a:tc>
                <a:tc>
                  <a:txBody>
                    <a:bodyPr/>
                    <a:lstStyle/>
                    <a:p>
                      <a:r>
                        <a:rPr lang="en-GB" dirty="0" smtClean="0"/>
                        <a:t>A</a:t>
                      </a:r>
                      <a:r>
                        <a:rPr lang="en-GB" baseline="0" dirty="0" smtClean="0"/>
                        <a:t> short description of the topic</a:t>
                      </a:r>
                      <a:endParaRPr lang="en-GB" dirty="0"/>
                    </a:p>
                  </a:txBody>
                  <a:tcPr/>
                </a:tc>
              </a:tr>
              <a:tr h="458043">
                <a:tc>
                  <a:txBody>
                    <a:bodyPr/>
                    <a:lstStyle/>
                    <a:p>
                      <a:r>
                        <a:rPr lang="en-GB" dirty="0" smtClean="0"/>
                        <a:t>Contributors</a:t>
                      </a:r>
                      <a:r>
                        <a:rPr lang="en-GB" baseline="0" dirty="0" smtClean="0"/>
                        <a:t>  </a:t>
                      </a:r>
                      <a:endParaRPr lang="en-GB" dirty="0"/>
                    </a:p>
                  </a:txBody>
                  <a:tcPr/>
                </a:tc>
                <a:tc>
                  <a:txBody>
                    <a:bodyPr/>
                    <a:lstStyle/>
                    <a:p>
                      <a:r>
                        <a:rPr lang="en-GB" dirty="0" smtClean="0"/>
                        <a:t>Names of Contributors</a:t>
                      </a:r>
                      <a:endParaRPr lang="en-GB" dirty="0"/>
                    </a:p>
                  </a:txBody>
                  <a:tcPr/>
                </a:tc>
              </a:tr>
              <a:tr h="790594">
                <a:tc>
                  <a:txBody>
                    <a:bodyPr/>
                    <a:lstStyle/>
                    <a:p>
                      <a:r>
                        <a:rPr lang="en-GB" dirty="0" smtClean="0"/>
                        <a:t>What is changing?</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 few</a:t>
                      </a:r>
                      <a:r>
                        <a:rPr lang="en-GB" baseline="0" dirty="0" smtClean="0"/>
                        <a:t> paragraphs</a:t>
                      </a:r>
                      <a:endParaRPr lang="en-GB" dirty="0" smtClean="0"/>
                    </a:p>
                    <a:p>
                      <a:endParaRPr lang="en-GB" dirty="0"/>
                    </a:p>
                  </a:txBody>
                  <a:tcPr/>
                </a:tc>
              </a:tr>
              <a:tr h="790594">
                <a:tc>
                  <a:txBody>
                    <a:bodyPr/>
                    <a:lstStyle/>
                    <a:p>
                      <a:r>
                        <a:rPr lang="en-GB" dirty="0" smtClean="0"/>
                        <a:t>What is the vision?</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 few</a:t>
                      </a:r>
                      <a:r>
                        <a:rPr lang="en-GB" baseline="0" dirty="0" smtClean="0"/>
                        <a:t> paragraphs</a:t>
                      </a:r>
                      <a:endParaRPr lang="en-GB" dirty="0" smtClean="0"/>
                    </a:p>
                    <a:p>
                      <a:endParaRPr lang="en-GB" dirty="0"/>
                    </a:p>
                  </a:txBody>
                  <a:tcPr/>
                </a:tc>
              </a:tr>
              <a:tr h="790594">
                <a:tc>
                  <a:txBody>
                    <a:bodyPr/>
                    <a:lstStyle/>
                    <a:p>
                      <a:r>
                        <a:rPr lang="en-GB" dirty="0" smtClean="0"/>
                        <a:t>What are</a:t>
                      </a:r>
                      <a:r>
                        <a:rPr lang="en-GB" baseline="0" dirty="0" smtClean="0"/>
                        <a:t> the challenges, the gaps?</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 few</a:t>
                      </a:r>
                      <a:r>
                        <a:rPr lang="en-GB" baseline="0" dirty="0" smtClean="0"/>
                        <a:t> paragraphs</a:t>
                      </a:r>
                      <a:endParaRPr lang="en-GB" dirty="0" smtClean="0"/>
                    </a:p>
                    <a:p>
                      <a:endParaRPr lang="en-GB" dirty="0"/>
                    </a:p>
                  </a:txBody>
                  <a:tcPr/>
                </a:tc>
              </a:tr>
              <a:tr h="790594">
                <a:tc>
                  <a:txBody>
                    <a:bodyPr/>
                    <a:lstStyle/>
                    <a:p>
                      <a:r>
                        <a:rPr lang="en-GB" dirty="0" smtClean="0"/>
                        <a:t>What are the potential</a:t>
                      </a:r>
                      <a:r>
                        <a:rPr lang="en-GB" baseline="0" dirty="0" smtClean="0"/>
                        <a:t> solutions?</a:t>
                      </a:r>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 few</a:t>
                      </a:r>
                      <a:r>
                        <a:rPr lang="en-GB" baseline="0" dirty="0" smtClean="0"/>
                        <a:t> paragraphs</a:t>
                      </a:r>
                      <a:endParaRPr lang="en-GB" dirty="0" smtClean="0"/>
                    </a:p>
                    <a:p>
                      <a:endParaRPr lang="en-GB" dirty="0"/>
                    </a:p>
                  </a:txBody>
                  <a:tcPr/>
                </a:tc>
              </a:tr>
            </a:tbl>
          </a:graphicData>
        </a:graphic>
      </p:graphicFrame>
    </p:spTree>
    <p:extLst>
      <p:ext uri="{BB962C8B-B14F-4D97-AF65-F5344CB8AC3E}">
        <p14:creationId xmlns:p14="http://schemas.microsoft.com/office/powerpoint/2010/main" val="3241753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FAQ</a:t>
            </a:r>
            <a:endParaRPr lang="en-GB" dirty="0"/>
          </a:p>
        </p:txBody>
      </p:sp>
      <p:sp>
        <p:nvSpPr>
          <p:cNvPr id="3" name="Content Placeholder 2"/>
          <p:cNvSpPr>
            <a:spLocks noGrp="1"/>
          </p:cNvSpPr>
          <p:nvPr>
            <p:ph idx="1"/>
          </p:nvPr>
        </p:nvSpPr>
        <p:spPr>
          <a:xfrm>
            <a:off x="457200" y="1268760"/>
            <a:ext cx="8229600" cy="5112568"/>
          </a:xfrm>
        </p:spPr>
        <p:txBody>
          <a:bodyPr>
            <a:noAutofit/>
          </a:bodyPr>
          <a:lstStyle/>
          <a:p>
            <a:r>
              <a:rPr lang="en-GB" sz="1600" dirty="0" smtClean="0"/>
              <a:t>How much detail to you need in response to the questions?</a:t>
            </a:r>
          </a:p>
          <a:p>
            <a:pPr lvl="1"/>
            <a:r>
              <a:rPr lang="en-GB" sz="1400" dirty="0" smtClean="0"/>
              <a:t>Short is good, keep to high level points, one or two pages will be sufficient in most cases</a:t>
            </a:r>
          </a:p>
          <a:p>
            <a:r>
              <a:rPr lang="en-GB" sz="1600" dirty="0" smtClean="0"/>
              <a:t>I am not sure how to interpret the questions, they are quite general, where should I start?</a:t>
            </a:r>
          </a:p>
          <a:p>
            <a:pPr lvl="1"/>
            <a:r>
              <a:rPr lang="en-GB" sz="1400" dirty="0" smtClean="0"/>
              <a:t>There are many ways to do this and some will start with technology, some with societal challenges, some with a vision for future internet, but for each topic </a:t>
            </a:r>
            <a:r>
              <a:rPr lang="en-GB" sz="1400" dirty="0"/>
              <a:t>we want people to write about the future, their vision, the challenges and gaps, and how they might be addressed. </a:t>
            </a:r>
          </a:p>
          <a:p>
            <a:r>
              <a:rPr lang="en-GB" sz="1600" dirty="0" smtClean="0"/>
              <a:t>Our interests cover more than one topic, can we respond to more than one?</a:t>
            </a:r>
          </a:p>
          <a:p>
            <a:pPr lvl="1"/>
            <a:r>
              <a:rPr lang="en-GB" sz="1400" dirty="0" smtClean="0"/>
              <a:t>Yes, you of course, please find the most appropriate topic to respond under</a:t>
            </a:r>
            <a:endParaRPr lang="en-GB" sz="1400" dirty="0"/>
          </a:p>
          <a:p>
            <a:r>
              <a:rPr lang="en-GB" sz="1600" dirty="0" smtClean="0"/>
              <a:t>There are a number of facets to topic X that we would like to address</a:t>
            </a:r>
          </a:p>
          <a:p>
            <a:pPr lvl="1"/>
            <a:r>
              <a:rPr lang="en-GB" sz="1400" dirty="0" smtClean="0"/>
              <a:t>Sure, break it down into sub-topics as you see fit, but please try to keep the topics ‘big enough’ to provoke significant inputs. </a:t>
            </a:r>
          </a:p>
          <a:p>
            <a:r>
              <a:rPr lang="en-GB" sz="1600" dirty="0" smtClean="0"/>
              <a:t>How did you arrive at this list of topics?	</a:t>
            </a:r>
          </a:p>
          <a:p>
            <a:pPr lvl="1"/>
            <a:r>
              <a:rPr lang="en-GB" sz="1400" dirty="0" smtClean="0"/>
              <a:t>We used the structure of the framework programme so that research communities could pick up from there, significant “societal challenges”, and some topics that came out of our workshop in Ghent</a:t>
            </a:r>
            <a:endParaRPr lang="en-GB" sz="1400" dirty="0"/>
          </a:p>
          <a:p>
            <a:r>
              <a:rPr lang="en-GB" sz="1600" dirty="0" smtClean="0"/>
              <a:t>The topic I want to address isn’t listed, can I add a new one</a:t>
            </a:r>
          </a:p>
          <a:p>
            <a:pPr lvl="1"/>
            <a:r>
              <a:rPr lang="en-GB" sz="1400" dirty="0" smtClean="0"/>
              <a:t> Sure, lease identify the topic and respond accordingly. Our list isn’t meant to be prescriptive,  and we’ll use the inputs, but as above, please try to keep to keep topics big enough. </a:t>
            </a:r>
          </a:p>
          <a:p>
            <a:r>
              <a:rPr lang="en-GB" sz="1600" dirty="0" smtClean="0"/>
              <a:t>Will each topic form a heading in the final roadmap</a:t>
            </a:r>
          </a:p>
          <a:p>
            <a:pPr lvl="1"/>
            <a:r>
              <a:rPr lang="en-GB" sz="1400" dirty="0" smtClean="0"/>
              <a:t>No, we’ll organise the report around the questions, not the topics. However individual responses will be published on the wiki for future reference.</a:t>
            </a:r>
          </a:p>
        </p:txBody>
      </p:sp>
    </p:spTree>
    <p:extLst>
      <p:ext uri="{BB962C8B-B14F-4D97-AF65-F5344CB8AC3E}">
        <p14:creationId xmlns:p14="http://schemas.microsoft.com/office/powerpoint/2010/main" val="2619243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Slide Number Placeholder 1"/>
          <p:cNvSpPr txBox="1">
            <a:spLocks noGrp="1"/>
          </p:cNvSpPr>
          <p:nvPr/>
        </p:nvSpPr>
        <p:spPr bwMode="auto">
          <a:xfrm>
            <a:off x="6553200" y="6324600"/>
            <a:ext cx="1141413"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1pPr>
            <a:lvl2pPr marL="742950" indent="-28575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2pPr>
            <a:lvl3pPr marL="1143000" indent="-22860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3pPr>
            <a:lvl4pPr marL="1600200" indent="-22860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4pPr>
            <a:lvl5pPr marL="2057400" indent="-22860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9pPr>
          </a:lstStyle>
          <a:p>
            <a:pPr algn="r" eaLnBrk="1">
              <a:lnSpc>
                <a:spcPct val="100000"/>
              </a:lnSpc>
              <a:buClr>
                <a:srgbClr val="FFCC66"/>
              </a:buClr>
            </a:pPr>
            <a:r>
              <a:rPr lang="en-GB" sz="1200">
                <a:solidFill>
                  <a:srgbClr val="FFCC66"/>
                </a:solidFill>
              </a:rPr>
              <a:t>••• </a:t>
            </a:r>
            <a:fld id="{FA8603E3-AB30-4028-AC42-75A5A9BC148C}" type="slidenum">
              <a:rPr lang="en-GB" sz="1200">
                <a:solidFill>
                  <a:srgbClr val="FFCC66"/>
                </a:solidFill>
              </a:rPr>
              <a:pPr algn="r" eaLnBrk="1">
                <a:lnSpc>
                  <a:spcPct val="100000"/>
                </a:lnSpc>
                <a:buClr>
                  <a:srgbClr val="FFCC66"/>
                </a:buClr>
              </a:pPr>
              <a:t>2</a:t>
            </a:fld>
            <a:endParaRPr lang="en-GB" sz="1200">
              <a:solidFill>
                <a:srgbClr val="FFCC66"/>
              </a:solidFill>
            </a:endParaRPr>
          </a:p>
        </p:txBody>
      </p:sp>
      <p:sp>
        <p:nvSpPr>
          <p:cNvPr id="480259" name="Text Box 4"/>
          <p:cNvSpPr txBox="1">
            <a:spLocks noChangeArrowheads="1"/>
          </p:cNvSpPr>
          <p:nvPr/>
        </p:nvSpPr>
        <p:spPr bwMode="auto">
          <a:xfrm>
            <a:off x="6553200" y="6324600"/>
            <a:ext cx="1143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1pPr>
            <a:lvl2pPr marL="742950" indent="-28575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2pPr>
            <a:lvl3pPr marL="1143000" indent="-22860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3pPr>
            <a:lvl4pPr marL="1600200" indent="-22860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4pPr>
            <a:lvl5pPr marL="2057400" indent="-22860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9pPr>
          </a:lstStyle>
          <a:p>
            <a:pPr algn="r" eaLnBrk="1">
              <a:lnSpc>
                <a:spcPct val="100000"/>
              </a:lnSpc>
              <a:buClr>
                <a:srgbClr val="FFCC66"/>
              </a:buClr>
            </a:pPr>
            <a:r>
              <a:rPr lang="en-GB" sz="1200">
                <a:solidFill>
                  <a:schemeClr val="tx1"/>
                </a:solidFill>
              </a:rPr>
              <a:t>••• </a:t>
            </a:r>
            <a:fld id="{46D80195-1283-4106-808E-14B05818AFF9}" type="slidenum">
              <a:rPr lang="en-GB" sz="1200">
                <a:solidFill>
                  <a:schemeClr val="tx1"/>
                </a:solidFill>
              </a:rPr>
              <a:pPr algn="r" eaLnBrk="1">
                <a:lnSpc>
                  <a:spcPct val="100000"/>
                </a:lnSpc>
                <a:buClr>
                  <a:srgbClr val="FFCC66"/>
                </a:buClr>
              </a:pPr>
              <a:t>2</a:t>
            </a:fld>
            <a:endParaRPr lang="en-GB" sz="1200">
              <a:solidFill>
                <a:schemeClr val="tx1"/>
              </a:solidFill>
            </a:endParaRPr>
          </a:p>
        </p:txBody>
      </p:sp>
      <p:sp>
        <p:nvSpPr>
          <p:cNvPr id="480260" name="Rectangle 4"/>
          <p:cNvSpPr>
            <a:spLocks noChangeArrowheads="1"/>
          </p:cNvSpPr>
          <p:nvPr/>
        </p:nvSpPr>
        <p:spPr bwMode="auto">
          <a:xfrm>
            <a:off x="0" y="44450"/>
            <a:ext cx="9144000" cy="1441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lnSpc>
                <a:spcPct val="93000"/>
              </a:lnSpc>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800" dirty="0" smtClean="0"/>
              <a:t>Timeline for  FP8 </a:t>
            </a:r>
            <a:r>
              <a:rPr lang="en-GB" sz="2800" dirty="0"/>
              <a:t>(draft)</a:t>
            </a:r>
          </a:p>
        </p:txBody>
      </p:sp>
      <p:pic>
        <p:nvPicPr>
          <p:cNvPr id="480272" name="Picture 16" descr="Roadmap-FP8-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9675" y="1844675"/>
            <a:ext cx="6486525" cy="3998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8129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Slide Number Placeholder 1"/>
          <p:cNvSpPr txBox="1">
            <a:spLocks noGrp="1"/>
          </p:cNvSpPr>
          <p:nvPr/>
        </p:nvSpPr>
        <p:spPr bwMode="auto">
          <a:xfrm>
            <a:off x="6553200" y="6324600"/>
            <a:ext cx="1141413" cy="45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1pPr>
            <a:lvl2pPr marL="742950" indent="-28575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2pPr>
            <a:lvl3pPr marL="1143000" indent="-22860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3pPr>
            <a:lvl4pPr marL="1600200" indent="-22860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4pPr>
            <a:lvl5pPr marL="2057400" indent="-22860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9pPr>
          </a:lstStyle>
          <a:p>
            <a:pPr algn="r" eaLnBrk="1">
              <a:lnSpc>
                <a:spcPct val="100000"/>
              </a:lnSpc>
              <a:buClr>
                <a:srgbClr val="FFCC66"/>
              </a:buClr>
            </a:pPr>
            <a:r>
              <a:rPr lang="en-GB" sz="1200">
                <a:solidFill>
                  <a:srgbClr val="FFCC66"/>
                </a:solidFill>
              </a:rPr>
              <a:t>••• </a:t>
            </a:r>
            <a:fld id="{7ECC2E6A-7AEF-4E0A-9819-FAE985CF649E}" type="slidenum">
              <a:rPr lang="en-GB" sz="1200">
                <a:solidFill>
                  <a:srgbClr val="FFCC66"/>
                </a:solidFill>
              </a:rPr>
              <a:pPr algn="r" eaLnBrk="1">
                <a:lnSpc>
                  <a:spcPct val="100000"/>
                </a:lnSpc>
                <a:buClr>
                  <a:srgbClr val="FFCC66"/>
                </a:buClr>
              </a:pPr>
              <a:t>3</a:t>
            </a:fld>
            <a:endParaRPr lang="en-GB" sz="1200">
              <a:solidFill>
                <a:srgbClr val="FFCC66"/>
              </a:solidFill>
            </a:endParaRPr>
          </a:p>
        </p:txBody>
      </p:sp>
      <p:sp>
        <p:nvSpPr>
          <p:cNvPr id="482307" name="Text Box 4"/>
          <p:cNvSpPr txBox="1">
            <a:spLocks noChangeArrowheads="1"/>
          </p:cNvSpPr>
          <p:nvPr/>
        </p:nvSpPr>
        <p:spPr bwMode="auto">
          <a:xfrm>
            <a:off x="6553200" y="6324600"/>
            <a:ext cx="11430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1pPr>
            <a:lvl2pPr marL="742950" indent="-28575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2pPr>
            <a:lvl3pPr marL="1143000" indent="-22860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3pPr>
            <a:lvl4pPr marL="1600200" indent="-22860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4pPr>
            <a:lvl5pPr marL="2057400" indent="-228600">
              <a:lnSpc>
                <a:spcPct val="95000"/>
              </a:lnSpc>
              <a:spcBef>
                <a:spcPct val="0"/>
              </a:spcBef>
              <a:buClr>
                <a:srgbClr val="000000"/>
              </a:buClr>
              <a:tabLst>
                <a:tab pos="723900" algn="l"/>
              </a:tabLst>
              <a:defRPr sz="2800">
                <a:solidFill>
                  <a:schemeClr val="bg1"/>
                </a:solidFill>
                <a:latin typeface="Times New Roman" pitchFamily="18" charset="0"/>
                <a:ea typeface="Lucida Sans Unicode" pitchFamily="34" charset="0"/>
                <a:cs typeface="Lucida Sans Unicode" pitchFamily="34" charset="0"/>
              </a:defRPr>
            </a:lvl5pPr>
            <a:lvl6pPr marL="25146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6pPr>
            <a:lvl7pPr marL="29718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7pPr>
            <a:lvl8pPr marL="34290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8pPr>
            <a:lvl9pPr marL="3886200" indent="-228600" defTabSz="449263" eaLnBrk="0" fontAlgn="base" hangingPunct="0">
              <a:lnSpc>
                <a:spcPct val="95000"/>
              </a:lnSpc>
              <a:spcBef>
                <a:spcPct val="0"/>
              </a:spcBef>
              <a:spcAft>
                <a:spcPct val="0"/>
              </a:spcAft>
              <a:buClr>
                <a:srgbClr val="000000"/>
              </a:buClr>
              <a:buSzPct val="100000"/>
              <a:buFont typeface="Times New Roman" pitchFamily="18" charset="0"/>
              <a:tabLst>
                <a:tab pos="723900" algn="l"/>
              </a:tabLst>
              <a:defRPr sz="2800">
                <a:solidFill>
                  <a:schemeClr val="bg1"/>
                </a:solidFill>
                <a:latin typeface="Times New Roman" pitchFamily="18" charset="0"/>
                <a:ea typeface="Lucida Sans Unicode" pitchFamily="34" charset="0"/>
                <a:cs typeface="Lucida Sans Unicode" pitchFamily="34" charset="0"/>
              </a:defRPr>
            </a:lvl9pPr>
          </a:lstStyle>
          <a:p>
            <a:pPr algn="r" eaLnBrk="1">
              <a:lnSpc>
                <a:spcPct val="100000"/>
              </a:lnSpc>
              <a:buClr>
                <a:srgbClr val="FFCC66"/>
              </a:buClr>
            </a:pPr>
            <a:r>
              <a:rPr lang="en-GB" sz="1200">
                <a:solidFill>
                  <a:schemeClr val="tx1"/>
                </a:solidFill>
              </a:rPr>
              <a:t>••• </a:t>
            </a:r>
            <a:fld id="{CA774366-665F-497E-9979-9393832571B5}" type="slidenum">
              <a:rPr lang="en-GB" sz="1200">
                <a:solidFill>
                  <a:schemeClr val="tx1"/>
                </a:solidFill>
              </a:rPr>
              <a:pPr algn="r" eaLnBrk="1">
                <a:lnSpc>
                  <a:spcPct val="100000"/>
                </a:lnSpc>
                <a:buClr>
                  <a:srgbClr val="FFCC66"/>
                </a:buClr>
              </a:pPr>
              <a:t>3</a:t>
            </a:fld>
            <a:endParaRPr lang="en-GB" sz="1200">
              <a:solidFill>
                <a:schemeClr val="tx1"/>
              </a:solidFill>
            </a:endParaRPr>
          </a:p>
        </p:txBody>
      </p:sp>
      <p:sp>
        <p:nvSpPr>
          <p:cNvPr id="482308" name="Rectangle 4"/>
          <p:cNvSpPr>
            <a:spLocks noChangeArrowheads="1"/>
          </p:cNvSpPr>
          <p:nvPr/>
        </p:nvSpPr>
        <p:spPr bwMode="auto">
          <a:xfrm>
            <a:off x="0" y="44450"/>
            <a:ext cx="9144000" cy="1441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lnSpc>
                <a:spcPct val="93000"/>
              </a:lnSpc>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800" dirty="0"/>
              <a:t>Timeline </a:t>
            </a:r>
            <a:r>
              <a:rPr lang="en-GB" sz="2800" dirty="0" smtClean="0"/>
              <a:t>– FIA Contributions (draft</a:t>
            </a:r>
            <a:r>
              <a:rPr lang="en-GB" sz="2800" dirty="0"/>
              <a:t>)</a:t>
            </a:r>
          </a:p>
        </p:txBody>
      </p:sp>
      <p:pic>
        <p:nvPicPr>
          <p:cNvPr id="482309" name="Picture 5" descr="Roadmap-FP8-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9675" y="1844675"/>
            <a:ext cx="6486525" cy="3998913"/>
          </a:xfrm>
          <a:prstGeom prst="rect">
            <a:avLst/>
          </a:prstGeom>
          <a:noFill/>
          <a:extLst>
            <a:ext uri="{909E8E84-426E-40DD-AFC4-6F175D3DCCD1}">
              <a14:hiddenFill xmlns:a14="http://schemas.microsoft.com/office/drawing/2010/main">
                <a:solidFill>
                  <a:srgbClr val="FFFFFF"/>
                </a:solidFill>
              </a14:hiddenFill>
            </a:ext>
          </a:extLst>
        </p:spPr>
      </p:pic>
      <p:sp>
        <p:nvSpPr>
          <p:cNvPr id="482310" name="Line 6"/>
          <p:cNvSpPr>
            <a:spLocks noChangeShapeType="1"/>
          </p:cNvSpPr>
          <p:nvPr/>
        </p:nvSpPr>
        <p:spPr bwMode="auto">
          <a:xfrm flipV="1">
            <a:off x="3132138" y="3067050"/>
            <a:ext cx="0" cy="2887663"/>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en-GB"/>
          </a:p>
        </p:txBody>
      </p:sp>
      <p:sp>
        <p:nvSpPr>
          <p:cNvPr id="482311" name="Rectangle 7"/>
          <p:cNvSpPr>
            <a:spLocks noChangeArrowheads="1"/>
          </p:cNvSpPr>
          <p:nvPr/>
        </p:nvSpPr>
        <p:spPr bwMode="auto">
          <a:xfrm>
            <a:off x="2519363" y="5954713"/>
            <a:ext cx="1223962" cy="739775"/>
          </a:xfrm>
          <a:prstGeom prst="rect">
            <a:avLst/>
          </a:prstGeom>
          <a:solidFill>
            <a:srgbClr val="FFFF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lgn="ctr" eaLnBrk="1" hangingPunct="1">
              <a:lnSpc>
                <a:spcPct val="100000"/>
              </a:lnSpc>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i="1">
                <a:effectLst>
                  <a:outerShdw blurRad="38100" dist="38100" dir="2700000" algn="tl">
                    <a:srgbClr val="FFFFFF"/>
                  </a:outerShdw>
                </a:effectLst>
                <a:latin typeface="Calibri" pitchFamily="34" charset="0"/>
              </a:rPr>
              <a:t>Commission proposal for MAFF 2014+</a:t>
            </a:r>
          </a:p>
        </p:txBody>
      </p:sp>
      <p:sp>
        <p:nvSpPr>
          <p:cNvPr id="482312" name="Line 8"/>
          <p:cNvSpPr>
            <a:spLocks noChangeShapeType="1"/>
          </p:cNvSpPr>
          <p:nvPr/>
        </p:nvSpPr>
        <p:spPr bwMode="auto">
          <a:xfrm flipV="1">
            <a:off x="6480175" y="3068638"/>
            <a:ext cx="0" cy="2887662"/>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en-GB"/>
          </a:p>
        </p:txBody>
      </p:sp>
      <p:sp>
        <p:nvSpPr>
          <p:cNvPr id="482313" name="Rectangle 9"/>
          <p:cNvSpPr>
            <a:spLocks noChangeArrowheads="1"/>
          </p:cNvSpPr>
          <p:nvPr/>
        </p:nvSpPr>
        <p:spPr bwMode="auto">
          <a:xfrm>
            <a:off x="5867400" y="5876925"/>
            <a:ext cx="1223963" cy="314325"/>
          </a:xfrm>
          <a:prstGeom prst="rect">
            <a:avLst/>
          </a:prstGeom>
          <a:solidFill>
            <a:srgbClr val="FFFF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lgn="ctr" eaLnBrk="1" hangingPunct="1">
              <a:lnSpc>
                <a:spcPct val="100000"/>
              </a:lnSpc>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i="1">
                <a:effectLst>
                  <a:outerShdw blurRad="38100" dist="38100" dir="2700000" algn="tl">
                    <a:srgbClr val="FFFFFF"/>
                  </a:outerShdw>
                </a:effectLst>
                <a:latin typeface="Calibri" pitchFamily="34" charset="0"/>
              </a:rPr>
              <a:t>First FP8 call</a:t>
            </a:r>
          </a:p>
        </p:txBody>
      </p:sp>
      <p:sp>
        <p:nvSpPr>
          <p:cNvPr id="482314" name="Line 10"/>
          <p:cNvSpPr>
            <a:spLocks noChangeShapeType="1"/>
          </p:cNvSpPr>
          <p:nvPr/>
        </p:nvSpPr>
        <p:spPr bwMode="auto">
          <a:xfrm flipV="1">
            <a:off x="3348038" y="3067050"/>
            <a:ext cx="0" cy="19812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en-GB"/>
          </a:p>
        </p:txBody>
      </p:sp>
      <p:sp>
        <p:nvSpPr>
          <p:cNvPr id="482315" name="Rectangle 11"/>
          <p:cNvSpPr>
            <a:spLocks noChangeArrowheads="1"/>
          </p:cNvSpPr>
          <p:nvPr/>
        </p:nvSpPr>
        <p:spPr bwMode="auto">
          <a:xfrm>
            <a:off x="3276600" y="4941888"/>
            <a:ext cx="1223963" cy="527050"/>
          </a:xfrm>
          <a:prstGeom prst="rect">
            <a:avLst/>
          </a:prstGeom>
          <a:solidFill>
            <a:srgbClr val="FFFF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lgn="ctr" eaLnBrk="1" hangingPunct="1">
              <a:lnSpc>
                <a:spcPct val="100000"/>
              </a:lnSpc>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i="1">
                <a:effectLst>
                  <a:outerShdw blurRad="38100" dist="38100" dir="2700000" algn="tl">
                    <a:srgbClr val="FFFFFF"/>
                  </a:outerShdw>
                </a:effectLst>
                <a:latin typeface="Calibri" pitchFamily="34" charset="0"/>
              </a:rPr>
              <a:t>FIA roadmap version 1</a:t>
            </a:r>
          </a:p>
        </p:txBody>
      </p:sp>
      <p:sp>
        <p:nvSpPr>
          <p:cNvPr id="482316" name="Line 12"/>
          <p:cNvSpPr>
            <a:spLocks noChangeShapeType="1"/>
          </p:cNvSpPr>
          <p:nvPr/>
        </p:nvSpPr>
        <p:spPr bwMode="auto">
          <a:xfrm flipV="1">
            <a:off x="4500563" y="3141663"/>
            <a:ext cx="0" cy="1981200"/>
          </a:xfrm>
          <a:prstGeom prst="line">
            <a:avLst/>
          </a:prstGeom>
          <a:noFill/>
          <a:ln w="254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p>
            <a:endParaRPr lang="en-GB"/>
          </a:p>
        </p:txBody>
      </p:sp>
      <p:sp>
        <p:nvSpPr>
          <p:cNvPr id="482317" name="Rectangle 13"/>
          <p:cNvSpPr>
            <a:spLocks noChangeArrowheads="1"/>
          </p:cNvSpPr>
          <p:nvPr/>
        </p:nvSpPr>
        <p:spPr bwMode="auto">
          <a:xfrm>
            <a:off x="4427538" y="4652963"/>
            <a:ext cx="1223962" cy="527050"/>
          </a:xfrm>
          <a:prstGeom prst="rect">
            <a:avLst/>
          </a:prstGeom>
          <a:solidFill>
            <a:srgbClr val="FFFF99"/>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lgn="ctr" eaLnBrk="1" hangingPunct="1">
              <a:lnSpc>
                <a:spcPct val="100000"/>
              </a:lnSpc>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i="1">
                <a:effectLst>
                  <a:outerShdw blurRad="38100" dist="38100" dir="2700000" algn="tl">
                    <a:srgbClr val="FFFFFF"/>
                  </a:outerShdw>
                </a:effectLst>
                <a:latin typeface="Calibri" pitchFamily="34" charset="0"/>
              </a:rPr>
              <a:t>FIA roadmap version 2</a:t>
            </a:r>
          </a:p>
        </p:txBody>
      </p:sp>
    </p:spTree>
    <p:extLst>
      <p:ext uri="{BB962C8B-B14F-4D97-AF65-F5344CB8AC3E}">
        <p14:creationId xmlns:p14="http://schemas.microsoft.com/office/powerpoint/2010/main" val="599748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FIA Research Roadmap</a:t>
            </a:r>
            <a:br>
              <a:rPr lang="en-GB" dirty="0" smtClean="0"/>
            </a:br>
            <a:r>
              <a:rPr lang="en-GB" dirty="0" smtClean="0"/>
              <a:t>Inputs</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What are we seeking?</a:t>
            </a:r>
          </a:p>
          <a:p>
            <a:pPr lvl="1"/>
            <a:r>
              <a:rPr lang="en-GB" dirty="0" smtClean="0"/>
              <a:t>inputs from many areas, groups, disciplines, communities who are researching Future Internet through the Future Internet Assembly</a:t>
            </a:r>
          </a:p>
          <a:p>
            <a:pPr lvl="1"/>
            <a:r>
              <a:rPr lang="en-GB" dirty="0" smtClean="0"/>
              <a:t>high level changes between now and 2020+, significant challenges facing us, big gaps that need to be addressed, disruptive technologies and approaches</a:t>
            </a:r>
          </a:p>
          <a:p>
            <a:pPr lvl="1"/>
            <a:r>
              <a:rPr lang="en-GB" dirty="0" smtClean="0"/>
              <a:t>Targeting 2020+, when Framework 8 research should have an impact</a:t>
            </a:r>
          </a:p>
          <a:p>
            <a:r>
              <a:rPr lang="en-GB" dirty="0" smtClean="0"/>
              <a:t>How</a:t>
            </a:r>
          </a:p>
          <a:p>
            <a:pPr lvl="1"/>
            <a:r>
              <a:rPr lang="en-GB" dirty="0" smtClean="0"/>
              <a:t>Break into list of </a:t>
            </a:r>
            <a:r>
              <a:rPr lang="en-GB" b="1" dirty="0" smtClean="0"/>
              <a:t>areas</a:t>
            </a:r>
          </a:p>
          <a:p>
            <a:pPr lvl="1"/>
            <a:r>
              <a:rPr lang="en-GB" dirty="0" smtClean="0"/>
              <a:t>Four key questions: Change/Vision/Challenge/Solution</a:t>
            </a:r>
          </a:p>
          <a:p>
            <a:pPr lvl="1"/>
            <a:r>
              <a:rPr lang="en-GB" dirty="0" smtClean="0"/>
              <a:t>Ask FISA projects to provide input on their chosen area(s)</a:t>
            </a:r>
          </a:p>
          <a:p>
            <a:pPr lvl="2"/>
            <a:r>
              <a:rPr lang="en-GB" dirty="0" smtClean="0"/>
              <a:t>Short (1 page) ‘research area vision document’ </a:t>
            </a:r>
          </a:p>
          <a:p>
            <a:pPr lvl="2"/>
            <a:r>
              <a:rPr lang="en-GB" dirty="0" smtClean="0"/>
              <a:t>Deeper analysis of topics highlighted in the research area</a:t>
            </a:r>
          </a:p>
          <a:p>
            <a:pPr lvl="1"/>
            <a:r>
              <a:rPr lang="en-GB" dirty="0" smtClean="0"/>
              <a:t>Open workshop March 31</a:t>
            </a:r>
            <a:r>
              <a:rPr lang="en-GB" baseline="30000" dirty="0" smtClean="0"/>
              <a:t>st</a:t>
            </a:r>
            <a:r>
              <a:rPr lang="en-GB" dirty="0" smtClean="0"/>
              <a:t> in Brussels</a:t>
            </a:r>
          </a:p>
          <a:p>
            <a:pPr lvl="1"/>
            <a:r>
              <a:rPr lang="en-GB" dirty="0" smtClean="0"/>
              <a:t>Editing team will synthesise high level roadmap from inputs</a:t>
            </a:r>
            <a:endParaRPr lang="en-GB" dirty="0"/>
          </a:p>
          <a:p>
            <a:pPr lvl="1"/>
            <a:r>
              <a:rPr lang="en-GB" dirty="0" smtClean="0"/>
              <a:t>Individual inputs will be available on the Wiki</a:t>
            </a:r>
            <a:endParaRPr lang="en-GB" dirty="0"/>
          </a:p>
          <a:p>
            <a:pPr lvl="1"/>
            <a:r>
              <a:rPr lang="en-GB" dirty="0" smtClean="0"/>
              <a:t>Present and review at FIA Budapest</a:t>
            </a:r>
          </a:p>
        </p:txBody>
      </p:sp>
    </p:spTree>
    <p:extLst>
      <p:ext uri="{BB962C8B-B14F-4D97-AF65-F5344CB8AC3E}">
        <p14:creationId xmlns:p14="http://schemas.microsoft.com/office/powerpoint/2010/main" val="3783322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Four key questions about each area</a:t>
            </a:r>
            <a:endParaRPr lang="en-GB"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2477132035"/>
              </p:ext>
            </p:extLst>
          </p:nvPr>
        </p:nvGraphicFramePr>
        <p:xfrm>
          <a:off x="457200" y="1600200"/>
          <a:ext cx="403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Content Placeholder 2"/>
          <p:cNvSpPr>
            <a:spLocks noGrp="1"/>
          </p:cNvSpPr>
          <p:nvPr>
            <p:ph sz="half" idx="2"/>
          </p:nvPr>
        </p:nvSpPr>
        <p:spPr/>
        <p:txBody>
          <a:bodyPr>
            <a:noAutofit/>
          </a:bodyPr>
          <a:lstStyle/>
          <a:p>
            <a:r>
              <a:rPr lang="en-GB" sz="2000" dirty="0"/>
              <a:t>What are </a:t>
            </a:r>
            <a:r>
              <a:rPr lang="en-GB" sz="2000" dirty="0" smtClean="0"/>
              <a:t>significant changes </a:t>
            </a:r>
            <a:r>
              <a:rPr lang="en-GB" sz="2000" dirty="0"/>
              <a:t>between now and 2020</a:t>
            </a:r>
            <a:r>
              <a:rPr lang="en-GB" sz="2000" dirty="0" smtClean="0"/>
              <a:t>+ in this topic area? What are the drivers of this change?</a:t>
            </a:r>
            <a:endParaRPr lang="en-GB" sz="2000" dirty="0"/>
          </a:p>
          <a:p>
            <a:r>
              <a:rPr lang="en-GB" sz="2000" dirty="0"/>
              <a:t>What is your vision for 2020+ in this topic/area?</a:t>
            </a:r>
          </a:p>
          <a:p>
            <a:r>
              <a:rPr lang="en-GB" sz="2000" dirty="0"/>
              <a:t>What are the hard challenges, big gaps, what </a:t>
            </a:r>
            <a:r>
              <a:rPr lang="en-GB" sz="2000" dirty="0" smtClean="0"/>
              <a:t>will be difficult</a:t>
            </a:r>
            <a:r>
              <a:rPr lang="en-GB" sz="2000" dirty="0"/>
              <a:t>, </a:t>
            </a:r>
            <a:r>
              <a:rPr lang="en-GB" sz="2000" dirty="0" smtClean="0"/>
              <a:t>significant barriers to achieving </a:t>
            </a:r>
            <a:r>
              <a:rPr lang="en-GB" sz="2000" dirty="0"/>
              <a:t>this vision?</a:t>
            </a:r>
          </a:p>
          <a:p>
            <a:r>
              <a:rPr lang="en-GB" sz="2000" dirty="0"/>
              <a:t>What radical approaches, disruptive technologies, new ideas might be solutions to these challenges</a:t>
            </a:r>
          </a:p>
        </p:txBody>
      </p:sp>
      <p:sp>
        <p:nvSpPr>
          <p:cNvPr id="4" name="Slide Number Placeholder 3"/>
          <p:cNvSpPr>
            <a:spLocks noGrp="1"/>
          </p:cNvSpPr>
          <p:nvPr>
            <p:ph type="sldNum" sz="quarter" idx="12"/>
          </p:nvPr>
        </p:nvSpPr>
        <p:spPr/>
        <p:txBody>
          <a:bodyPr/>
          <a:lstStyle/>
          <a:p>
            <a:pPr>
              <a:defRPr/>
            </a:pPr>
            <a:fld id="{D19B7C2B-18C4-4076-856E-DD3F3FCC9425}" type="slidenum">
              <a:rPr lang="fr-BE" smtClean="0"/>
              <a:pPr>
                <a:defRPr/>
              </a:pPr>
              <a:t>5</a:t>
            </a:fld>
            <a:endParaRPr lang="fr-BE" dirty="0"/>
          </a:p>
        </p:txBody>
      </p:sp>
    </p:spTree>
    <p:extLst>
      <p:ext uri="{BB962C8B-B14F-4D97-AF65-F5344CB8AC3E}">
        <p14:creationId xmlns:p14="http://schemas.microsoft.com/office/powerpoint/2010/main" val="2363813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Oval 104"/>
          <p:cNvSpPr/>
          <p:nvPr/>
        </p:nvSpPr>
        <p:spPr>
          <a:xfrm>
            <a:off x="1202929" y="5352436"/>
            <a:ext cx="1296144" cy="780906"/>
          </a:xfrm>
          <a:prstGeom prst="ellipse">
            <a:avLst/>
          </a:prstGeom>
          <a:ln/>
        </p:spPr>
        <p:style>
          <a:lnRef idx="1">
            <a:schemeClr val="dk1"/>
          </a:lnRef>
          <a:fillRef idx="2">
            <a:schemeClr val="dk1"/>
          </a:fillRef>
          <a:effectRef idx="1">
            <a:schemeClr val="dk1"/>
          </a:effectRef>
          <a:fontRef idx="minor">
            <a:schemeClr val="dk1"/>
          </a:fontRef>
        </p:style>
        <p:txBody>
          <a:bodyPr lIns="0" tIns="0" rIns="0" bIns="0" rtlCol="0" anchor="ctr"/>
          <a:lstStyle/>
          <a:p>
            <a:pPr algn="ctr"/>
            <a:r>
              <a:rPr lang="en-GB" dirty="0" smtClean="0"/>
              <a:t> </a:t>
            </a:r>
            <a:endParaRPr lang="en-GB" dirty="0"/>
          </a:p>
        </p:txBody>
      </p:sp>
      <p:sp>
        <p:nvSpPr>
          <p:cNvPr id="5" name="Title 4"/>
          <p:cNvSpPr>
            <a:spLocks noGrp="1"/>
          </p:cNvSpPr>
          <p:nvPr>
            <p:ph type="title"/>
          </p:nvPr>
        </p:nvSpPr>
        <p:spPr/>
        <p:txBody>
          <a:bodyPr>
            <a:normAutofit fontScale="90000"/>
          </a:bodyPr>
          <a:lstStyle/>
          <a:p>
            <a:r>
              <a:rPr lang="en-GB" dirty="0" smtClean="0"/>
              <a:t>Example Research Areas</a:t>
            </a:r>
            <a:br>
              <a:rPr lang="en-GB" dirty="0" smtClean="0"/>
            </a:br>
            <a:endParaRPr lang="en-GB" dirty="0"/>
          </a:p>
        </p:txBody>
      </p:sp>
      <p:sp>
        <p:nvSpPr>
          <p:cNvPr id="6" name="Oval 5"/>
          <p:cNvSpPr/>
          <p:nvPr/>
        </p:nvSpPr>
        <p:spPr>
          <a:xfrm>
            <a:off x="1799416" y="2562697"/>
            <a:ext cx="1656184" cy="924747"/>
          </a:xfrm>
          <a:prstGeom prst="ellipse">
            <a:avLst/>
          </a:prstGeom>
          <a:ln/>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r>
              <a:rPr lang="en-GB" b="1" dirty="0" smtClean="0"/>
              <a:t>Internet </a:t>
            </a:r>
          </a:p>
          <a:p>
            <a:pPr algn="ctr"/>
            <a:r>
              <a:rPr lang="en-GB" b="1" dirty="0" smtClean="0"/>
              <a:t>research</a:t>
            </a:r>
            <a:endParaRPr lang="en-GB" b="1" dirty="0"/>
          </a:p>
        </p:txBody>
      </p:sp>
      <p:sp>
        <p:nvSpPr>
          <p:cNvPr id="7" name="Oval 6"/>
          <p:cNvSpPr/>
          <p:nvPr/>
        </p:nvSpPr>
        <p:spPr>
          <a:xfrm>
            <a:off x="5674976" y="4424716"/>
            <a:ext cx="1800200" cy="927720"/>
          </a:xfrm>
          <a:prstGeom prst="ellipse">
            <a:avLst/>
          </a:prstGeom>
          <a:ln/>
        </p:spPr>
        <p:style>
          <a:lnRef idx="1">
            <a:schemeClr val="accent3"/>
          </a:lnRef>
          <a:fillRef idx="3">
            <a:schemeClr val="accent3"/>
          </a:fillRef>
          <a:effectRef idx="2">
            <a:schemeClr val="accent3"/>
          </a:effectRef>
          <a:fontRef idx="minor">
            <a:schemeClr val="lt1"/>
          </a:fontRef>
        </p:style>
        <p:txBody>
          <a:bodyPr lIns="0" tIns="0" rIns="0" bIns="0" rtlCol="0" anchor="ctr"/>
          <a:lstStyle/>
          <a:p>
            <a:pPr algn="ctr"/>
            <a:r>
              <a:rPr lang="en-GB" b="1" dirty="0" smtClean="0"/>
              <a:t>Societal Challenges</a:t>
            </a:r>
            <a:endParaRPr lang="en-GB" b="1" dirty="0"/>
          </a:p>
        </p:txBody>
      </p:sp>
      <p:sp>
        <p:nvSpPr>
          <p:cNvPr id="8" name="Oval 7"/>
          <p:cNvSpPr/>
          <p:nvPr/>
        </p:nvSpPr>
        <p:spPr>
          <a:xfrm>
            <a:off x="2752298" y="1647322"/>
            <a:ext cx="1296144" cy="780906"/>
          </a:xfrm>
          <a:prstGeom prst="ellipse">
            <a:avLst/>
          </a:prstGeom>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GB" dirty="0" smtClean="0"/>
              <a:t>Trust</a:t>
            </a:r>
            <a:endParaRPr lang="en-GB" dirty="0"/>
          </a:p>
        </p:txBody>
      </p:sp>
      <p:sp>
        <p:nvSpPr>
          <p:cNvPr id="9" name="Oval 8"/>
          <p:cNvSpPr/>
          <p:nvPr/>
        </p:nvSpPr>
        <p:spPr>
          <a:xfrm>
            <a:off x="3575289" y="2393134"/>
            <a:ext cx="1296144" cy="780906"/>
          </a:xfrm>
          <a:prstGeom prst="ellipse">
            <a:avLst/>
          </a:prstGeom>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GB" dirty="0" smtClean="0"/>
              <a:t>Networks</a:t>
            </a:r>
            <a:endParaRPr lang="en-GB" dirty="0"/>
          </a:p>
        </p:txBody>
      </p:sp>
      <p:sp>
        <p:nvSpPr>
          <p:cNvPr id="10" name="Oval 9"/>
          <p:cNvSpPr/>
          <p:nvPr/>
        </p:nvSpPr>
        <p:spPr>
          <a:xfrm>
            <a:off x="4151353" y="5215686"/>
            <a:ext cx="1440160" cy="780906"/>
          </a:xfrm>
          <a:prstGeom prst="ellipse">
            <a:avLst/>
          </a:prstGeom>
          <a:ln/>
        </p:spPr>
        <p:style>
          <a:lnRef idx="1">
            <a:schemeClr val="accent3"/>
          </a:lnRef>
          <a:fillRef idx="2">
            <a:schemeClr val="accent3"/>
          </a:fillRef>
          <a:effectRef idx="1">
            <a:schemeClr val="accent3"/>
          </a:effectRef>
          <a:fontRef idx="minor">
            <a:schemeClr val="dk1"/>
          </a:fontRef>
        </p:style>
        <p:txBody>
          <a:bodyPr lIns="0" tIns="0" rIns="0" bIns="0" rtlCol="0" anchor="ctr"/>
          <a:lstStyle/>
          <a:p>
            <a:pPr algn="ctr"/>
            <a:r>
              <a:rPr lang="en-GB" dirty="0" smtClean="0"/>
              <a:t>Healthcare</a:t>
            </a:r>
            <a:endParaRPr lang="en-GB" dirty="0"/>
          </a:p>
        </p:txBody>
      </p:sp>
      <p:sp>
        <p:nvSpPr>
          <p:cNvPr id="11" name="Oval 10"/>
          <p:cNvSpPr/>
          <p:nvPr/>
        </p:nvSpPr>
        <p:spPr>
          <a:xfrm>
            <a:off x="7115136" y="3546245"/>
            <a:ext cx="1440160" cy="780906"/>
          </a:xfrm>
          <a:prstGeom prst="ellipse">
            <a:avLst/>
          </a:prstGeom>
          <a:ln/>
        </p:spPr>
        <p:style>
          <a:lnRef idx="1">
            <a:schemeClr val="accent3"/>
          </a:lnRef>
          <a:fillRef idx="2">
            <a:schemeClr val="accent3"/>
          </a:fillRef>
          <a:effectRef idx="1">
            <a:schemeClr val="accent3"/>
          </a:effectRef>
          <a:fontRef idx="minor">
            <a:schemeClr val="dk1"/>
          </a:fontRef>
        </p:style>
        <p:txBody>
          <a:bodyPr lIns="0" tIns="0" rIns="0" bIns="0" rtlCol="0" anchor="ctr"/>
          <a:lstStyle/>
          <a:p>
            <a:pPr algn="ctr"/>
            <a:r>
              <a:rPr lang="en-GB" dirty="0" smtClean="0"/>
              <a:t>Transport</a:t>
            </a:r>
            <a:endParaRPr lang="en-GB" dirty="0"/>
          </a:p>
        </p:txBody>
      </p:sp>
      <p:sp>
        <p:nvSpPr>
          <p:cNvPr id="12" name="Oval 11"/>
          <p:cNvSpPr/>
          <p:nvPr/>
        </p:nvSpPr>
        <p:spPr>
          <a:xfrm>
            <a:off x="7639604" y="4515618"/>
            <a:ext cx="1440160" cy="780906"/>
          </a:xfrm>
          <a:prstGeom prst="ellipse">
            <a:avLst/>
          </a:prstGeom>
          <a:ln/>
        </p:spPr>
        <p:style>
          <a:lnRef idx="1">
            <a:schemeClr val="accent3"/>
          </a:lnRef>
          <a:fillRef idx="2">
            <a:schemeClr val="accent3"/>
          </a:fillRef>
          <a:effectRef idx="1">
            <a:schemeClr val="accent3"/>
          </a:effectRef>
          <a:fontRef idx="minor">
            <a:schemeClr val="dk1"/>
          </a:fontRef>
        </p:style>
        <p:txBody>
          <a:bodyPr lIns="0" tIns="0" rIns="0" bIns="0" rtlCol="0" anchor="ctr"/>
          <a:lstStyle/>
          <a:p>
            <a:pPr algn="ctr"/>
            <a:r>
              <a:rPr lang="en-GB" dirty="0" smtClean="0"/>
              <a:t>Environ-</a:t>
            </a:r>
            <a:r>
              <a:rPr lang="en-GB" dirty="0" err="1" smtClean="0"/>
              <a:t>ment</a:t>
            </a:r>
            <a:endParaRPr lang="en-GB" dirty="0"/>
          </a:p>
        </p:txBody>
      </p:sp>
      <p:sp>
        <p:nvSpPr>
          <p:cNvPr id="13" name="Oval 12"/>
          <p:cNvSpPr/>
          <p:nvPr/>
        </p:nvSpPr>
        <p:spPr>
          <a:xfrm>
            <a:off x="7210140" y="5482386"/>
            <a:ext cx="1440160" cy="780906"/>
          </a:xfrm>
          <a:prstGeom prst="ellipse">
            <a:avLst/>
          </a:prstGeom>
          <a:ln/>
        </p:spPr>
        <p:style>
          <a:lnRef idx="1">
            <a:schemeClr val="accent3"/>
          </a:lnRef>
          <a:fillRef idx="2">
            <a:schemeClr val="accent3"/>
          </a:fillRef>
          <a:effectRef idx="1">
            <a:schemeClr val="accent3"/>
          </a:effectRef>
          <a:fontRef idx="minor">
            <a:schemeClr val="dk1"/>
          </a:fontRef>
        </p:style>
        <p:txBody>
          <a:bodyPr lIns="0" tIns="0" rIns="0" bIns="0" rtlCol="0" anchor="ctr"/>
          <a:lstStyle/>
          <a:p>
            <a:pPr algn="ctr"/>
            <a:r>
              <a:rPr lang="en-GB" dirty="0" smtClean="0"/>
              <a:t>Cities</a:t>
            </a:r>
            <a:endParaRPr lang="en-GB" dirty="0"/>
          </a:p>
        </p:txBody>
      </p:sp>
      <p:sp>
        <p:nvSpPr>
          <p:cNvPr id="15" name="Oval 14"/>
          <p:cNvSpPr/>
          <p:nvPr/>
        </p:nvSpPr>
        <p:spPr>
          <a:xfrm>
            <a:off x="6353258" y="1118333"/>
            <a:ext cx="1296144" cy="780906"/>
          </a:xfrm>
          <a:prstGeom prst="ellipse">
            <a:avLst/>
          </a:prstGeom>
          <a:ln/>
        </p:spPr>
        <p:style>
          <a:lnRef idx="1">
            <a:schemeClr val="accent4"/>
          </a:lnRef>
          <a:fillRef idx="2">
            <a:schemeClr val="accent4"/>
          </a:fillRef>
          <a:effectRef idx="1">
            <a:schemeClr val="accent4"/>
          </a:effectRef>
          <a:fontRef idx="minor">
            <a:schemeClr val="dk1"/>
          </a:fontRef>
        </p:style>
        <p:txBody>
          <a:bodyPr lIns="0" tIns="0" rIns="0" bIns="0" rtlCol="0" anchor="ctr"/>
          <a:lstStyle/>
          <a:p>
            <a:pPr algn="ctr"/>
            <a:r>
              <a:rPr lang="en-GB" dirty="0" smtClean="0"/>
              <a:t>People</a:t>
            </a:r>
            <a:endParaRPr lang="en-GB" dirty="0"/>
          </a:p>
        </p:txBody>
      </p:sp>
      <p:sp>
        <p:nvSpPr>
          <p:cNvPr id="16" name="Oval 15"/>
          <p:cNvSpPr/>
          <p:nvPr/>
        </p:nvSpPr>
        <p:spPr>
          <a:xfrm>
            <a:off x="1331364" y="1589568"/>
            <a:ext cx="1296144" cy="780906"/>
          </a:xfrm>
          <a:prstGeom prst="ellipse">
            <a:avLst/>
          </a:prstGeom>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GB" dirty="0" smtClean="0"/>
              <a:t>Services</a:t>
            </a:r>
            <a:endParaRPr lang="en-GB" dirty="0"/>
          </a:p>
        </p:txBody>
      </p:sp>
      <p:sp>
        <p:nvSpPr>
          <p:cNvPr id="17" name="Oval 16"/>
          <p:cNvSpPr/>
          <p:nvPr/>
        </p:nvSpPr>
        <p:spPr>
          <a:xfrm>
            <a:off x="452278" y="2283466"/>
            <a:ext cx="1296144" cy="780906"/>
          </a:xfrm>
          <a:prstGeom prst="ellipse">
            <a:avLst/>
          </a:prstGeom>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GB" dirty="0" smtClean="0"/>
              <a:t>Things</a:t>
            </a:r>
            <a:endParaRPr lang="en-GB" dirty="0"/>
          </a:p>
        </p:txBody>
      </p:sp>
      <p:sp>
        <p:nvSpPr>
          <p:cNvPr id="18" name="Oval 17"/>
          <p:cNvSpPr/>
          <p:nvPr/>
        </p:nvSpPr>
        <p:spPr>
          <a:xfrm>
            <a:off x="363899" y="3185484"/>
            <a:ext cx="1296144" cy="780906"/>
          </a:xfrm>
          <a:prstGeom prst="ellipse">
            <a:avLst/>
          </a:prstGeom>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GB" dirty="0" smtClean="0"/>
              <a:t>Media</a:t>
            </a:r>
            <a:endParaRPr lang="en-GB" dirty="0"/>
          </a:p>
        </p:txBody>
      </p:sp>
      <p:sp>
        <p:nvSpPr>
          <p:cNvPr id="19" name="Oval 18"/>
          <p:cNvSpPr/>
          <p:nvPr/>
        </p:nvSpPr>
        <p:spPr>
          <a:xfrm>
            <a:off x="1643484" y="3643810"/>
            <a:ext cx="1296144" cy="780906"/>
          </a:xfrm>
          <a:prstGeom prst="ellipse">
            <a:avLst/>
          </a:prstGeom>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GB" dirty="0" smtClean="0"/>
              <a:t>Inform-</a:t>
            </a:r>
            <a:r>
              <a:rPr lang="en-GB" dirty="0" err="1" smtClean="0"/>
              <a:t>ation</a:t>
            </a:r>
            <a:endParaRPr lang="en-GB" dirty="0"/>
          </a:p>
        </p:txBody>
      </p:sp>
      <p:sp>
        <p:nvSpPr>
          <p:cNvPr id="20" name="Oval 19"/>
          <p:cNvSpPr/>
          <p:nvPr/>
        </p:nvSpPr>
        <p:spPr>
          <a:xfrm>
            <a:off x="7492927" y="1647322"/>
            <a:ext cx="1296144" cy="780906"/>
          </a:xfrm>
          <a:prstGeom prst="ellipse">
            <a:avLst/>
          </a:prstGeom>
          <a:ln/>
        </p:spPr>
        <p:style>
          <a:lnRef idx="1">
            <a:schemeClr val="accent4"/>
          </a:lnRef>
          <a:fillRef idx="2">
            <a:schemeClr val="accent4"/>
          </a:fillRef>
          <a:effectRef idx="1">
            <a:schemeClr val="accent4"/>
          </a:effectRef>
          <a:fontRef idx="minor">
            <a:schemeClr val="dk1"/>
          </a:fontRef>
        </p:style>
        <p:txBody>
          <a:bodyPr lIns="0" tIns="0" rIns="0" bIns="0" rtlCol="0" anchor="ctr"/>
          <a:lstStyle/>
          <a:p>
            <a:pPr algn="ctr"/>
            <a:r>
              <a:rPr lang="en-GB" dirty="0" smtClean="0"/>
              <a:t>Business</a:t>
            </a:r>
            <a:endParaRPr lang="en-GB" dirty="0"/>
          </a:p>
        </p:txBody>
      </p:sp>
      <p:sp>
        <p:nvSpPr>
          <p:cNvPr id="21" name="Oval 20"/>
          <p:cNvSpPr/>
          <p:nvPr/>
        </p:nvSpPr>
        <p:spPr>
          <a:xfrm>
            <a:off x="4974760" y="1459570"/>
            <a:ext cx="1327781" cy="752472"/>
          </a:xfrm>
          <a:prstGeom prst="ellipse">
            <a:avLst/>
          </a:prstGeom>
          <a:ln/>
        </p:spPr>
        <p:style>
          <a:lnRef idx="1">
            <a:schemeClr val="accent4"/>
          </a:lnRef>
          <a:fillRef idx="2">
            <a:schemeClr val="accent4"/>
          </a:fillRef>
          <a:effectRef idx="1">
            <a:schemeClr val="accent4"/>
          </a:effectRef>
          <a:fontRef idx="minor">
            <a:schemeClr val="dk1"/>
          </a:fontRef>
        </p:style>
        <p:txBody>
          <a:bodyPr lIns="0" tIns="0" rIns="0" bIns="0" rtlCol="0" anchor="ctr"/>
          <a:lstStyle/>
          <a:p>
            <a:pPr algn="ctr"/>
            <a:r>
              <a:rPr lang="en-GB" dirty="0" smtClean="0"/>
              <a:t>Business models</a:t>
            </a:r>
            <a:endParaRPr lang="en-GB" dirty="0"/>
          </a:p>
        </p:txBody>
      </p:sp>
      <p:sp>
        <p:nvSpPr>
          <p:cNvPr id="22" name="Oval 21"/>
          <p:cNvSpPr/>
          <p:nvPr/>
        </p:nvSpPr>
        <p:spPr>
          <a:xfrm>
            <a:off x="5674976" y="5621382"/>
            <a:ext cx="1440160" cy="780906"/>
          </a:xfrm>
          <a:prstGeom prst="ellipse">
            <a:avLst/>
          </a:prstGeom>
          <a:ln/>
        </p:spPr>
        <p:style>
          <a:lnRef idx="1">
            <a:schemeClr val="accent3"/>
          </a:lnRef>
          <a:fillRef idx="2">
            <a:schemeClr val="accent3"/>
          </a:fillRef>
          <a:effectRef idx="1">
            <a:schemeClr val="accent3"/>
          </a:effectRef>
          <a:fontRef idx="minor">
            <a:schemeClr val="dk1"/>
          </a:fontRef>
        </p:style>
        <p:txBody>
          <a:bodyPr lIns="0" tIns="0" rIns="0" bIns="0" rtlCol="0" anchor="ctr"/>
          <a:lstStyle/>
          <a:p>
            <a:pPr algn="ctr"/>
            <a:r>
              <a:rPr lang="en-GB" dirty="0" smtClean="0"/>
              <a:t>Energy</a:t>
            </a:r>
            <a:endParaRPr lang="en-GB" dirty="0"/>
          </a:p>
        </p:txBody>
      </p:sp>
      <p:sp>
        <p:nvSpPr>
          <p:cNvPr id="23" name="Oval 22"/>
          <p:cNvSpPr/>
          <p:nvPr/>
        </p:nvSpPr>
        <p:spPr>
          <a:xfrm>
            <a:off x="3694702" y="3477219"/>
            <a:ext cx="1896811" cy="1114087"/>
          </a:xfrm>
          <a:prstGeom prst="ellipse">
            <a:avLst/>
          </a:prstGeom>
          <a:ln/>
        </p:spPr>
        <p:style>
          <a:lnRef idx="0">
            <a:schemeClr val="accent2"/>
          </a:lnRef>
          <a:fillRef idx="3">
            <a:schemeClr val="accent2"/>
          </a:fillRef>
          <a:effectRef idx="3">
            <a:schemeClr val="accent2"/>
          </a:effectRef>
          <a:fontRef idx="minor">
            <a:schemeClr val="lt1"/>
          </a:fontRef>
        </p:style>
        <p:txBody>
          <a:bodyPr lIns="0" tIns="0" rIns="0" bIns="0" rtlCol="0" anchor="ctr"/>
          <a:lstStyle/>
          <a:p>
            <a:pPr algn="ctr"/>
            <a:r>
              <a:rPr lang="en-GB" sz="2400" b="1" dirty="0" smtClean="0"/>
              <a:t>Future</a:t>
            </a:r>
          </a:p>
          <a:p>
            <a:pPr algn="ctr"/>
            <a:r>
              <a:rPr lang="en-GB" sz="2400" b="1" dirty="0" smtClean="0"/>
              <a:t>Internet </a:t>
            </a:r>
            <a:endParaRPr lang="en-GB" sz="2000" b="1" dirty="0"/>
          </a:p>
        </p:txBody>
      </p:sp>
      <p:sp>
        <p:nvSpPr>
          <p:cNvPr id="24" name="Oval 23"/>
          <p:cNvSpPr/>
          <p:nvPr/>
        </p:nvSpPr>
        <p:spPr>
          <a:xfrm>
            <a:off x="6062186" y="2217263"/>
            <a:ext cx="1647453" cy="912886"/>
          </a:xfrm>
          <a:prstGeom prst="ellipse">
            <a:avLst/>
          </a:prstGeom>
          <a:ln/>
        </p:spPr>
        <p:style>
          <a:lnRef idx="1">
            <a:schemeClr val="accent4"/>
          </a:lnRef>
          <a:fillRef idx="3">
            <a:schemeClr val="accent4"/>
          </a:fillRef>
          <a:effectRef idx="2">
            <a:schemeClr val="accent4"/>
          </a:effectRef>
          <a:fontRef idx="minor">
            <a:schemeClr val="lt1"/>
          </a:fontRef>
        </p:style>
        <p:txBody>
          <a:bodyPr lIns="0" tIns="0" rIns="0" bIns="0" rtlCol="0" anchor="ctr"/>
          <a:lstStyle/>
          <a:p>
            <a:pPr algn="ctr"/>
            <a:r>
              <a:rPr lang="en-GB" b="1" dirty="0" smtClean="0"/>
              <a:t>End</a:t>
            </a:r>
          </a:p>
          <a:p>
            <a:pPr algn="ctr"/>
            <a:r>
              <a:rPr lang="en-GB" b="1" dirty="0" smtClean="0"/>
              <a:t>Users</a:t>
            </a:r>
            <a:endParaRPr lang="en-GB" b="1" dirty="0"/>
          </a:p>
        </p:txBody>
      </p:sp>
      <p:cxnSp>
        <p:nvCxnSpPr>
          <p:cNvPr id="29" name="Curved Connector 28"/>
          <p:cNvCxnSpPr>
            <a:stCxn id="23" idx="0"/>
            <a:endCxn id="24" idx="2"/>
          </p:cNvCxnSpPr>
          <p:nvPr/>
        </p:nvCxnSpPr>
        <p:spPr>
          <a:xfrm rot="5400000" flipH="1" flipV="1">
            <a:off x="4950891" y="2365924"/>
            <a:ext cx="803513" cy="1419078"/>
          </a:xfrm>
          <a:prstGeom prst="curvedConnector2">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urved Connector 32"/>
          <p:cNvCxnSpPr>
            <a:endCxn id="7" idx="0"/>
          </p:cNvCxnSpPr>
          <p:nvPr/>
        </p:nvCxnSpPr>
        <p:spPr>
          <a:xfrm>
            <a:off x="5591513" y="4034265"/>
            <a:ext cx="983563" cy="390451"/>
          </a:xfrm>
          <a:prstGeom prst="curvedConnector2">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urved Connector 35"/>
          <p:cNvCxnSpPr>
            <a:stCxn id="23" idx="2"/>
            <a:endCxn id="6" idx="5"/>
          </p:cNvCxnSpPr>
          <p:nvPr/>
        </p:nvCxnSpPr>
        <p:spPr>
          <a:xfrm rot="10800000">
            <a:off x="3213058" y="3352019"/>
            <a:ext cx="481645" cy="682245"/>
          </a:xfrm>
          <a:prstGeom prst="curvedConnector2">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urved Connector 41"/>
          <p:cNvCxnSpPr>
            <a:stCxn id="7" idx="7"/>
            <a:endCxn id="11" idx="3"/>
          </p:cNvCxnSpPr>
          <p:nvPr/>
        </p:nvCxnSpPr>
        <p:spPr>
          <a:xfrm rot="5400000" flipH="1" flipV="1">
            <a:off x="7094900" y="4329434"/>
            <a:ext cx="347787" cy="114500"/>
          </a:xfrm>
          <a:prstGeom prst="curvedConnector3">
            <a:avLst>
              <a:gd name="adj1" fmla="val 50000"/>
            </a:avLst>
          </a:prstGeom>
          <a:ln w="381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5" name="Curved Connector 44"/>
          <p:cNvCxnSpPr>
            <a:stCxn id="7" idx="6"/>
            <a:endCxn id="12" idx="2"/>
          </p:cNvCxnSpPr>
          <p:nvPr/>
        </p:nvCxnSpPr>
        <p:spPr>
          <a:xfrm>
            <a:off x="7475176" y="4888576"/>
            <a:ext cx="164428" cy="17495"/>
          </a:xfrm>
          <a:prstGeom prst="curvedConnector3">
            <a:avLst>
              <a:gd name="adj1" fmla="val 50000"/>
            </a:avLst>
          </a:prstGeom>
          <a:ln w="381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8" name="Curved Connector 47"/>
          <p:cNvCxnSpPr>
            <a:stCxn id="7" idx="2"/>
            <a:endCxn id="10" idx="7"/>
          </p:cNvCxnSpPr>
          <p:nvPr/>
        </p:nvCxnSpPr>
        <p:spPr>
          <a:xfrm rot="10800000" flipV="1">
            <a:off x="5380606" y="4888575"/>
            <a:ext cx="294370" cy="441471"/>
          </a:xfrm>
          <a:prstGeom prst="curvedConnector2">
            <a:avLst/>
          </a:prstGeom>
          <a:ln w="381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urved Connector 48"/>
          <p:cNvCxnSpPr>
            <a:stCxn id="6" idx="4"/>
            <a:endCxn id="19" idx="7"/>
          </p:cNvCxnSpPr>
          <p:nvPr/>
        </p:nvCxnSpPr>
        <p:spPr>
          <a:xfrm rot="16200000" flipH="1">
            <a:off x="2553297" y="3561655"/>
            <a:ext cx="270727" cy="122304"/>
          </a:xfrm>
          <a:prstGeom prst="curvedConnector3">
            <a:avLst>
              <a:gd name="adj1" fmla="val 50000"/>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Curved Connector 51"/>
          <p:cNvCxnSpPr>
            <a:stCxn id="7" idx="4"/>
            <a:endCxn id="22" idx="0"/>
          </p:cNvCxnSpPr>
          <p:nvPr/>
        </p:nvCxnSpPr>
        <p:spPr>
          <a:xfrm rot="5400000">
            <a:off x="6350593" y="5396899"/>
            <a:ext cx="268946" cy="180020"/>
          </a:xfrm>
          <a:prstGeom prst="curvedConnector3">
            <a:avLst>
              <a:gd name="adj1" fmla="val 50000"/>
            </a:avLst>
          </a:prstGeom>
          <a:ln w="381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56" name="Curved Connector 55"/>
          <p:cNvCxnSpPr>
            <a:stCxn id="7" idx="5"/>
          </p:cNvCxnSpPr>
          <p:nvPr/>
        </p:nvCxnSpPr>
        <p:spPr>
          <a:xfrm rot="16200000" flipH="1">
            <a:off x="7249299" y="5178818"/>
            <a:ext cx="270334" cy="345847"/>
          </a:xfrm>
          <a:prstGeom prst="curvedConnector2">
            <a:avLst/>
          </a:prstGeom>
          <a:ln w="38100">
            <a:solidFill>
              <a:schemeClr val="accent3"/>
            </a:solidFill>
            <a:tailEnd type="triangle"/>
          </a:ln>
        </p:spPr>
        <p:style>
          <a:lnRef idx="1">
            <a:schemeClr val="accent1"/>
          </a:lnRef>
          <a:fillRef idx="0">
            <a:schemeClr val="accent1"/>
          </a:fillRef>
          <a:effectRef idx="0">
            <a:schemeClr val="accent1"/>
          </a:effectRef>
          <a:fontRef idx="minor">
            <a:schemeClr val="tx1"/>
          </a:fontRef>
        </p:style>
      </p:cxnSp>
      <p:cxnSp>
        <p:nvCxnSpPr>
          <p:cNvPr id="61" name="Curved Connector 60"/>
          <p:cNvCxnSpPr>
            <a:stCxn id="6" idx="3"/>
            <a:endCxn id="18" idx="6"/>
          </p:cNvCxnSpPr>
          <p:nvPr/>
        </p:nvCxnSpPr>
        <p:spPr>
          <a:xfrm rot="5400000">
            <a:off x="1739042" y="3273019"/>
            <a:ext cx="223919" cy="381916"/>
          </a:xfrm>
          <a:prstGeom prst="curvedConnector2">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Curved Connector 63"/>
          <p:cNvCxnSpPr>
            <a:stCxn id="6" idx="2"/>
            <a:endCxn id="17" idx="5"/>
          </p:cNvCxnSpPr>
          <p:nvPr/>
        </p:nvCxnSpPr>
        <p:spPr>
          <a:xfrm rot="10800000">
            <a:off x="1558606" y="2950011"/>
            <a:ext cx="240810" cy="75060"/>
          </a:xfrm>
          <a:prstGeom prst="curvedConnector4">
            <a:avLst>
              <a:gd name="adj1" fmla="val 10588"/>
              <a:gd name="adj2" fmla="val -201609"/>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Curved Connector 67"/>
          <p:cNvCxnSpPr>
            <a:stCxn id="6" idx="1"/>
            <a:endCxn id="16" idx="4"/>
          </p:cNvCxnSpPr>
          <p:nvPr/>
        </p:nvCxnSpPr>
        <p:spPr>
          <a:xfrm rot="16200000" flipV="1">
            <a:off x="1846874" y="2503037"/>
            <a:ext cx="327649" cy="62523"/>
          </a:xfrm>
          <a:prstGeom prst="curvedConnector3">
            <a:avLst>
              <a:gd name="adj1" fmla="val 50000"/>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Curved Connector 70"/>
          <p:cNvCxnSpPr>
            <a:endCxn id="8" idx="3"/>
          </p:cNvCxnSpPr>
          <p:nvPr/>
        </p:nvCxnSpPr>
        <p:spPr>
          <a:xfrm rot="5400000" flipH="1" flipV="1">
            <a:off x="2816456" y="2437040"/>
            <a:ext cx="248831" cy="2486"/>
          </a:xfrm>
          <a:prstGeom prst="curvedConnector3">
            <a:avLst>
              <a:gd name="adj1" fmla="val 50000"/>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75" name="Curved Connector 74"/>
          <p:cNvCxnSpPr>
            <a:endCxn id="9" idx="2"/>
          </p:cNvCxnSpPr>
          <p:nvPr/>
        </p:nvCxnSpPr>
        <p:spPr>
          <a:xfrm flipV="1">
            <a:off x="3400370" y="2783587"/>
            <a:ext cx="174919" cy="166424"/>
          </a:xfrm>
          <a:prstGeom prst="curvedConnector3">
            <a:avLst>
              <a:gd name="adj1" fmla="val 50000"/>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Curved Connector 87"/>
          <p:cNvCxnSpPr>
            <a:stCxn id="24" idx="1"/>
            <a:endCxn id="21" idx="5"/>
          </p:cNvCxnSpPr>
          <p:nvPr/>
        </p:nvCxnSpPr>
        <p:spPr>
          <a:xfrm rot="16200000" flipV="1">
            <a:off x="6081218" y="2128720"/>
            <a:ext cx="249107" cy="195358"/>
          </a:xfrm>
          <a:prstGeom prst="curvedConnector3">
            <a:avLst>
              <a:gd name="adj1" fmla="val 50000"/>
            </a:avLst>
          </a:prstGeom>
          <a:ln w="381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93" name="Curved Connector 92"/>
          <p:cNvCxnSpPr>
            <a:stCxn id="24" idx="0"/>
            <a:endCxn id="15" idx="4"/>
          </p:cNvCxnSpPr>
          <p:nvPr/>
        </p:nvCxnSpPr>
        <p:spPr>
          <a:xfrm rot="5400000" flipH="1" flipV="1">
            <a:off x="6784609" y="2000543"/>
            <a:ext cx="318024" cy="115417"/>
          </a:xfrm>
          <a:prstGeom prst="curvedConnector3">
            <a:avLst>
              <a:gd name="adj1" fmla="val 50000"/>
            </a:avLst>
          </a:prstGeom>
          <a:ln w="381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96" name="Curved Connector 95"/>
          <p:cNvCxnSpPr>
            <a:stCxn id="24" idx="6"/>
            <a:endCxn id="20" idx="4"/>
          </p:cNvCxnSpPr>
          <p:nvPr/>
        </p:nvCxnSpPr>
        <p:spPr>
          <a:xfrm flipV="1">
            <a:off x="7709639" y="2428228"/>
            <a:ext cx="431360" cy="245478"/>
          </a:xfrm>
          <a:prstGeom prst="curvedConnector2">
            <a:avLst/>
          </a:prstGeom>
          <a:ln w="38100">
            <a:solidFill>
              <a:schemeClr val="accent4"/>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Curved Connector 100"/>
          <p:cNvCxnSpPr>
            <a:stCxn id="23" idx="3"/>
          </p:cNvCxnSpPr>
          <p:nvPr/>
        </p:nvCxnSpPr>
        <p:spPr>
          <a:xfrm rot="5400000">
            <a:off x="2662743" y="4177169"/>
            <a:ext cx="1058759" cy="1560724"/>
          </a:xfrm>
          <a:prstGeom prst="curvedConnector2">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04" name="Oval 103"/>
          <p:cNvSpPr/>
          <p:nvPr/>
        </p:nvSpPr>
        <p:spPr>
          <a:xfrm>
            <a:off x="1034773" y="5127869"/>
            <a:ext cx="1296144" cy="780906"/>
          </a:xfrm>
          <a:prstGeom prst="ellipse">
            <a:avLst/>
          </a:prstGeom>
          <a:ln/>
        </p:spPr>
        <p:style>
          <a:lnRef idx="1">
            <a:schemeClr val="dk1"/>
          </a:lnRef>
          <a:fillRef idx="2">
            <a:schemeClr val="dk1"/>
          </a:fillRef>
          <a:effectRef idx="1">
            <a:schemeClr val="dk1"/>
          </a:effectRef>
          <a:fontRef idx="minor">
            <a:schemeClr val="dk1"/>
          </a:fontRef>
        </p:style>
        <p:txBody>
          <a:bodyPr lIns="0" tIns="0" rIns="0" bIns="0" rtlCol="0" anchor="ctr"/>
          <a:lstStyle/>
          <a:p>
            <a:pPr algn="ctr"/>
            <a:r>
              <a:rPr lang="en-GB" dirty="0" smtClean="0"/>
              <a:t>Other</a:t>
            </a:r>
            <a:endParaRPr lang="en-GB" dirty="0"/>
          </a:p>
        </p:txBody>
      </p:sp>
    </p:spTree>
    <p:extLst>
      <p:ext uri="{BB962C8B-B14F-4D97-AF65-F5344CB8AC3E}">
        <p14:creationId xmlns:p14="http://schemas.microsoft.com/office/powerpoint/2010/main" val="18310308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Developing the </a:t>
            </a:r>
            <a:r>
              <a:rPr lang="en-GB" dirty="0" smtClean="0"/>
              <a:t>Roadmap</a:t>
            </a:r>
            <a:endParaRPr lang="en-GB" dirty="0"/>
          </a:p>
        </p:txBody>
      </p:sp>
      <p:graphicFrame>
        <p:nvGraphicFramePr>
          <p:cNvPr id="10" name="Diagram 9"/>
          <p:cNvGraphicFramePr/>
          <p:nvPr>
            <p:extLst>
              <p:ext uri="{D42A27DB-BD31-4B8C-83A1-F6EECF244321}">
                <p14:modId xmlns:p14="http://schemas.microsoft.com/office/powerpoint/2010/main" val="1784279546"/>
              </p:ext>
            </p:extLst>
          </p:nvPr>
        </p:nvGraphicFramePr>
        <p:xfrm>
          <a:off x="1043608" y="1772816"/>
          <a:ext cx="6984776" cy="24482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ectangle 10"/>
          <p:cNvSpPr/>
          <p:nvPr/>
        </p:nvSpPr>
        <p:spPr>
          <a:xfrm>
            <a:off x="1115616" y="4005064"/>
            <a:ext cx="1800200" cy="20882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One </a:t>
            </a:r>
            <a:r>
              <a:rPr lang="en-GB" dirty="0" smtClean="0">
                <a:solidFill>
                  <a:schemeClr val="tx1"/>
                </a:solidFill>
              </a:rPr>
              <a:t>page, identifying key </a:t>
            </a:r>
            <a:r>
              <a:rPr lang="en-GB" dirty="0" smtClean="0">
                <a:solidFill>
                  <a:schemeClr val="tx1"/>
                </a:solidFill>
              </a:rPr>
              <a:t>change topics and vision</a:t>
            </a:r>
            <a:endParaRPr lang="en-GB" dirty="0">
              <a:solidFill>
                <a:schemeClr val="tx1"/>
              </a:solidFill>
            </a:endParaRPr>
          </a:p>
        </p:txBody>
      </p:sp>
      <p:sp>
        <p:nvSpPr>
          <p:cNvPr id="12" name="Rectangle 11"/>
          <p:cNvSpPr/>
          <p:nvPr/>
        </p:nvSpPr>
        <p:spPr>
          <a:xfrm>
            <a:off x="3635896" y="4033904"/>
            <a:ext cx="1800200" cy="20882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W</a:t>
            </a:r>
            <a:r>
              <a:rPr lang="en-GB" dirty="0" smtClean="0">
                <a:solidFill>
                  <a:schemeClr val="tx1"/>
                </a:solidFill>
              </a:rPr>
              <a:t>hat </a:t>
            </a:r>
            <a:r>
              <a:rPr lang="en-GB" dirty="0" smtClean="0">
                <a:solidFill>
                  <a:schemeClr val="tx1"/>
                </a:solidFill>
              </a:rPr>
              <a:t>are the gaps and </a:t>
            </a:r>
            <a:r>
              <a:rPr lang="en-GB" dirty="0" smtClean="0">
                <a:solidFill>
                  <a:schemeClr val="tx1"/>
                </a:solidFill>
              </a:rPr>
              <a:t>challenges?</a:t>
            </a:r>
            <a:endParaRPr lang="en-GB" dirty="0">
              <a:solidFill>
                <a:schemeClr val="tx1"/>
              </a:solidFill>
            </a:endParaRPr>
          </a:p>
        </p:txBody>
      </p:sp>
      <p:sp>
        <p:nvSpPr>
          <p:cNvPr id="13" name="Rectangle 12"/>
          <p:cNvSpPr/>
          <p:nvPr/>
        </p:nvSpPr>
        <p:spPr>
          <a:xfrm>
            <a:off x="6156176" y="4017811"/>
            <a:ext cx="1800200" cy="208823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Future Solutions and research needs</a:t>
            </a:r>
            <a:endParaRPr lang="en-GB" dirty="0">
              <a:solidFill>
                <a:schemeClr val="tx1"/>
              </a:solidFill>
            </a:endParaRPr>
          </a:p>
        </p:txBody>
      </p:sp>
    </p:spTree>
    <p:extLst>
      <p:ext uri="{BB962C8B-B14F-4D97-AF65-F5344CB8AC3E}">
        <p14:creationId xmlns:p14="http://schemas.microsoft.com/office/powerpoint/2010/main" val="2218090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Research Area </a:t>
            </a:r>
            <a:r>
              <a:rPr lang="en-GB" dirty="0" smtClean="0"/>
              <a:t>Map: Example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23645290"/>
              </p:ext>
            </p:extLst>
          </p:nvPr>
        </p:nvGraphicFramePr>
        <p:xfrm>
          <a:off x="1115616" y="1340768"/>
          <a:ext cx="6803082" cy="5303520"/>
        </p:xfrm>
        <a:graphic>
          <a:graphicData uri="http://schemas.openxmlformats.org/drawingml/2006/table">
            <a:tbl>
              <a:tblPr firstRow="1" firstCol="1" bandRow="1">
                <a:tableStyleId>{5C22544A-7EE6-4342-B048-85BDC9FD1C3A}</a:tableStyleId>
              </a:tblPr>
              <a:tblGrid>
                <a:gridCol w="1365063"/>
                <a:gridCol w="1812673"/>
                <a:gridCol w="1812673"/>
                <a:gridCol w="1812673"/>
              </a:tblGrid>
              <a:tr h="237513">
                <a:tc gridSpan="4">
                  <a:txBody>
                    <a:bodyPr/>
                    <a:lstStyle/>
                    <a:p>
                      <a:pPr>
                        <a:spcAft>
                          <a:spcPts val="0"/>
                        </a:spcAft>
                      </a:pPr>
                      <a:r>
                        <a:rPr lang="en-US" sz="1600" dirty="0">
                          <a:effectLst/>
                        </a:rPr>
                        <a:t>Key Area: </a:t>
                      </a:r>
                      <a:r>
                        <a:rPr lang="en-US" sz="1600" dirty="0" smtClean="0">
                          <a:effectLst/>
                        </a:rPr>
                        <a:t>Privacy</a:t>
                      </a:r>
                      <a:r>
                        <a:rPr lang="en-US" sz="1600" baseline="0" dirty="0" smtClean="0">
                          <a:effectLst/>
                        </a:rPr>
                        <a:t> and Trust</a:t>
                      </a:r>
                      <a:endParaRPr lang="en-GB" sz="2800" dirty="0">
                        <a:effectLst/>
                        <a:latin typeface="Calibri"/>
                        <a:ea typeface="Calibri"/>
                        <a:cs typeface="Times New Roman"/>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r>
              <a:tr h="475026">
                <a:tc>
                  <a:txBody>
                    <a:bodyPr/>
                    <a:lstStyle/>
                    <a:p>
                      <a:pPr>
                        <a:spcAft>
                          <a:spcPts val="0"/>
                        </a:spcAft>
                      </a:pPr>
                      <a:r>
                        <a:rPr lang="en-US" sz="2000" b="1" dirty="0" smtClean="0">
                          <a:solidFill>
                            <a:schemeClr val="tx1"/>
                          </a:solidFill>
                          <a:effectLst/>
                          <a:latin typeface="+mn-lt"/>
                          <a:ea typeface="+mn-ea"/>
                          <a:cs typeface="+mn-cs"/>
                        </a:rPr>
                        <a:t>Changes</a:t>
                      </a:r>
                      <a:r>
                        <a:rPr lang="en-US" sz="2000" b="1" baseline="0" dirty="0" smtClean="0">
                          <a:solidFill>
                            <a:schemeClr val="tx1"/>
                          </a:solidFill>
                          <a:effectLst/>
                          <a:latin typeface="+mn-lt"/>
                          <a:ea typeface="+mn-ea"/>
                          <a:cs typeface="+mn-cs"/>
                        </a:rPr>
                        <a:t>?</a:t>
                      </a:r>
                      <a:endParaRPr lang="en-GB" sz="2000" b="1" dirty="0">
                        <a:solidFill>
                          <a:schemeClr val="tx1"/>
                        </a:solidFill>
                        <a:effectLst/>
                        <a:latin typeface="Calibri"/>
                        <a:ea typeface="Calibri"/>
                        <a:cs typeface="Times New Roman"/>
                      </a:endParaRPr>
                    </a:p>
                  </a:txBody>
                  <a:tcPr marL="68580" marR="68580" marT="0" marB="0"/>
                </a:tc>
                <a:tc>
                  <a:txBody>
                    <a:bodyPr/>
                    <a:lstStyle/>
                    <a:p>
                      <a:pPr>
                        <a:spcAft>
                          <a:spcPts val="0"/>
                        </a:spcAft>
                      </a:pPr>
                      <a:r>
                        <a:rPr lang="en-US" sz="2000" b="1" dirty="0">
                          <a:solidFill>
                            <a:schemeClr val="tx1"/>
                          </a:solidFill>
                          <a:effectLst/>
                        </a:rPr>
                        <a:t>Future vision</a:t>
                      </a:r>
                      <a:endParaRPr lang="en-GB" sz="3600" b="1" dirty="0">
                        <a:solidFill>
                          <a:schemeClr val="tx1"/>
                        </a:solidFill>
                        <a:effectLst/>
                        <a:latin typeface="Calibri"/>
                        <a:ea typeface="Calibri"/>
                        <a:cs typeface="Times New Roman"/>
                      </a:endParaRPr>
                    </a:p>
                  </a:txBody>
                  <a:tcPr marL="68580" marR="68580" marT="0" marB="0">
                    <a:solidFill>
                      <a:schemeClr val="accent1"/>
                    </a:solidFill>
                  </a:tcPr>
                </a:tc>
                <a:tc>
                  <a:txBody>
                    <a:bodyPr/>
                    <a:lstStyle/>
                    <a:p>
                      <a:pPr>
                        <a:spcAft>
                          <a:spcPts val="0"/>
                        </a:spcAft>
                      </a:pPr>
                      <a:r>
                        <a:rPr lang="en-US" sz="2000" b="1" dirty="0">
                          <a:solidFill>
                            <a:schemeClr val="tx1"/>
                          </a:solidFill>
                          <a:effectLst/>
                        </a:rPr>
                        <a:t>Gaps and challenges</a:t>
                      </a:r>
                      <a:endParaRPr lang="en-GB" sz="3600" b="1" dirty="0">
                        <a:solidFill>
                          <a:schemeClr val="tx1"/>
                        </a:solidFill>
                        <a:effectLst/>
                        <a:latin typeface="Calibri"/>
                        <a:ea typeface="Calibri"/>
                        <a:cs typeface="Times New Roman"/>
                      </a:endParaRPr>
                    </a:p>
                  </a:txBody>
                  <a:tcPr marL="68580" marR="68580" marT="0" marB="0">
                    <a:solidFill>
                      <a:schemeClr val="accent1"/>
                    </a:solidFill>
                  </a:tcPr>
                </a:tc>
                <a:tc>
                  <a:txBody>
                    <a:bodyPr/>
                    <a:lstStyle/>
                    <a:p>
                      <a:pPr>
                        <a:spcAft>
                          <a:spcPts val="0"/>
                        </a:spcAft>
                      </a:pPr>
                      <a:r>
                        <a:rPr lang="en-US" sz="2000" b="1" dirty="0">
                          <a:solidFill>
                            <a:schemeClr val="tx1"/>
                          </a:solidFill>
                          <a:effectLst/>
                        </a:rPr>
                        <a:t>Future solutions and research needs</a:t>
                      </a:r>
                      <a:endParaRPr lang="en-GB" sz="3600" b="1" dirty="0">
                        <a:solidFill>
                          <a:schemeClr val="tx1"/>
                        </a:solidFill>
                        <a:effectLst/>
                        <a:latin typeface="Calibri"/>
                        <a:ea typeface="Calibri"/>
                        <a:cs typeface="Times New Roman"/>
                      </a:endParaRPr>
                    </a:p>
                  </a:txBody>
                  <a:tcPr marL="68580" marR="68580" marT="0" marB="0">
                    <a:solidFill>
                      <a:schemeClr val="accent1"/>
                    </a:solidFill>
                  </a:tcPr>
                </a:tc>
              </a:tr>
              <a:tr h="237513">
                <a:tc>
                  <a:txBody>
                    <a:bodyPr/>
                    <a:lstStyle/>
                    <a:p>
                      <a:pPr>
                        <a:spcAft>
                          <a:spcPts val="0"/>
                        </a:spcAft>
                      </a:pPr>
                      <a:r>
                        <a:rPr lang="en-GB" sz="1600" dirty="0" smtClean="0">
                          <a:effectLst/>
                          <a:latin typeface="Calibri"/>
                          <a:ea typeface="Calibri"/>
                          <a:cs typeface="Times New Roman"/>
                        </a:rPr>
                        <a:t>People</a:t>
                      </a:r>
                      <a:r>
                        <a:rPr lang="en-GB" sz="1600" baseline="0" dirty="0" smtClean="0">
                          <a:effectLst/>
                          <a:latin typeface="Calibri"/>
                          <a:ea typeface="Calibri"/>
                          <a:cs typeface="Times New Roman"/>
                        </a:rPr>
                        <a:t> sharing more information online</a:t>
                      </a:r>
                      <a:endParaRPr lang="en-GB" sz="1600" dirty="0">
                        <a:effectLst/>
                        <a:latin typeface="Calibri"/>
                        <a:ea typeface="Calibri"/>
                        <a:cs typeface="Times New Roman"/>
                      </a:endParaRPr>
                    </a:p>
                  </a:txBody>
                  <a:tcPr marL="68580" marR="68580" marT="0" marB="0"/>
                </a:tc>
                <a:tc>
                  <a:txBody>
                    <a:bodyPr/>
                    <a:lstStyle/>
                    <a:p>
                      <a:pPr>
                        <a:spcAft>
                          <a:spcPts val="0"/>
                        </a:spcAft>
                      </a:pPr>
                      <a:r>
                        <a:rPr lang="en-US" sz="1600" dirty="0" smtClean="0">
                          <a:effectLst/>
                          <a:latin typeface="+mn-lt"/>
                          <a:ea typeface="+mn-ea"/>
                          <a:cs typeface="+mn-cs"/>
                        </a:rPr>
                        <a:t>High</a:t>
                      </a:r>
                      <a:r>
                        <a:rPr lang="en-US" sz="1600" baseline="0" dirty="0" smtClean="0">
                          <a:effectLst/>
                          <a:latin typeface="+mn-lt"/>
                          <a:ea typeface="+mn-ea"/>
                          <a:cs typeface="+mn-cs"/>
                        </a:rPr>
                        <a:t> added value, </a:t>
                      </a:r>
                      <a:r>
                        <a:rPr lang="en-US" sz="1600" baseline="0" dirty="0" err="1" smtClean="0">
                          <a:effectLst/>
                          <a:latin typeface="+mn-lt"/>
                          <a:ea typeface="+mn-ea"/>
                          <a:cs typeface="+mn-cs"/>
                        </a:rPr>
                        <a:t>personalised</a:t>
                      </a:r>
                      <a:r>
                        <a:rPr lang="en-US" sz="1600" baseline="0" dirty="0" smtClean="0">
                          <a:effectLst/>
                          <a:latin typeface="+mn-lt"/>
                          <a:ea typeface="+mn-ea"/>
                          <a:cs typeface="+mn-cs"/>
                        </a:rPr>
                        <a:t> services</a:t>
                      </a:r>
                      <a:endParaRPr lang="en-GB" sz="2800" dirty="0">
                        <a:effectLst/>
                        <a:latin typeface="Calibri"/>
                        <a:ea typeface="Calibri"/>
                        <a:cs typeface="Times New Roman"/>
                      </a:endParaRPr>
                    </a:p>
                  </a:txBody>
                  <a:tcPr marL="68580" marR="68580" marT="0" marB="0"/>
                </a:tc>
                <a:tc>
                  <a:txBody>
                    <a:bodyPr/>
                    <a:lstStyle/>
                    <a:p>
                      <a:pPr>
                        <a:spcAft>
                          <a:spcPts val="0"/>
                        </a:spcAft>
                      </a:pPr>
                      <a:r>
                        <a:rPr lang="en-US" sz="1600" dirty="0">
                          <a:effectLst/>
                        </a:rPr>
                        <a:t> </a:t>
                      </a:r>
                      <a:r>
                        <a:rPr lang="en-US" sz="1600" dirty="0" smtClean="0">
                          <a:effectLst/>
                        </a:rPr>
                        <a:t>No standard</a:t>
                      </a:r>
                      <a:r>
                        <a:rPr lang="en-US" sz="1600" baseline="0" dirty="0" smtClean="0">
                          <a:effectLst/>
                        </a:rPr>
                        <a:t> mechanisms for enforcing privacy preferences</a:t>
                      </a:r>
                    </a:p>
                    <a:p>
                      <a:pPr>
                        <a:spcAft>
                          <a:spcPts val="0"/>
                        </a:spcAft>
                      </a:pPr>
                      <a:r>
                        <a:rPr lang="en-US" sz="1600" b="1" baseline="0" dirty="0" smtClean="0">
                          <a:effectLst/>
                          <a:latin typeface="Calibri"/>
                          <a:ea typeface="Calibri"/>
                          <a:cs typeface="Times New Roman"/>
                        </a:rPr>
                        <a:t>Mitigating cyber attacks?</a:t>
                      </a:r>
                      <a:endParaRPr lang="en-GB" sz="2800" b="1" dirty="0">
                        <a:effectLst/>
                        <a:latin typeface="Calibri"/>
                        <a:ea typeface="Calibri"/>
                        <a:cs typeface="Times New Roman"/>
                      </a:endParaRPr>
                    </a:p>
                  </a:txBody>
                  <a:tcPr marL="68580" marR="68580" marT="0" marB="0"/>
                </a:tc>
                <a:tc>
                  <a:txBody>
                    <a:bodyPr/>
                    <a:lstStyle/>
                    <a:p>
                      <a:pPr>
                        <a:spcAft>
                          <a:spcPts val="0"/>
                        </a:spcAft>
                      </a:pPr>
                      <a:r>
                        <a:rPr lang="en-US" sz="1600" dirty="0">
                          <a:effectLst/>
                        </a:rPr>
                        <a:t> </a:t>
                      </a:r>
                      <a:r>
                        <a:rPr lang="en-US" sz="1600" dirty="0" smtClean="0">
                          <a:effectLst/>
                        </a:rPr>
                        <a:t>Standards and</a:t>
                      </a:r>
                      <a:r>
                        <a:rPr lang="en-US" sz="1600" baseline="0" dirty="0" smtClean="0">
                          <a:effectLst/>
                        </a:rPr>
                        <a:t> good practices for handling of personal data</a:t>
                      </a:r>
                      <a:endParaRPr lang="en-GB" sz="2800" dirty="0">
                        <a:effectLst/>
                        <a:latin typeface="Calibri"/>
                        <a:ea typeface="Calibri"/>
                        <a:cs typeface="Times New Roman"/>
                      </a:endParaRPr>
                    </a:p>
                  </a:txBody>
                  <a:tcPr marL="68580" marR="68580" marT="0" marB="0"/>
                </a:tc>
              </a:tr>
              <a:tr h="237513">
                <a:tc>
                  <a:txBody>
                    <a:bodyPr/>
                    <a:lstStyle/>
                    <a:p>
                      <a:pPr>
                        <a:spcAft>
                          <a:spcPts val="0"/>
                        </a:spcAft>
                      </a:pPr>
                      <a:r>
                        <a:rPr lang="en-GB" sz="1600" dirty="0" smtClean="0">
                          <a:effectLst/>
                          <a:latin typeface="Calibri"/>
                          <a:ea typeface="Calibri"/>
                          <a:cs typeface="Times New Roman"/>
                        </a:rPr>
                        <a:t>People becoming more suspicious</a:t>
                      </a:r>
                      <a:r>
                        <a:rPr lang="en-GB" sz="1600" baseline="0" dirty="0" smtClean="0">
                          <a:effectLst/>
                          <a:latin typeface="Calibri"/>
                          <a:ea typeface="Calibri"/>
                          <a:cs typeface="Times New Roman"/>
                        </a:rPr>
                        <a:t> of online suppliers</a:t>
                      </a:r>
                      <a:endParaRPr lang="en-GB" sz="1600" dirty="0">
                        <a:effectLst/>
                        <a:latin typeface="Calibri"/>
                        <a:ea typeface="Calibri"/>
                        <a:cs typeface="Times New Roman"/>
                      </a:endParaRPr>
                    </a:p>
                  </a:txBody>
                  <a:tcPr marL="68580" marR="68580" marT="0" marB="0"/>
                </a:tc>
                <a:tc>
                  <a:txBody>
                    <a:bodyPr/>
                    <a:lstStyle/>
                    <a:p>
                      <a:pPr>
                        <a:spcAft>
                          <a:spcPts val="0"/>
                        </a:spcAft>
                      </a:pPr>
                      <a:r>
                        <a:rPr lang="en-US" sz="1600" dirty="0">
                          <a:effectLst/>
                        </a:rPr>
                        <a:t> </a:t>
                      </a:r>
                      <a:r>
                        <a:rPr lang="en-US" sz="1600" dirty="0" smtClean="0">
                          <a:effectLst/>
                        </a:rPr>
                        <a:t>People will be able to decide who to trust online</a:t>
                      </a:r>
                      <a:r>
                        <a:rPr lang="en-US" sz="1600" baseline="0" dirty="0" smtClean="0">
                          <a:effectLst/>
                        </a:rPr>
                        <a:t> and move their data around accordingly</a:t>
                      </a:r>
                      <a:endParaRPr lang="en-GB" sz="2800" dirty="0">
                        <a:effectLst/>
                        <a:latin typeface="Calibri"/>
                        <a:ea typeface="Calibri"/>
                        <a:cs typeface="Times New Roman"/>
                      </a:endParaRPr>
                    </a:p>
                  </a:txBody>
                  <a:tcPr marL="68580" marR="68580" marT="0" marB="0"/>
                </a:tc>
                <a:tc>
                  <a:txBody>
                    <a:bodyPr/>
                    <a:lstStyle/>
                    <a:p>
                      <a:pPr>
                        <a:spcAft>
                          <a:spcPts val="0"/>
                        </a:spcAft>
                      </a:pPr>
                      <a:r>
                        <a:rPr lang="en-US" sz="1600" dirty="0">
                          <a:effectLst/>
                        </a:rPr>
                        <a:t> </a:t>
                      </a:r>
                      <a:r>
                        <a:rPr lang="en-US" sz="1600" dirty="0" smtClean="0">
                          <a:effectLst/>
                        </a:rPr>
                        <a:t>No universally</a:t>
                      </a:r>
                      <a:r>
                        <a:rPr lang="en-US" sz="1600" baseline="0" dirty="0" smtClean="0">
                          <a:effectLst/>
                        </a:rPr>
                        <a:t> accepted means of gaining trust in a provider</a:t>
                      </a:r>
                    </a:p>
                    <a:p>
                      <a:pPr>
                        <a:spcAft>
                          <a:spcPts val="0"/>
                        </a:spcAft>
                      </a:pPr>
                      <a:r>
                        <a:rPr lang="en-US" sz="1600" b="1" baseline="0" dirty="0" smtClean="0">
                          <a:effectLst/>
                          <a:latin typeface="Calibri"/>
                          <a:ea typeface="Calibri"/>
                          <a:cs typeface="Times New Roman"/>
                        </a:rPr>
                        <a:t>Trustworthy clouds?</a:t>
                      </a:r>
                      <a:endParaRPr lang="en-GB" sz="2800" b="1" dirty="0">
                        <a:effectLst/>
                        <a:latin typeface="Calibri"/>
                        <a:ea typeface="Calibri"/>
                        <a:cs typeface="Times New Roman"/>
                      </a:endParaRPr>
                    </a:p>
                  </a:txBody>
                  <a:tcPr marL="68580" marR="68580" marT="0" marB="0"/>
                </a:tc>
                <a:tc>
                  <a:txBody>
                    <a:bodyPr/>
                    <a:lstStyle/>
                    <a:p>
                      <a:pPr>
                        <a:spcAft>
                          <a:spcPts val="0"/>
                        </a:spcAft>
                      </a:pPr>
                      <a:r>
                        <a:rPr lang="en-US" sz="1600" dirty="0">
                          <a:effectLst/>
                        </a:rPr>
                        <a:t> </a:t>
                      </a:r>
                      <a:r>
                        <a:rPr lang="en-US" sz="1600" dirty="0" smtClean="0">
                          <a:effectLst/>
                        </a:rPr>
                        <a:t>Trust</a:t>
                      </a:r>
                      <a:r>
                        <a:rPr lang="en-US" sz="1600" baseline="0" dirty="0" smtClean="0">
                          <a:effectLst/>
                        </a:rPr>
                        <a:t> authorities / providers</a:t>
                      </a:r>
                    </a:p>
                    <a:p>
                      <a:pPr>
                        <a:spcAft>
                          <a:spcPts val="0"/>
                        </a:spcAft>
                      </a:pPr>
                      <a:endParaRPr lang="en-US" sz="1600" baseline="0" dirty="0" smtClean="0">
                        <a:effectLst/>
                        <a:latin typeface="Calibri"/>
                        <a:ea typeface="Calibri"/>
                        <a:cs typeface="Times New Roman"/>
                      </a:endParaRPr>
                    </a:p>
                    <a:p>
                      <a:pPr>
                        <a:spcAft>
                          <a:spcPts val="0"/>
                        </a:spcAft>
                      </a:pPr>
                      <a:r>
                        <a:rPr lang="en-US" sz="1600" baseline="0" dirty="0" smtClean="0">
                          <a:effectLst/>
                          <a:latin typeface="Calibri"/>
                          <a:ea typeface="Calibri"/>
                          <a:cs typeface="Times New Roman"/>
                        </a:rPr>
                        <a:t>Better Compliance mechanisms?</a:t>
                      </a:r>
                      <a:endParaRPr lang="en-GB" sz="2800" dirty="0">
                        <a:effectLst/>
                        <a:latin typeface="Calibri"/>
                        <a:ea typeface="Calibri"/>
                        <a:cs typeface="Times New Roman"/>
                      </a:endParaRPr>
                    </a:p>
                  </a:txBody>
                  <a:tcPr marL="68580" marR="68580" marT="0" marB="0"/>
                </a:tc>
              </a:tr>
              <a:tr h="237513">
                <a:tc>
                  <a:txBody>
                    <a:bodyPr/>
                    <a:lstStyle/>
                    <a:p>
                      <a:pPr>
                        <a:spcAft>
                          <a:spcPts val="0"/>
                        </a:spcAft>
                      </a:pPr>
                      <a:r>
                        <a:rPr lang="en-GB" sz="1600" dirty="0" smtClean="0">
                          <a:effectLst/>
                          <a:latin typeface="Calibri"/>
                          <a:ea typeface="Calibri"/>
                          <a:cs typeface="Times New Roman"/>
                        </a:rPr>
                        <a:t>Use of social</a:t>
                      </a:r>
                      <a:r>
                        <a:rPr lang="en-GB" sz="1600" baseline="0" dirty="0" smtClean="0">
                          <a:effectLst/>
                          <a:latin typeface="Calibri"/>
                          <a:ea typeface="Calibri"/>
                          <a:cs typeface="Times New Roman"/>
                        </a:rPr>
                        <a:t> networking and blogs</a:t>
                      </a:r>
                      <a:endParaRPr lang="en-GB" sz="1600" dirty="0">
                        <a:effectLst/>
                        <a:latin typeface="Calibri"/>
                        <a:ea typeface="Calibri"/>
                        <a:cs typeface="Times New Roman"/>
                      </a:endParaRPr>
                    </a:p>
                  </a:txBody>
                  <a:tcPr marL="68580" marR="68580" marT="0" marB="0"/>
                </a:tc>
                <a:tc>
                  <a:txBody>
                    <a:bodyPr/>
                    <a:lstStyle/>
                    <a:p>
                      <a:pPr>
                        <a:spcAft>
                          <a:spcPts val="0"/>
                        </a:spcAft>
                      </a:pPr>
                      <a:r>
                        <a:rPr lang="en-US" sz="1600" dirty="0">
                          <a:effectLst/>
                        </a:rPr>
                        <a:t> </a:t>
                      </a:r>
                      <a:r>
                        <a:rPr lang="en-US" sz="1600" dirty="0" smtClean="0">
                          <a:effectLst/>
                        </a:rPr>
                        <a:t>…</a:t>
                      </a:r>
                      <a:endParaRPr lang="en-GB" sz="2800" dirty="0">
                        <a:effectLst/>
                        <a:latin typeface="Calibri"/>
                        <a:ea typeface="Calibri"/>
                        <a:cs typeface="Times New Roman"/>
                      </a:endParaRPr>
                    </a:p>
                  </a:txBody>
                  <a:tcPr marL="68580" marR="68580" marT="0" marB="0"/>
                </a:tc>
                <a:tc>
                  <a:txBody>
                    <a:bodyPr/>
                    <a:lstStyle/>
                    <a:p>
                      <a:pPr>
                        <a:spcAft>
                          <a:spcPts val="0"/>
                        </a:spcAft>
                      </a:pPr>
                      <a:r>
                        <a:rPr lang="en-US" sz="1600" dirty="0" smtClean="0">
                          <a:effectLst/>
                        </a:rPr>
                        <a:t>No consistent</a:t>
                      </a:r>
                      <a:r>
                        <a:rPr lang="en-US" sz="1600" baseline="0" dirty="0" smtClean="0">
                          <a:effectLst/>
                        </a:rPr>
                        <a:t> way to erase/ delete/ revoke information and posts</a:t>
                      </a:r>
                      <a:r>
                        <a:rPr lang="en-US" sz="1600" dirty="0">
                          <a:effectLst/>
                        </a:rPr>
                        <a:t> </a:t>
                      </a:r>
                      <a:endParaRPr lang="en-GB" sz="2800" dirty="0">
                        <a:effectLst/>
                        <a:latin typeface="Calibri"/>
                        <a:ea typeface="Calibri"/>
                        <a:cs typeface="Times New Roman"/>
                      </a:endParaRPr>
                    </a:p>
                  </a:txBody>
                  <a:tcPr marL="68580" marR="68580" marT="0" marB="0"/>
                </a:tc>
                <a:tc>
                  <a:txBody>
                    <a:bodyPr/>
                    <a:lstStyle/>
                    <a:p>
                      <a:pPr>
                        <a:spcAft>
                          <a:spcPts val="0"/>
                        </a:spcAft>
                      </a:pPr>
                      <a:r>
                        <a:rPr lang="en-US" sz="1600" dirty="0">
                          <a:effectLst/>
                        </a:rPr>
                        <a:t> </a:t>
                      </a:r>
                      <a:r>
                        <a:rPr lang="en-US" sz="1600" dirty="0" smtClean="0">
                          <a:effectLst/>
                        </a:rPr>
                        <a:t>…</a:t>
                      </a:r>
                      <a:endParaRPr lang="en-GB" sz="2800" dirty="0">
                        <a:effectLst/>
                        <a:latin typeface="Calibri"/>
                        <a:ea typeface="Calibri"/>
                        <a:cs typeface="Times New Roman"/>
                      </a:endParaRPr>
                    </a:p>
                  </a:txBody>
                  <a:tcPr marL="68580" marR="68580" marT="0" marB="0"/>
                </a:tc>
              </a:tr>
              <a:tr h="237513">
                <a:tc>
                  <a:txBody>
                    <a:bodyPr/>
                    <a:lstStyle/>
                    <a:p>
                      <a:pPr>
                        <a:spcAft>
                          <a:spcPts val="0"/>
                        </a:spcAft>
                      </a:pPr>
                      <a:r>
                        <a:rPr lang="en-US" sz="1600" dirty="0">
                          <a:effectLst/>
                        </a:rPr>
                        <a:t> </a:t>
                      </a:r>
                      <a:r>
                        <a:rPr lang="en-US" sz="1600" dirty="0" smtClean="0">
                          <a:effectLst/>
                        </a:rPr>
                        <a:t>…</a:t>
                      </a:r>
                      <a:endParaRPr lang="en-GB" sz="1600" dirty="0">
                        <a:effectLst/>
                        <a:latin typeface="Calibri"/>
                        <a:ea typeface="Calibri"/>
                        <a:cs typeface="Times New Roman"/>
                      </a:endParaRPr>
                    </a:p>
                  </a:txBody>
                  <a:tcPr marL="68580" marR="68580" marT="0" marB="0"/>
                </a:tc>
                <a:tc>
                  <a:txBody>
                    <a:bodyPr/>
                    <a:lstStyle/>
                    <a:p>
                      <a:pPr>
                        <a:spcAft>
                          <a:spcPts val="0"/>
                        </a:spcAft>
                      </a:pPr>
                      <a:r>
                        <a:rPr lang="en-US" sz="1600" dirty="0">
                          <a:effectLst/>
                        </a:rPr>
                        <a:t> </a:t>
                      </a:r>
                      <a:r>
                        <a:rPr lang="en-US" sz="1600" dirty="0" smtClean="0">
                          <a:effectLst/>
                        </a:rPr>
                        <a:t>…</a:t>
                      </a:r>
                      <a:endParaRPr lang="en-GB" sz="2800" dirty="0">
                        <a:effectLst/>
                        <a:latin typeface="Calibri"/>
                        <a:ea typeface="Calibri"/>
                        <a:cs typeface="Times New Roman"/>
                      </a:endParaRPr>
                    </a:p>
                  </a:txBody>
                  <a:tcPr marL="68580" marR="68580" marT="0" marB="0"/>
                </a:tc>
                <a:tc>
                  <a:txBody>
                    <a:bodyPr/>
                    <a:lstStyle/>
                    <a:p>
                      <a:pPr>
                        <a:spcAft>
                          <a:spcPts val="0"/>
                        </a:spcAft>
                      </a:pPr>
                      <a:r>
                        <a:rPr lang="en-US" sz="1600" dirty="0">
                          <a:effectLst/>
                        </a:rPr>
                        <a:t> </a:t>
                      </a:r>
                      <a:r>
                        <a:rPr lang="en-US" sz="1600" dirty="0" smtClean="0">
                          <a:effectLst/>
                        </a:rPr>
                        <a:t>…</a:t>
                      </a:r>
                      <a:endParaRPr lang="en-GB" sz="2800" dirty="0">
                        <a:effectLst/>
                        <a:latin typeface="Calibri"/>
                        <a:ea typeface="Calibri"/>
                        <a:cs typeface="Times New Roman"/>
                      </a:endParaRPr>
                    </a:p>
                  </a:txBody>
                  <a:tcPr marL="68580" marR="68580" marT="0" marB="0"/>
                </a:tc>
                <a:tc>
                  <a:txBody>
                    <a:bodyPr/>
                    <a:lstStyle/>
                    <a:p>
                      <a:pPr>
                        <a:spcAft>
                          <a:spcPts val="0"/>
                        </a:spcAft>
                      </a:pPr>
                      <a:r>
                        <a:rPr lang="en-US" sz="1600" dirty="0">
                          <a:effectLst/>
                        </a:rPr>
                        <a:t> </a:t>
                      </a:r>
                      <a:r>
                        <a:rPr lang="en-US" sz="1600" dirty="0" smtClean="0">
                          <a:effectLst/>
                        </a:rPr>
                        <a:t>…</a:t>
                      </a:r>
                      <a:endParaRPr lang="en-GB" sz="2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818554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Area Roadmap with </a:t>
            </a:r>
            <a:r>
              <a:rPr lang="en-GB" dirty="0"/>
              <a:t>T</a:t>
            </a:r>
            <a:r>
              <a:rPr lang="en-GB" dirty="0" smtClean="0"/>
              <a:t>imeline</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92508667"/>
              </p:ext>
            </p:extLst>
          </p:nvPr>
        </p:nvGraphicFramePr>
        <p:xfrm>
          <a:off x="755576" y="1988840"/>
          <a:ext cx="7632847" cy="3804282"/>
        </p:xfrm>
        <a:graphic>
          <a:graphicData uri="http://schemas.openxmlformats.org/drawingml/2006/table">
            <a:tbl>
              <a:tblPr firstRow="1" firstCol="1" bandRow="1">
                <a:tableStyleId>{5C22544A-7EE6-4342-B048-85BDC9FD1C3A}</a:tableStyleId>
              </a:tblPr>
              <a:tblGrid>
                <a:gridCol w="1531558"/>
                <a:gridCol w="2033763"/>
                <a:gridCol w="2033763"/>
                <a:gridCol w="2033763"/>
              </a:tblGrid>
              <a:tr h="302996">
                <a:tc gridSpan="4">
                  <a:txBody>
                    <a:bodyPr/>
                    <a:lstStyle/>
                    <a:p>
                      <a:pPr>
                        <a:spcAft>
                          <a:spcPts val="0"/>
                        </a:spcAft>
                      </a:pPr>
                      <a:r>
                        <a:rPr lang="en-US" sz="1800" b="1" dirty="0">
                          <a:solidFill>
                            <a:schemeClr val="bg1"/>
                          </a:solidFill>
                          <a:effectLst/>
                        </a:rPr>
                        <a:t>Key Area: Security and Trust solutions and research </a:t>
                      </a:r>
                      <a:r>
                        <a:rPr lang="en-US" sz="1800" b="1" dirty="0" smtClean="0">
                          <a:solidFill>
                            <a:schemeClr val="bg1"/>
                          </a:solidFill>
                          <a:effectLst/>
                        </a:rPr>
                        <a:t>needs</a:t>
                      </a:r>
                      <a:endParaRPr lang="en-GB" sz="2800" b="1" dirty="0">
                        <a:solidFill>
                          <a:schemeClr val="bg1"/>
                        </a:solidFill>
                        <a:effectLst/>
                        <a:latin typeface="Calibri"/>
                        <a:ea typeface="Calibri"/>
                        <a:cs typeface="Times New Roman"/>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tr>
              <a:tr h="605992">
                <a:tc>
                  <a:txBody>
                    <a:bodyPr/>
                    <a:lstStyle/>
                    <a:p>
                      <a:pPr>
                        <a:spcAft>
                          <a:spcPts val="0"/>
                        </a:spcAft>
                      </a:pPr>
                      <a:r>
                        <a:rPr lang="en-US" sz="1800" b="1" dirty="0" smtClean="0">
                          <a:solidFill>
                            <a:schemeClr val="tx1"/>
                          </a:solidFill>
                          <a:effectLst/>
                        </a:rPr>
                        <a:t>Challenges</a:t>
                      </a:r>
                      <a:endParaRPr lang="en-GB" sz="2800" b="1" dirty="0">
                        <a:solidFill>
                          <a:schemeClr val="tx1"/>
                        </a:solidFill>
                        <a:effectLst/>
                        <a:latin typeface="Calibri"/>
                        <a:ea typeface="Calibri"/>
                        <a:cs typeface="Times New Roman"/>
                      </a:endParaRPr>
                    </a:p>
                  </a:txBody>
                  <a:tcPr marL="68580" marR="68580" marT="0" marB="0"/>
                </a:tc>
                <a:tc>
                  <a:txBody>
                    <a:bodyPr/>
                    <a:lstStyle/>
                    <a:p>
                      <a:pPr>
                        <a:spcAft>
                          <a:spcPts val="0"/>
                        </a:spcAft>
                      </a:pPr>
                      <a:r>
                        <a:rPr lang="en-US" sz="1800" b="1" dirty="0">
                          <a:solidFill>
                            <a:schemeClr val="tx1"/>
                          </a:solidFill>
                          <a:effectLst/>
                        </a:rPr>
                        <a:t>Short term (2010 – 2014)</a:t>
                      </a:r>
                      <a:endParaRPr lang="en-GB" sz="2800" b="1" dirty="0">
                        <a:solidFill>
                          <a:schemeClr val="tx1"/>
                        </a:solidFill>
                        <a:effectLst/>
                        <a:latin typeface="Calibri"/>
                        <a:ea typeface="Calibri"/>
                        <a:cs typeface="Times New Roman"/>
                      </a:endParaRPr>
                    </a:p>
                  </a:txBody>
                  <a:tcPr marL="68580" marR="68580" marT="0" marB="0">
                    <a:solidFill>
                      <a:schemeClr val="accent1"/>
                    </a:solidFill>
                  </a:tcPr>
                </a:tc>
                <a:tc>
                  <a:txBody>
                    <a:bodyPr/>
                    <a:lstStyle/>
                    <a:p>
                      <a:pPr>
                        <a:spcAft>
                          <a:spcPts val="0"/>
                        </a:spcAft>
                      </a:pPr>
                      <a:r>
                        <a:rPr lang="en-US" sz="1800" b="1" dirty="0">
                          <a:solidFill>
                            <a:schemeClr val="tx1"/>
                          </a:solidFill>
                          <a:effectLst/>
                        </a:rPr>
                        <a:t>Mid term (2014 – 2018)</a:t>
                      </a:r>
                      <a:endParaRPr lang="en-GB" sz="2800" b="1" dirty="0">
                        <a:solidFill>
                          <a:schemeClr val="tx1"/>
                        </a:solidFill>
                        <a:effectLst/>
                        <a:latin typeface="Calibri"/>
                        <a:ea typeface="Calibri"/>
                        <a:cs typeface="Times New Roman"/>
                      </a:endParaRPr>
                    </a:p>
                  </a:txBody>
                  <a:tcPr marL="68580" marR="68580" marT="0" marB="0">
                    <a:solidFill>
                      <a:schemeClr val="accent1"/>
                    </a:solidFill>
                  </a:tcPr>
                </a:tc>
                <a:tc>
                  <a:txBody>
                    <a:bodyPr/>
                    <a:lstStyle/>
                    <a:p>
                      <a:pPr>
                        <a:spcAft>
                          <a:spcPts val="0"/>
                        </a:spcAft>
                      </a:pPr>
                      <a:r>
                        <a:rPr lang="en-US" sz="1800" b="1" dirty="0">
                          <a:solidFill>
                            <a:schemeClr val="tx1"/>
                          </a:solidFill>
                          <a:effectLst/>
                        </a:rPr>
                        <a:t>Long term (2018-2022)</a:t>
                      </a:r>
                      <a:endParaRPr lang="en-GB" sz="2800" b="1" dirty="0">
                        <a:solidFill>
                          <a:schemeClr val="tx1"/>
                        </a:solidFill>
                        <a:effectLst/>
                        <a:latin typeface="Calibri"/>
                        <a:ea typeface="Calibri"/>
                        <a:cs typeface="Times New Roman"/>
                      </a:endParaRPr>
                    </a:p>
                  </a:txBody>
                  <a:tcPr marL="68580" marR="68580" marT="0" marB="0">
                    <a:solidFill>
                      <a:schemeClr val="accent1"/>
                    </a:solidFill>
                  </a:tcPr>
                </a:tc>
              </a:tr>
              <a:tr h="538659">
                <a:tc>
                  <a:txBody>
                    <a:bodyPr/>
                    <a:lstStyle/>
                    <a:p>
                      <a:pPr>
                        <a:spcAft>
                          <a:spcPts val="0"/>
                        </a:spcAft>
                      </a:pPr>
                      <a:r>
                        <a:rPr lang="en-US" sz="1600">
                          <a:effectLst/>
                        </a:rPr>
                        <a:t>Mitigating cyber attacks</a:t>
                      </a:r>
                      <a:endParaRPr lang="en-GB" sz="2800">
                        <a:effectLst/>
                        <a:latin typeface="Calibri"/>
                        <a:ea typeface="Calibri"/>
                        <a:cs typeface="Times New Roman"/>
                      </a:endParaRPr>
                    </a:p>
                  </a:txBody>
                  <a:tcPr marL="68580" marR="68580" marT="0" marB="0"/>
                </a:tc>
                <a:tc>
                  <a:txBody>
                    <a:bodyPr/>
                    <a:lstStyle/>
                    <a:p>
                      <a:pPr>
                        <a:spcAft>
                          <a:spcPts val="0"/>
                        </a:spcAft>
                      </a:pPr>
                      <a:r>
                        <a:rPr lang="en-US" sz="1800" dirty="0" smtClean="0">
                          <a:effectLst/>
                          <a:latin typeface="+mn-lt"/>
                          <a:ea typeface="+mn-ea"/>
                          <a:cs typeface="+mn-cs"/>
                        </a:rPr>
                        <a:t>…</a:t>
                      </a:r>
                      <a:endParaRPr lang="en-GB" sz="2800" dirty="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r>
              <a:tr h="538659">
                <a:tc>
                  <a:txBody>
                    <a:bodyPr/>
                    <a:lstStyle/>
                    <a:p>
                      <a:pPr>
                        <a:spcAft>
                          <a:spcPts val="0"/>
                        </a:spcAft>
                      </a:pPr>
                      <a:r>
                        <a:rPr lang="en-US" sz="1600">
                          <a:effectLst/>
                        </a:rPr>
                        <a:t>Trustworthy clouds</a:t>
                      </a:r>
                      <a:endParaRPr lang="en-GB" sz="280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r>
              <a:tr h="302996">
                <a:tc>
                  <a:txBody>
                    <a:bodyPr/>
                    <a:lstStyle/>
                    <a:p>
                      <a:pPr>
                        <a:spcAft>
                          <a:spcPts val="0"/>
                        </a:spcAft>
                      </a:pPr>
                      <a:r>
                        <a:rPr lang="en-US" sz="1800" dirty="0">
                          <a:effectLst/>
                        </a:rPr>
                        <a:t> </a:t>
                      </a:r>
                      <a:r>
                        <a:rPr lang="en-US" sz="1800" dirty="0" smtClean="0">
                          <a:effectLst/>
                        </a:rPr>
                        <a:t>…</a:t>
                      </a:r>
                      <a:endParaRPr lang="en-GB" sz="2800" dirty="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r>
              <a:tr h="302996">
                <a:tc>
                  <a:txBody>
                    <a:bodyPr/>
                    <a:lstStyle/>
                    <a:p>
                      <a:pPr>
                        <a:spcAft>
                          <a:spcPts val="0"/>
                        </a:spcAft>
                      </a:pPr>
                      <a:r>
                        <a:rPr lang="en-US" sz="1800" dirty="0">
                          <a:effectLst/>
                        </a:rPr>
                        <a:t> </a:t>
                      </a:r>
                      <a:endParaRPr lang="en-GB" sz="2800" dirty="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r>
              <a:tr h="302996">
                <a:tc>
                  <a:txBody>
                    <a:bodyPr/>
                    <a:lstStyle/>
                    <a:p>
                      <a:pPr>
                        <a:spcAft>
                          <a:spcPts val="0"/>
                        </a:spcAft>
                      </a:pPr>
                      <a:r>
                        <a:rPr lang="en-US" sz="1800" dirty="0">
                          <a:effectLst/>
                        </a:rPr>
                        <a:t> </a:t>
                      </a:r>
                      <a:endParaRPr lang="en-GB" sz="2800" dirty="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r>
              <a:tr h="302996">
                <a:tc>
                  <a:txBody>
                    <a:bodyPr/>
                    <a:lstStyle/>
                    <a:p>
                      <a:pPr>
                        <a:spcAft>
                          <a:spcPts val="0"/>
                        </a:spcAft>
                      </a:pPr>
                      <a:r>
                        <a:rPr lang="en-US" sz="1800" dirty="0">
                          <a:effectLst/>
                        </a:rPr>
                        <a:t> </a:t>
                      </a:r>
                      <a:endParaRPr lang="en-GB" sz="2800" dirty="0">
                        <a:effectLst/>
                        <a:latin typeface="Calibri"/>
                        <a:ea typeface="Calibri"/>
                        <a:cs typeface="Times New Roman"/>
                      </a:endParaRPr>
                    </a:p>
                  </a:txBody>
                  <a:tcPr marL="68580" marR="68580" marT="0" marB="0"/>
                </a:tc>
                <a:tc>
                  <a:txBody>
                    <a:bodyPr/>
                    <a:lstStyle/>
                    <a:p>
                      <a:pPr>
                        <a:spcAft>
                          <a:spcPts val="0"/>
                        </a:spcAft>
                      </a:pPr>
                      <a:r>
                        <a:rPr lang="en-US" sz="1800" dirty="0">
                          <a:effectLst/>
                        </a:rPr>
                        <a:t> </a:t>
                      </a:r>
                      <a:endParaRPr lang="en-GB" sz="2800" dirty="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r>
              <a:tr h="302996">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c>
                  <a:txBody>
                    <a:bodyPr/>
                    <a:lstStyle/>
                    <a:p>
                      <a:pPr>
                        <a:spcAft>
                          <a:spcPts val="0"/>
                        </a:spcAft>
                      </a:pPr>
                      <a:r>
                        <a:rPr lang="en-US" sz="1800" dirty="0">
                          <a:effectLst/>
                        </a:rPr>
                        <a:t> </a:t>
                      </a:r>
                      <a:endParaRPr lang="en-GB" sz="2800" dirty="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r>
              <a:tr h="302996">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c>
                  <a:txBody>
                    <a:bodyPr/>
                    <a:lstStyle/>
                    <a:p>
                      <a:pPr>
                        <a:spcAft>
                          <a:spcPts val="0"/>
                        </a:spcAft>
                      </a:pPr>
                      <a:r>
                        <a:rPr lang="en-US" sz="1800" dirty="0">
                          <a:effectLst/>
                        </a:rPr>
                        <a:t> </a:t>
                      </a:r>
                      <a:endParaRPr lang="en-GB" sz="2800" dirty="0">
                        <a:effectLst/>
                        <a:latin typeface="Calibri"/>
                        <a:ea typeface="Calibri"/>
                        <a:cs typeface="Times New Roman"/>
                      </a:endParaRPr>
                    </a:p>
                  </a:txBody>
                  <a:tcPr marL="68580" marR="68580" marT="0" marB="0"/>
                </a:tc>
                <a:tc>
                  <a:txBody>
                    <a:bodyPr/>
                    <a:lstStyle/>
                    <a:p>
                      <a:pPr>
                        <a:spcAft>
                          <a:spcPts val="0"/>
                        </a:spcAft>
                      </a:pPr>
                      <a:r>
                        <a:rPr lang="en-US" sz="1800">
                          <a:effectLst/>
                        </a:rPr>
                        <a:t> </a:t>
                      </a:r>
                      <a:endParaRPr lang="en-GB" sz="2800">
                        <a:effectLst/>
                        <a:latin typeface="Calibri"/>
                        <a:ea typeface="Calibri"/>
                        <a:cs typeface="Times New Roman"/>
                      </a:endParaRPr>
                    </a:p>
                  </a:txBody>
                  <a:tcPr marL="68580" marR="68580" marT="0" marB="0"/>
                </a:tc>
                <a:tc>
                  <a:txBody>
                    <a:bodyPr/>
                    <a:lstStyle/>
                    <a:p>
                      <a:pPr>
                        <a:spcAft>
                          <a:spcPts val="0"/>
                        </a:spcAft>
                      </a:pPr>
                      <a:r>
                        <a:rPr lang="en-US" sz="1800" dirty="0">
                          <a:effectLst/>
                        </a:rPr>
                        <a:t> </a:t>
                      </a:r>
                      <a:endParaRPr lang="en-GB" sz="2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475148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470</TotalTime>
  <Words>783</Words>
  <Application>Microsoft Office PowerPoint</Application>
  <PresentationFormat>On-screen Show (4:3)</PresentationFormat>
  <Paragraphs>189</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Future Internet Research Roadmap FIA community input to FP8 </vt:lpstr>
      <vt:lpstr>PowerPoint Presentation</vt:lpstr>
      <vt:lpstr>PowerPoint Presentation</vt:lpstr>
      <vt:lpstr>FIA Research Roadmap Inputs</vt:lpstr>
      <vt:lpstr>Four key questions about each area</vt:lpstr>
      <vt:lpstr>Example Research Areas </vt:lpstr>
      <vt:lpstr>Developing the Roadmap</vt:lpstr>
      <vt:lpstr>Research Area Map: Example</vt:lpstr>
      <vt:lpstr>Area Roadmap with Timeline</vt:lpstr>
      <vt:lpstr>Timeline</vt:lpstr>
      <vt:lpstr>Template</vt:lpstr>
      <vt:lpstr>FAQ</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Wainwright</dc:creator>
  <cp:lastModifiedBy>Nick Papanikolaou</cp:lastModifiedBy>
  <cp:revision>15</cp:revision>
  <dcterms:created xsi:type="dcterms:W3CDTF">2011-01-20T16:35:50Z</dcterms:created>
  <dcterms:modified xsi:type="dcterms:W3CDTF">2011-01-24T10:49:01Z</dcterms:modified>
</cp:coreProperties>
</file>