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8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9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7" r:id="rId1"/>
    <p:sldMasterId id="2147483665" r:id="rId2"/>
    <p:sldMasterId id="2147483648" r:id="rId3"/>
    <p:sldMasterId id="2147483651" r:id="rId4"/>
    <p:sldMasterId id="2147483653" r:id="rId5"/>
    <p:sldMasterId id="2147483655" r:id="rId6"/>
    <p:sldMasterId id="2147483657" r:id="rId7"/>
    <p:sldMasterId id="2147483659" r:id="rId8"/>
    <p:sldMasterId id="2147483661" r:id="rId9"/>
    <p:sldMasterId id="2147484625" r:id="rId10"/>
  </p:sldMasterIdLst>
  <p:notesMasterIdLst>
    <p:notesMasterId r:id="rId103"/>
  </p:notesMasterIdLst>
  <p:handoutMasterIdLst>
    <p:handoutMasterId r:id="rId104"/>
  </p:handoutMasterIdLst>
  <p:sldIdLst>
    <p:sldId id="258" r:id="rId11"/>
    <p:sldId id="394" r:id="rId12"/>
    <p:sldId id="406" r:id="rId13"/>
    <p:sldId id="261" r:id="rId14"/>
    <p:sldId id="262" r:id="rId15"/>
    <p:sldId id="263" r:id="rId16"/>
    <p:sldId id="329" r:id="rId17"/>
    <p:sldId id="303" r:id="rId18"/>
    <p:sldId id="397" r:id="rId19"/>
    <p:sldId id="283" r:id="rId20"/>
    <p:sldId id="398" r:id="rId21"/>
    <p:sldId id="379" r:id="rId22"/>
    <p:sldId id="383" r:id="rId23"/>
    <p:sldId id="380" r:id="rId24"/>
    <p:sldId id="407" r:id="rId25"/>
    <p:sldId id="381" r:id="rId26"/>
    <p:sldId id="382" r:id="rId27"/>
    <p:sldId id="405" r:id="rId28"/>
    <p:sldId id="384" r:id="rId29"/>
    <p:sldId id="385" r:id="rId30"/>
    <p:sldId id="386" r:id="rId31"/>
    <p:sldId id="388" r:id="rId32"/>
    <p:sldId id="389" r:id="rId33"/>
    <p:sldId id="322" r:id="rId34"/>
    <p:sldId id="304" r:id="rId35"/>
    <p:sldId id="293" r:id="rId36"/>
    <p:sldId id="376" r:id="rId37"/>
    <p:sldId id="288" r:id="rId38"/>
    <p:sldId id="280" r:id="rId39"/>
    <p:sldId id="281" r:id="rId40"/>
    <p:sldId id="396" r:id="rId41"/>
    <p:sldId id="264" r:id="rId42"/>
    <p:sldId id="390" r:id="rId43"/>
    <p:sldId id="391" r:id="rId44"/>
    <p:sldId id="310" r:id="rId45"/>
    <p:sldId id="267" r:id="rId46"/>
    <p:sldId id="332" r:id="rId47"/>
    <p:sldId id="377" r:id="rId48"/>
    <p:sldId id="312" r:id="rId49"/>
    <p:sldId id="313" r:id="rId50"/>
    <p:sldId id="314" r:id="rId51"/>
    <p:sldId id="316" r:id="rId52"/>
    <p:sldId id="315" r:id="rId53"/>
    <p:sldId id="268" r:id="rId54"/>
    <p:sldId id="355" r:id="rId55"/>
    <p:sldId id="356" r:id="rId56"/>
    <p:sldId id="301" r:id="rId57"/>
    <p:sldId id="279" r:id="rId58"/>
    <p:sldId id="282" r:id="rId59"/>
    <p:sldId id="317" r:id="rId60"/>
    <p:sldId id="302" r:id="rId61"/>
    <p:sldId id="306" r:id="rId62"/>
    <p:sldId id="305" r:id="rId63"/>
    <p:sldId id="357" r:id="rId64"/>
    <p:sldId id="358" r:id="rId65"/>
    <p:sldId id="359" r:id="rId66"/>
    <p:sldId id="360" r:id="rId67"/>
    <p:sldId id="404" r:id="rId68"/>
    <p:sldId id="361" r:id="rId69"/>
    <p:sldId id="372" r:id="rId70"/>
    <p:sldId id="362" r:id="rId71"/>
    <p:sldId id="363" r:id="rId72"/>
    <p:sldId id="364" r:id="rId73"/>
    <p:sldId id="366" r:id="rId74"/>
    <p:sldId id="402" r:id="rId75"/>
    <p:sldId id="399" r:id="rId76"/>
    <p:sldId id="401" r:id="rId77"/>
    <p:sldId id="371" r:id="rId78"/>
    <p:sldId id="373" r:id="rId79"/>
    <p:sldId id="367" r:id="rId80"/>
    <p:sldId id="403" r:id="rId81"/>
    <p:sldId id="368" r:id="rId82"/>
    <p:sldId id="323" r:id="rId83"/>
    <p:sldId id="352" r:id="rId84"/>
    <p:sldId id="325" r:id="rId85"/>
    <p:sldId id="378" r:id="rId86"/>
    <p:sldId id="375" r:id="rId87"/>
    <p:sldId id="274" r:id="rId88"/>
    <p:sldId id="275" r:id="rId89"/>
    <p:sldId id="276" r:id="rId90"/>
    <p:sldId id="277" r:id="rId91"/>
    <p:sldId id="300" r:id="rId92"/>
    <p:sldId id="295" r:id="rId93"/>
    <p:sldId id="296" r:id="rId94"/>
    <p:sldId id="297" r:id="rId95"/>
    <p:sldId id="298" r:id="rId96"/>
    <p:sldId id="392" r:id="rId97"/>
    <p:sldId id="393" r:id="rId98"/>
    <p:sldId id="395" r:id="rId99"/>
    <p:sldId id="318" r:id="rId100"/>
    <p:sldId id="319" r:id="rId101"/>
    <p:sldId id="350" r:id="rId102"/>
  </p:sldIdLst>
  <p:sldSz cx="9144000" cy="6858000" type="screen4x3"/>
  <p:notesSz cx="6724650" cy="97742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CC"/>
    <a:srgbClr val="3399FF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37" autoAdjust="0"/>
  </p:normalViewPr>
  <p:slideViewPr>
    <p:cSldViewPr snapToObjects="1" showGuides="1">
      <p:cViewPr varScale="1">
        <p:scale>
          <a:sx n="121" d="100"/>
          <a:sy n="121" d="100"/>
        </p:scale>
        <p:origin x="132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45" d="100"/>
          <a:sy n="45" d="100"/>
        </p:scale>
        <p:origin x="2837" y="48"/>
      </p:cViewPr>
      <p:guideLst>
        <p:guide orient="horz" pos="3079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16" Type="http://schemas.openxmlformats.org/officeDocument/2006/relationships/slide" Target="slides/slide6.xml"/><Relationship Id="rId107" Type="http://schemas.openxmlformats.org/officeDocument/2006/relationships/theme" Target="theme/theme1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102" Type="http://schemas.openxmlformats.org/officeDocument/2006/relationships/slide" Target="slides/slide9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0.xml"/><Relationship Id="rId95" Type="http://schemas.openxmlformats.org/officeDocument/2006/relationships/slide" Target="slides/slide85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slide" Target="slides/slide9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5D7A9C-05F1-4CAB-9BF5-CC9B4D0152C7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C9DADE82-517B-45C8-9396-E55CA206256B}">
      <dgm:prSet phldrT="[Texte]" custT="1"/>
      <dgm:spPr/>
      <dgm:t>
        <a:bodyPr/>
        <a:lstStyle/>
        <a:p>
          <a:r>
            <a:rPr lang="fr-FR" sz="1400" b="1" dirty="0" smtClean="0">
              <a:solidFill>
                <a:schemeClr val="accent1"/>
              </a:solidFill>
            </a:rPr>
            <a:t>IZIGFD</a:t>
          </a:r>
          <a:endParaRPr lang="fr-FR" sz="1400" b="1" dirty="0">
            <a:solidFill>
              <a:schemeClr val="accent1"/>
            </a:solidFill>
          </a:endParaRPr>
        </a:p>
      </dgm:t>
    </dgm:pt>
    <dgm:pt modelId="{7D7B78E6-5D1B-469A-B757-09610F6739DC}" type="parTrans" cxnId="{9E235D8F-4F74-443E-81D5-6C7CB599AE83}">
      <dgm:prSet/>
      <dgm:spPr/>
      <dgm:t>
        <a:bodyPr/>
        <a:lstStyle/>
        <a:p>
          <a:endParaRPr lang="fr-FR"/>
        </a:p>
      </dgm:t>
    </dgm:pt>
    <dgm:pt modelId="{EA1A80C9-820E-4741-9A76-E0FB48F928C6}" type="sibTrans" cxnId="{9E235D8F-4F74-443E-81D5-6C7CB599AE83}">
      <dgm:prSet/>
      <dgm:spPr/>
      <dgm:t>
        <a:bodyPr/>
        <a:lstStyle/>
        <a:p>
          <a:endParaRPr lang="fr-FR"/>
        </a:p>
      </dgm:t>
    </dgm:pt>
    <dgm:pt modelId="{BE4138D7-BB34-4BD3-B4D6-B8094F2198E3}">
      <dgm:prSet phldrT="[Texte]" custT="1"/>
      <dgm:spPr/>
      <dgm:t>
        <a:bodyPr/>
        <a:lstStyle/>
        <a:p>
          <a:r>
            <a:rPr lang="fr-FR" sz="2800" b="1" dirty="0" smtClean="0">
              <a:solidFill>
                <a:srgbClr val="FF0000"/>
              </a:solidFill>
            </a:rPr>
            <a:t>*</a:t>
          </a:r>
          <a:r>
            <a:rPr lang="fr-FR" sz="1400" b="1" dirty="0" smtClean="0">
              <a:solidFill>
                <a:schemeClr val="accent1"/>
              </a:solidFill>
            </a:rPr>
            <a:t>Mission </a:t>
          </a:r>
          <a:r>
            <a:rPr lang="fr-FR" sz="1400" b="1" dirty="0" err="1" smtClean="0">
              <a:solidFill>
                <a:schemeClr val="accent1"/>
              </a:solidFill>
            </a:rPr>
            <a:t>Number</a:t>
          </a:r>
          <a:r>
            <a:rPr lang="fr-FR" sz="1400" b="1" dirty="0" smtClean="0">
              <a:solidFill>
                <a:schemeClr val="accent1"/>
              </a:solidFill>
            </a:rPr>
            <a:t> </a:t>
          </a:r>
          <a:endParaRPr lang="fr-FR" sz="1400" b="1" dirty="0">
            <a:solidFill>
              <a:schemeClr val="accent1"/>
            </a:solidFill>
          </a:endParaRPr>
        </a:p>
      </dgm:t>
    </dgm:pt>
    <dgm:pt modelId="{8EDE1583-747C-4333-8578-A3F9F6952E61}" type="parTrans" cxnId="{8C772F6D-FFBC-47D1-823E-0632331F6386}">
      <dgm:prSet/>
      <dgm:spPr/>
      <dgm:t>
        <a:bodyPr/>
        <a:lstStyle/>
        <a:p>
          <a:endParaRPr lang="fr-FR"/>
        </a:p>
      </dgm:t>
    </dgm:pt>
    <dgm:pt modelId="{D6B2DC1D-C963-45EE-95C4-2E9BCDF939AD}" type="sibTrans" cxnId="{8C772F6D-FFBC-47D1-823E-0632331F6386}">
      <dgm:prSet/>
      <dgm:spPr/>
      <dgm:t>
        <a:bodyPr/>
        <a:lstStyle/>
        <a:p>
          <a:endParaRPr lang="fr-FR"/>
        </a:p>
      </dgm:t>
    </dgm:pt>
    <dgm:pt modelId="{E78D17E9-CF46-42CA-8029-B4E3B9E255E0}">
      <dgm:prSet phldrT="[Texte]" custT="1"/>
      <dgm:spPr/>
      <dgm:t>
        <a:bodyPr/>
        <a:lstStyle/>
        <a:p>
          <a:r>
            <a:rPr lang="fr-FR" sz="1200" b="1" dirty="0" smtClean="0">
              <a:solidFill>
                <a:schemeClr val="accent1"/>
              </a:solidFill>
            </a:rPr>
            <a:t>ORELI =</a:t>
          </a:r>
        </a:p>
        <a:p>
          <a:r>
            <a:rPr lang="fr-FR" sz="1200" b="1" dirty="0" smtClean="0">
              <a:solidFill>
                <a:schemeClr val="accent1"/>
              </a:solidFill>
            </a:rPr>
            <a:t>Flight tickets                                     		             + </a:t>
          </a:r>
          <a:r>
            <a:rPr lang="fr-FR" sz="1200" b="1" dirty="0" err="1" smtClean="0">
              <a:solidFill>
                <a:schemeClr val="accent1"/>
              </a:solidFill>
            </a:rPr>
            <a:t>Ialbatros</a:t>
          </a:r>
          <a:r>
            <a:rPr lang="fr-FR" sz="1200" b="1" dirty="0" smtClean="0">
              <a:solidFill>
                <a:schemeClr val="accent1"/>
              </a:solidFill>
            </a:rPr>
            <a:t> = </a:t>
          </a:r>
          <a:r>
            <a:rPr lang="fr-FR" sz="1200" b="1" dirty="0" err="1" smtClean="0">
              <a:solidFill>
                <a:schemeClr val="accent1"/>
              </a:solidFill>
            </a:rPr>
            <a:t>Hotel</a:t>
          </a:r>
          <a:endParaRPr lang="fr-FR" sz="1200" b="1" dirty="0">
            <a:solidFill>
              <a:schemeClr val="accent1"/>
            </a:solidFill>
          </a:endParaRPr>
        </a:p>
      </dgm:t>
    </dgm:pt>
    <dgm:pt modelId="{A1EFBE8B-D92F-4F69-9C9E-EBFCB839C1C3}" type="parTrans" cxnId="{A6C45374-E224-4A2A-BC91-699D7C876376}">
      <dgm:prSet/>
      <dgm:spPr/>
      <dgm:t>
        <a:bodyPr/>
        <a:lstStyle/>
        <a:p>
          <a:endParaRPr lang="fr-FR"/>
        </a:p>
      </dgm:t>
    </dgm:pt>
    <dgm:pt modelId="{A5A1FD37-7DF9-40F2-B61E-DDAE50A318AB}" type="sibTrans" cxnId="{A6C45374-E224-4A2A-BC91-699D7C876376}">
      <dgm:prSet/>
      <dgm:spPr/>
      <dgm:t>
        <a:bodyPr/>
        <a:lstStyle/>
        <a:p>
          <a:endParaRPr lang="fr-FR"/>
        </a:p>
      </dgm:t>
    </dgm:pt>
    <dgm:pt modelId="{066AC62D-5C1F-43B6-B26F-A69A18B45017}" type="pres">
      <dgm:prSet presAssocID="{7D5D7A9C-05F1-4CAB-9BF5-CC9B4D0152C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B6835402-8F17-4E56-9B3D-350DF06E7698}" type="pres">
      <dgm:prSet presAssocID="{C9DADE82-517B-45C8-9396-E55CA206256B}" presName="Accent1" presStyleCnt="0"/>
      <dgm:spPr/>
    </dgm:pt>
    <dgm:pt modelId="{810A52B5-2ED1-4FAA-B4B1-068EDE1392FF}" type="pres">
      <dgm:prSet presAssocID="{C9DADE82-517B-45C8-9396-E55CA206256B}" presName="Accent" presStyleLbl="node1" presStyleIdx="0" presStyleCnt="3"/>
      <dgm:spPr>
        <a:solidFill>
          <a:schemeClr val="accent6"/>
        </a:solidFill>
      </dgm:spPr>
    </dgm:pt>
    <dgm:pt modelId="{B275B920-3687-4B5C-9122-DC41123FD81C}" type="pres">
      <dgm:prSet presAssocID="{C9DADE82-517B-45C8-9396-E55CA206256B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524D3C5-F076-4570-A05D-491D6A9FC147}" type="pres">
      <dgm:prSet presAssocID="{BE4138D7-BB34-4BD3-B4D6-B8094F2198E3}" presName="Accent2" presStyleCnt="0"/>
      <dgm:spPr/>
    </dgm:pt>
    <dgm:pt modelId="{6AEEF3A5-30C9-44D7-B6C5-1F03AA80005A}" type="pres">
      <dgm:prSet presAssocID="{BE4138D7-BB34-4BD3-B4D6-B8094F2198E3}" presName="Accent" presStyleLbl="node1" presStyleIdx="1" presStyleCnt="3"/>
      <dgm:spPr>
        <a:solidFill>
          <a:srgbClr val="7030A0"/>
        </a:solidFill>
      </dgm:spPr>
    </dgm:pt>
    <dgm:pt modelId="{332C2CD1-C5B1-484E-8C9D-4844E1A77A42}" type="pres">
      <dgm:prSet presAssocID="{BE4138D7-BB34-4BD3-B4D6-B8094F2198E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CE0FC51-B741-4F9C-9162-B2DF31AEE32E}" type="pres">
      <dgm:prSet presAssocID="{E78D17E9-CF46-42CA-8029-B4E3B9E255E0}" presName="Accent3" presStyleCnt="0"/>
      <dgm:spPr/>
    </dgm:pt>
    <dgm:pt modelId="{2E9CE94A-3775-4A88-A02C-34639432E85B}" type="pres">
      <dgm:prSet presAssocID="{E78D17E9-CF46-42CA-8029-B4E3B9E255E0}" presName="Accent" presStyleLbl="node1" presStyleIdx="2" presStyleCnt="3"/>
      <dgm:spPr>
        <a:solidFill>
          <a:srgbClr val="0070C0"/>
        </a:solidFill>
      </dgm:spPr>
    </dgm:pt>
    <dgm:pt modelId="{2999BD34-2B86-4B11-94C2-5C9F9F15ACD8}" type="pres">
      <dgm:prSet presAssocID="{E78D17E9-CF46-42CA-8029-B4E3B9E255E0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6C45374-E224-4A2A-BC91-699D7C876376}" srcId="{7D5D7A9C-05F1-4CAB-9BF5-CC9B4D0152C7}" destId="{E78D17E9-CF46-42CA-8029-B4E3B9E255E0}" srcOrd="2" destOrd="0" parTransId="{A1EFBE8B-D92F-4F69-9C9E-EBFCB839C1C3}" sibTransId="{A5A1FD37-7DF9-40F2-B61E-DDAE50A318AB}"/>
    <dgm:cxn modelId="{85107122-EB93-4624-8852-8557D6CD0908}" type="presOf" srcId="{7D5D7A9C-05F1-4CAB-9BF5-CC9B4D0152C7}" destId="{066AC62D-5C1F-43B6-B26F-A69A18B45017}" srcOrd="0" destOrd="0" presId="urn:microsoft.com/office/officeart/2009/layout/CircleArrowProcess"/>
    <dgm:cxn modelId="{8C772F6D-FFBC-47D1-823E-0632331F6386}" srcId="{7D5D7A9C-05F1-4CAB-9BF5-CC9B4D0152C7}" destId="{BE4138D7-BB34-4BD3-B4D6-B8094F2198E3}" srcOrd="1" destOrd="0" parTransId="{8EDE1583-747C-4333-8578-A3F9F6952E61}" sibTransId="{D6B2DC1D-C963-45EE-95C4-2E9BCDF939AD}"/>
    <dgm:cxn modelId="{57816D1F-F070-4CCC-9DDC-7CD1F44D8E0A}" type="presOf" srcId="{E78D17E9-CF46-42CA-8029-B4E3B9E255E0}" destId="{2999BD34-2B86-4B11-94C2-5C9F9F15ACD8}" srcOrd="0" destOrd="0" presId="urn:microsoft.com/office/officeart/2009/layout/CircleArrowProcess"/>
    <dgm:cxn modelId="{1E74E57E-81FA-4056-A436-6E07224D1144}" type="presOf" srcId="{BE4138D7-BB34-4BD3-B4D6-B8094F2198E3}" destId="{332C2CD1-C5B1-484E-8C9D-4844E1A77A42}" srcOrd="0" destOrd="0" presId="urn:microsoft.com/office/officeart/2009/layout/CircleArrowProcess"/>
    <dgm:cxn modelId="{8E374153-AC4C-4FC4-9812-04FF01203860}" type="presOf" srcId="{C9DADE82-517B-45C8-9396-E55CA206256B}" destId="{B275B920-3687-4B5C-9122-DC41123FD81C}" srcOrd="0" destOrd="0" presId="urn:microsoft.com/office/officeart/2009/layout/CircleArrowProcess"/>
    <dgm:cxn modelId="{9E235D8F-4F74-443E-81D5-6C7CB599AE83}" srcId="{7D5D7A9C-05F1-4CAB-9BF5-CC9B4D0152C7}" destId="{C9DADE82-517B-45C8-9396-E55CA206256B}" srcOrd="0" destOrd="0" parTransId="{7D7B78E6-5D1B-469A-B757-09610F6739DC}" sibTransId="{EA1A80C9-820E-4741-9A76-E0FB48F928C6}"/>
    <dgm:cxn modelId="{05D83969-F81F-41C5-8EBD-B330A52C8FCA}" type="presParOf" srcId="{066AC62D-5C1F-43B6-B26F-A69A18B45017}" destId="{B6835402-8F17-4E56-9B3D-350DF06E7698}" srcOrd="0" destOrd="0" presId="urn:microsoft.com/office/officeart/2009/layout/CircleArrowProcess"/>
    <dgm:cxn modelId="{9AAAD54F-12CD-4E0D-9910-A34FEAD9F329}" type="presParOf" srcId="{B6835402-8F17-4E56-9B3D-350DF06E7698}" destId="{810A52B5-2ED1-4FAA-B4B1-068EDE1392FF}" srcOrd="0" destOrd="0" presId="urn:microsoft.com/office/officeart/2009/layout/CircleArrowProcess"/>
    <dgm:cxn modelId="{F768921B-FEA9-4E2E-B36F-B9F6EC46D8AC}" type="presParOf" srcId="{066AC62D-5C1F-43B6-B26F-A69A18B45017}" destId="{B275B920-3687-4B5C-9122-DC41123FD81C}" srcOrd="1" destOrd="0" presId="urn:microsoft.com/office/officeart/2009/layout/CircleArrowProcess"/>
    <dgm:cxn modelId="{ED87FE85-BA0D-4B04-882E-7C5465E5B0D4}" type="presParOf" srcId="{066AC62D-5C1F-43B6-B26F-A69A18B45017}" destId="{4524D3C5-F076-4570-A05D-491D6A9FC147}" srcOrd="2" destOrd="0" presId="urn:microsoft.com/office/officeart/2009/layout/CircleArrowProcess"/>
    <dgm:cxn modelId="{8BD2C52C-F352-4C11-ADED-D1DB89BC465F}" type="presParOf" srcId="{4524D3C5-F076-4570-A05D-491D6A9FC147}" destId="{6AEEF3A5-30C9-44D7-B6C5-1F03AA80005A}" srcOrd="0" destOrd="0" presId="urn:microsoft.com/office/officeart/2009/layout/CircleArrowProcess"/>
    <dgm:cxn modelId="{45392899-0498-48F4-9FB4-C18D3E256B0E}" type="presParOf" srcId="{066AC62D-5C1F-43B6-B26F-A69A18B45017}" destId="{332C2CD1-C5B1-484E-8C9D-4844E1A77A42}" srcOrd="3" destOrd="0" presId="urn:microsoft.com/office/officeart/2009/layout/CircleArrowProcess"/>
    <dgm:cxn modelId="{D709B597-823A-45B5-9638-7FF4CCF4F1D2}" type="presParOf" srcId="{066AC62D-5C1F-43B6-B26F-A69A18B45017}" destId="{6CE0FC51-B741-4F9C-9162-B2DF31AEE32E}" srcOrd="4" destOrd="0" presId="urn:microsoft.com/office/officeart/2009/layout/CircleArrowProcess"/>
    <dgm:cxn modelId="{F8CCDD00-FEBA-4475-8EA6-3A8C874A03D6}" type="presParOf" srcId="{6CE0FC51-B741-4F9C-9162-B2DF31AEE32E}" destId="{2E9CE94A-3775-4A88-A02C-34639432E85B}" srcOrd="0" destOrd="0" presId="urn:microsoft.com/office/officeart/2009/layout/CircleArrowProcess"/>
    <dgm:cxn modelId="{07CAB322-605E-4687-845F-CC91591E6D7E}" type="presParOf" srcId="{066AC62D-5C1F-43B6-B26F-A69A18B45017}" destId="{2999BD34-2B86-4B11-94C2-5C9F9F15ACD8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A52B5-2ED1-4FAA-B4B1-068EDE1392FF}">
      <dsp:nvSpPr>
        <dsp:cNvPr id="0" name=""/>
        <dsp:cNvSpPr/>
      </dsp:nvSpPr>
      <dsp:spPr>
        <a:xfrm>
          <a:off x="3069392" y="0"/>
          <a:ext cx="1940925" cy="194122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6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5B920-3687-4B5C-9122-DC41123FD81C}">
      <dsp:nvSpPr>
        <dsp:cNvPr id="0" name=""/>
        <dsp:cNvSpPr/>
      </dsp:nvSpPr>
      <dsp:spPr>
        <a:xfrm>
          <a:off x="3498400" y="700839"/>
          <a:ext cx="1078534" cy="539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solidFill>
                <a:schemeClr val="accent1"/>
              </a:solidFill>
            </a:rPr>
            <a:t>IZIGFD</a:t>
          </a:r>
          <a:endParaRPr lang="fr-FR" sz="1400" b="1" kern="1200" dirty="0">
            <a:solidFill>
              <a:schemeClr val="accent1"/>
            </a:solidFill>
          </a:endParaRPr>
        </a:p>
      </dsp:txBody>
      <dsp:txXfrm>
        <a:off x="3498400" y="700839"/>
        <a:ext cx="1078534" cy="539138"/>
      </dsp:txXfrm>
    </dsp:sp>
    <dsp:sp modelId="{6AEEF3A5-30C9-44D7-B6C5-1F03AA80005A}">
      <dsp:nvSpPr>
        <dsp:cNvPr id="0" name=""/>
        <dsp:cNvSpPr/>
      </dsp:nvSpPr>
      <dsp:spPr>
        <a:xfrm>
          <a:off x="2530307" y="1115375"/>
          <a:ext cx="1940925" cy="194122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7030A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2C2CD1-C5B1-484E-8C9D-4844E1A77A42}">
      <dsp:nvSpPr>
        <dsp:cNvPr id="0" name=""/>
        <dsp:cNvSpPr/>
      </dsp:nvSpPr>
      <dsp:spPr>
        <a:xfrm>
          <a:off x="2961502" y="1822666"/>
          <a:ext cx="1078534" cy="539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1" kern="1200" dirty="0" smtClean="0">
              <a:solidFill>
                <a:srgbClr val="FF0000"/>
              </a:solidFill>
            </a:rPr>
            <a:t>*</a:t>
          </a:r>
          <a:r>
            <a:rPr lang="fr-FR" sz="1400" b="1" kern="1200" dirty="0" smtClean="0">
              <a:solidFill>
                <a:schemeClr val="accent1"/>
              </a:solidFill>
            </a:rPr>
            <a:t>Mission </a:t>
          </a:r>
          <a:r>
            <a:rPr lang="fr-FR" sz="1400" b="1" kern="1200" dirty="0" err="1" smtClean="0">
              <a:solidFill>
                <a:schemeClr val="accent1"/>
              </a:solidFill>
            </a:rPr>
            <a:t>Number</a:t>
          </a:r>
          <a:r>
            <a:rPr lang="fr-FR" sz="1400" b="1" kern="1200" dirty="0" smtClean="0">
              <a:solidFill>
                <a:schemeClr val="accent1"/>
              </a:solidFill>
            </a:rPr>
            <a:t> </a:t>
          </a:r>
          <a:endParaRPr lang="fr-FR" sz="1400" b="1" kern="1200" dirty="0">
            <a:solidFill>
              <a:schemeClr val="accent1"/>
            </a:solidFill>
          </a:endParaRPr>
        </a:p>
      </dsp:txBody>
      <dsp:txXfrm>
        <a:off x="2961502" y="1822666"/>
        <a:ext cx="1078534" cy="539138"/>
      </dsp:txXfrm>
    </dsp:sp>
    <dsp:sp modelId="{2E9CE94A-3775-4A88-A02C-34639432E85B}">
      <dsp:nvSpPr>
        <dsp:cNvPr id="0" name=""/>
        <dsp:cNvSpPr/>
      </dsp:nvSpPr>
      <dsp:spPr>
        <a:xfrm>
          <a:off x="3207535" y="2364224"/>
          <a:ext cx="1667555" cy="166822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0070C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9BD34-2B86-4B11-94C2-5C9F9F15ACD8}">
      <dsp:nvSpPr>
        <dsp:cNvPr id="0" name=""/>
        <dsp:cNvSpPr/>
      </dsp:nvSpPr>
      <dsp:spPr>
        <a:xfrm>
          <a:off x="3500952" y="2946106"/>
          <a:ext cx="1078534" cy="539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accent1"/>
              </a:solidFill>
            </a:rPr>
            <a:t>ORELI =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accent1"/>
              </a:solidFill>
            </a:rPr>
            <a:t>Flight tickets                                     		             + </a:t>
          </a:r>
          <a:r>
            <a:rPr lang="fr-FR" sz="1200" b="1" kern="1200" dirty="0" err="1" smtClean="0">
              <a:solidFill>
                <a:schemeClr val="accent1"/>
              </a:solidFill>
            </a:rPr>
            <a:t>Ialbatros</a:t>
          </a:r>
          <a:r>
            <a:rPr lang="fr-FR" sz="1200" b="1" kern="1200" dirty="0" smtClean="0">
              <a:solidFill>
                <a:schemeClr val="accent1"/>
              </a:solidFill>
            </a:rPr>
            <a:t> = </a:t>
          </a:r>
          <a:r>
            <a:rPr lang="fr-FR" sz="1200" b="1" kern="1200" dirty="0" err="1" smtClean="0">
              <a:solidFill>
                <a:schemeClr val="accent1"/>
              </a:solidFill>
            </a:rPr>
            <a:t>Hotel</a:t>
          </a:r>
          <a:endParaRPr lang="fr-FR" sz="1200" b="1" kern="1200" dirty="0">
            <a:solidFill>
              <a:schemeClr val="accent1"/>
            </a:solidFill>
          </a:endParaRPr>
        </a:p>
      </dsp:txBody>
      <dsp:txXfrm>
        <a:off x="3500952" y="2946106"/>
        <a:ext cx="1078534" cy="53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3439" cy="489104"/>
          </a:xfrm>
          <a:prstGeom prst="rect">
            <a:avLst/>
          </a:prstGeom>
        </p:spPr>
        <p:txBody>
          <a:bodyPr vert="horz" lIns="90188" tIns="45094" rIns="90188" bIns="4509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09640" y="0"/>
            <a:ext cx="2913438" cy="489104"/>
          </a:xfrm>
          <a:prstGeom prst="rect">
            <a:avLst/>
          </a:prstGeom>
        </p:spPr>
        <p:txBody>
          <a:bodyPr vert="horz" lIns="90188" tIns="45094" rIns="90188" bIns="45094" rtlCol="0"/>
          <a:lstStyle>
            <a:lvl1pPr algn="r">
              <a:defRPr sz="1200"/>
            </a:lvl1pPr>
          </a:lstStyle>
          <a:p>
            <a:fld id="{3FA283B2-5BF1-45F1-B4A2-7C5F942AD2CA}" type="datetimeFigureOut">
              <a:rPr lang="fr-FR" smtClean="0"/>
              <a:pPr/>
              <a:t>29/09/2017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283573"/>
            <a:ext cx="2913439" cy="489103"/>
          </a:xfrm>
          <a:prstGeom prst="rect">
            <a:avLst/>
          </a:prstGeom>
        </p:spPr>
        <p:txBody>
          <a:bodyPr vert="horz" lIns="90188" tIns="45094" rIns="90188" bIns="4509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09640" y="9283573"/>
            <a:ext cx="2913438" cy="489103"/>
          </a:xfrm>
          <a:prstGeom prst="rect">
            <a:avLst/>
          </a:prstGeom>
        </p:spPr>
        <p:txBody>
          <a:bodyPr vert="horz" lIns="90188" tIns="45094" rIns="90188" bIns="45094" rtlCol="0" anchor="b"/>
          <a:lstStyle>
            <a:lvl1pPr algn="r">
              <a:defRPr sz="1200"/>
            </a:lvl1pPr>
          </a:lstStyle>
          <a:p>
            <a:fld id="{A8089906-6897-488A-9640-EB0DFCA62A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34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3439" cy="489104"/>
          </a:xfrm>
          <a:prstGeom prst="rect">
            <a:avLst/>
          </a:prstGeom>
        </p:spPr>
        <p:txBody>
          <a:bodyPr vert="horz" lIns="90188" tIns="45094" rIns="90188" bIns="4509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09640" y="0"/>
            <a:ext cx="2913438" cy="489104"/>
          </a:xfrm>
          <a:prstGeom prst="rect">
            <a:avLst/>
          </a:prstGeom>
        </p:spPr>
        <p:txBody>
          <a:bodyPr vert="horz" lIns="90188" tIns="45094" rIns="90188" bIns="45094" rtlCol="0"/>
          <a:lstStyle>
            <a:lvl1pPr algn="r">
              <a:defRPr sz="1200"/>
            </a:lvl1pPr>
          </a:lstStyle>
          <a:p>
            <a:fld id="{12E15B89-8788-445E-952D-7EF3F2226952}" type="datetimeFigureOut">
              <a:rPr lang="fr-FR" smtClean="0"/>
              <a:pPr/>
              <a:t>29/09/2017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31838"/>
            <a:ext cx="4892675" cy="366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88" tIns="45094" rIns="90188" bIns="4509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2937" y="4642569"/>
            <a:ext cx="5378777" cy="4398797"/>
          </a:xfrm>
          <a:prstGeom prst="rect">
            <a:avLst/>
          </a:prstGeom>
        </p:spPr>
        <p:txBody>
          <a:bodyPr vert="horz" lIns="90188" tIns="45094" rIns="90188" bIns="4509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283573"/>
            <a:ext cx="2913439" cy="489103"/>
          </a:xfrm>
          <a:prstGeom prst="rect">
            <a:avLst/>
          </a:prstGeom>
        </p:spPr>
        <p:txBody>
          <a:bodyPr vert="horz" lIns="90188" tIns="45094" rIns="90188" bIns="4509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09640" y="9283573"/>
            <a:ext cx="2913438" cy="489103"/>
          </a:xfrm>
          <a:prstGeom prst="rect">
            <a:avLst/>
          </a:prstGeom>
        </p:spPr>
        <p:txBody>
          <a:bodyPr vert="horz" lIns="90188" tIns="45094" rIns="90188" bIns="45094" rtlCol="0" anchor="b"/>
          <a:lstStyle>
            <a:lvl1pPr algn="r">
              <a:defRPr sz="1200"/>
            </a:lvl1pPr>
          </a:lstStyle>
          <a:p>
            <a:fld id="{177CD428-BA41-4451-9AA8-D42C22F82A4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469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D428-BA41-4451-9AA8-D42C22F82A44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799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D428-BA41-4451-9AA8-D42C22F82A44}" type="slidenum">
              <a:rPr lang="fr-FR" smtClean="0"/>
              <a:pPr/>
              <a:t>91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799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006475" y="2925763"/>
            <a:ext cx="7626350" cy="1976437"/>
          </a:xfrm>
        </p:spPr>
        <p:txBody>
          <a:bodyPr anchor="b"/>
          <a:lstStyle>
            <a:lvl1pPr>
              <a:lnSpc>
                <a:spcPct val="9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006475" y="4965700"/>
            <a:ext cx="7626350" cy="14366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pic>
        <p:nvPicPr>
          <p:cNvPr id="5" name="Image 4" descr="Image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1715" y="0"/>
            <a:ext cx="4276969" cy="35501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ste à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 marL="361950" indent="352425">
              <a:defRPr/>
            </a:lvl2pPr>
            <a:lvl3pPr marL="1076325" indent="361950">
              <a:defRPr sz="2000"/>
            </a:lvl3pPr>
            <a:lvl4pPr marL="1438275" indent="371475">
              <a:defRPr sz="1800"/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6DDA4-A586-46B9-B319-8B1C52DD268A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32FEFE3E-5266-48F6-9D02-A7873B043B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9405C-1D0D-4078-AB46-7D4B09F3039F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15B99BE-6035-43F0-BAA9-A49E7E3DCE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551F6-9E4A-4031-B116-EE4A23F6B44F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F2D9AD59-0221-400E-A868-F33C0BCA50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FCD00-547A-4799-9605-41444DA4CBB9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217E0F9F-BD46-4E55-AF91-DF6BF8BEA4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3"/>
          </p:nvPr>
        </p:nvSpPr>
        <p:spPr>
          <a:xfrm>
            <a:off x="445607" y="1641327"/>
            <a:ext cx="412639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14"/>
          </p:nvPr>
        </p:nvSpPr>
        <p:spPr>
          <a:xfrm>
            <a:off x="4572000" y="1641327"/>
            <a:ext cx="4008474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93474-85A0-47C8-BFED-876EC2706575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0B9D243D-F9C0-4E0C-B003-1556338B5CE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00007-3F05-4583-B474-A71C48036DC2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8D68F26B-E493-43B4-A0D1-A7C7B876D2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 marL="444500" indent="455613">
              <a:defRPr sz="2200"/>
            </a:lvl2pPr>
            <a:lvl3pPr marL="814388" indent="527050">
              <a:defRPr sz="2000"/>
            </a:lvl3pPr>
            <a:lvl4pPr marL="1076325" indent="354013">
              <a:defRPr sz="1800"/>
            </a:lvl4pPr>
            <a:lvl5pPr marL="1347788" indent="45085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3A9BD-12FE-42EE-97C2-9B2EC31F1542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985B404F-82AA-4656-B7BB-2C42C12A43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C8AD0-E7B4-48A3-B04B-7B02C81C095E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D9CDB2FD-9F06-45BF-B617-B7F6332546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FF0000"/>
              </a:buClr>
              <a:defRPr/>
            </a:lvl1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8AF0A-60FD-47E9-818D-302175F914F8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F265A9D1-E72B-4781-A089-9CFF8FA433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474663"/>
            <a:ext cx="1884362" cy="59166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49375" y="474663"/>
            <a:ext cx="5503863" cy="5916612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FF0000"/>
              </a:buClr>
              <a:defRPr/>
            </a:lvl1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9CACF-B01A-46CA-AF0C-15DD317C4DD5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94856DA4-6962-4A2C-ACDA-737F7D272E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age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66563" name="Rectangle 3"/>
          <p:cNvSpPr>
            <a:spLocks noGrp="1" noChangeArrowheads="1"/>
          </p:cNvSpPr>
          <p:nvPr>
            <p:ph type="ctrTitle"/>
          </p:nvPr>
        </p:nvSpPr>
        <p:spPr bwMode="white">
          <a:xfrm>
            <a:off x="1006475" y="2924175"/>
            <a:ext cx="7626350" cy="1976438"/>
          </a:xfrm>
        </p:spPr>
        <p:txBody>
          <a:bodyPr anchor="b"/>
          <a:lstStyle>
            <a:lvl1pPr algn="l">
              <a:lnSpc>
                <a:spcPct val="90000"/>
              </a:lnSpc>
              <a:defRPr sz="3800"/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006475" y="4965700"/>
            <a:ext cx="7626350" cy="844550"/>
          </a:xfrm>
        </p:spPr>
        <p:txBody>
          <a:bodyPr anchor="t"/>
          <a:lstStyle>
            <a:lvl1pPr>
              <a:lnSpc>
                <a:spcPct val="100000"/>
              </a:lnSpc>
              <a:defRPr sz="2300"/>
            </a:lvl1pPr>
          </a:lstStyle>
          <a:p>
            <a:pPr lvl="0"/>
            <a:r>
              <a:rPr lang="fr-FR" noProof="0" smtClean="0"/>
              <a:t>Cliquez pour modifier le style des sous-titres du masque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0" y="4187825"/>
            <a:ext cx="2082800" cy="215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07200" y="4187825"/>
            <a:ext cx="2082800" cy="215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1000" y="2924175"/>
            <a:ext cx="2159000" cy="34194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4000" y="2924175"/>
            <a:ext cx="6324600" cy="34194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fond_chapitre_roug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1349375" y="3429000"/>
            <a:ext cx="7486650" cy="696913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349375" y="4191000"/>
            <a:ext cx="7486650" cy="2209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 bwMode="gray">
          <a:xfrm>
            <a:off x="6578600" y="6488113"/>
            <a:ext cx="2011363" cy="2730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753707D-0238-4E72-AD40-2E8255EB579C}" type="datetime1">
              <a:rPr lang="fr-FR" smtClean="0"/>
              <a:t>29/09/2017</a:t>
            </a:fld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9369D450-F000-4554-8F34-040645730B5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8FC98-242B-4870-AE1F-F7E35FBF8EED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ste à 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72BF8-809F-4F5F-B3D1-8D49343C3003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lang="fr-FR" sz="2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"/>
              <a:defRPr sz="2200"/>
            </a:lvl2pPr>
            <a:lvl3pPr marL="1076325" indent="361950">
              <a:buFont typeface="Arial" pitchFamily="34" charset="0"/>
              <a:buChar char="•"/>
              <a:defRPr sz="2000"/>
            </a:lvl3pPr>
            <a:lvl4pPr marL="1438275" indent="371475"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361950" lvl="1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99B36-D933-414F-B898-DEFA0447F9B1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46A70191-DF56-47E7-AB56-1D430D80D7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43B51-1B4A-48D7-8B63-E68EAF7BAFF9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D2C7F398-9265-4D1D-BFF9-86DBF8CBB2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0D476-C573-4EB0-896D-9EE994126FFE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8CBD9D2D-04E2-47AB-BA1D-308FB01BEE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3"/>
          </p:nvPr>
        </p:nvSpPr>
        <p:spPr>
          <a:xfrm>
            <a:off x="485058" y="1555237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554038" indent="-19208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14"/>
          </p:nvPr>
        </p:nvSpPr>
        <p:spPr>
          <a:xfrm>
            <a:off x="4572000" y="1643729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554038" indent="-19208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899C0-ABAB-4246-A6C9-21FC874B4B6F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441CF9B-F9C7-4F13-A187-070B8341B9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74B0B-4748-42F6-8E97-3613C8329274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2B9C11B5-B8CD-4D0C-AEC7-7712CE04AF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F9ECA-D73F-4EC7-AFA1-41E3DA12576F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6771B86B-382E-478A-88E5-AB0B5CA9A4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>
            <a:off x="4572000" y="331122"/>
            <a:ext cx="4188542" cy="5759962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5E710-0F47-4DAA-98C4-47375A4FFA53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1CD03587-6801-43A8-B092-B4DA8C13C3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871DC-8CB9-4B55-88F6-2A8E35E315FC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F6FEFD86-46FA-40FC-931F-483FD2AC6A3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3086623" y="115747"/>
            <a:ext cx="3694113" cy="7861581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350838"/>
            <a:ext cx="1884362" cy="60690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AEE32-B53C-4525-8E6C-ABCA3E0948D6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9E4C5E5-3519-4D98-90E5-93323A72C5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858630" y="335988"/>
            <a:ext cx="5347904" cy="57673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ond_chapitre_ble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349375" y="3429000"/>
            <a:ext cx="7486650" cy="696913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349375" y="4191000"/>
            <a:ext cx="7486650" cy="2209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tabLst>
                <a:tab pos="0" algn="l"/>
              </a:tabLst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 bwMode="gray">
          <a:xfrm>
            <a:off x="6578600" y="6488113"/>
            <a:ext cx="2011363" cy="2730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52BAD49-7A48-4E73-B31F-C3FA8DACAD1E}" type="datetime1">
              <a:rPr lang="fr-FR" smtClean="0"/>
              <a:t>29/09/2017</a:t>
            </a:fld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04CD2330-D827-4275-B56B-3C2F2C7D81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53EDA-6378-48E5-A526-B0D8B033C5EC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03827-527B-4DD9-BA83-938E74E9C150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D1692B77-2069-4621-B853-841C1BA9A1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lang="fr-FR" sz="2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"/>
              <a:defRPr sz="2200"/>
            </a:lvl2pPr>
            <a:lvl3pPr marL="1076325" indent="361950">
              <a:buFont typeface="Arial" pitchFamily="34" charset="0"/>
              <a:buChar char="•"/>
              <a:defRPr sz="2000"/>
            </a:lvl3pPr>
            <a:lvl4pPr marL="1438275" indent="371475"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361950" lvl="1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485C9-FF34-4929-B98D-630C0B761D43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9509B585-7D53-430F-9A38-89F42C58FA2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FE824-910E-4168-A0E3-04ABA91A7BBC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F3041399-0EDF-4ABD-9D0D-CF334CF34D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1812" y="1414130"/>
            <a:ext cx="4040188" cy="5247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72000" y="132863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09123-816F-4867-9536-4B4100D716CF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E1002F39-67E2-462D-B2E2-885EF80933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3"/>
          </p:nvPr>
        </p:nvSpPr>
        <p:spPr>
          <a:xfrm>
            <a:off x="530668" y="1662593"/>
            <a:ext cx="4041332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4"/>
          </p:nvPr>
        </p:nvSpPr>
        <p:spPr>
          <a:xfrm>
            <a:off x="4572000" y="1673225"/>
            <a:ext cx="42529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CDEE0-613E-4618-A61C-9801AF960F67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A185EBDD-F33F-4741-8A5B-CA72F64F1F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F875B-E51A-4C32-9E9F-6FA067730EDF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1C3CE58-3CC9-4F2B-AF61-4E01516572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70C41-025E-4D49-B3E6-D7301FA23548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472992F6-FB1B-42F3-8783-AE79FF7B9E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>
            <a:off x="4572000" y="331122"/>
            <a:ext cx="4188542" cy="5759962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F3954-CC7E-4B3B-90F6-6CDC9A01E5BA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25BCC863-D291-4416-86C8-3AB93950E0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D492A-A1DF-449D-8616-39C4E58A35EF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9395995B-0AAA-46A3-A614-79EF27B4C3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3086623" y="115747"/>
            <a:ext cx="3694113" cy="7861581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350838"/>
            <a:ext cx="1884362" cy="60690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0D435-0F81-4940-9E27-DC9979E38AD5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523D8292-8682-455E-BC7D-AE3CBE3F450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851256" y="328614"/>
            <a:ext cx="5362652" cy="57673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50838"/>
            <a:ext cx="7540625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1349375" y="1673225"/>
            <a:ext cx="7540625" cy="4746625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6993D-5606-44D4-96F4-DBC05E9C5BF8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5F336532-6694-4016-A042-AA972B4C23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E341C-AC2C-4919-A44B-0C07094BE849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ond_chapitre_ve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349375" y="3429000"/>
            <a:ext cx="7486650" cy="696913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349375" y="4191000"/>
            <a:ext cx="7486650" cy="2209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 bwMode="gray">
          <a:xfrm>
            <a:off x="6578600" y="6488113"/>
            <a:ext cx="2011363" cy="2730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6FA8EE3-3E46-4559-BE7E-8E40B64E7B2E}" type="datetime1">
              <a:rPr lang="fr-FR" smtClean="0"/>
              <a:t>29/09/2017</a:t>
            </a:fld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2867630B-45CD-4371-BE7D-96EB431F5E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BC180-AACD-4995-A4BC-D94E57577D94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FB65A69A-B4DF-4D1B-B014-1C81CC60D0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lang="fr-FR" sz="2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"/>
              <a:defRPr sz="2200"/>
            </a:lvl2pPr>
            <a:lvl3pPr marL="1076325" indent="361950">
              <a:buFont typeface="Arial" pitchFamily="34" charset="0"/>
              <a:buChar char="•"/>
              <a:defRPr sz="2000"/>
            </a:lvl3pPr>
            <a:lvl4pPr marL="1438275" indent="371475"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361950" lvl="1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60632-A40C-4E04-83B8-EC0EC9384712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75A845E5-A98D-4A8C-8898-6C04E63ADC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F8B95-F2DC-4364-9C51-A5BB88D655C9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D8B35FB2-9C45-4128-B4AF-273CBDABD3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9218A-726F-4B14-A893-7764722FDEB0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41458685-9415-4316-82A3-F8BB7C6A73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u contenu 2"/>
          <p:cNvSpPr>
            <a:spLocks noGrp="1"/>
          </p:cNvSpPr>
          <p:nvPr>
            <p:ph sz="half" idx="13"/>
          </p:nvPr>
        </p:nvSpPr>
        <p:spPr>
          <a:xfrm>
            <a:off x="466872" y="1683858"/>
            <a:ext cx="4105128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4"/>
          </p:nvPr>
        </p:nvSpPr>
        <p:spPr>
          <a:xfrm>
            <a:off x="4720856" y="1673225"/>
            <a:ext cx="4104057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33A02-AC98-48EA-8F90-61CC3DB0416F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3FFC5AE1-ABDC-431E-8985-305A2FE16F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BCA7F-D749-45D5-80EE-4D1F70B1022F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5F626A2F-08A5-426C-B241-01F384EDB3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E9DC0-0738-4055-B797-0BFBC38EBD54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DE20AB34-DA58-4810-9087-9DAB4840E1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 marL="444500" indent="455613">
              <a:defRPr lang="fr-FR" sz="22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814388" indent="527050">
              <a:buFont typeface="Arial" pitchFamily="34" charset="0"/>
              <a:buChar char="•"/>
              <a:defRPr sz="2000"/>
            </a:lvl3pPr>
            <a:lvl4pPr marL="1076325" indent="354013">
              <a:defRPr sz="1800"/>
            </a:lvl4pPr>
            <a:lvl5pPr marL="1347788" indent="45085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444500" lvl="1" indent="455613" algn="l" defTabSz="200025" rtl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A5015-3571-422A-B770-756ADA07ECAE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32B4CAFA-C7E2-4551-9D7E-826ABD079AF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96A2A-791F-44DF-BE8B-67FF214F2CB0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8746B3DC-3E7E-4BC7-AA48-32A5E27B17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3086623" y="115747"/>
            <a:ext cx="3694113" cy="7861581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350838"/>
            <a:ext cx="1884362" cy="60690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1C2E8-8D18-4F8E-9DF8-103E00221D0A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0EB15086-A8F5-4B0C-94A9-4E8652B22C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851256" y="328614"/>
            <a:ext cx="5362652" cy="57673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ond_chapitre_viol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349375" y="3429000"/>
            <a:ext cx="7486650" cy="696913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349375" y="4191000"/>
            <a:ext cx="7486650" cy="2209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 bwMode="gray">
          <a:xfrm>
            <a:off x="6578600" y="6488113"/>
            <a:ext cx="2011363" cy="2730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0E5B997-AC46-4BF4-9709-3A4E0B3E638E}" type="datetime1">
              <a:rPr lang="fr-FR" smtClean="0"/>
              <a:t>29/09/2017</a:t>
            </a:fld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58F51B24-FE56-46AB-A3F4-8E087E3E0E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7D936-1F93-4DEF-85D6-CAA9BBBC6523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A65C7-406D-48AF-B85B-F166C8DD9233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3F10DE90-BC0B-4B81-B29C-9917A0F4E2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lang="fr-FR" sz="2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"/>
              <a:defRPr lang="fr-FR" sz="22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1076325" indent="361950">
              <a:buFont typeface="Arial" pitchFamily="34" charset="0"/>
              <a:buChar char="•"/>
              <a:defRPr sz="2000"/>
            </a:lvl3pPr>
            <a:lvl4pPr marL="1438275" indent="371475"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361950" lvl="1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C0A5C-8E05-48C0-822B-725230180AD9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7EE788A7-F2E0-41A0-8D13-FA6E3463B3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0A06D-A741-4914-876D-FCD83821C511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6F81611A-CB2B-465A-AE04-B3108DC739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6"/>
            <a:ext cx="3694113" cy="466378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6"/>
            <a:ext cx="3694113" cy="466378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308E4-E495-4A63-A21A-62ADB623AA2F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8D410E95-6D95-4E1F-AFCA-146414EE47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3"/>
          </p:nvPr>
        </p:nvSpPr>
        <p:spPr>
          <a:xfrm>
            <a:off x="445608" y="1641327"/>
            <a:ext cx="4126392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4"/>
          </p:nvPr>
        </p:nvSpPr>
        <p:spPr>
          <a:xfrm>
            <a:off x="4769294" y="1641327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40A49-754B-4564-9DD7-432BBE70588B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045747E1-EE9D-4614-B0AF-74FE972C5A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37E55-450F-4F51-B86A-ECD1364FD385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45B73C56-2B26-4C2B-9573-3B25E79C24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442F2-76D1-4DE0-997F-FF95D4A9B0AF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1D974F28-DE1B-4AA1-9D36-426F413850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>
            <a:off x="4572000" y="331122"/>
            <a:ext cx="4188542" cy="5759962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93D94-00FE-42E3-ACB6-809FF14C4242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D21E8BA3-4716-4C86-BAC1-A8F486E766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B4C66-DF45-426D-AA74-496A54C41FA3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95AD3805-7C73-41ED-8889-9F34E8E218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3086623" y="115747"/>
            <a:ext cx="3694113" cy="7861581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350838"/>
            <a:ext cx="1884362" cy="60690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37E3E-DBC0-46EC-A053-59D6C425F184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1A504CC1-6CDA-4542-988C-3CAEAB0C99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851256" y="328614"/>
            <a:ext cx="5362652" cy="57673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1C4A5-6136-420B-9C80-4AA17FAE7247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08DDB-EAD8-44CD-BFDD-3CA6204151F5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5883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ond_chapitre_gr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349375" y="3429000"/>
            <a:ext cx="7486650" cy="696913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349375" y="4191000"/>
            <a:ext cx="7486650" cy="2209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 bwMode="gray">
          <a:xfrm>
            <a:off x="6578600" y="6488113"/>
            <a:ext cx="2011363" cy="2730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A9665CD-449B-4E66-9E91-3271794347BA}" type="datetime1">
              <a:rPr lang="fr-FR" smtClean="0"/>
              <a:t>29/09/2017</a:t>
            </a:fld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596A5885-A02B-4BE5-9341-AACB85DD4D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EE46E-9C12-4AE8-B5E7-B9131E1CFC30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73D1D-39F8-42CC-8D6F-72C9DF8AB397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BA5ABCA-6361-4CA6-80C5-B9DDA5CD75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lang="fr-FR" sz="2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"/>
              <a:defRPr lang="fr-FR" sz="22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1076325" indent="361950">
              <a:buFont typeface="Arial" pitchFamily="34" charset="0"/>
              <a:buChar char="•"/>
              <a:defRPr sz="2000"/>
            </a:lvl3pPr>
            <a:lvl4pPr marL="1438275" indent="371475"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361950" lvl="1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9761B-0C6F-4A96-A496-FDA2CF6ACFC8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6D2817EF-C219-4DDD-B1C6-4BED5AA9F5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A6D49-FA88-4785-9F05-2453B1346666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1BBC3F19-3A8D-4359-8018-6028B2EFEB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6"/>
            <a:ext cx="3694113" cy="466378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4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6"/>
            <a:ext cx="3694113" cy="466378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45308-63BD-4E4D-9B67-5F126F657712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D3956742-25C2-41AF-B500-A39C2F65EA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3"/>
          </p:nvPr>
        </p:nvSpPr>
        <p:spPr>
          <a:xfrm>
            <a:off x="445607" y="1694490"/>
            <a:ext cx="4126393" cy="4610617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4"/>
          </p:nvPr>
        </p:nvSpPr>
        <p:spPr>
          <a:xfrm>
            <a:off x="4572000" y="1711841"/>
            <a:ext cx="4178596" cy="460389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BC0F7-FEA4-4181-A48C-D0B66A21ECA2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5B0E4F27-0EBC-4CE8-8ACB-88FE866AD8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1C351-015B-42DB-9D37-EB6839EE6F73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8210E379-445D-4D2E-93B8-A9BE5659FB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028E1-9EB2-4B1B-829B-4E6A92279A08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4881072A-E65A-42B2-8A9F-655353B9EC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 marL="444500" indent="455613">
              <a:defRPr lang="fr-FR" sz="22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814388" indent="527050">
              <a:buFont typeface="Arial" pitchFamily="34" charset="0"/>
              <a:buChar char="•"/>
              <a:defRPr sz="2000"/>
            </a:lvl3pPr>
            <a:lvl4pPr marL="1076325" indent="354013">
              <a:defRPr sz="1800"/>
            </a:lvl4pPr>
            <a:lvl5pPr marL="1347788" indent="45085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444500" lvl="1" indent="455613" algn="l" defTabSz="200025" rtl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BBE4-CC3D-4380-A962-C172BCC9852C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4CD52ED7-E3B0-4FBB-ABBC-EA4899ABCD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91758-9998-4AFD-B531-EEB2D7AD1956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897BA2B2-1AAC-4179-BDF0-FE097F2720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3086623" y="115747"/>
            <a:ext cx="3694113" cy="7861581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350838"/>
            <a:ext cx="1884362" cy="60690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BD8E8-EBFC-460E-A8F6-12AEA4FE46BC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9408AE31-3B36-4264-82F4-DDAE5927E0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851256" y="328614"/>
            <a:ext cx="5362652" cy="57673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792BB-6D49-4179-8D65-E1D48715ACE3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25438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76CC2-63D1-4F77-9C50-41A8671B65CC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179967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74377-12CC-4E4C-940F-EE2907731DD4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761313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8618538" y="6488113"/>
            <a:ext cx="417958" cy="2730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991150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ond_chapitre_ka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349375" y="3429000"/>
            <a:ext cx="7486650" cy="696913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349375" y="4191000"/>
            <a:ext cx="7486650" cy="2209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 bwMode="gray">
          <a:xfrm>
            <a:off x="6578600" y="6488113"/>
            <a:ext cx="2011363" cy="2730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35243E4-D3AA-45A9-8B24-68A2ED8C456D}" type="datetime1">
              <a:rPr lang="fr-FR" smtClean="0"/>
              <a:t>29/09/2017</a:t>
            </a:fld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88183FA9-A32E-4BE2-A235-AFB901322D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2D448-2E55-4988-A49B-C0CB8E2A1879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FCF176FA-7579-4FAD-93EE-FE4CC762E7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lang="fr-FR" sz="2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"/>
              <a:defRPr lang="fr-FR" sz="22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1076325" indent="361950">
              <a:buFont typeface="Arial" pitchFamily="34" charset="0"/>
              <a:buChar char="•"/>
              <a:defRPr sz="2000"/>
            </a:lvl3pPr>
            <a:lvl4pPr marL="1438275" indent="371475"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361950" lvl="1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76F39-17F8-40E6-93AC-301B96572462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A5C3D-B170-47E0-8095-0BC4FE9C5193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5E1206D5-4F53-4226-A6DF-522A5ECE7E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841BA-46A2-4A00-AE25-F0F5024A2E0A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A56E8741-B263-4DF1-A4B3-F92A895684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48C06-C362-4E39-A225-8205ECFFDD4A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A1D0AC6-4B56-4881-82C9-E1C786FED1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3"/>
          </p:nvPr>
        </p:nvSpPr>
        <p:spPr>
          <a:xfrm>
            <a:off x="456240" y="2105247"/>
            <a:ext cx="4253983" cy="4167962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4"/>
          </p:nvPr>
        </p:nvSpPr>
        <p:spPr>
          <a:xfrm>
            <a:off x="4890978" y="2137144"/>
            <a:ext cx="3933936" cy="4282706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087F4-C996-4CF9-8B5A-ADD8956CC50B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80D65655-DFF4-4582-A39B-92EBC77239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F41E0-6BD8-4FCC-9AEB-D97BDDB79C0B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6C28BF0B-9B5F-4221-8855-72E4D0C970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A9FE0-F596-46E0-B4AB-A326ADB89388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7A33EBB4-3945-42AF-A5B8-B8A169A617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>
            <a:off x="4572000" y="331122"/>
            <a:ext cx="4188542" cy="5759962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68EA9-207C-488C-95CF-77F83B3973EE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904ACD3-799D-4BE6-9F31-948BE2D12F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E3BCB-5E77-4C7A-9739-353C6BD02B91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8CCF3D89-96BD-44C0-B099-9A47086BB2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3086623" y="115747"/>
            <a:ext cx="3694113" cy="7861581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350838"/>
            <a:ext cx="1884362" cy="60690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F3D32-FA21-4B5C-9829-4EED9507B33B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310EFCE8-B2FB-4E4B-96C4-119BB80E853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858630" y="335988"/>
            <a:ext cx="5347904" cy="57673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ond_chapitre_oran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349375" y="3429000"/>
            <a:ext cx="7486650" cy="696913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349375" y="4191000"/>
            <a:ext cx="7486650" cy="2209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 bwMode="gray">
          <a:xfrm>
            <a:off x="6578600" y="6488113"/>
            <a:ext cx="2011363" cy="2730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CF7C0A5-95FA-46C4-92A0-664975BC547B}" type="datetime1">
              <a:rPr lang="fr-FR" smtClean="0"/>
              <a:t>29/09/2017</a:t>
            </a:fld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5D89659B-47F0-4051-B8C2-F34B6A3C13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1C6BC-6CC1-4F3C-9F44-E8BD8CAF7BA9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C6DB1-E705-4F96-BA57-2639746C89F4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5CC93B46-292B-42F7-951C-C479D70CC2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lang="fr-FR" sz="2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"/>
              <a:defRPr lang="fr-FR" sz="22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1076325" indent="361950">
              <a:buFont typeface="Arial" pitchFamily="34" charset="0"/>
              <a:buChar char="•"/>
              <a:defRPr sz="2000"/>
            </a:lvl3pPr>
            <a:lvl4pPr marL="1438275" indent="371475"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361950" lvl="1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51A05-B4E0-47A3-8030-7D9224FBAC3C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42B384D3-89DE-4328-9A16-5300D4DCD9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00109-959F-428A-8C53-7D079896D306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0C12ACA8-31EF-4CA5-AA57-95821EAAB2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65DEE-3154-4147-B5BC-CB09F92651F5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93B2AED-3A07-4029-8615-1A158CE863D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138" y="2158409"/>
            <a:ext cx="4083862" cy="42508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4"/>
          </p:nvPr>
        </p:nvSpPr>
        <p:spPr>
          <a:xfrm>
            <a:off x="4572000" y="2190307"/>
            <a:ext cx="3955312" cy="4229543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16F96-2E92-499D-BF7F-65E69B3AE220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1759C1DB-1F66-4272-8F5A-629A0D58AF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9BA6E-155E-40A3-9472-0F52884B870A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50F47B8-3F38-47B3-98FC-4F7AF3F137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E9C9A-E46D-4168-A48D-85DADA0E4265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333C5B7-3750-4A54-8586-C78723FAA0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>
            <a:off x="4572000" y="331122"/>
            <a:ext cx="4188542" cy="5759962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1B0D5-3CC8-40AC-AEF7-A39C7C24A013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6AB48E4F-37F9-4F79-BBB9-0125FEC456F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5C0B7-7246-4152-82BC-747AAF6B0F5A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0580F09-B1EC-472E-AC88-3CFABA1BEB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3086623" y="115747"/>
            <a:ext cx="3694113" cy="7861581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350838"/>
            <a:ext cx="1884362" cy="60690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DB912-C777-4E5F-A7F7-79587517059E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7852996F-463E-4774-935B-A3E0BE0F44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851256" y="328614"/>
            <a:ext cx="5362652" cy="57673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E2CA-C21F-424D-98F4-ADD11E5CFEA0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41986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ond_chapitre_ka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1349375" y="3429000"/>
            <a:ext cx="7486650" cy="696913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349375" y="4191000"/>
            <a:ext cx="7486650" cy="2209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23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rgbClr val="808080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 bwMode="gray">
          <a:xfrm>
            <a:off x="6578600" y="6488113"/>
            <a:ext cx="2011363" cy="273050"/>
          </a:xfrm>
        </p:spPr>
        <p:txBody>
          <a:bodyPr/>
          <a:lstStyle>
            <a:lvl1pPr>
              <a:defRPr>
                <a:solidFill>
                  <a:srgbClr val="808080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483C3DE7-3D85-4DD5-9DF3-A2A70A3978BF}" type="datetime1">
              <a:rPr lang="fr-FR" smtClean="0"/>
              <a:t>29/09/2017</a:t>
            </a:fld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6FC597C9-1F54-46B0-9695-3555D471BD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BBAB8CA-2667-4696-9710-1D2663CF1EFC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1BBE4E4C-D542-484A-BF16-90EBB42224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2187575"/>
            <a:ext cx="7540625" cy="4203700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buFont typeface="Arial" pitchFamily="34" charset="0"/>
              <a:buChar char="•"/>
              <a:defRPr lang="fr-FR" sz="2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"/>
              <a:defRPr lang="fr-FR" sz="22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1076325" indent="361950">
              <a:buFont typeface="Arial" pitchFamily="34" charset="0"/>
              <a:buChar char="•"/>
              <a:defRPr sz="2000"/>
            </a:lvl3pPr>
            <a:lvl4pPr marL="1438275" indent="371475"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361950" lvl="1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365EDDA3-B4F4-4644-AEE9-E645FC118E1C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F799CCB-3FB7-49AF-883F-7B14B9F154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981E0-292A-4EA3-94F9-520CEB1DC0C0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D9C8FC7-788D-476C-976A-3F4B2F004AC5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68367D39-FA3B-4CAF-9F36-39342E1BD5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"/>
          </p:nvPr>
        </p:nvSpPr>
        <p:spPr>
          <a:xfrm>
            <a:off x="1349375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half" idx="13"/>
          </p:nvPr>
        </p:nvSpPr>
        <p:spPr>
          <a:xfrm>
            <a:off x="5130800" y="1673225"/>
            <a:ext cx="3694113" cy="4746625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6936F9A-3632-46A0-A89D-754A456126B9}" type="datetime1">
              <a:rPr lang="fr-FR" smtClean="0"/>
              <a:t>29/09/2017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3E3CCCAB-CDF9-4B87-B3AA-B07CAC788D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3"/>
          </p:nvPr>
        </p:nvSpPr>
        <p:spPr>
          <a:xfrm>
            <a:off x="477505" y="2158409"/>
            <a:ext cx="4094495" cy="4250808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4375" indent="-352425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4"/>
          </p:nvPr>
        </p:nvSpPr>
        <p:spPr>
          <a:xfrm>
            <a:off x="4748028" y="2083981"/>
            <a:ext cx="4151423" cy="4325236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2200"/>
            </a:lvl1pPr>
            <a:lvl2pPr>
              <a:defRPr sz="2000"/>
            </a:lvl2pPr>
            <a:lvl3pPr marL="712788" indent="-350838">
              <a:buClr>
                <a:srgbClr val="FF0000"/>
              </a:buClr>
              <a:buFont typeface="Arial" pitchFamily="34" charset="0"/>
              <a:buChar char=""/>
              <a:tabLst>
                <a:tab pos="714375" algn="l"/>
              </a:tabLst>
              <a:defRPr sz="2000"/>
            </a:lvl3pPr>
            <a:lvl4pPr marL="714375" indent="276225">
              <a:buFont typeface="Arial" pitchFamily="34" charset="0"/>
              <a:buChar char="•"/>
              <a:defRPr sz="1800"/>
            </a:lvl4pPr>
            <a:lvl5pPr marL="990600" indent="447675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03F1B85-EF0F-4D4A-9E50-C7325B767D7A}" type="datetime1">
              <a:rPr lang="fr-FR" smtClean="0"/>
              <a:t>29/09/2017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2477A6C7-62D4-4FEE-9368-D20D98FEBD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03C6DA7-0226-413E-AC50-1F69DD2B36EA}" type="datetime1">
              <a:rPr lang="fr-FR" smtClean="0"/>
              <a:t>29/09/2017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3D35C9E3-8D6E-4060-98BD-E38DA67909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5482750-FECF-4640-897B-0B8727DDDC75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1AE16350-F62D-4F36-A614-6E2FB6BD3C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buFont typeface="Arial" pitchFamily="34" charset="0"/>
              <a:buChar char="•"/>
              <a:defRPr sz="2400"/>
            </a:lvl1pPr>
            <a:lvl2pPr marL="444500" indent="455613">
              <a:defRPr lang="fr-FR" sz="22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814388" indent="527050">
              <a:buFont typeface="Arial" pitchFamily="34" charset="0"/>
              <a:buChar char="•"/>
              <a:defRPr sz="2000"/>
            </a:lvl3pPr>
            <a:lvl4pPr marL="1076325" indent="354013">
              <a:defRPr sz="1800"/>
            </a:lvl4pPr>
            <a:lvl5pPr marL="1347788" indent="45085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444500" lvl="1" indent="455613" algn="l" defTabSz="200025" rtl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–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E2FF727C-9BF3-422B-8D68-434583ACD9F1}" type="datetime1">
              <a:rPr lang="fr-FR" smtClean="0"/>
              <a:t>29/09/2017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72D17F6-14A7-4F5E-930D-799867F89D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204B2D31-6E86-4B35-AA95-21D9D49E9E6C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AE524A20-76BC-447B-9B68-CDCB716F68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3086623" y="115747"/>
            <a:ext cx="3694113" cy="7861581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buFont typeface="Arial" pitchFamily="34" charset="0"/>
              <a:buChar char="•"/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5638" y="350838"/>
            <a:ext cx="1884362" cy="60690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C84836C-F68D-49E3-B1B2-495E1E3A0ADD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B8542203-7A2F-4F00-8C9C-B877E9137D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3"/>
          </p:nvPr>
        </p:nvSpPr>
        <p:spPr>
          <a:xfrm rot="5400000">
            <a:off x="851256" y="328614"/>
            <a:ext cx="5362652" cy="5767309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buFont typeface="Arial" pitchFamily="34" charset="0"/>
              <a:buChar char="•"/>
              <a:defRPr sz="2400"/>
            </a:lvl1pPr>
            <a:lvl2pPr>
              <a:defRPr sz="2000"/>
            </a:lvl2pPr>
            <a:lvl3pPr marL="554038" indent="-192088">
              <a:buClr>
                <a:srgbClr val="FF0000"/>
              </a:buClr>
              <a:tabLst>
                <a:tab pos="714375" algn="l"/>
              </a:tabLst>
              <a:defRPr sz="2400"/>
            </a:lvl3pPr>
            <a:lvl4pPr marL="714375" indent="276225">
              <a:buFont typeface="Arial" pitchFamily="34" charset="0"/>
              <a:buChar char="•"/>
              <a:defRPr sz="2000"/>
            </a:lvl4pPr>
            <a:lvl5pPr marL="990600" indent="4476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r>
              <a:rPr lang="fr-FR" dirty="0" smtClean="0"/>
              <a:t>Troisième niveau</a:t>
            </a:r>
          </a:p>
          <a:p>
            <a:pPr lvl="4"/>
            <a:r>
              <a:rPr lang="fr-FR" dirty="0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20997-BCBC-4710-B423-A7E39587904F}" type="datetime1">
              <a:rPr lang="fr-FR" smtClean="0"/>
              <a:t>29/09/2017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</a:t>
            </a:r>
            <a:fld id="{CCD8A327-4A42-4F42-8894-A6F43B7F26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349375" y="1988840"/>
            <a:ext cx="7540625" cy="4203700"/>
          </a:xfrm>
          <a:prstGeom prst="rect">
            <a:avLst/>
          </a:prstGeom>
        </p:spPr>
        <p:txBody>
          <a:bodyPr/>
          <a:lstStyle>
            <a:lvl1pPr algn="l" defTabSz="200025" rt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>
              <a:buFont typeface="Arial" pitchFamily="34" charset="0"/>
              <a:buChar char="•"/>
              <a:defRPr sz="2200"/>
            </a:lvl2pPr>
            <a:lvl3pPr marL="1076325" indent="361950">
              <a:buFont typeface="Arial" pitchFamily="34" charset="0"/>
              <a:buNone/>
              <a:defRPr sz="2000"/>
            </a:lvl3pPr>
            <a:lvl4pPr marL="1438275" indent="371475"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>
              <a:buFont typeface="Arial" pitchFamily="34" charset="0"/>
              <a:buNone/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Liste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8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61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image" Target="../media/image12.jpe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14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16.jpeg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ndeau_texte_rouge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474663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033099EB-8B93-4F28-85F3-F7DE91C17221}" type="datetime1">
              <a:rPr lang="fr-FR" smtClean="0"/>
              <a:t>29/09/2017</a:t>
            </a:fld>
            <a:endParaRPr lang="fr-FR"/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55656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981E926C-E072-4863-8B66-44E1071E44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57" r:id="rId1"/>
    <p:sldLayoutId id="2147485964" r:id="rId2"/>
    <p:sldLayoutId id="2147485965" r:id="rId3"/>
    <p:sldLayoutId id="2147485966" r:id="rId4"/>
    <p:sldLayoutId id="2147485967" r:id="rId5"/>
    <p:sldLayoutId id="2147485968" r:id="rId6"/>
    <p:sldLayoutId id="2147485969" r:id="rId7"/>
    <p:sldLayoutId id="2147485970" r:id="rId8"/>
    <p:sldLayoutId id="2147485971" r:id="rId9"/>
    <p:sldLayoutId id="2147485972" r:id="rId10"/>
    <p:sldLayoutId id="214748597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defTabSz="200025" rtl="0" eaLnBrk="0" fontAlgn="base" hangingPunct="0">
        <a:lnSpc>
          <a:spcPct val="170000"/>
        </a:lnSpc>
        <a:spcBef>
          <a:spcPct val="0"/>
        </a:spcBef>
        <a:spcAft>
          <a:spcPct val="0"/>
        </a:spcAft>
        <a:buChar char="•"/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defTabSz="200025" rtl="0" eaLnBrk="0" fontAlgn="base" hangingPunct="0">
        <a:lnSpc>
          <a:spcPct val="170000"/>
        </a:lnSpc>
        <a:spcBef>
          <a:spcPct val="0"/>
        </a:spcBef>
        <a:spcAft>
          <a:spcPct val="0"/>
        </a:spcAft>
        <a:buClr>
          <a:schemeClr val="bg2"/>
        </a:buClr>
        <a:buChar char="–"/>
        <a:defRPr sz="2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2pPr>
      <a:lvl3pPr marL="3175" indent="911225" algn="l" defTabSz="200025" rtl="0" eaLnBrk="0" fontAlgn="base" hangingPunct="0">
        <a:lnSpc>
          <a:spcPct val="170000"/>
        </a:lnSpc>
        <a:spcBef>
          <a:spcPct val="0"/>
        </a:spcBef>
        <a:spcAft>
          <a:spcPct val="0"/>
        </a:spcAft>
        <a:buFont typeface="Arial" charset="0"/>
        <a:buChar char="•"/>
        <a:defRPr sz="2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3pPr>
      <a:lvl4pPr marL="4763" indent="1366838" algn="l" defTabSz="200025" rtl="0" eaLnBrk="0" fontAlgn="base" hangingPunct="0">
        <a:lnSpc>
          <a:spcPct val="170000"/>
        </a:lnSpc>
        <a:spcBef>
          <a:spcPct val="0"/>
        </a:spcBef>
        <a:spcAft>
          <a:spcPct val="0"/>
        </a:spcAft>
        <a:buChar char="–"/>
        <a:defRPr sz="2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4pPr>
      <a:lvl5pPr marL="6350" indent="1822450" algn="l" defTabSz="200025" rtl="0" eaLnBrk="0" fontAlgn="base" hangingPunct="0">
        <a:lnSpc>
          <a:spcPct val="170000"/>
        </a:lnSpc>
        <a:spcBef>
          <a:spcPct val="0"/>
        </a:spcBef>
        <a:spcAft>
          <a:spcPct val="0"/>
        </a:spcAft>
        <a:buChar char="»"/>
        <a:defRPr sz="2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5pPr>
      <a:lvl6pPr marL="4635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ea typeface="Arial" charset="0"/>
          <a:cs typeface="+mn-cs"/>
        </a:defRPr>
      </a:lvl6pPr>
      <a:lvl7pPr marL="9207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ea typeface="Arial" charset="0"/>
          <a:cs typeface="+mn-cs"/>
        </a:defRPr>
      </a:lvl7pPr>
      <a:lvl8pPr marL="13779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ea typeface="Arial" charset="0"/>
          <a:cs typeface="+mn-cs"/>
        </a:defRPr>
      </a:lvl8pPr>
      <a:lvl9pPr marL="1835150" algn="l" defTabSz="200025" rtl="0" fontAlgn="base">
        <a:lnSpc>
          <a:spcPct val="17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ag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254000" y="2924175"/>
            <a:ext cx="863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0" y="4187825"/>
            <a:ext cx="4318000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58" r:id="rId1"/>
    <p:sldLayoutId id="2147485974" r:id="rId2"/>
    <p:sldLayoutId id="2147485975" r:id="rId3"/>
    <p:sldLayoutId id="2147485976" r:id="rId4"/>
    <p:sldLayoutId id="2147485977" r:id="rId5"/>
    <p:sldLayoutId id="2147485978" r:id="rId6"/>
    <p:sldLayoutId id="2147485979" r:id="rId7"/>
    <p:sldLayoutId id="2147485980" r:id="rId8"/>
    <p:sldLayoutId id="2147485981" r:id="rId9"/>
    <p:sldLayoutId id="2147485982" r:id="rId10"/>
    <p:sldLayoutId id="21474859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6350" indent="-6350"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buNone/>
        <a:defRPr sz="2400" b="1">
          <a:solidFill>
            <a:schemeClr val="bg1"/>
          </a:solidFill>
          <a:latin typeface="+mn-lt"/>
          <a:ea typeface="+mn-ea"/>
          <a:cs typeface="+mn-cs"/>
        </a:defRPr>
      </a:lvl1pPr>
      <a:lvl2pPr marL="6350" indent="-6350" algn="l" rtl="0" eaLnBrk="0" fontAlgn="base" hangingPunct="0">
        <a:spcBef>
          <a:spcPct val="0"/>
        </a:spcBef>
        <a:spcAft>
          <a:spcPct val="0"/>
        </a:spcAft>
        <a:buClr>
          <a:schemeClr val="bg1"/>
        </a:buClr>
        <a:buNone/>
        <a:defRPr sz="1400" b="1">
          <a:solidFill>
            <a:schemeClr val="bg1"/>
          </a:solidFill>
          <a:latin typeface="+mn-lt"/>
          <a:ea typeface="ＭＳ Ｐゴシック" pitchFamily="23" charset="-128"/>
          <a:cs typeface="+mn-cs"/>
        </a:defRPr>
      </a:lvl2pPr>
      <a:lvl3pPr marL="6350" indent="-6350" algn="l" rtl="0" eaLnBrk="0" fontAlgn="base" hangingPunct="0">
        <a:spcBef>
          <a:spcPct val="0"/>
        </a:spcBef>
        <a:spcAft>
          <a:spcPct val="0"/>
        </a:spcAft>
        <a:buFont typeface="Arial" charset="0"/>
        <a:buNone/>
        <a:defRPr sz="1400" b="1">
          <a:solidFill>
            <a:schemeClr val="bg1"/>
          </a:solidFill>
          <a:latin typeface="+mn-lt"/>
          <a:ea typeface="ＭＳ Ｐゴシック" pitchFamily="23" charset="-128"/>
          <a:cs typeface="+mn-cs"/>
        </a:defRPr>
      </a:lvl3pPr>
      <a:lvl4pPr marL="6350" indent="-6350" algn="l" rtl="0" eaLnBrk="0" fontAlgn="base" hangingPunct="0">
        <a:spcBef>
          <a:spcPct val="0"/>
        </a:spcBef>
        <a:spcAft>
          <a:spcPct val="0"/>
        </a:spcAft>
        <a:buNone/>
        <a:defRPr sz="1400" b="1">
          <a:solidFill>
            <a:schemeClr val="bg1"/>
          </a:solidFill>
          <a:latin typeface="+mn-lt"/>
          <a:ea typeface="ＭＳ Ｐゴシック" pitchFamily="23" charset="-128"/>
          <a:cs typeface="+mn-cs"/>
        </a:defRPr>
      </a:lvl4pPr>
      <a:lvl5pPr marL="6350" indent="-6350" algn="l" rtl="0" eaLnBrk="0" fontAlgn="base" hangingPunct="0">
        <a:spcBef>
          <a:spcPct val="0"/>
        </a:spcBef>
        <a:spcAft>
          <a:spcPct val="0"/>
        </a:spcAft>
        <a:buNone/>
        <a:defRPr sz="1400" b="1">
          <a:solidFill>
            <a:schemeClr val="bg1"/>
          </a:solidFill>
          <a:latin typeface="+mn-lt"/>
          <a:ea typeface="ＭＳ Ｐゴシック" pitchFamily="23" charset="-128"/>
          <a:cs typeface="+mn-cs"/>
        </a:defRPr>
      </a:lvl5pPr>
      <a:lvl6pPr marL="463550" algn="l" rtl="0" fontAlgn="base">
        <a:spcBef>
          <a:spcPct val="0"/>
        </a:spcBef>
        <a:spcAft>
          <a:spcPct val="0"/>
        </a:spcAft>
        <a:defRPr sz="1400" b="1">
          <a:solidFill>
            <a:schemeClr val="bg1"/>
          </a:solidFill>
          <a:latin typeface="+mn-lt"/>
          <a:ea typeface="Arial" charset="0"/>
          <a:cs typeface="+mn-cs"/>
        </a:defRPr>
      </a:lvl6pPr>
      <a:lvl7pPr marL="920750" algn="l" rtl="0" fontAlgn="base">
        <a:spcBef>
          <a:spcPct val="0"/>
        </a:spcBef>
        <a:spcAft>
          <a:spcPct val="0"/>
        </a:spcAft>
        <a:defRPr sz="1400" b="1">
          <a:solidFill>
            <a:schemeClr val="bg1"/>
          </a:solidFill>
          <a:latin typeface="+mn-lt"/>
          <a:ea typeface="Arial" charset="0"/>
          <a:cs typeface="+mn-cs"/>
        </a:defRPr>
      </a:lvl7pPr>
      <a:lvl8pPr marL="1377950" algn="l" rtl="0" fontAlgn="base">
        <a:spcBef>
          <a:spcPct val="0"/>
        </a:spcBef>
        <a:spcAft>
          <a:spcPct val="0"/>
        </a:spcAft>
        <a:defRPr sz="1400" b="1">
          <a:solidFill>
            <a:schemeClr val="bg1"/>
          </a:solidFill>
          <a:latin typeface="+mn-lt"/>
          <a:ea typeface="Arial" charset="0"/>
          <a:cs typeface="+mn-cs"/>
        </a:defRPr>
      </a:lvl8pPr>
      <a:lvl9pPr marL="1835150" algn="l" rtl="0" fontAlgn="base">
        <a:spcBef>
          <a:spcPct val="0"/>
        </a:spcBef>
        <a:spcAft>
          <a:spcPct val="0"/>
        </a:spcAft>
        <a:defRPr sz="1400" b="1">
          <a:solidFill>
            <a:schemeClr val="bg1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bandeau_texte_rouge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350838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A1FC2850-F2B4-431D-ACA1-67686897CD4E}" type="datetime1">
              <a:rPr lang="fr-FR" smtClean="0"/>
              <a:t>29/09/2017</a:t>
            </a:fld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4B2E0D1C-B86F-46E2-8541-355641B2F2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59" r:id="rId1"/>
    <p:sldLayoutId id="2147485984" r:id="rId2"/>
    <p:sldLayoutId id="2147486077" r:id="rId3"/>
    <p:sldLayoutId id="2147485985" r:id="rId4"/>
    <p:sldLayoutId id="2147485986" r:id="rId5"/>
    <p:sldLayoutId id="2147485987" r:id="rId6"/>
    <p:sldLayoutId id="2147485988" r:id="rId7"/>
    <p:sldLayoutId id="2147485989" r:id="rId8"/>
    <p:sldLayoutId id="2147485990" r:id="rId9"/>
    <p:sldLayoutId id="2147485991" r:id="rId10"/>
    <p:sldLayoutId id="2147485992" r:id="rId11"/>
    <p:sldLayoutId id="214748599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+mn-ea"/>
          <a:cs typeface="+mn-cs"/>
        </a:defRPr>
      </a:lvl1pPr>
      <a:lvl2pPr marL="220663" indent="-2190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2pPr>
      <a:lvl3pPr marL="554038" indent="-1270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Arial" charset="0"/>
        <a:buChar char="-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3pPr>
      <a:lvl4pPr marL="555625" indent="8159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4pPr>
      <a:lvl5pPr marL="557213" indent="127158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5pPr>
      <a:lvl6pPr marL="10144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6pPr>
      <a:lvl7pPr marL="14716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7pPr>
      <a:lvl8pPr marL="19288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8pPr>
      <a:lvl9pPr marL="23860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bandeau_texte_bleu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350838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62FE315D-802F-4B0F-A033-A4F5EB2EC5AE}" type="datetime1">
              <a:rPr lang="fr-FR" smtClean="0"/>
              <a:t>29/09/2017</a:t>
            </a:fld>
            <a:endParaRPr lang="fr-FR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8E9F12E1-2E0E-47E5-BCF6-58A4EEBCD6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60" r:id="rId1"/>
    <p:sldLayoutId id="2147486078" r:id="rId2"/>
    <p:sldLayoutId id="2147485994" r:id="rId3"/>
    <p:sldLayoutId id="2147485995" r:id="rId4"/>
    <p:sldLayoutId id="2147485996" r:id="rId5"/>
    <p:sldLayoutId id="2147485997" r:id="rId6"/>
    <p:sldLayoutId id="2147485998" r:id="rId7"/>
    <p:sldLayoutId id="2147485999" r:id="rId8"/>
    <p:sldLayoutId id="2147486000" r:id="rId9"/>
    <p:sldLayoutId id="2147486001" r:id="rId10"/>
    <p:sldLayoutId id="2147486002" r:id="rId11"/>
    <p:sldLayoutId id="2147486003" r:id="rId12"/>
    <p:sldLayoutId id="2147486004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+mn-ea"/>
          <a:cs typeface="+mn-cs"/>
        </a:defRPr>
      </a:lvl1pPr>
      <a:lvl2pPr marL="220663" indent="-2190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2pPr>
      <a:lvl3pPr marL="554038" indent="-1270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Arial" charset="0"/>
        <a:buChar char="-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3pPr>
      <a:lvl4pPr marL="555625" indent="8159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4pPr>
      <a:lvl5pPr marL="557213" indent="127158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5pPr>
      <a:lvl6pPr marL="10144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6pPr>
      <a:lvl7pPr marL="14716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7pPr>
      <a:lvl8pPr marL="19288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8pPr>
      <a:lvl9pPr marL="23860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bandeau_texte_vert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350838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14B3A344-A8C1-4326-9C9D-8C3BB1A49854}" type="datetime1">
              <a:rPr lang="fr-FR" smtClean="0"/>
              <a:t>29/09/2017</a:t>
            </a:fld>
            <a:endParaRPr lang="fr-FR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3320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DB3D3C34-5B49-4363-AD4A-7E904AF947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79" r:id="rId1"/>
    <p:sldLayoutId id="2147486061" r:id="rId2"/>
    <p:sldLayoutId id="2147486005" r:id="rId3"/>
    <p:sldLayoutId id="2147486006" r:id="rId4"/>
    <p:sldLayoutId id="2147486007" r:id="rId5"/>
    <p:sldLayoutId id="2147486008" r:id="rId6"/>
    <p:sldLayoutId id="2147486009" r:id="rId7"/>
    <p:sldLayoutId id="2147486010" r:id="rId8"/>
    <p:sldLayoutId id="2147486011" r:id="rId9"/>
    <p:sldLayoutId id="2147486012" r:id="rId10"/>
    <p:sldLayoutId id="2147486013" r:id="rId11"/>
    <p:sldLayoutId id="214748601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+mn-ea"/>
          <a:cs typeface="+mn-cs"/>
        </a:defRPr>
      </a:lvl1pPr>
      <a:lvl2pPr marL="220663" indent="-2190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2pPr>
      <a:lvl3pPr marL="554038" indent="-1270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Arial" charset="0"/>
        <a:buChar char="-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3pPr>
      <a:lvl4pPr marL="555625" indent="8159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4pPr>
      <a:lvl5pPr marL="557213" indent="127158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5pPr>
      <a:lvl6pPr marL="10144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6pPr>
      <a:lvl7pPr marL="14716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7pPr>
      <a:lvl8pPr marL="19288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8pPr>
      <a:lvl9pPr marL="23860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bandeau_texte_violet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350838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CAFF6988-CA77-42B6-9DC0-9135329B55C4}" type="datetime1">
              <a:rPr lang="fr-FR" smtClean="0"/>
              <a:t>29/09/2017</a:t>
            </a:fld>
            <a:endParaRPr lang="fr-FR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C1C9E7D0-88B9-48AB-B495-713AA66D62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62" r:id="rId1"/>
    <p:sldLayoutId id="2147486081" r:id="rId2"/>
    <p:sldLayoutId id="2147486015" r:id="rId3"/>
    <p:sldLayoutId id="2147486016" r:id="rId4"/>
    <p:sldLayoutId id="2147486017" r:id="rId5"/>
    <p:sldLayoutId id="2147486018" r:id="rId6"/>
    <p:sldLayoutId id="2147486019" r:id="rId7"/>
    <p:sldLayoutId id="2147486020" r:id="rId8"/>
    <p:sldLayoutId id="2147486021" r:id="rId9"/>
    <p:sldLayoutId id="2147486022" r:id="rId10"/>
    <p:sldLayoutId id="2147486023" r:id="rId11"/>
    <p:sldLayoutId id="2147486024" r:id="rId12"/>
    <p:sldLayoutId id="2147486086" r:id="rId13"/>
    <p:sldLayoutId id="2147486087" r:id="rId14"/>
    <p:sldLayoutId id="2147486094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+mn-ea"/>
          <a:cs typeface="+mn-cs"/>
        </a:defRPr>
      </a:lvl1pPr>
      <a:lvl2pPr marL="220663" indent="-2190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2pPr>
      <a:lvl3pPr marL="554038" indent="-1270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Arial" charset="0"/>
        <a:buChar char="-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3pPr>
      <a:lvl4pPr marL="555625" indent="8159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4pPr>
      <a:lvl5pPr marL="557213" indent="127158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5pPr>
      <a:lvl6pPr marL="10144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6pPr>
      <a:lvl7pPr marL="14716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7pPr>
      <a:lvl8pPr marL="19288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8pPr>
      <a:lvl9pPr marL="23860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bandeau_texte_gris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350838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04E61B33-008A-4B7F-8283-0ACA80094FC8}" type="datetime1">
              <a:rPr lang="fr-FR" smtClean="0"/>
              <a:t>29/09/2017</a:t>
            </a:fld>
            <a:endParaRPr lang="fr-FR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1F446F4D-52F0-4DA9-9948-2A2ADA9CBA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63" r:id="rId1"/>
    <p:sldLayoutId id="2147486080" r:id="rId2"/>
    <p:sldLayoutId id="2147486025" r:id="rId3"/>
    <p:sldLayoutId id="2147486026" r:id="rId4"/>
    <p:sldLayoutId id="2147486027" r:id="rId5"/>
    <p:sldLayoutId id="2147486028" r:id="rId6"/>
    <p:sldLayoutId id="2147486029" r:id="rId7"/>
    <p:sldLayoutId id="2147486030" r:id="rId8"/>
    <p:sldLayoutId id="2147486031" r:id="rId9"/>
    <p:sldLayoutId id="2147486032" r:id="rId10"/>
    <p:sldLayoutId id="2147486033" r:id="rId11"/>
    <p:sldLayoutId id="2147486034" r:id="rId12"/>
    <p:sldLayoutId id="2147486090" r:id="rId13"/>
    <p:sldLayoutId id="2147486091" r:id="rId14"/>
    <p:sldLayoutId id="2147486092" r:id="rId15"/>
    <p:sldLayoutId id="2147486093" r:id="rId1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+mn-ea"/>
          <a:cs typeface="+mn-cs"/>
        </a:defRPr>
      </a:lvl1pPr>
      <a:lvl2pPr marL="220663" indent="-2190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2pPr>
      <a:lvl3pPr marL="554038" indent="-1270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Arial" charset="0"/>
        <a:buChar char="-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3pPr>
      <a:lvl4pPr marL="555625" indent="8159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4pPr>
      <a:lvl5pPr marL="557213" indent="127158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5pPr>
      <a:lvl6pPr marL="10144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6pPr>
      <a:lvl7pPr marL="14716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7pPr>
      <a:lvl8pPr marL="19288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8pPr>
      <a:lvl9pPr marL="23860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bandeau_texte_kaki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350838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B62EFBD9-C1E3-46EF-AA75-55F61982D4F6}" type="datetime1">
              <a:rPr lang="fr-FR" smtClean="0"/>
              <a:t>29/09/2017</a:t>
            </a:fld>
            <a:endParaRPr lang="fr-FR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89B2ADE1-4AFA-42C4-8316-8D144CBECB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64" r:id="rId1"/>
    <p:sldLayoutId id="2147486036" r:id="rId2"/>
    <p:sldLayoutId id="2147486082" r:id="rId3"/>
    <p:sldLayoutId id="2147486037" r:id="rId4"/>
    <p:sldLayoutId id="2147486038" r:id="rId5"/>
    <p:sldLayoutId id="2147486039" r:id="rId6"/>
    <p:sldLayoutId id="2147486040" r:id="rId7"/>
    <p:sldLayoutId id="2147486041" r:id="rId8"/>
    <p:sldLayoutId id="2147486042" r:id="rId9"/>
    <p:sldLayoutId id="2147486043" r:id="rId10"/>
    <p:sldLayoutId id="2147486044" r:id="rId11"/>
    <p:sldLayoutId id="214748604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+mn-ea"/>
          <a:cs typeface="+mn-cs"/>
        </a:defRPr>
      </a:lvl1pPr>
      <a:lvl2pPr marL="220663" indent="-2190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2pPr>
      <a:lvl3pPr marL="554038" indent="-1270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Arial" charset="0"/>
        <a:buChar char="-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3pPr>
      <a:lvl4pPr marL="555625" indent="8159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4pPr>
      <a:lvl5pPr marL="557213" indent="127158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5pPr>
      <a:lvl6pPr marL="10144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6pPr>
      <a:lvl7pPr marL="14716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7pPr>
      <a:lvl8pPr marL="19288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8pPr>
      <a:lvl9pPr marL="23860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bandeau_texte_orange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350838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5E88F212-F9EC-4B86-AF30-0DCAA5818D29}" type="datetime1">
              <a:rPr lang="fr-FR" smtClean="0"/>
              <a:t>29/09/2017</a:t>
            </a:fld>
            <a:endParaRPr lang="fr-FR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21512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18ABE201-8388-4065-8723-685811BC04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65" r:id="rId1"/>
    <p:sldLayoutId id="2147486083" r:id="rId2"/>
    <p:sldLayoutId id="2147486046" r:id="rId3"/>
    <p:sldLayoutId id="2147486047" r:id="rId4"/>
    <p:sldLayoutId id="2147486048" r:id="rId5"/>
    <p:sldLayoutId id="2147486049" r:id="rId6"/>
    <p:sldLayoutId id="2147486050" r:id="rId7"/>
    <p:sldLayoutId id="2147486051" r:id="rId8"/>
    <p:sldLayoutId id="2147486052" r:id="rId9"/>
    <p:sldLayoutId id="2147486053" r:id="rId10"/>
    <p:sldLayoutId id="2147486054" r:id="rId11"/>
    <p:sldLayoutId id="2147486055" r:id="rId12"/>
    <p:sldLayoutId id="2147486088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+mn-ea"/>
          <a:cs typeface="+mn-cs"/>
        </a:defRPr>
      </a:lvl1pPr>
      <a:lvl2pPr marL="220663" indent="-2190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2pPr>
      <a:lvl3pPr marL="554038" indent="-1270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Arial" charset="0"/>
        <a:buChar char="-"/>
        <a:defRPr sz="16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3pPr>
      <a:lvl4pPr marL="555625" indent="8159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4pPr>
      <a:lvl5pPr marL="557213" indent="127158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ＭＳ Ｐゴシック" pitchFamily="23" charset="-128"/>
          <a:cs typeface="+mn-cs"/>
        </a:defRPr>
      </a:lvl5pPr>
      <a:lvl6pPr marL="10144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6pPr>
      <a:lvl7pPr marL="14716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7pPr>
      <a:lvl8pPr marL="19288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8pPr>
      <a:lvl9pPr marL="23860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bandeau_texte_kaki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577850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349375" y="350838"/>
            <a:ext cx="754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578600" y="6489700"/>
            <a:ext cx="20113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983B973-5D72-4962-9A94-ADD19536F63C}" type="datetime1">
              <a:rPr lang="fr-FR" smtClean="0"/>
              <a:t>29/09/2017</a:t>
            </a:fld>
            <a:endParaRPr lang="fr-FR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349375" y="6488113"/>
            <a:ext cx="521811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618538" y="6488113"/>
            <a:ext cx="5254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fr-FR"/>
              <a:t>- </a:t>
            </a:r>
            <a:fld id="{5B93C5D5-3220-4143-9347-D52F744E787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66" r:id="rId1"/>
    <p:sldLayoutId id="2147486067" r:id="rId2"/>
    <p:sldLayoutId id="2147486068" r:id="rId3"/>
    <p:sldLayoutId id="2147486084" r:id="rId4"/>
    <p:sldLayoutId id="2147486069" r:id="rId5"/>
    <p:sldLayoutId id="2147486070" r:id="rId6"/>
    <p:sldLayoutId id="2147486071" r:id="rId7"/>
    <p:sldLayoutId id="2147486072" r:id="rId8"/>
    <p:sldLayoutId id="2147486073" r:id="rId9"/>
    <p:sldLayoutId id="2147486074" r:id="rId10"/>
    <p:sldLayoutId id="2147486075" r:id="rId11"/>
    <p:sldLayoutId id="2147486076" r:id="rId12"/>
    <p:sldLayoutId id="2147486085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n-lt"/>
          <a:ea typeface="ＭＳ Ｐゴシック" charset="0"/>
          <a:cs typeface="+mn-cs"/>
        </a:defRPr>
      </a:lvl1pPr>
      <a:lvl2pPr marL="220663" indent="-2190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2"/>
          </a:solidFill>
          <a:latin typeface="+mn-lt"/>
          <a:ea typeface="Arial" charset="0"/>
          <a:cs typeface="+mn-cs"/>
        </a:defRPr>
      </a:lvl2pPr>
      <a:lvl3pPr marL="554038" indent="-1270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Arial" charset="0"/>
        <a:buChar char="-"/>
        <a:defRPr sz="1600">
          <a:solidFill>
            <a:schemeClr val="tx2"/>
          </a:solidFill>
          <a:latin typeface="+mn-lt"/>
          <a:ea typeface="Arial" charset="0"/>
          <a:cs typeface="+mn-cs"/>
        </a:defRPr>
      </a:lvl3pPr>
      <a:lvl4pPr marL="555625" indent="81597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+mn-lt"/>
          <a:ea typeface="Arial" charset="0"/>
          <a:cs typeface="+mn-cs"/>
        </a:defRPr>
      </a:lvl4pPr>
      <a:lvl5pPr marL="557213" indent="127158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ea typeface="Arial" charset="0"/>
          <a:cs typeface="+mn-cs"/>
        </a:defRPr>
      </a:lvl5pPr>
      <a:lvl6pPr marL="10144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cs typeface="+mn-cs"/>
        </a:defRPr>
      </a:lvl6pPr>
      <a:lvl7pPr marL="14716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cs typeface="+mn-cs"/>
        </a:defRPr>
      </a:lvl7pPr>
      <a:lvl8pPr marL="19288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cs typeface="+mn-cs"/>
        </a:defRPr>
      </a:lvl8pPr>
      <a:lvl9pPr marL="2386013" algn="l" rtl="0" fontAlgn="base">
        <a:lnSpc>
          <a:spcPct val="1250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inria.fr/en" TargetMode="External"/><Relationship Id="rId2" Type="http://schemas.openxmlformats.org/officeDocument/2006/relationships/hyperlink" Target="https://intranet.inria.fr/" TargetMode="Externa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inria.fr/en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slide" Target="slide20.xml"/><Relationship Id="rId18" Type="http://schemas.openxmlformats.org/officeDocument/2006/relationships/slide" Target="slide26.xml"/><Relationship Id="rId26" Type="http://schemas.openxmlformats.org/officeDocument/2006/relationships/slide" Target="slide38.xml"/><Relationship Id="rId39" Type="http://schemas.openxmlformats.org/officeDocument/2006/relationships/slide" Target="slide63.xml"/><Relationship Id="rId21" Type="http://schemas.openxmlformats.org/officeDocument/2006/relationships/slide" Target="slide30.xml"/><Relationship Id="rId34" Type="http://schemas.openxmlformats.org/officeDocument/2006/relationships/slide" Target="slide51.xml"/><Relationship Id="rId42" Type="http://schemas.openxmlformats.org/officeDocument/2006/relationships/slide" Target="slide67.xml"/><Relationship Id="rId47" Type="http://schemas.openxmlformats.org/officeDocument/2006/relationships/slide" Target="slide76.xml"/><Relationship Id="rId50" Type="http://schemas.openxmlformats.org/officeDocument/2006/relationships/slide" Target="slide85.xml"/><Relationship Id="rId7" Type="http://schemas.openxmlformats.org/officeDocument/2006/relationships/slide" Target="slide11.xml"/><Relationship Id="rId2" Type="http://schemas.openxmlformats.org/officeDocument/2006/relationships/slide" Target="slide6.xml"/><Relationship Id="rId16" Type="http://schemas.openxmlformats.org/officeDocument/2006/relationships/slide" Target="slide23.xml"/><Relationship Id="rId29" Type="http://schemas.openxmlformats.org/officeDocument/2006/relationships/slide" Target="slide45.xml"/><Relationship Id="rId11" Type="http://schemas.openxmlformats.org/officeDocument/2006/relationships/slide" Target="slide17.xml"/><Relationship Id="rId24" Type="http://schemas.openxmlformats.org/officeDocument/2006/relationships/slide" Target="slide36.xml"/><Relationship Id="rId32" Type="http://schemas.openxmlformats.org/officeDocument/2006/relationships/slide" Target="slide48.xml"/><Relationship Id="rId37" Type="http://schemas.openxmlformats.org/officeDocument/2006/relationships/slide" Target="slide60.xml"/><Relationship Id="rId40" Type="http://schemas.openxmlformats.org/officeDocument/2006/relationships/slide" Target="slide65.xml"/><Relationship Id="rId45" Type="http://schemas.openxmlformats.org/officeDocument/2006/relationships/slide" Target="slide70.xml"/><Relationship Id="rId53" Type="http://schemas.openxmlformats.org/officeDocument/2006/relationships/slide" Target="slide89.xml"/><Relationship Id="rId5" Type="http://schemas.openxmlformats.org/officeDocument/2006/relationships/slide" Target="slide9.xml"/><Relationship Id="rId10" Type="http://schemas.openxmlformats.org/officeDocument/2006/relationships/slide" Target="slide15.xml"/><Relationship Id="rId19" Type="http://schemas.openxmlformats.org/officeDocument/2006/relationships/slide" Target="slide27.xml"/><Relationship Id="rId31" Type="http://schemas.openxmlformats.org/officeDocument/2006/relationships/slide" Target="slide44.xml"/><Relationship Id="rId44" Type="http://schemas.openxmlformats.org/officeDocument/2006/relationships/slide" Target="slide69.xml"/><Relationship Id="rId52" Type="http://schemas.openxmlformats.org/officeDocument/2006/relationships/slide" Target="slide88.xml"/><Relationship Id="rId4" Type="http://schemas.openxmlformats.org/officeDocument/2006/relationships/slide" Target="slide8.xml"/><Relationship Id="rId9" Type="http://schemas.openxmlformats.org/officeDocument/2006/relationships/slide" Target="slide14.xml"/><Relationship Id="rId14" Type="http://schemas.openxmlformats.org/officeDocument/2006/relationships/slide" Target="slide21.xml"/><Relationship Id="rId22" Type="http://schemas.openxmlformats.org/officeDocument/2006/relationships/slide" Target="slide33.xml"/><Relationship Id="rId27" Type="http://schemas.openxmlformats.org/officeDocument/2006/relationships/slide" Target="slide40.xml"/><Relationship Id="rId30" Type="http://schemas.openxmlformats.org/officeDocument/2006/relationships/slide" Target="slide47.xml"/><Relationship Id="rId35" Type="http://schemas.openxmlformats.org/officeDocument/2006/relationships/slide" Target="slide55.xml"/><Relationship Id="rId43" Type="http://schemas.openxmlformats.org/officeDocument/2006/relationships/slide" Target="slide68.xml"/><Relationship Id="rId48" Type="http://schemas.openxmlformats.org/officeDocument/2006/relationships/slide" Target="slide79.xml"/><Relationship Id="rId8" Type="http://schemas.openxmlformats.org/officeDocument/2006/relationships/slide" Target="slide13.xml"/><Relationship Id="rId51" Type="http://schemas.openxmlformats.org/officeDocument/2006/relationships/slide" Target="slide87.xml"/><Relationship Id="rId3" Type="http://schemas.openxmlformats.org/officeDocument/2006/relationships/slide" Target="slide7.xml"/><Relationship Id="rId12" Type="http://schemas.openxmlformats.org/officeDocument/2006/relationships/slide" Target="slide18.xml"/><Relationship Id="rId17" Type="http://schemas.openxmlformats.org/officeDocument/2006/relationships/slide" Target="slide25.xml"/><Relationship Id="rId25" Type="http://schemas.openxmlformats.org/officeDocument/2006/relationships/slide" Target="slide37.xml"/><Relationship Id="rId33" Type="http://schemas.openxmlformats.org/officeDocument/2006/relationships/slide" Target="slide49.xml"/><Relationship Id="rId38" Type="http://schemas.openxmlformats.org/officeDocument/2006/relationships/slide" Target="slide61.xml"/><Relationship Id="rId46" Type="http://schemas.openxmlformats.org/officeDocument/2006/relationships/slide" Target="slide74.xml"/><Relationship Id="rId20" Type="http://schemas.openxmlformats.org/officeDocument/2006/relationships/slide" Target="slide28.xml"/><Relationship Id="rId41" Type="http://schemas.openxmlformats.org/officeDocument/2006/relationships/slide" Target="slide66.xml"/><Relationship Id="rId54" Type="http://schemas.openxmlformats.org/officeDocument/2006/relationships/slide" Target="slide91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10.xml"/><Relationship Id="rId15" Type="http://schemas.openxmlformats.org/officeDocument/2006/relationships/slide" Target="slide22.xml"/><Relationship Id="rId23" Type="http://schemas.openxmlformats.org/officeDocument/2006/relationships/slide" Target="slide34.xml"/><Relationship Id="rId28" Type="http://schemas.openxmlformats.org/officeDocument/2006/relationships/slide" Target="slide41.xml"/><Relationship Id="rId36" Type="http://schemas.openxmlformats.org/officeDocument/2006/relationships/slide" Target="slide56.xml"/><Relationship Id="rId49" Type="http://schemas.openxmlformats.org/officeDocument/2006/relationships/slide" Target="slide8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ntranet.inria.fr/Inria/Siege-Centres/Sophia-Antipolis-Mediterranee/Livret-d-accueil" TargetMode="External"/><Relationship Id="rId3" Type="http://schemas.openxmlformats.org/officeDocument/2006/relationships/image" Target="../media/image22.png"/><Relationship Id="rId7" Type="http://schemas.openxmlformats.org/officeDocument/2006/relationships/hyperlink" Target="https://intranet.inria.fr/en/Inria/Research-centres/Sophia-Antipolis-Mediterranee/Welcome-booklet" TargetMode="External"/><Relationship Id="rId2" Type="http://schemas.openxmlformats.org/officeDocument/2006/relationships/slide" Target="slide4.xml"/><Relationship Id="rId1" Type="http://schemas.openxmlformats.org/officeDocument/2006/relationships/slideLayout" Target="../slideLayouts/slideLayout61.xml"/><Relationship Id="rId6" Type="http://schemas.openxmlformats.org/officeDocument/2006/relationships/hyperlink" Target="https://www.inria.fr/centre/siege" TargetMode="External"/><Relationship Id="rId5" Type="http://schemas.openxmlformats.org/officeDocument/2006/relationships/hyperlink" Target="https://www.inria.fr/en/centre/head-office" TargetMode="External"/><Relationship Id="rId4" Type="http://schemas.microsoft.com/office/2007/relationships/hdphoto" Target="../media/hdphoto1.wdp"/><Relationship Id="rId9" Type="http://schemas.openxmlformats.org/officeDocument/2006/relationships/hyperlink" Target="http://www.inria.fr/centre/sophia/presentation/les-implantations-du-centre-sur-le-bassin-mediterraneen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mailto:sophia.accueil@inria.fr" TargetMode="External"/><Relationship Id="rId7" Type="http://schemas.openxmlformats.org/officeDocument/2006/relationships/image" Target="../media/image24.jpeg"/><Relationship Id="rId2" Type="http://schemas.openxmlformats.org/officeDocument/2006/relationships/hyperlink" Target="mailto:jane.desplanques@inria.fr" TargetMode="Externa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3.jpg"/><Relationship Id="rId5" Type="http://schemas.openxmlformats.org/officeDocument/2006/relationships/slide" Target="slide4.xml"/><Relationship Id="rId4" Type="http://schemas.openxmlformats.org/officeDocument/2006/relationships/hyperlink" Target="https://intranet.inria.fr/Inria/Siege-Centres/Sophia-Antipolis-Mediterranee/La-Direction-et-les-services-du-centre/Services-Generaux/Contacts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desk.inria.fr/" TargetMode="External"/><Relationship Id="rId3" Type="http://schemas.openxmlformats.org/officeDocument/2006/relationships/hyperlink" Target="http://www-sop.inria.fr/semir/MyFAQ/" TargetMode="External"/><Relationship Id="rId7" Type="http://schemas.microsoft.com/office/2007/relationships/hdphoto" Target="../media/hdphoto2.wdp"/><Relationship Id="rId2" Type="http://schemas.openxmlformats.org/officeDocument/2006/relationships/hyperlink" Target="https://intranet.inria.fr/en/content/view/full/9102" TargetMode="Externa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hyperlink" Target="mailto:name.lastname@inria.fr" TargetMode="External"/><Relationship Id="rId7" Type="http://schemas.openxmlformats.org/officeDocument/2006/relationships/hyperlink" Target="file:///\\sop-nas2b\partage\stars\prive\HRS\Form%20for%20change%20of%20address%202013.docx" TargetMode="External"/><Relationship Id="rId2" Type="http://schemas.openxmlformats.org/officeDocument/2006/relationships/hyperlink" Target="https://intranet.inria.fr/Inria/Siege-Centres/Sophia-Antipolis-Mediterranee/La-Direction-et-les-services-du-centre/Services-des-Ressources-Humaines/Contacts/" TargetMode="External"/><Relationship Id="rId1" Type="http://schemas.openxmlformats.org/officeDocument/2006/relationships/slideLayout" Target="../slideLayouts/slideLayout61.xml"/><Relationship Id="rId6" Type="http://schemas.openxmlformats.org/officeDocument/2006/relationships/hyperlink" Target="mailto:christine.calvet@inria.fr" TargetMode="External"/><Relationship Id="rId11" Type="http://schemas.microsoft.com/office/2007/relationships/hdphoto" Target="../media/hdphoto3.wdp"/><Relationship Id="rId5" Type="http://schemas.openxmlformats.org/officeDocument/2006/relationships/hyperlink" Target="mailto:christine.anglade@inria.fr" TargetMode="External"/><Relationship Id="rId10" Type="http://schemas.openxmlformats.org/officeDocument/2006/relationships/image" Target="../media/image25.jpeg"/><Relationship Id="rId4" Type="http://schemas.openxmlformats.org/officeDocument/2006/relationships/hyperlink" Target="mailto:diane.polinelli@inria.fr" TargetMode="External"/><Relationship Id="rId9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hyperlink" Target="mailto:r.mathiasin@ametra06.org" TargetMode="External"/><Relationship Id="rId7" Type="http://schemas.openxmlformats.org/officeDocument/2006/relationships/hyperlink" Target="https://intranet.inria.fr/Vie-pratique/Sante-securite-prevention/Prevention-des-risques-professionnels/Acteurs-de-prevention" TargetMode="External"/><Relationship Id="rId2" Type="http://schemas.openxmlformats.org/officeDocument/2006/relationships/hyperlink" Target="https://annuaire.inria.fr/" TargetMode="External"/><Relationship Id="rId1" Type="http://schemas.openxmlformats.org/officeDocument/2006/relationships/slideLayout" Target="../slideLayouts/slideLayout61.xml"/><Relationship Id="rId6" Type="http://schemas.openxmlformats.org/officeDocument/2006/relationships/hyperlink" Target="mailto:Nadine.toussaint@inria.fr" TargetMode="External"/><Relationship Id="rId11" Type="http://schemas.microsoft.com/office/2007/relationships/hdphoto" Target="../media/hdphoto4.wdp"/><Relationship Id="rId5" Type="http://schemas.openxmlformats.org/officeDocument/2006/relationships/hyperlink" Target="mailto:nelly.cella@inria.fr" TargetMode="External"/><Relationship Id="rId10" Type="http://schemas.openxmlformats.org/officeDocument/2006/relationships/image" Target="../media/image26.jpeg"/><Relationship Id="rId4" Type="http://schemas.openxmlformats.org/officeDocument/2006/relationships/hyperlink" Target="mailto:cella.nelly@gmail.com" TargetMode="External"/><Relationship Id="rId9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28.png"/><Relationship Id="rId4" Type="http://schemas.openxmlformats.org/officeDocument/2006/relationships/hyperlink" Target="http://goo.gl/maps/l8sJN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intranet.inria.fr/Formulaires-Procedures/Vos-demarches-administratives-liees-aux-ressources-humaines" TargetMode="Externa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http://www.lignesdazur.com/index.asp" TargetMode="External"/><Relationship Id="rId7" Type="http://schemas.openxmlformats.org/officeDocument/2006/relationships/image" Target="../media/image27.jpg"/><Relationship Id="rId2" Type="http://schemas.openxmlformats.org/officeDocument/2006/relationships/hyperlink" Target="http://www.envibus.fr/" TargetMode="External"/><Relationship Id="rId1" Type="http://schemas.openxmlformats.org/officeDocument/2006/relationships/slideLayout" Target="../slideLayouts/slideLayout48.xml"/><Relationship Id="rId6" Type="http://schemas.openxmlformats.org/officeDocument/2006/relationships/slide" Target="slide4.xml"/><Relationship Id="rId5" Type="http://schemas.openxmlformats.org/officeDocument/2006/relationships/hyperlink" Target="http://www.ter-sncf.com/Regions/Paca/fr/Default.aspx" TargetMode="External"/><Relationship Id="rId4" Type="http://schemas.openxmlformats.org/officeDocument/2006/relationships/hyperlink" Target="http://www.cg06.fr/fr/servir-les-habitants/deplacements/transport-collectifs/lignes-et-horaires/lignes-et-horaires/" TargetMode="External"/><Relationship Id="rId9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mailto:contact@transfertservice.fr" TargetMode="Externa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inria.fr/en/Practical-issues/New-entrants/IT-advice-for-new-arrivals" TargetMode="External"/><Relationship Id="rId7" Type="http://schemas.microsoft.com/office/2007/relationships/hdphoto" Target="../media/hdphoto6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slide" Target="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inria.fr/Vie-pratique/Outils-et-services-numeriques/Services-numeriques/Telephonie/Projet-Telephonie-fixe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1.jpg"/><Relationship Id="rId5" Type="http://schemas.openxmlformats.org/officeDocument/2006/relationships/image" Target="../media/image34.jpg"/><Relationship Id="rId4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jpg"/><Relationship Id="rId5" Type="http://schemas.microsoft.com/office/2007/relationships/hdphoto" Target="../media/hdphoto7.wdp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48.xml"/><Relationship Id="rId4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inria.fr/Inria/Reglement-interieur-national" TargetMode="External"/><Relationship Id="rId2" Type="http://schemas.openxmlformats.org/officeDocument/2006/relationships/hyperlink" Target="mailto:acces_ex_sophia@inria.fr" TargetMode="Externa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38.jpg"/><Relationship Id="rId4" Type="http://schemas.openxmlformats.org/officeDocument/2006/relationships/slide" Target="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helpdesk.inria.fr/categories/187/show" TargetMode="Externa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intranet.inria.fr/Carriere-vie-professionnelle/Organisation-du-travail/Conges/Conges-annuels-et-RTT" TargetMode="Externa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43.png"/><Relationship Id="rId2" Type="http://schemas.openxmlformats.org/officeDocument/2006/relationships/hyperlink" Target="https://intranet.inria.fr/Vie-pratique/Infos-pratiques/Infos-pratiques-centre/Restauration" TargetMode="External"/><Relationship Id="rId1" Type="http://schemas.openxmlformats.org/officeDocument/2006/relationships/slideLayout" Target="../slideLayouts/slideLayout48.xml"/><Relationship Id="rId6" Type="http://schemas.microsoft.com/office/2007/relationships/hdphoto" Target="../media/hdphoto9.wdp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rous-nice.fr/" TargetMode="External"/><Relationship Id="rId13" Type="http://schemas.openxmlformats.org/officeDocument/2006/relationships/hyperlink" Target="http://www.nemea-residence-etudiante.com/france/provence-alpes-cote-d-azur/alpes-maritimes/biot/le-magister/residence-57.html" TargetMode="External"/><Relationship Id="rId3" Type="http://schemas.openxmlformats.org/officeDocument/2006/relationships/hyperlink" Target="http://guidedulogement.mac2c.com/" TargetMode="External"/><Relationship Id="rId7" Type="http://schemas.openxmlformats.org/officeDocument/2006/relationships/hyperlink" Target="http://www.etud-accueil.fr/en/" TargetMode="External"/><Relationship Id="rId12" Type="http://schemas.openxmlformats.org/officeDocument/2006/relationships/hyperlink" Target="http://www.cia-france.com/French-courses-for-adults/Accommodation/Residences/Villa-Nador" TargetMode="External"/><Relationship Id="rId2" Type="http://schemas.openxmlformats.org/officeDocument/2006/relationships/hyperlink" Target="http://www.resideal.com/antibes/residence-hoteliere-antibes.htm" TargetMode="External"/><Relationship Id="rId16" Type="http://schemas.openxmlformats.org/officeDocument/2006/relationships/image" Target="../media/image44.jpg"/><Relationship Id="rId1" Type="http://schemas.openxmlformats.org/officeDocument/2006/relationships/slideLayout" Target="../slideLayouts/slideLayout104.xml"/><Relationship Id="rId6" Type="http://schemas.openxmlformats.org/officeDocument/2006/relationships/hyperlink" Target="http://www-sop.inria.fr/interne/accueil/residences.shtml" TargetMode="External"/><Relationship Id="rId11" Type="http://schemas.openxmlformats.org/officeDocument/2006/relationships/hyperlink" Target="http://www.nexity-studea.com/residences-etudiantes/nice/06.html" TargetMode="External"/><Relationship Id="rId5" Type="http://schemas.openxmlformats.org/officeDocument/2006/relationships/hyperlink" Target="http://relais-sud.fr/" TargetMode="External"/><Relationship Id="rId15" Type="http://schemas.openxmlformats.org/officeDocument/2006/relationships/slide" Target="slide4.xml"/><Relationship Id="rId10" Type="http://schemas.openxmlformats.org/officeDocument/2006/relationships/hyperlink" Target="https://www.adele.org/residence/1243/residence-oxford-1243/biot" TargetMode="External"/><Relationship Id="rId4" Type="http://schemas.openxmlformats.org/officeDocument/2006/relationships/hyperlink" Target="http://www.goelia.com/residence-vacances/biot-sophia-antipolis/residence-appartea-golf-side.253.4.php" TargetMode="External"/><Relationship Id="rId9" Type="http://schemas.openxmlformats.org/officeDocument/2006/relationships/hyperlink" Target="http://www.habitat-pluriel.fr/etudiants/" TargetMode="External"/><Relationship Id="rId14" Type="http://schemas.openxmlformats.org/officeDocument/2006/relationships/hyperlink" Target="http://www.grand-sud-accueil.com/2,saint-exupery,sophia-antipolis.php?PHPSESSID=aigdmrrei5tn5p5463b0ienc86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hyperlink" Target="https://partage.inria.fr/share/page/site/stars/document-details?nodeRef=workspace://SpacesStore/71466c99-7122-4218-b7aa-7d5f7d7aacd2" TargetMode="External"/><Relationship Id="rId7" Type="http://schemas.openxmlformats.org/officeDocument/2006/relationships/slide" Target="slide4.xml"/><Relationship Id="rId2" Type="http://schemas.openxmlformats.org/officeDocument/2006/relationships/hyperlink" Target="http://www.civfrance.com/centre/hebergement" TargetMode="External"/><Relationship Id="rId1" Type="http://schemas.openxmlformats.org/officeDocument/2006/relationships/slideLayout" Target="../slideLayouts/slideLayout104.xml"/><Relationship Id="rId6" Type="http://schemas.openxmlformats.org/officeDocument/2006/relationships/hyperlink" Target="https://www.bienici.com/recherche/location/antibes-06600" TargetMode="External"/><Relationship Id="rId5" Type="http://schemas.openxmlformats.org/officeDocument/2006/relationships/hyperlink" Target="http://www.leboncoin.fr/locations/offres/provence_alpes_cote_d_azur/alpes_maritimes/?f=a&amp;th=1&amp;ret=1&amp;ret=2&amp;ret=5" TargetMode="External"/><Relationship Id="rId4" Type="http://schemas.openxmlformats.org/officeDocument/2006/relationships/hyperlink" Target="http://www.pap.fr/?lang=en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43.png"/><Relationship Id="rId2" Type="http://schemas.openxmlformats.org/officeDocument/2006/relationships/hyperlink" Target="https://particuliers.societegenerale.fr/rechercher_une_agence_ou_distributeur_billets.html#cp=06560" TargetMode="Externa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6.PNG"/><Relationship Id="rId5" Type="http://schemas.microsoft.com/office/2007/relationships/hdphoto" Target="../media/hdphoto10.wdp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artage.inria.fr/share/page/site/stars/document-details?nodeRef=workspace://SpacesStore/dc573bd6-27c3-496a-a30d-d6629f0cfd9c#page=1" TargetMode="External"/><Relationship Id="rId7" Type="http://schemas.openxmlformats.org/officeDocument/2006/relationships/image" Target="../media/image47.png"/><Relationship Id="rId2" Type="http://schemas.openxmlformats.org/officeDocument/2006/relationships/hyperlink" Target="http://comptenickel.fr/" TargetMode="External"/><Relationship Id="rId1" Type="http://schemas.openxmlformats.org/officeDocument/2006/relationships/slideLayout" Target="../slideLayouts/slideLayout36.xml"/><Relationship Id="rId6" Type="http://schemas.microsoft.com/office/2007/relationships/hdphoto" Target="../media/hdphoto10.wdp"/><Relationship Id="rId5" Type="http://schemas.openxmlformats.org/officeDocument/2006/relationships/image" Target="../media/image45.jpeg"/><Relationship Id="rId4" Type="http://schemas.openxmlformats.org/officeDocument/2006/relationships/slide" Target="slid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n.april-international.com/france/visitors-insurance" TargetMode="External"/><Relationship Id="rId7" Type="http://schemas.openxmlformats.org/officeDocument/2006/relationships/image" Target="../media/image48.jpg"/><Relationship Id="rId2" Type="http://schemas.openxmlformats.org/officeDocument/2006/relationships/hyperlink" Target="http://www.europ-assistance.fr/fr/voyage?gclid=Cj0KEQjwy7qrBRC4lp7_hM3dgIoBEiQA72pCnhcX3AXFCc-eRuUZqvEEzenZzJJo0sbfgG1roOu7YT8aAlRy8P8HAQ" TargetMode="External"/><Relationship Id="rId1" Type="http://schemas.openxmlformats.org/officeDocument/2006/relationships/slideLayout" Target="../slideLayouts/slideLayout36.xml"/><Relationship Id="rId6" Type="http://schemas.openxmlformats.org/officeDocument/2006/relationships/slide" Target="slide4.xml"/><Relationship Id="rId5" Type="http://schemas.openxmlformats.org/officeDocument/2006/relationships/hyperlink" Target="http://www.ameli.fr/" TargetMode="External"/><Relationship Id="rId4" Type="http://schemas.openxmlformats.org/officeDocument/2006/relationships/hyperlink" Target="mailto:pcassegrain@mgen.fr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goo.gl/maps/asKSk3CA4uE2" TargetMode="Externa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4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assurances.lelynx.fr/assurance-sante/comparateur-sante-profil.aspx" TargetMode="External"/><Relationship Id="rId5" Type="http://schemas.openxmlformats.org/officeDocument/2006/relationships/hyperlink" Target="http://www.french-property.com/guides/france/public-services/health/voluntary-health-insurance/getting-insurance/" TargetMode="External"/><Relationship Id="rId4" Type="http://schemas.openxmlformats.org/officeDocument/2006/relationships/hyperlink" Target="http://france.angloinfo.com/healthcare/health-system/private-health/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file:///\\sop-nas2b.inria.fr\www-sop\teams\stars\Documents\TAX\Imp&#244;ts%20d&#233;claration%202016%20sur%20revenus%202015%20INRIA%202016-04-13.pdf" TargetMode="Externa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://europa.eu/youreurope/citizens/work/taxes/income-taxes-abroad/index_en.htm" TargetMode="Externa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nch-property.com/guides/france/finance-taxation/taxation/income-tax-return/completion/" TargetMode="External"/><Relationship Id="rId2" Type="http://schemas.openxmlformats.org/officeDocument/2006/relationships/hyperlink" Target="http://www.impots.gouv.fr/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0.jpg"/><Relationship Id="rId4" Type="http://schemas.openxmlformats.org/officeDocument/2006/relationships/slide" Target="slide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ddfip06@dgfip.finances.gouv.fr" TargetMode="External"/><Relationship Id="rId2" Type="http://schemas.openxmlformats.org/officeDocument/2006/relationships/hyperlink" Target="mailto:contact@science-accueil.org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0.jpg"/><Relationship Id="rId4" Type="http://schemas.openxmlformats.org/officeDocument/2006/relationships/slide" Target="slide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inria.fr/en/Practical-issues/New-entrants/Accueil/Working-in-France" TargetMode="External"/><Relationship Id="rId2" Type="http://schemas.openxmlformats.org/officeDocument/2006/relationships/hyperlink" Target="mailto:diane.polinelli@inria.fr" TargetMode="External"/><Relationship Id="rId1" Type="http://schemas.openxmlformats.org/officeDocument/2006/relationships/slideLayout" Target="../slideLayouts/slideLayout36.xml"/><Relationship Id="rId6" Type="http://schemas.microsoft.com/office/2007/relationships/hdphoto" Target="../media/hdphoto11.wdp"/><Relationship Id="rId5" Type="http://schemas.openxmlformats.org/officeDocument/2006/relationships/image" Target="../media/image51.jpeg"/><Relationship Id="rId4" Type="http://schemas.openxmlformats.org/officeDocument/2006/relationships/slide" Target="slide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intranet.inria.fr/Formulaires-Procedures/Vos-demarches-administratives-liees-aux-ressources-humaines" TargetMode="Externa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19.xml"/><Relationship Id="rId5" Type="http://schemas.openxmlformats.org/officeDocument/2006/relationships/hyperlink" Target="http://www.elikatraining.com/index.php/en/" TargetMode="External"/><Relationship Id="rId4" Type="http://schemas.openxmlformats.org/officeDocument/2006/relationships/hyperlink" Target="mailto:contact@elikatraining.com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net.inria.fr/drh/dossiers/conge/calendrier.html" TargetMode="External"/><Relationship Id="rId2" Type="http://schemas.openxmlformats.org/officeDocument/2006/relationships/hyperlink" Target="https://casa.inria.fr/auth.php" TargetMode="External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53.jpg"/><Relationship Id="rId4" Type="http://schemas.openxmlformats.org/officeDocument/2006/relationships/slide" Target="slide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hyperlink" Target="https://intranet.inria.fr/en/Practical-issues/AGOS/AGOS" TargetMode="External"/><Relationship Id="rId7" Type="http://schemas.openxmlformats.org/officeDocument/2006/relationships/image" Target="../media/image56.jpeg"/><Relationship Id="rId2" Type="http://schemas.openxmlformats.org/officeDocument/2006/relationships/hyperlink" Target="http://www-sop.inria.fr/agos/DR:I/Web/index.php?option=com_content&amp;task=category&amp;sectionid=5&amp;id=72&amp;Itemid=30" TargetMode="External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55.jpg"/><Relationship Id="rId5" Type="http://schemas.openxmlformats.org/officeDocument/2006/relationships/image" Target="../media/image54.gif"/><Relationship Id="rId4" Type="http://schemas.openxmlformats.org/officeDocument/2006/relationships/slide" Target="slide4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gif"/><Relationship Id="rId3" Type="http://schemas.openxmlformats.org/officeDocument/2006/relationships/hyperlink" Target="https://www-agos.inria.fr/action_sociale.php" TargetMode="External"/><Relationship Id="rId7" Type="http://schemas.openxmlformats.org/officeDocument/2006/relationships/slide" Target="slide4.xml"/><Relationship Id="rId2" Type="http://schemas.openxmlformats.org/officeDocument/2006/relationships/hyperlink" Target="http://www-sop.inria.fr/agos/DR:I/Web/index.php?option=com_content&amp;task=category&amp;sectionid=5&amp;id=72&amp;Itemid=30" TargetMode="External"/><Relationship Id="rId1" Type="http://schemas.openxmlformats.org/officeDocument/2006/relationships/slideLayout" Target="../slideLayouts/slideLayout119.xml"/><Relationship Id="rId6" Type="http://schemas.openxmlformats.org/officeDocument/2006/relationships/hyperlink" Target="mailto:agos-sophia.assistante@inria.fr" TargetMode="External"/><Relationship Id="rId11" Type="http://schemas.microsoft.com/office/2007/relationships/hdphoto" Target="../media/hdphoto12.wdp"/><Relationship Id="rId5" Type="http://schemas.openxmlformats.org/officeDocument/2006/relationships/hyperlink" Target="mailto:agos-fitness@sophia.inria.fr" TargetMode="External"/><Relationship Id="rId10" Type="http://schemas.openxmlformats.org/officeDocument/2006/relationships/image" Target="../media/image58.jpeg"/><Relationship Id="rId4" Type="http://schemas.openxmlformats.org/officeDocument/2006/relationships/hyperlink" Target="http://www-sop.inria.fr/agos/DR:I/Web/index.php?option=com_content&amp;task=section&amp;id=4&amp;Itemid=31" TargetMode="External"/><Relationship Id="rId9" Type="http://schemas.openxmlformats.org/officeDocument/2006/relationships/image" Target="../media/image54.gi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://www-sop.inria.fr/agos/DR:I/Web/index.php?option=com_content&amp;task=view&amp;id=15&amp;Itemid=36" TargetMode="External"/><Relationship Id="rId13" Type="http://schemas.openxmlformats.org/officeDocument/2006/relationships/image" Target="../media/image43.png"/><Relationship Id="rId3" Type="http://schemas.openxmlformats.org/officeDocument/2006/relationships/image" Target="../media/image59.jpeg"/><Relationship Id="rId7" Type="http://schemas.openxmlformats.org/officeDocument/2006/relationships/hyperlink" Target="http://www-sop.inria.fr/agos/DR:I/index.php?option=com_content&amp;task=section&amp;id=6&amp;Itemid=34" TargetMode="External"/><Relationship Id="rId12" Type="http://schemas.microsoft.com/office/2007/relationships/hdphoto" Target="../media/hdphoto15.wdp"/><Relationship Id="rId2" Type="http://schemas.openxmlformats.org/officeDocument/2006/relationships/slide" Target="slide4.xml"/><Relationship Id="rId1" Type="http://schemas.openxmlformats.org/officeDocument/2006/relationships/slideLayout" Target="../slideLayouts/slideLayout119.xml"/><Relationship Id="rId6" Type="http://schemas.microsoft.com/office/2007/relationships/hdphoto" Target="../media/hdphoto14.wdp"/><Relationship Id="rId11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hyperlink" Target="https://zimbra.inria.fr/home/anita.guiteau@inria.fr/bib-agos.html" TargetMode="External"/><Relationship Id="rId4" Type="http://schemas.microsoft.com/office/2007/relationships/hdphoto" Target="../media/hdphoto13.wdp"/><Relationship Id="rId9" Type="http://schemas.openxmlformats.org/officeDocument/2006/relationships/hyperlink" Target="http://www-sop.inria.fr/agos/DR:I/ancienweb/mediatheque/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diagramLayout" Target="../diagrams/layout1.xml"/><Relationship Id="rId7" Type="http://schemas.openxmlformats.org/officeDocument/2006/relationships/slide" Target="slide4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hyperlink" Target="https://partage.inria.fr/share/page/document-details?nodeRef=workspace://SpacesStore/a1d61cbc-a2b9-4f14-98c8-4823d77c347e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portail-izi.inria.fr/tiki-index.php" TargetMode="Externa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62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helpdesk.inria.fr/categories/161/submit" TargetMode="Externa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6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8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90.xml"/><Relationship Id="rId4" Type="http://schemas.microsoft.com/office/2007/relationships/hdphoto" Target="../media/hdphoto16.wd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neo.mykds.com/home?instance=inria" TargetMode="Externa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67.png"/><Relationship Id="rId5" Type="http://schemas.microsoft.com/office/2007/relationships/hdphoto" Target="../media/hdphoto17.wdp"/><Relationship Id="rId4" Type="http://schemas.openxmlformats.org/officeDocument/2006/relationships/image" Target="../media/image6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inria.fr/Oreli/Low-cost_et_bagages_autoris%C3%A9s" TargetMode="External"/><Relationship Id="rId2" Type="http://schemas.openxmlformats.org/officeDocument/2006/relationships/hyperlink" Target="mailto:fr.businesstravel@service.amexgbt.com" TargetMode="External"/><Relationship Id="rId1" Type="http://schemas.openxmlformats.org/officeDocument/2006/relationships/slideLayout" Target="../slideLayouts/slideLayout89.xml"/><Relationship Id="rId6" Type="http://schemas.microsoft.com/office/2007/relationships/hdphoto" Target="../media/hdphoto17.wdp"/><Relationship Id="rId5" Type="http://schemas.openxmlformats.org/officeDocument/2006/relationships/image" Target="../media/image66.jpeg"/><Relationship Id="rId4" Type="http://schemas.openxmlformats.org/officeDocument/2006/relationships/slide" Target="slide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6.xml"/><Relationship Id="rId4" Type="http://schemas.microsoft.com/office/2007/relationships/hdphoto" Target="../media/hdphoto18.wdp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mailto:benoit.Chauvin@inria.fr" TargetMode="External"/><Relationship Id="rId1" Type="http://schemas.openxmlformats.org/officeDocument/2006/relationships/slideLayout" Target="../slideLayouts/slideLayout76.xml"/><Relationship Id="rId5" Type="http://schemas.microsoft.com/office/2007/relationships/hdphoto" Target="../media/hdphoto18.wdp"/><Relationship Id="rId4" Type="http://schemas.openxmlformats.org/officeDocument/2006/relationships/image" Target="../media/image68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6.xml"/><Relationship Id="rId4" Type="http://schemas.microsoft.com/office/2007/relationships/hdphoto" Target="../media/hdphoto18.wdp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www.economie.gouv.fr/dgfip/mission_taux_chancellerie/frais" TargetMode="External"/><Relationship Id="rId1" Type="http://schemas.openxmlformats.org/officeDocument/2006/relationships/slideLayout" Target="../slideLayouts/slideLayout76.xml"/><Relationship Id="rId5" Type="http://schemas.microsoft.com/office/2007/relationships/hdphoto" Target="../media/hdphoto18.wdp"/><Relationship Id="rId4" Type="http://schemas.openxmlformats.org/officeDocument/2006/relationships/image" Target="../media/image6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mailto:Si.moa.oreli@inria.fr" TargetMode="External"/><Relationship Id="rId2" Type="http://schemas.openxmlformats.org/officeDocument/2006/relationships/hyperlink" Target="mailto:fr.businesstravel@service.amexgbt.com" TargetMode="Externa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69.png"/><Relationship Id="rId4" Type="http://schemas.openxmlformats.org/officeDocument/2006/relationships/slide" Target="slide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desk.inria.fr/categories/208/submit" TargetMode="External"/><Relationship Id="rId2" Type="http://schemas.openxmlformats.org/officeDocument/2006/relationships/hyperlink" Target="https://intranet.inria.fr/Vie-pratique/Infos-pratiques/Infos-pratiques-centre/Reserver-un-vehicule" TargetMode="External"/><Relationship Id="rId1" Type="http://schemas.openxmlformats.org/officeDocument/2006/relationships/slideLayout" Target="../slideLayouts/slideLayout90.xml"/><Relationship Id="rId6" Type="http://schemas.microsoft.com/office/2007/relationships/hdphoto" Target="../media/hdphoto19.wdp"/><Relationship Id="rId5" Type="http://schemas.openxmlformats.org/officeDocument/2006/relationships/image" Target="../media/image70.jpeg"/><Relationship Id="rId4" Type="http://schemas.openxmlformats.org/officeDocument/2006/relationships/slide" Target="slide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intranet.inria.fr/Vie-pratique/Achats-Remboursements/Voyage-d-affaires/FILHET-ALLARD-2016-00501" TargetMode="External"/><Relationship Id="rId1" Type="http://schemas.openxmlformats.org/officeDocument/2006/relationships/slideLayout" Target="../slideLayouts/slideLayout90.xml"/><Relationship Id="rId5" Type="http://schemas.microsoft.com/office/2007/relationships/hdphoto" Target="../media/hdphoto20.wdp"/><Relationship Id="rId4" Type="http://schemas.openxmlformats.org/officeDocument/2006/relationships/image" Target="../media/image7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portail-izi.inria.fr/tiki-index.php" TargetMode="External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7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7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mailto:print@ideogram-design.fr" TargetMode="External"/><Relationship Id="rId1" Type="http://schemas.openxmlformats.org/officeDocument/2006/relationships/slideLayout" Target="../slideLayouts/slideLayout76.xml"/><Relationship Id="rId5" Type="http://schemas.microsoft.com/office/2007/relationships/hdphoto" Target="../media/hdphoto21.wdp"/><Relationship Id="rId4" Type="http://schemas.openxmlformats.org/officeDocument/2006/relationships/image" Target="../media/image8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file:///\\sop-nas2b\partage\stars\prive\POSTER\NormaColor_PosterPrint_Size&amp;PriceList.pdf" TargetMode="External"/><Relationship Id="rId7" Type="http://schemas.microsoft.com/office/2007/relationships/hdphoto" Target="../media/hdphoto21.wdp"/><Relationship Id="rId2" Type="http://schemas.openxmlformats.org/officeDocument/2006/relationships/hyperlink" Target="http://www.ideogram-design.fr/" TargetMode="Externa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0.jpeg"/><Relationship Id="rId5" Type="http://schemas.openxmlformats.org/officeDocument/2006/relationships/slide" Target="slide4.xml"/><Relationship Id="rId4" Type="http://schemas.openxmlformats.org/officeDocument/2006/relationships/hyperlink" Target="file:///\\sop-nas2b.inria.fr\www-sop\teams\stars\Documents\IMPRESSION\Tarifs&amp;Formats_IDEOGRAM.xlsx" TargetMode="Externa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s://intranet.inria.fr/Carriere-vie-professionnelle/Remuneration-Cumul/Remuneration-et-cumul/Cumul" TargetMode="External"/><Relationship Id="rId1" Type="http://schemas.openxmlformats.org/officeDocument/2006/relationships/slideLayout" Target="../slideLayouts/slideLayout61.xml"/><Relationship Id="rId5" Type="http://schemas.microsoft.com/office/2007/relationships/hdphoto" Target="../media/hdphoto22.wdp"/><Relationship Id="rId4" Type="http://schemas.openxmlformats.org/officeDocument/2006/relationships/image" Target="../media/image81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inria.fr/Vie-pratique/Infos-pratiques/Au-bureau/Organiser-une-reunion" TargetMode="External"/><Relationship Id="rId7" Type="http://schemas.openxmlformats.org/officeDocument/2006/relationships/image" Target="../media/image82.jpg"/><Relationship Id="rId2" Type="http://schemas.openxmlformats.org/officeDocument/2006/relationships/hyperlink" Target="http://www-sop.inria.fr/interne/services/gener/salles2.shtml#fermer" TargetMode="External"/><Relationship Id="rId1" Type="http://schemas.openxmlformats.org/officeDocument/2006/relationships/slideLayout" Target="../slideLayouts/slideLayout104.xml"/><Relationship Id="rId6" Type="http://schemas.openxmlformats.org/officeDocument/2006/relationships/slide" Target="slide4.xml"/><Relationship Id="rId5" Type="http://schemas.openxmlformats.org/officeDocument/2006/relationships/hyperlink" Target="https://helpdesk.inria.fr/categories/207/submit" TargetMode="External"/><Relationship Id="rId4" Type="http://schemas.openxmlformats.org/officeDocument/2006/relationships/hyperlink" Target="https://partage.inria.fr/share/page/document-details?nodeRef=workspace://SpacesStore/778499d8-d60a-4582-b033-3d2641a8c52e" TargetMode="Externa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zimbra.inria.fr/zimbra/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82.jpg"/><Relationship Id="rId4" Type="http://schemas.openxmlformats.org/officeDocument/2006/relationships/slide" Target="slide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82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hyperlink" Target="http://www-sop.inria.fr/interne/services/gener/salles2.shtml#sallesdisponibles" TargetMode="External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82.jpg"/><Relationship Id="rId4" Type="http://schemas.openxmlformats.org/officeDocument/2006/relationships/slide" Target="slide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82.jpg"/><Relationship Id="rId4" Type="http://schemas.openxmlformats.org/officeDocument/2006/relationships/slide" Target="slide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82.jp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inria.fr/support/Configurer_l'impression_depuis_un_poste_macOS" TargetMode="External"/><Relationship Id="rId7" Type="http://schemas.openxmlformats.org/officeDocument/2006/relationships/image" Target="../media/image89.jpg"/><Relationship Id="rId2" Type="http://schemas.openxmlformats.org/officeDocument/2006/relationships/hyperlink" Target="https://wiki.inria.fr/support/Configurer_l'impression_depuis_un_poste_Linux" TargetMode="External"/><Relationship Id="rId1" Type="http://schemas.openxmlformats.org/officeDocument/2006/relationships/slideLayout" Target="../slideLayouts/slideLayout104.xml"/><Relationship Id="rId6" Type="http://schemas.openxmlformats.org/officeDocument/2006/relationships/slide" Target="slide4.xml"/><Relationship Id="rId5" Type="http://schemas.openxmlformats.org/officeDocument/2006/relationships/hyperlink" Target="https://wiki.inria.fr/support/Manuels_et_guides_d'utilisation" TargetMode="External"/><Relationship Id="rId4" Type="http://schemas.openxmlformats.org/officeDocument/2006/relationships/hyperlink" Target="https://wiki.inria.fr/support/Configurer_l'impression_depuis_un_poste_Windows" TargetMode="Externa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desk.inria.fr/categories/87/submit" TargetMode="External"/><Relationship Id="rId2" Type="http://schemas.openxmlformats.org/officeDocument/2006/relationships/hyperlink" Target="https://intranet.inria.fr/Vie-pratique/Infos-pratiques/Au-bureau/Impression" TargetMode="Externa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89.jpg"/><Relationship Id="rId5" Type="http://schemas.openxmlformats.org/officeDocument/2006/relationships/slide" Target="slide4.xml"/><Relationship Id="rId4" Type="http://schemas.openxmlformats.org/officeDocument/2006/relationships/hyperlink" Target="https://print-sam.inria.fr/fmclient/Default.aspx" TargetMode="Externa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Relationship Id="rId5" Type="http://schemas.microsoft.com/office/2007/relationships/hdphoto" Target="../media/hdphoto23.wdp"/><Relationship Id="rId4" Type="http://schemas.openxmlformats.org/officeDocument/2006/relationships/image" Target="../media/image90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Inria</a:t>
            </a:r>
            <a:r>
              <a:rPr lang="fr-FR" dirty="0" smtClean="0"/>
              <a:t> </a:t>
            </a:r>
            <a:r>
              <a:rPr lang="fr-FR" dirty="0"/>
              <a:t>Sophia Life, </a:t>
            </a:r>
            <a:r>
              <a:rPr lang="fr-FR" dirty="0" err="1"/>
              <a:t>Clear</a:t>
            </a:r>
            <a:r>
              <a:rPr lang="fr-FR" dirty="0"/>
              <a:t> &amp; Nice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white">
          <a:xfrm>
            <a:off x="1235078" y="5954862"/>
            <a:ext cx="2708275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endParaRPr lang="fr-FR" sz="1400" b="1" dirty="0" smtClean="0">
              <a:solidFill>
                <a:schemeClr val="bg2"/>
              </a:solidFill>
            </a:endParaRPr>
          </a:p>
          <a:p>
            <a:endParaRPr lang="fr-FR" sz="11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50838"/>
            <a:ext cx="7540625" cy="624273"/>
          </a:xfrm>
        </p:spPr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64096" y="1700808"/>
            <a:ext cx="7812360" cy="4392488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600" dirty="0" smtClean="0"/>
              <a:t>The </a:t>
            </a:r>
            <a:r>
              <a:rPr lang="fr-FR" sz="1600" dirty="0" err="1" smtClean="0"/>
              <a:t>Inria</a:t>
            </a:r>
            <a:r>
              <a:rPr lang="fr-FR" sz="1600" dirty="0" smtClean="0"/>
              <a:t> </a:t>
            </a:r>
            <a:r>
              <a:rPr lang="fr-FR" sz="1600" dirty="0" err="1" smtClean="0"/>
              <a:t>website</a:t>
            </a:r>
            <a:r>
              <a:rPr lang="fr-FR" sz="1600" dirty="0" smtClean="0"/>
              <a:t>  (Scientific &amp; </a:t>
            </a:r>
            <a:r>
              <a:rPr lang="fr-FR" sz="1600" dirty="0" err="1" smtClean="0"/>
              <a:t>Practical</a:t>
            </a:r>
            <a:r>
              <a:rPr lang="fr-FR" sz="1600" dirty="0" smtClean="0"/>
              <a:t> issues, application </a:t>
            </a:r>
            <a:r>
              <a:rPr lang="fr-FR" sz="1600" dirty="0" err="1" smtClean="0"/>
              <a:t>forms</a:t>
            </a:r>
            <a:r>
              <a:rPr lang="fr-FR" sz="1600" dirty="0" smtClean="0"/>
              <a:t>…)</a:t>
            </a:r>
            <a:endParaRPr lang="fr-FR" sz="1600" dirty="0"/>
          </a:p>
          <a:p>
            <a:pPr marL="0" indent="0">
              <a:lnSpc>
                <a:spcPct val="150000"/>
              </a:lnSpc>
            </a:pPr>
            <a:r>
              <a:rPr lang="fr-FR" sz="1600" b="1" dirty="0">
                <a:hlinkClick r:id="rId2"/>
              </a:rPr>
              <a:t>https://intranet.inria.fr</a:t>
            </a:r>
            <a:r>
              <a:rPr lang="fr-FR" sz="1600" b="1" dirty="0" smtClean="0">
                <a:hlinkClick r:id="rId2"/>
              </a:rPr>
              <a:t>/</a:t>
            </a:r>
            <a:endParaRPr lang="fr-FR" sz="1600" b="1" dirty="0" smtClean="0"/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FF0000"/>
                </a:solidFill>
                <a:hlinkClick r:id="rId3"/>
              </a:rPr>
              <a:t>https</a:t>
            </a:r>
            <a:r>
              <a:rPr lang="fr-FR" sz="1400" b="1" dirty="0">
                <a:solidFill>
                  <a:srgbClr val="FF0000"/>
                </a:solidFill>
                <a:hlinkClick r:id="rId3"/>
              </a:rPr>
              <a:t>://</a:t>
            </a:r>
            <a:r>
              <a:rPr lang="fr-FR" sz="1400" b="1" dirty="0" smtClean="0">
                <a:solidFill>
                  <a:srgbClr val="FF0000"/>
                </a:solidFill>
                <a:hlinkClick r:id="rId3"/>
              </a:rPr>
              <a:t>intranet.inria.fr/en</a:t>
            </a:r>
            <a:endParaRPr lang="fr-FR" sz="14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</a:pPr>
            <a:endParaRPr lang="fr-FR" sz="1600" dirty="0" smtClean="0"/>
          </a:p>
          <a:p>
            <a:pPr marL="0" indent="0">
              <a:lnSpc>
                <a:spcPct val="150000"/>
              </a:lnSpc>
            </a:pPr>
            <a:r>
              <a:rPr lang="fr-FR" sz="1600" dirty="0" smtClean="0"/>
              <a:t>The </a:t>
            </a:r>
            <a:r>
              <a:rPr lang="fr-FR" sz="1600" dirty="0" err="1" smtClean="0"/>
              <a:t>Inria</a:t>
            </a:r>
            <a:r>
              <a:rPr lang="fr-FR" sz="1600" dirty="0" smtClean="0"/>
              <a:t> </a:t>
            </a:r>
            <a:r>
              <a:rPr lang="fr-FR" sz="1600" dirty="0" err="1" smtClean="0"/>
              <a:t>tools</a:t>
            </a:r>
            <a:r>
              <a:rPr lang="fr-FR" sz="1600" dirty="0" smtClean="0"/>
              <a:t>,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and </a:t>
            </a:r>
            <a:r>
              <a:rPr lang="fr-FR" sz="1600" dirty="0" err="1" smtClean="0"/>
              <a:t>so</a:t>
            </a:r>
            <a:r>
              <a:rPr lang="fr-FR" sz="1600" dirty="0" smtClean="0"/>
              <a:t> on </a:t>
            </a:r>
            <a:r>
              <a:rPr lang="fr-FR" sz="1600" dirty="0" err="1" smtClean="0"/>
              <a:t>can</a:t>
            </a:r>
            <a:r>
              <a:rPr lang="fr-FR" sz="1600" dirty="0" smtClean="0"/>
              <a:t> looks </a:t>
            </a:r>
            <a:r>
              <a:rPr lang="fr-FR" sz="1600" dirty="0" err="1" smtClean="0"/>
              <a:t>like</a:t>
            </a:r>
            <a:r>
              <a:rPr lang="fr-FR" sz="1600" dirty="0" smtClean="0"/>
              <a:t> a							</a:t>
            </a:r>
            <a:endParaRPr lang="fr-FR" sz="1600" b="1" dirty="0" smtClean="0"/>
          </a:p>
          <a:p>
            <a:pPr marL="0" indent="0">
              <a:lnSpc>
                <a:spcPct val="150000"/>
              </a:lnSpc>
            </a:pPr>
            <a:endParaRPr lang="fr-FR" sz="1600" dirty="0"/>
          </a:p>
          <a:p>
            <a:pPr marL="0" indent="0">
              <a:lnSpc>
                <a:spcPct val="150000"/>
              </a:lnSpc>
            </a:pPr>
            <a:r>
              <a:rPr lang="fr-FR" sz="1600" dirty="0" smtClean="0"/>
              <a:t>So </a:t>
            </a:r>
            <a:r>
              <a:rPr lang="fr-FR" sz="1600" dirty="0" err="1" smtClean="0"/>
              <a:t>hereafter</a:t>
            </a:r>
            <a:r>
              <a:rPr lang="fr-FR" sz="1600" dirty="0" smtClean="0"/>
              <a:t>, main               &amp;           to </a:t>
            </a:r>
            <a:r>
              <a:rPr lang="fr-FR" sz="1600" dirty="0" err="1" smtClean="0"/>
              <a:t>be</a:t>
            </a:r>
            <a:r>
              <a:rPr lang="fr-FR" sz="1600" dirty="0" smtClean="0"/>
              <a:t> </a:t>
            </a:r>
            <a:r>
              <a:rPr lang="fr-FR" sz="1600" dirty="0" err="1" smtClean="0"/>
              <a:t>helpful</a:t>
            </a:r>
            <a:r>
              <a:rPr lang="fr-FR" sz="1600" dirty="0" smtClean="0"/>
              <a:t> and </a:t>
            </a:r>
            <a:r>
              <a:rPr lang="fr-FR" sz="1600" dirty="0" err="1" smtClean="0"/>
              <a:t>make</a:t>
            </a:r>
            <a:r>
              <a:rPr lang="fr-FR" sz="1600" dirty="0" smtClean="0"/>
              <a:t> </a:t>
            </a:r>
            <a:r>
              <a:rPr lang="fr-FR" sz="1600" dirty="0" err="1" smtClean="0"/>
              <a:t>your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70C0"/>
                </a:solidFill>
              </a:rPr>
              <a:t>Life at INRIA </a:t>
            </a:r>
          </a:p>
          <a:p>
            <a:pPr marL="0" indent="0">
              <a:lnSpc>
                <a:spcPct val="150000"/>
              </a:lnSpc>
            </a:pPr>
            <a:r>
              <a:rPr lang="fr-FR" sz="1600" dirty="0" smtClean="0">
                <a:sym typeface="Wingdings" pitchFamily="2" charset="2"/>
              </a:rPr>
              <a:t></a:t>
            </a:r>
            <a:r>
              <a:rPr lang="fr-FR" sz="1600" dirty="0" smtClean="0"/>
              <a:t> </a:t>
            </a:r>
            <a:r>
              <a:rPr lang="fr-FR" sz="1600" dirty="0" err="1" smtClean="0">
                <a:solidFill>
                  <a:srgbClr val="0070C0"/>
                </a:solidFill>
              </a:rPr>
              <a:t>Easy</a:t>
            </a:r>
            <a:r>
              <a:rPr lang="fr-FR" sz="1600" dirty="0" smtClean="0">
                <a:solidFill>
                  <a:srgbClr val="0070C0"/>
                </a:solidFill>
              </a:rPr>
              <a:t> and </a:t>
            </a:r>
            <a:r>
              <a:rPr lang="fr-FR" sz="1600" dirty="0" err="1" smtClean="0">
                <a:solidFill>
                  <a:srgbClr val="0070C0"/>
                </a:solidFill>
              </a:rPr>
              <a:t>nice</a:t>
            </a:r>
            <a:r>
              <a:rPr lang="fr-FR" sz="1600" dirty="0" smtClean="0"/>
              <a:t>.</a:t>
            </a:r>
          </a:p>
          <a:p>
            <a:pPr marL="0" indent="0">
              <a:lnSpc>
                <a:spcPct val="150000"/>
              </a:lnSpc>
            </a:pPr>
            <a:endParaRPr lang="fr-FR" sz="1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fr-FR" sz="1600" i="1" dirty="0" smtClean="0"/>
              <a:t>	</a:t>
            </a:r>
          </a:p>
          <a:p>
            <a:pPr marL="0" indent="0">
              <a:lnSpc>
                <a:spcPct val="150000"/>
              </a:lnSpc>
              <a:buNone/>
            </a:pPr>
            <a:endParaRPr lang="fr-FR" sz="1600" i="1" dirty="0"/>
          </a:p>
          <a:p>
            <a:pPr marL="0" indent="0">
              <a:lnSpc>
                <a:spcPct val="150000"/>
              </a:lnSpc>
              <a:buNone/>
            </a:pPr>
            <a:endParaRPr lang="fr-FR" sz="1600" i="1" dirty="0" smtClean="0"/>
          </a:p>
          <a:p>
            <a:endParaRPr lang="fr-FR" sz="16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820281"/>
            <a:ext cx="830198" cy="53399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886" y="3807867"/>
            <a:ext cx="535074" cy="558824"/>
          </a:xfrm>
          <a:prstGeom prst="rect">
            <a:avLst/>
          </a:prstGeom>
        </p:spPr>
      </p:pic>
      <p:pic>
        <p:nvPicPr>
          <p:cNvPr id="1026" name="Picture 2" descr="C:\Users\ssorres\AppData\Local\Microsoft\Windows\Temporary Internet Files\Content.IE5\6CDO7YUI\MC900434854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708" y="2714129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4716016" y="44624"/>
            <a:ext cx="43204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i="1" dirty="0" smtClean="0">
                <a:solidFill>
                  <a:srgbClr val="FF6600"/>
                </a:solidFill>
              </a:rPr>
              <a:t>******</a:t>
            </a:r>
            <a:r>
              <a:rPr lang="fr-FR" sz="1400" b="1" i="1" dirty="0" smtClean="0">
                <a:solidFill>
                  <a:srgbClr val="0070C0"/>
                </a:solidFill>
              </a:rPr>
              <a:t>On </a:t>
            </a:r>
            <a:r>
              <a:rPr lang="fr-FR" sz="1400" b="1" i="1" dirty="0" err="1">
                <a:solidFill>
                  <a:srgbClr val="0070C0"/>
                </a:solidFill>
              </a:rPr>
              <a:t>every</a:t>
            </a:r>
            <a:r>
              <a:rPr lang="fr-FR" sz="1400" b="1" i="1" dirty="0">
                <a:solidFill>
                  <a:srgbClr val="0070C0"/>
                </a:solidFill>
              </a:rPr>
              <a:t> </a:t>
            </a:r>
            <a:r>
              <a:rPr lang="fr-FR" sz="1400" b="1" i="1" dirty="0" err="1">
                <a:solidFill>
                  <a:srgbClr val="0070C0"/>
                </a:solidFill>
              </a:rPr>
              <a:t>Chapter</a:t>
            </a:r>
            <a:r>
              <a:rPr lang="fr-FR" sz="1400" b="1" i="1" dirty="0">
                <a:solidFill>
                  <a:srgbClr val="0070C0"/>
                </a:solidFill>
              </a:rPr>
              <a:t> </a:t>
            </a:r>
            <a:r>
              <a:rPr lang="fr-FR" sz="1400" b="1" i="1" dirty="0" err="1">
                <a:solidFill>
                  <a:srgbClr val="0070C0"/>
                </a:solidFill>
              </a:rPr>
              <a:t>you</a:t>
            </a:r>
            <a:r>
              <a:rPr lang="fr-FR" sz="1400" b="1" i="1" dirty="0">
                <a:solidFill>
                  <a:srgbClr val="0070C0"/>
                </a:solidFill>
              </a:rPr>
              <a:t> </a:t>
            </a:r>
            <a:r>
              <a:rPr lang="fr-FR" sz="1400" b="1" i="1" dirty="0" err="1">
                <a:solidFill>
                  <a:srgbClr val="0070C0"/>
                </a:solidFill>
              </a:rPr>
              <a:t>can</a:t>
            </a:r>
            <a:r>
              <a:rPr lang="fr-FR" sz="1400" b="1" i="1" dirty="0">
                <a:solidFill>
                  <a:srgbClr val="0070C0"/>
                </a:solidFill>
              </a:rPr>
              <a:t> go back to </a:t>
            </a:r>
            <a:r>
              <a:rPr lang="fr-FR" sz="1400" b="1" i="1" dirty="0" smtClean="0">
                <a:solidFill>
                  <a:srgbClr val="0070C0"/>
                </a:solidFill>
              </a:rPr>
              <a:t>the</a:t>
            </a:r>
          </a:p>
          <a:p>
            <a:pPr algn="r"/>
            <a:r>
              <a:rPr lang="fr-FR" sz="1400" b="1" i="1" dirty="0" err="1" smtClean="0">
                <a:solidFill>
                  <a:srgbClr val="0070C0"/>
                </a:solidFill>
              </a:rPr>
              <a:t>summary</a:t>
            </a:r>
            <a:r>
              <a:rPr lang="fr-FR" sz="1400" b="1" i="1" dirty="0">
                <a:solidFill>
                  <a:srgbClr val="0070C0"/>
                </a:solidFill>
              </a:rPr>
              <a:t>, </a:t>
            </a:r>
            <a:r>
              <a:rPr lang="fr-FR" sz="1400" b="1" i="1" dirty="0" err="1">
                <a:solidFill>
                  <a:srgbClr val="0070C0"/>
                </a:solidFill>
              </a:rPr>
              <a:t>clicking</a:t>
            </a:r>
            <a:r>
              <a:rPr lang="fr-FR" sz="1400" b="1" i="1" dirty="0">
                <a:solidFill>
                  <a:srgbClr val="0070C0"/>
                </a:solidFill>
              </a:rPr>
              <a:t> on the </a:t>
            </a:r>
            <a:r>
              <a:rPr lang="fr-FR" sz="1400" b="1" i="1" dirty="0" smtClean="0">
                <a:solidFill>
                  <a:srgbClr val="0070C0"/>
                </a:solidFill>
              </a:rPr>
              <a:t>cartoon </a:t>
            </a:r>
          </a:p>
          <a:p>
            <a:pPr algn="r"/>
            <a:r>
              <a:rPr lang="fr-FR" sz="1400" b="1" i="1" dirty="0" smtClean="0">
                <a:solidFill>
                  <a:srgbClr val="0070C0"/>
                </a:solidFill>
              </a:rPr>
              <a:t>on </a:t>
            </a:r>
            <a:r>
              <a:rPr lang="fr-FR" sz="1400" b="1" i="1" dirty="0">
                <a:solidFill>
                  <a:srgbClr val="0070C0"/>
                </a:solidFill>
              </a:rPr>
              <a:t>the top right or </a:t>
            </a:r>
            <a:r>
              <a:rPr lang="fr-FR" sz="1400" b="1" i="1" dirty="0" err="1">
                <a:solidFill>
                  <a:srgbClr val="0070C0"/>
                </a:solidFill>
              </a:rPr>
              <a:t>left</a:t>
            </a:r>
            <a:r>
              <a:rPr lang="fr-FR" sz="1400" b="1" i="1" dirty="0">
                <a:solidFill>
                  <a:srgbClr val="0070C0"/>
                </a:solidFill>
              </a:rPr>
              <a:t> of </a:t>
            </a:r>
            <a:r>
              <a:rPr lang="fr-FR" sz="1400" b="1" i="1" dirty="0" err="1" smtClean="0">
                <a:solidFill>
                  <a:srgbClr val="0070C0"/>
                </a:solidFill>
              </a:rPr>
              <a:t>each</a:t>
            </a:r>
            <a:r>
              <a:rPr lang="fr-FR" sz="1400" b="1" i="1" dirty="0" smtClean="0">
                <a:solidFill>
                  <a:srgbClr val="0070C0"/>
                </a:solidFill>
              </a:rPr>
              <a:t> page</a:t>
            </a:r>
            <a:r>
              <a:rPr lang="fr-FR" sz="2000" b="1" i="1" dirty="0" smtClean="0">
                <a:solidFill>
                  <a:srgbClr val="FF6600"/>
                </a:solidFill>
              </a:rPr>
              <a:t>******</a:t>
            </a:r>
            <a:endParaRPr lang="fr-FR" sz="2000" b="1" i="1" dirty="0">
              <a:solidFill>
                <a:srgbClr val="FF6600"/>
              </a:solidFill>
            </a:endParaRPr>
          </a:p>
          <a:p>
            <a:endParaRPr lang="fr-FR" sz="1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>
          <a:xfrm>
            <a:off x="8799066" y="6488113"/>
            <a:ext cx="525462" cy="273050"/>
          </a:xfrm>
        </p:spPr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5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519292"/>
            <a:ext cx="7540625" cy="701898"/>
          </a:xfrm>
        </p:spPr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>
          <a:xfrm>
            <a:off x="8799066" y="6488113"/>
            <a:ext cx="525462" cy="273050"/>
          </a:xfrm>
        </p:spPr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" y="663308"/>
            <a:ext cx="7484047" cy="6078060"/>
          </a:xfrm>
          <a:prstGeom prst="rect">
            <a:avLst/>
          </a:prstGeom>
        </p:spPr>
      </p:pic>
      <p:cxnSp>
        <p:nvCxnSpPr>
          <p:cNvPr id="6" name="Connecteur droit avec flèche 5"/>
          <p:cNvCxnSpPr>
            <a:stCxn id="7" idx="1"/>
          </p:cNvCxnSpPr>
          <p:nvPr/>
        </p:nvCxnSpPr>
        <p:spPr>
          <a:xfrm flipH="1" flipV="1">
            <a:off x="810852" y="1455396"/>
            <a:ext cx="7259141" cy="13561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8069993" y="2511415"/>
            <a:ext cx="966503" cy="600164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National/</a:t>
            </a:r>
            <a:r>
              <a:rPr lang="fr-FR" sz="1100" dirty="0" err="1" smtClean="0">
                <a:solidFill>
                  <a:srgbClr val="0070C0"/>
                </a:solidFill>
                <a:latin typeface="+mn-lt"/>
                <a:ea typeface="+mn-ea"/>
              </a:rPr>
              <a:t>red</a:t>
            </a:r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 and Local/</a:t>
            </a:r>
            <a:r>
              <a:rPr lang="fr-FR" sz="1100" dirty="0" err="1" smtClean="0">
                <a:solidFill>
                  <a:srgbClr val="0070C0"/>
                </a:solidFill>
                <a:latin typeface="+mn-lt"/>
                <a:ea typeface="+mn-ea"/>
              </a:rPr>
              <a:t>blue</a:t>
            </a:r>
            <a:endParaRPr lang="fr-FR" sz="11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740352" y="1311380"/>
            <a:ext cx="1296144" cy="1107996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To </a:t>
            </a:r>
            <a:r>
              <a:rPr lang="fr-FR" sz="1100" dirty="0" err="1" smtClean="0">
                <a:solidFill>
                  <a:srgbClr val="0070C0"/>
                </a:solidFill>
                <a:latin typeface="+mn-lt"/>
                <a:ea typeface="+mn-ea"/>
              </a:rPr>
              <a:t>find</a:t>
            </a:r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100" dirty="0" err="1" smtClean="0">
                <a:solidFill>
                  <a:srgbClr val="0070C0"/>
                </a:solidFill>
                <a:latin typeface="+mn-lt"/>
                <a:ea typeface="+mn-ea"/>
              </a:rPr>
              <a:t>scientific</a:t>
            </a:r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 or </a:t>
            </a:r>
            <a:r>
              <a:rPr lang="fr-FR" sz="1100" dirty="0" err="1" smtClean="0">
                <a:solidFill>
                  <a:srgbClr val="0070C0"/>
                </a:solidFill>
                <a:latin typeface="+mn-lt"/>
                <a:ea typeface="+mn-ea"/>
              </a:rPr>
              <a:t>practical</a:t>
            </a:r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 information, application. NB: not all in </a:t>
            </a:r>
            <a:r>
              <a:rPr lang="fr-FR" sz="1100" dirty="0" err="1" smtClean="0">
                <a:solidFill>
                  <a:srgbClr val="0070C0"/>
                </a:solidFill>
                <a:latin typeface="+mn-lt"/>
                <a:ea typeface="+mn-ea"/>
              </a:rPr>
              <a:t>english</a:t>
            </a:r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endParaRPr lang="fr-FR" sz="11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cxnSp>
        <p:nvCxnSpPr>
          <p:cNvPr id="11" name="Connecteur droit avec flèche 10"/>
          <p:cNvCxnSpPr>
            <a:stCxn id="10" idx="1"/>
          </p:cNvCxnSpPr>
          <p:nvPr/>
        </p:nvCxnSpPr>
        <p:spPr>
          <a:xfrm flipH="1" flipV="1">
            <a:off x="4572000" y="951921"/>
            <a:ext cx="3168352" cy="9134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7812360" y="736477"/>
            <a:ext cx="1296144" cy="430887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The </a:t>
            </a:r>
            <a:r>
              <a:rPr lang="fr-FR" sz="1100" dirty="0" err="1" smtClean="0">
                <a:solidFill>
                  <a:srgbClr val="0070C0"/>
                </a:solidFill>
                <a:latin typeface="+mn-lt"/>
                <a:ea typeface="+mn-ea"/>
              </a:rPr>
              <a:t>Inria</a:t>
            </a:r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 Phone book</a:t>
            </a:r>
            <a:endParaRPr lang="fr-FR" sz="11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cxnSp>
        <p:nvCxnSpPr>
          <p:cNvPr id="18" name="Connecteur droit avec flèche 17"/>
          <p:cNvCxnSpPr>
            <a:stCxn id="17" idx="1"/>
          </p:cNvCxnSpPr>
          <p:nvPr/>
        </p:nvCxnSpPr>
        <p:spPr>
          <a:xfrm flipH="1" flipV="1">
            <a:off x="7236296" y="951340"/>
            <a:ext cx="576064" cy="58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24" idx="1"/>
          </p:cNvCxnSpPr>
          <p:nvPr/>
        </p:nvCxnSpPr>
        <p:spPr>
          <a:xfrm flipH="1" flipV="1">
            <a:off x="7596337" y="3531578"/>
            <a:ext cx="418380" cy="846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8014717" y="3231495"/>
            <a:ext cx="1093787" cy="769441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The </a:t>
            </a:r>
            <a:r>
              <a:rPr lang="fr-FR" sz="1100" dirty="0" err="1" smtClean="0">
                <a:solidFill>
                  <a:srgbClr val="0070C0"/>
                </a:solidFill>
                <a:latin typeface="+mn-lt"/>
                <a:ea typeface="+mn-ea"/>
              </a:rPr>
              <a:t>tools</a:t>
            </a:r>
            <a:r>
              <a:rPr lang="fr-FR" sz="1100" dirty="0" smtClean="0">
                <a:solidFill>
                  <a:srgbClr val="0070C0"/>
                </a:solidFill>
                <a:latin typeface="+mn-lt"/>
                <a:ea typeface="+mn-ea"/>
              </a:rPr>
              <a:t> (IZIGFD, ORELI, CASA …)</a:t>
            </a:r>
            <a:endParaRPr lang="fr-FR" sz="11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27" name="Titre 1"/>
          <p:cNvSpPr txBox="1">
            <a:spLocks/>
          </p:cNvSpPr>
          <p:nvPr/>
        </p:nvSpPr>
        <p:spPr bwMode="gray">
          <a:xfrm>
            <a:off x="1349375" y="351756"/>
            <a:ext cx="7540625" cy="34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fr-FR" kern="0" dirty="0" err="1" smtClean="0"/>
              <a:t>Inria</a:t>
            </a:r>
            <a:r>
              <a:rPr lang="fr-FR" kern="0" dirty="0" smtClean="0"/>
              <a:t> </a:t>
            </a:r>
            <a:r>
              <a:rPr lang="fr-FR" kern="0" dirty="0" err="1" smtClean="0"/>
              <a:t>Website</a:t>
            </a:r>
            <a:r>
              <a:rPr lang="fr-FR" kern="0" dirty="0" smtClean="0"/>
              <a:t> : </a:t>
            </a:r>
            <a:r>
              <a:rPr lang="fr-FR" dirty="0">
                <a:solidFill>
                  <a:srgbClr val="FF0000"/>
                </a:solidFill>
                <a:hlinkClick r:id="rId3"/>
              </a:rPr>
              <a:t>https://intranet.inria.fr/en</a:t>
            </a:r>
            <a:endParaRPr lang="fr-FR" dirty="0">
              <a:solidFill>
                <a:srgbClr val="FF0000"/>
              </a:solidFill>
            </a:endParaRPr>
          </a:p>
          <a:p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28834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349375" y="-27384"/>
            <a:ext cx="7540625" cy="504056"/>
          </a:xfrm>
        </p:spPr>
        <p:txBody>
          <a:bodyPr/>
          <a:lstStyle/>
          <a:p>
            <a:r>
              <a:rPr lang="fr-FR" dirty="0" smtClean="0"/>
              <a:t>SUMMARY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4322A8F9-4C25-4794-AD0F-214AA33FDF3C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953839" y="404663"/>
            <a:ext cx="7794625" cy="6083449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100" b="1" dirty="0" smtClean="0">
                <a:solidFill>
                  <a:schemeClr val="bg2"/>
                </a:solidFill>
              </a:rPr>
              <a:t>1.</a:t>
            </a:r>
            <a:r>
              <a:rPr lang="fr-FR" sz="1100" dirty="0" smtClean="0"/>
              <a:t> </a:t>
            </a:r>
            <a:r>
              <a:rPr lang="fr-FR" sz="1100" dirty="0" smtClean="0">
                <a:solidFill>
                  <a:srgbClr val="FF0000"/>
                </a:solidFill>
              </a:rPr>
              <a:t>INRIA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 : 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  <a:hlinkClick r:id="rId2" action="ppaction://hlinksldjump"/>
              </a:rPr>
              <a:t>National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  <a:hlinkClick r:id="rId2" action="ppaction://hlinksldjump"/>
              </a:rPr>
              <a:t>Sophia Antipolis 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– </a:t>
            </a:r>
            <a:r>
              <a:rPr lang="fr-FR" sz="1100" dirty="0" err="1" smtClean="0">
                <a:solidFill>
                  <a:schemeClr val="bg1">
                    <a:lumMod val="50000"/>
                  </a:schemeClr>
                </a:solidFill>
                <a:hlinkClick r:id="rId2" action="ppaction://hlinksldjump"/>
              </a:rPr>
              <a:t>Newcomer’s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  <a:hlinkClick r:id="rId2" action="ppaction://hlinksldjump"/>
              </a:rPr>
              <a:t> guide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       6</a:t>
            </a:r>
            <a:endParaRPr lang="fr-FR" sz="1100" b="1" dirty="0" smtClean="0">
              <a:solidFill>
                <a:srgbClr val="0070C0"/>
              </a:solidFill>
              <a:hlinkClick r:id="rId2" action="ppaction://hlinksldjump"/>
            </a:endParaRPr>
          </a:p>
          <a:p>
            <a:r>
              <a:rPr lang="fr-FR" sz="1100" b="1" dirty="0">
                <a:solidFill>
                  <a:schemeClr val="bg2"/>
                </a:solidFill>
              </a:rPr>
              <a:t>2.</a:t>
            </a:r>
            <a:r>
              <a:rPr lang="fr-FR" sz="1100" dirty="0"/>
              <a:t> </a:t>
            </a:r>
            <a:r>
              <a:rPr lang="fr-FR" sz="1100" b="1" dirty="0" smtClean="0">
                <a:solidFill>
                  <a:srgbClr val="FF0000"/>
                </a:solidFill>
                <a:hlinkClick r:id="rId3" action="ppaction://hlinksldjump"/>
              </a:rPr>
              <a:t>Contacts</a:t>
            </a:r>
            <a:r>
              <a:rPr lang="fr-FR" sz="1100" dirty="0" smtClean="0">
                <a:hlinkClick r:id="rId3" action="ppaction://hlinksldjump"/>
              </a:rPr>
              <a:t> </a:t>
            </a:r>
            <a:r>
              <a:rPr lang="fr-FR" sz="1100" dirty="0" smtClean="0"/>
              <a:t>: </a:t>
            </a:r>
            <a:r>
              <a:rPr lang="fr-FR" sz="1100" dirty="0" smtClean="0">
                <a:hlinkClick r:id="rId4" action="ppaction://hlinksldjump"/>
              </a:rPr>
              <a:t>Team assistant </a:t>
            </a:r>
            <a:r>
              <a:rPr lang="fr-FR" sz="1100" dirty="0" smtClean="0"/>
              <a:t>– </a:t>
            </a:r>
            <a:r>
              <a:rPr lang="fr-FR" sz="1100" dirty="0" err="1" smtClean="0">
                <a:hlinkClick r:id="rId4" action="ppaction://hlinksldjump"/>
              </a:rPr>
              <a:t>Reception</a:t>
            </a:r>
            <a:r>
              <a:rPr lang="fr-FR" sz="1100" dirty="0" smtClean="0"/>
              <a:t> – </a:t>
            </a:r>
            <a:r>
              <a:rPr lang="fr-FR" sz="1100" dirty="0" smtClean="0">
                <a:hlinkClick r:id="rId4" action="ppaction://hlinksldjump"/>
              </a:rPr>
              <a:t>General services </a:t>
            </a:r>
            <a:r>
              <a:rPr lang="fr-FR" sz="1100" dirty="0" smtClean="0"/>
              <a:t>– </a:t>
            </a:r>
            <a:r>
              <a:rPr lang="fr-FR" sz="1100" dirty="0" smtClean="0">
                <a:hlinkClick r:id="rId5" action="ppaction://hlinksldjump"/>
              </a:rPr>
              <a:t>IT Support </a:t>
            </a:r>
            <a:r>
              <a:rPr lang="fr-FR" sz="1100" dirty="0" smtClean="0"/>
              <a:t>- </a:t>
            </a:r>
            <a:r>
              <a:rPr lang="fr-FR" sz="1100" dirty="0" err="1" smtClean="0">
                <a:hlinkClick r:id="rId6" action="ppaction://hlinksldjump"/>
              </a:rPr>
              <a:t>Human</a:t>
            </a:r>
            <a:r>
              <a:rPr lang="fr-FR" sz="1100" dirty="0" smtClean="0">
                <a:hlinkClick r:id="rId6" action="ppaction://hlinksldjump"/>
              </a:rPr>
              <a:t> ressources </a:t>
            </a:r>
            <a:r>
              <a:rPr lang="fr-FR" sz="1100" dirty="0" smtClean="0"/>
              <a:t>– </a:t>
            </a:r>
            <a:r>
              <a:rPr lang="fr-FR" sz="1100" dirty="0" smtClean="0">
                <a:hlinkClick r:id="rId7" action="ppaction://hlinksldjump"/>
              </a:rPr>
              <a:t>Phone book </a:t>
            </a:r>
            <a:endParaRPr lang="fr-FR" sz="1100" dirty="0" smtClean="0"/>
          </a:p>
          <a:p>
            <a:r>
              <a:rPr lang="fr-FR" sz="1100" dirty="0" smtClean="0"/>
              <a:t>– </a:t>
            </a:r>
            <a:r>
              <a:rPr lang="fr-FR" sz="1100" dirty="0" smtClean="0">
                <a:hlinkClick r:id="rId7" action="ppaction://hlinksldjump"/>
              </a:rPr>
              <a:t>social service</a:t>
            </a:r>
            <a:r>
              <a:rPr lang="fr-FR" sz="1100" dirty="0" smtClean="0"/>
              <a:t> 																															 </a:t>
            </a:r>
            <a:r>
              <a:rPr lang="fr-FR" sz="1100" b="1" dirty="0" smtClean="0">
                <a:solidFill>
                  <a:srgbClr val="0070C0"/>
                </a:solidFill>
              </a:rPr>
              <a:t>8-11</a:t>
            </a:r>
            <a:endParaRPr lang="fr-FR" sz="1100" b="1" dirty="0">
              <a:solidFill>
                <a:srgbClr val="0070C0"/>
              </a:solidFill>
            </a:endParaRPr>
          </a:p>
          <a:p>
            <a:r>
              <a:rPr lang="fr-FR" sz="1100" b="1" dirty="0" smtClean="0">
                <a:solidFill>
                  <a:schemeClr val="bg2"/>
                </a:solidFill>
              </a:rPr>
              <a:t>3.</a:t>
            </a:r>
            <a:r>
              <a:rPr lang="fr-FR" sz="1100" dirty="0" smtClean="0"/>
              <a:t> </a:t>
            </a:r>
            <a:r>
              <a:rPr lang="fr-FR" sz="1100" b="1" dirty="0">
                <a:solidFill>
                  <a:srgbClr val="FF0000"/>
                </a:solidFill>
              </a:rPr>
              <a:t>Transport</a:t>
            </a:r>
            <a:r>
              <a:rPr lang="fr-FR" sz="1100" b="1" dirty="0"/>
              <a:t> </a:t>
            </a:r>
            <a:r>
              <a:rPr lang="fr-FR" sz="1100" b="1" dirty="0" smtClean="0"/>
              <a:t>: </a:t>
            </a:r>
            <a:r>
              <a:rPr lang="fr-FR" sz="1100" dirty="0" err="1" smtClean="0">
                <a:hlinkClick r:id="rId8" action="ppaction://hlinksldjump"/>
              </a:rPr>
              <a:t>Inria</a:t>
            </a:r>
            <a:r>
              <a:rPr lang="fr-FR" sz="1100" dirty="0" smtClean="0">
                <a:hlinkClick r:id="rId8" action="ppaction://hlinksldjump"/>
              </a:rPr>
              <a:t> location </a:t>
            </a:r>
            <a:r>
              <a:rPr lang="fr-FR" sz="1100" dirty="0" smtClean="0"/>
              <a:t>– </a:t>
            </a:r>
            <a:r>
              <a:rPr lang="fr-FR" sz="1100" dirty="0" smtClean="0">
                <a:hlinkClick r:id="rId9" action="ppaction://hlinksldjump"/>
              </a:rPr>
              <a:t>partial </a:t>
            </a:r>
            <a:r>
              <a:rPr lang="fr-FR" sz="1100" dirty="0" err="1" smtClean="0">
                <a:hlinkClick r:id="rId9" action="ppaction://hlinksldjump"/>
              </a:rPr>
              <a:t>covering</a:t>
            </a:r>
            <a:r>
              <a:rPr lang="fr-FR" sz="1100" dirty="0" smtClean="0">
                <a:hlinkClick r:id="rId9" action="ppaction://hlinksldjump"/>
              </a:rPr>
              <a:t> </a:t>
            </a:r>
            <a:r>
              <a:rPr lang="fr-FR" sz="1100" dirty="0" smtClean="0"/>
              <a:t>- </a:t>
            </a:r>
            <a:r>
              <a:rPr lang="fr-FR" sz="1100" dirty="0" smtClean="0">
                <a:hlinkClick r:id="rId10" action="ppaction://hlinksldjump"/>
              </a:rPr>
              <a:t>Bus information </a:t>
            </a:r>
            <a:r>
              <a:rPr lang="fr-FR" sz="1100" dirty="0" smtClean="0"/>
              <a:t>– </a:t>
            </a:r>
            <a:r>
              <a:rPr lang="fr-FR" sz="1100" dirty="0" smtClean="0">
                <a:hlinkClick r:id="rId11" action="ppaction://hlinksldjump"/>
              </a:rPr>
              <a:t>how to </a:t>
            </a:r>
            <a:r>
              <a:rPr lang="fr-FR" sz="1100" dirty="0" err="1" smtClean="0">
                <a:hlinkClick r:id="rId11" action="ppaction://hlinksldjump"/>
              </a:rPr>
              <a:t>reach</a:t>
            </a:r>
            <a:r>
              <a:rPr lang="fr-FR" sz="1100" dirty="0" smtClean="0">
                <a:hlinkClick r:id="rId11" action="ppaction://hlinksldjump"/>
              </a:rPr>
              <a:t> CIV </a:t>
            </a:r>
            <a:r>
              <a:rPr lang="fr-FR" sz="1100" dirty="0" smtClean="0"/>
              <a:t>– </a:t>
            </a:r>
            <a:r>
              <a:rPr lang="fr-FR" sz="1100" dirty="0" smtClean="0">
                <a:hlinkClick r:id="rId12" action="ppaction://hlinksldjump"/>
              </a:rPr>
              <a:t>Taxi</a:t>
            </a:r>
            <a:r>
              <a:rPr lang="fr-FR" sz="1100" dirty="0" smtClean="0"/>
              <a:t>							</a:t>
            </a:r>
            <a:r>
              <a:rPr lang="fr-FR" sz="1100" dirty="0"/>
              <a:t> </a:t>
            </a:r>
            <a:r>
              <a:rPr lang="fr-FR" sz="1100" dirty="0" smtClean="0"/>
              <a:t>    </a:t>
            </a:r>
            <a:r>
              <a:rPr lang="fr-FR" sz="1100" b="1" dirty="0" smtClean="0">
                <a:solidFill>
                  <a:srgbClr val="0070C0"/>
                </a:solidFill>
              </a:rPr>
              <a:t>13-18</a:t>
            </a:r>
          </a:p>
          <a:p>
            <a:r>
              <a:rPr lang="fr-FR" sz="1100" b="1" dirty="0">
                <a:solidFill>
                  <a:schemeClr val="bg2"/>
                </a:solidFill>
              </a:rPr>
              <a:t>4. </a:t>
            </a:r>
            <a:r>
              <a:rPr lang="fr-FR" sz="1100" dirty="0" err="1">
                <a:hlinkClick r:id="rId13" action="ppaction://hlinksldjump"/>
              </a:rPr>
              <a:t>Arrival</a:t>
            </a:r>
            <a:r>
              <a:rPr lang="fr-FR" sz="1100" dirty="0">
                <a:hlinkClick r:id="rId13" action="ppaction://hlinksldjump"/>
              </a:rPr>
              <a:t> </a:t>
            </a:r>
            <a:r>
              <a:rPr lang="fr-FR" sz="1100" dirty="0" smtClean="0">
                <a:hlinkClick r:id="rId13" action="ppaction://hlinksldjump"/>
              </a:rPr>
              <a:t>: </a:t>
            </a:r>
            <a:r>
              <a:rPr lang="fr-FR" sz="1100" dirty="0">
                <a:hlinkClick r:id="rId13" action="ppaction://hlinksldjump"/>
              </a:rPr>
              <a:t>Workstation </a:t>
            </a:r>
            <a:r>
              <a:rPr lang="fr-FR" sz="1100" b="1" dirty="0">
                <a:hlinkClick r:id="rId13" action="ppaction://hlinksldjump"/>
              </a:rPr>
              <a:t>(IT Charter) </a:t>
            </a:r>
            <a:r>
              <a:rPr lang="fr-FR" sz="1100" dirty="0"/>
              <a:t>-</a:t>
            </a:r>
            <a:r>
              <a:rPr lang="fr-FR" sz="1100" dirty="0" smtClean="0"/>
              <a:t> </a:t>
            </a:r>
            <a:r>
              <a:rPr lang="fr-FR" sz="1100" dirty="0">
                <a:hlinkClick r:id="rId14" action="ppaction://hlinksldjump"/>
              </a:rPr>
              <a:t>Phone Station </a:t>
            </a:r>
            <a:r>
              <a:rPr lang="fr-FR" sz="1100" dirty="0" smtClean="0">
                <a:hlinkClick r:id="rId13" action="ppaction://hlinksldjump"/>
              </a:rPr>
              <a:t>- </a:t>
            </a:r>
            <a:r>
              <a:rPr lang="fr-FR" sz="1100" dirty="0">
                <a:hlinkClick r:id="rId15" action="ppaction://hlinksldjump"/>
              </a:rPr>
              <a:t>Office </a:t>
            </a:r>
            <a:r>
              <a:rPr lang="fr-FR" sz="1100" dirty="0">
                <a:hlinkClick r:id="rId13" action="ppaction://hlinksldjump"/>
              </a:rPr>
              <a:t> </a:t>
            </a:r>
            <a:r>
              <a:rPr lang="fr-FR" sz="1100" dirty="0"/>
              <a:t>-</a:t>
            </a:r>
            <a:r>
              <a:rPr lang="fr-FR" sz="1100" dirty="0" smtClean="0"/>
              <a:t> </a:t>
            </a:r>
            <a:r>
              <a:rPr lang="fr-FR" sz="1100" dirty="0" err="1">
                <a:hlinkClick r:id="rId16" action="ppaction://hlinksldjump"/>
              </a:rPr>
              <a:t>Sending</a:t>
            </a:r>
            <a:r>
              <a:rPr lang="fr-FR" sz="1100" dirty="0">
                <a:hlinkClick r:id="rId16" action="ppaction://hlinksldjump"/>
              </a:rPr>
              <a:t> Post </a:t>
            </a:r>
            <a:r>
              <a:rPr lang="fr-FR" sz="1100" dirty="0"/>
              <a:t>(</a:t>
            </a:r>
            <a:r>
              <a:rPr lang="fr-FR" sz="1100" dirty="0" err="1"/>
              <a:t>Where</a:t>
            </a:r>
            <a:r>
              <a:rPr lang="fr-FR" sz="1100" dirty="0"/>
              <a:t>, </a:t>
            </a:r>
            <a:r>
              <a:rPr lang="fr-FR" sz="1100" dirty="0" err="1" smtClean="0"/>
              <a:t>schedule</a:t>
            </a:r>
            <a:r>
              <a:rPr lang="fr-FR" sz="1100" dirty="0" smtClean="0"/>
              <a:t>, </a:t>
            </a:r>
            <a:r>
              <a:rPr lang="fr-FR" sz="1100" dirty="0"/>
              <a:t>UPS</a:t>
            </a:r>
            <a:r>
              <a:rPr lang="fr-FR" sz="1100" dirty="0" smtClean="0"/>
              <a:t>…)</a:t>
            </a:r>
            <a:r>
              <a:rPr lang="fr-FR" sz="1100" dirty="0"/>
              <a:t>			     </a:t>
            </a:r>
            <a:r>
              <a:rPr lang="fr-FR" sz="1100" b="1" dirty="0" smtClean="0">
                <a:solidFill>
                  <a:srgbClr val="0070C0"/>
                </a:solidFill>
              </a:rPr>
              <a:t>20-23</a:t>
            </a:r>
            <a:endParaRPr lang="fr-FR" sz="1100" b="1" dirty="0">
              <a:solidFill>
                <a:srgbClr val="0070C0"/>
              </a:solidFill>
            </a:endParaRPr>
          </a:p>
          <a:p>
            <a:r>
              <a:rPr lang="fr-FR" sz="1100" b="1" dirty="0" smtClean="0">
                <a:solidFill>
                  <a:schemeClr val="bg2"/>
                </a:solidFill>
              </a:rPr>
              <a:t>5. </a:t>
            </a:r>
            <a:r>
              <a:rPr lang="fr-FR" sz="1100" b="1" dirty="0" smtClean="0">
                <a:hlinkClick r:id="rId17" action="ppaction://hlinksldjump"/>
              </a:rPr>
              <a:t>Access </a:t>
            </a:r>
            <a:r>
              <a:rPr lang="fr-FR" sz="1100" b="1" dirty="0" err="1" smtClean="0">
                <a:hlinkClick r:id="rId17" action="ppaction://hlinksldjump"/>
              </a:rPr>
              <a:t>Rules</a:t>
            </a:r>
            <a:r>
              <a:rPr lang="fr-FR" sz="1100" b="1" dirty="0" smtClean="0">
                <a:hlinkClick r:id="rId17" action="ppaction://hlinksldjump"/>
              </a:rPr>
              <a:t> </a:t>
            </a:r>
            <a:r>
              <a:rPr lang="fr-FR" sz="1100" b="1" dirty="0" smtClean="0"/>
              <a:t>–</a:t>
            </a:r>
            <a:r>
              <a:rPr lang="fr-FR" sz="1100" dirty="0" smtClean="0"/>
              <a:t> </a:t>
            </a:r>
            <a:r>
              <a:rPr lang="fr-FR" sz="1100" b="1" dirty="0" smtClean="0">
                <a:hlinkClick r:id="rId18" action="ppaction://hlinksldjump"/>
              </a:rPr>
              <a:t>Badges</a:t>
            </a:r>
            <a:r>
              <a:rPr lang="fr-FR" sz="1100" b="1" dirty="0" smtClean="0"/>
              <a:t> – </a:t>
            </a:r>
            <a:r>
              <a:rPr lang="fr-FR" sz="1100" b="1" dirty="0" err="1" smtClean="0">
                <a:hlinkClick r:id="rId17" action="ppaction://hlinksldjump"/>
              </a:rPr>
              <a:t>Internal</a:t>
            </a:r>
            <a:r>
              <a:rPr lang="fr-FR" sz="1100" b="1" dirty="0" smtClean="0">
                <a:hlinkClick r:id="rId17" action="ppaction://hlinksldjump"/>
              </a:rPr>
              <a:t> </a:t>
            </a:r>
            <a:r>
              <a:rPr lang="fr-FR" sz="1100" b="1" dirty="0" err="1" smtClean="0">
                <a:hlinkClick r:id="rId17" action="ppaction://hlinksldjump"/>
              </a:rPr>
              <a:t>rules</a:t>
            </a:r>
            <a:r>
              <a:rPr lang="fr-FR" sz="1100" b="1" dirty="0" smtClean="0">
                <a:hlinkClick r:id="rId17" action="ppaction://hlinksldjump"/>
              </a:rPr>
              <a:t> </a:t>
            </a:r>
            <a:r>
              <a:rPr lang="fr-FR" sz="1100" b="1" dirty="0" smtClean="0"/>
              <a:t>-</a:t>
            </a:r>
            <a:r>
              <a:rPr lang="fr-FR" sz="1100" dirty="0" smtClean="0"/>
              <a:t> </a:t>
            </a:r>
            <a:r>
              <a:rPr lang="fr-FR" sz="1100" dirty="0" smtClean="0">
                <a:hlinkClick r:id="rId19" action="ppaction://hlinksldjump"/>
              </a:rPr>
              <a:t>Official </a:t>
            </a:r>
            <a:r>
              <a:rPr lang="fr-FR" sz="1100" dirty="0" err="1" smtClean="0">
                <a:hlinkClick r:id="rId19" action="ppaction://hlinksldjump"/>
              </a:rPr>
              <a:t>working</a:t>
            </a:r>
            <a:r>
              <a:rPr lang="fr-FR" sz="1100" dirty="0" smtClean="0">
                <a:hlinkClick r:id="rId19" action="ppaction://hlinksldjump"/>
              </a:rPr>
              <a:t> </a:t>
            </a:r>
            <a:r>
              <a:rPr lang="fr-FR" sz="1100" dirty="0" err="1" smtClean="0">
                <a:hlinkClick r:id="rId19" action="ppaction://hlinksldjump"/>
              </a:rPr>
              <a:t>hours</a:t>
            </a:r>
            <a:r>
              <a:rPr lang="fr-FR" sz="1100" dirty="0" smtClean="0">
                <a:hlinkClick r:id="rId19" action="ppaction://hlinksldjump"/>
              </a:rPr>
              <a:t> - Bank </a:t>
            </a:r>
            <a:r>
              <a:rPr lang="fr-FR" sz="1100" dirty="0" err="1" smtClean="0">
                <a:hlinkClick r:id="rId19" action="ppaction://hlinksldjump"/>
              </a:rPr>
              <a:t>Holidays</a:t>
            </a:r>
            <a:r>
              <a:rPr lang="fr-FR" sz="1100" dirty="0" smtClean="0">
                <a:hlinkClick r:id="rId19" action="ppaction://hlinksldjump"/>
              </a:rPr>
              <a:t> </a:t>
            </a:r>
            <a:r>
              <a:rPr lang="fr-FR" sz="1100" dirty="0"/>
              <a:t>-</a:t>
            </a:r>
            <a:r>
              <a:rPr lang="fr-FR" sz="1100" dirty="0" smtClean="0"/>
              <a:t> </a:t>
            </a:r>
            <a:r>
              <a:rPr lang="fr-FR" sz="1100" dirty="0" smtClean="0">
                <a:hlinkClick r:id="rId20" action="ppaction://hlinksldjump"/>
              </a:rPr>
              <a:t>Lunch Time</a:t>
            </a:r>
            <a:r>
              <a:rPr lang="fr-FR" sz="1100" dirty="0" smtClean="0"/>
              <a:t>		 		</a:t>
            </a:r>
            <a:r>
              <a:rPr lang="fr-FR" sz="1100" dirty="0"/>
              <a:t> </a:t>
            </a:r>
            <a:r>
              <a:rPr lang="fr-FR" sz="1100" dirty="0" smtClean="0"/>
              <a:t>    </a:t>
            </a:r>
            <a:r>
              <a:rPr lang="fr-FR" sz="1100" b="1" dirty="0" smtClean="0">
                <a:solidFill>
                  <a:srgbClr val="0070C0"/>
                </a:solidFill>
              </a:rPr>
              <a:t>25-28</a:t>
            </a:r>
          </a:p>
          <a:p>
            <a:r>
              <a:rPr lang="fr-FR" sz="1100" b="1" dirty="0" smtClean="0">
                <a:solidFill>
                  <a:schemeClr val="bg2"/>
                </a:solidFill>
              </a:rPr>
              <a:t>6.</a:t>
            </a:r>
            <a:r>
              <a:rPr lang="fr-FR" sz="1100" b="1" dirty="0" smtClean="0">
                <a:hlinkClick r:id="rId21" action="ppaction://hlinksldjump"/>
              </a:rPr>
              <a:t> </a:t>
            </a:r>
            <a:r>
              <a:rPr lang="fr-FR" sz="1100" b="1" dirty="0" err="1" smtClean="0">
                <a:hlinkClick r:id="rId21" action="ppaction://hlinksldjump"/>
              </a:rPr>
              <a:t>Accomodation</a:t>
            </a:r>
            <a:r>
              <a:rPr lang="fr-FR" sz="1100" b="1" dirty="0" smtClean="0">
                <a:hlinkClick r:id="rId21" action="ppaction://hlinksldjump"/>
              </a:rPr>
              <a:t> </a:t>
            </a:r>
            <a:r>
              <a:rPr lang="fr-FR" sz="1100" dirty="0" smtClean="0"/>
              <a:t>(</a:t>
            </a:r>
            <a:r>
              <a:rPr lang="fr-FR" sz="1100" dirty="0" err="1" smtClean="0"/>
              <a:t>weblinks</a:t>
            </a:r>
            <a:r>
              <a:rPr lang="fr-FR" sz="1100" dirty="0" smtClean="0"/>
              <a:t> &amp; Centre International Valbonne) 																</a:t>
            </a:r>
            <a:r>
              <a:rPr lang="fr-FR" sz="1100" b="1" dirty="0">
                <a:solidFill>
                  <a:srgbClr val="0070C0"/>
                </a:solidFill>
              </a:rPr>
              <a:t>30-31</a:t>
            </a:r>
          </a:p>
          <a:p>
            <a:r>
              <a:rPr lang="fr-FR" sz="1100" b="1" dirty="0" smtClean="0">
                <a:solidFill>
                  <a:schemeClr val="bg2"/>
                </a:solidFill>
              </a:rPr>
              <a:t>7.</a:t>
            </a:r>
            <a:r>
              <a:rPr lang="fr-FR" sz="1100" dirty="0" smtClean="0"/>
              <a:t> </a:t>
            </a:r>
            <a:r>
              <a:rPr lang="fr-FR" sz="1100" b="1" dirty="0">
                <a:hlinkClick r:id="rId22" action="ppaction://hlinksldjump"/>
              </a:rPr>
              <a:t>Bank </a:t>
            </a:r>
            <a:r>
              <a:rPr lang="fr-FR" sz="1100" b="1" dirty="0" err="1">
                <a:hlinkClick r:id="rId22" action="ppaction://hlinksldjump"/>
              </a:rPr>
              <a:t>Account</a:t>
            </a:r>
            <a:r>
              <a:rPr lang="fr-FR" sz="1100" b="1" dirty="0">
                <a:hlinkClick r:id="rId22" action="ppaction://hlinksldjump"/>
              </a:rPr>
              <a:t> </a:t>
            </a:r>
            <a:r>
              <a:rPr lang="fr-FR" sz="1100" dirty="0"/>
              <a:t>(How &amp; </a:t>
            </a:r>
            <a:r>
              <a:rPr lang="fr-FR" sz="1100" dirty="0" err="1"/>
              <a:t>Where</a:t>
            </a:r>
            <a:r>
              <a:rPr lang="fr-FR" sz="1100" dirty="0"/>
              <a:t> to open </a:t>
            </a:r>
            <a:r>
              <a:rPr lang="fr-FR" sz="1100" dirty="0" smtClean="0"/>
              <a:t>one, </a:t>
            </a:r>
            <a:r>
              <a:rPr lang="fr-FR" sz="1100" b="1" dirty="0" smtClean="0"/>
              <a:t>Société Générale </a:t>
            </a:r>
            <a:r>
              <a:rPr lang="fr-FR" sz="1100" dirty="0" smtClean="0"/>
              <a:t>or </a:t>
            </a:r>
            <a:r>
              <a:rPr lang="fr-FR" sz="1100" b="1" dirty="0" smtClean="0">
                <a:hlinkClick r:id="rId23" action="ppaction://hlinksldjump"/>
              </a:rPr>
              <a:t>Compte Nikel</a:t>
            </a:r>
            <a:r>
              <a:rPr lang="fr-FR" sz="1100" dirty="0" smtClean="0"/>
              <a:t>)										</a:t>
            </a:r>
            <a:r>
              <a:rPr lang="fr-FR" sz="1100" b="1" dirty="0" smtClean="0">
                <a:solidFill>
                  <a:srgbClr val="0070C0"/>
                </a:solidFill>
              </a:rPr>
              <a:t>33-34</a:t>
            </a:r>
            <a:endParaRPr lang="fr-FR" sz="1100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fr-FR" sz="1100" b="1" dirty="0" smtClean="0">
                <a:solidFill>
                  <a:schemeClr val="bg2"/>
                </a:solidFill>
              </a:rPr>
              <a:t>8.</a:t>
            </a:r>
            <a:r>
              <a:rPr lang="fr-FR" sz="1100" dirty="0" smtClean="0"/>
              <a:t> </a:t>
            </a:r>
            <a:r>
              <a:rPr lang="fr-FR" sz="1100" b="1" dirty="0" smtClean="0">
                <a:hlinkClick r:id="rId24" action="ppaction://hlinksldjump"/>
              </a:rPr>
              <a:t>Social </a:t>
            </a:r>
            <a:r>
              <a:rPr lang="fr-FR" sz="1100" b="1" dirty="0" err="1" smtClean="0">
                <a:hlinkClick r:id="rId24" action="ppaction://hlinksldjump"/>
              </a:rPr>
              <a:t>Coverage</a:t>
            </a:r>
            <a:r>
              <a:rPr lang="fr-FR" sz="1100" b="1" dirty="0" smtClean="0">
                <a:hlinkClick r:id="rId24" action="ppaction://hlinksldjump"/>
              </a:rPr>
              <a:t> </a:t>
            </a:r>
            <a:r>
              <a:rPr lang="fr-FR" sz="1100" dirty="0" smtClean="0"/>
              <a:t>- </a:t>
            </a:r>
            <a:r>
              <a:rPr lang="fr-FR" sz="1100" dirty="0" err="1" smtClean="0">
                <a:hlinkClick r:id="rId25" action="ppaction://hlinksldjump"/>
              </a:rPr>
              <a:t>Doctor</a:t>
            </a:r>
            <a:r>
              <a:rPr lang="fr-FR" sz="1100" dirty="0" smtClean="0">
                <a:hlinkClick r:id="rId25" action="ppaction://hlinksldjump"/>
              </a:rPr>
              <a:t> Contact &amp; </a:t>
            </a:r>
            <a:r>
              <a:rPr lang="fr-FR" sz="1100" dirty="0" err="1" smtClean="0">
                <a:hlinkClick r:id="rId25" action="ppaction://hlinksldjump"/>
              </a:rPr>
              <a:t>What</a:t>
            </a:r>
            <a:r>
              <a:rPr lang="fr-FR" sz="1100" dirty="0" smtClean="0">
                <a:hlinkClick r:id="rId25" action="ppaction://hlinksldjump"/>
              </a:rPr>
              <a:t> to do if </a:t>
            </a:r>
            <a:r>
              <a:rPr lang="fr-FR" sz="1100" dirty="0" err="1" smtClean="0">
                <a:hlinkClick r:id="rId25" action="ppaction://hlinksldjump"/>
              </a:rPr>
              <a:t>you</a:t>
            </a:r>
            <a:r>
              <a:rPr lang="fr-FR" sz="1100" dirty="0" smtClean="0">
                <a:hlinkClick r:id="rId25" action="ppaction://hlinksldjump"/>
              </a:rPr>
              <a:t> are </a:t>
            </a:r>
            <a:r>
              <a:rPr lang="fr-FR" sz="1100" dirty="0" err="1" smtClean="0">
                <a:hlinkClick r:id="rId25" action="ppaction://hlinksldjump"/>
              </a:rPr>
              <a:t>sick</a:t>
            </a:r>
            <a:r>
              <a:rPr lang="fr-FR" sz="1100" dirty="0" smtClean="0">
                <a:hlinkClick r:id="rId25" action="ppaction://hlinksldjump"/>
              </a:rPr>
              <a:t> </a:t>
            </a:r>
            <a:r>
              <a:rPr lang="fr-FR" sz="1100" dirty="0"/>
              <a:t>-</a:t>
            </a:r>
            <a:r>
              <a:rPr lang="fr-FR" sz="1100" dirty="0" smtClean="0"/>
              <a:t> </a:t>
            </a:r>
            <a:r>
              <a:rPr lang="fr-FR" sz="1100" dirty="0" err="1" smtClean="0">
                <a:hlinkClick r:id="rId26" action="ppaction://hlinksldjump"/>
              </a:rPr>
              <a:t>Complementary</a:t>
            </a:r>
            <a:r>
              <a:rPr lang="fr-FR" sz="1100" dirty="0" smtClean="0">
                <a:hlinkClick r:id="rId26" action="ppaction://hlinksldjump"/>
              </a:rPr>
              <a:t> </a:t>
            </a:r>
            <a:r>
              <a:rPr lang="fr-FR" sz="1100" dirty="0" err="1" smtClean="0">
                <a:hlinkClick r:id="rId26" action="ppaction://hlinksldjump"/>
              </a:rPr>
              <a:t>health</a:t>
            </a:r>
            <a:r>
              <a:rPr lang="fr-FR" sz="1100" dirty="0" smtClean="0">
                <a:hlinkClick r:id="rId26" action="ppaction://hlinksldjump"/>
              </a:rPr>
              <a:t> </a:t>
            </a:r>
            <a:r>
              <a:rPr lang="fr-FR" sz="1100" dirty="0" err="1" smtClean="0">
                <a:hlinkClick r:id="rId26" action="ppaction://hlinksldjump"/>
              </a:rPr>
              <a:t>Insurance</a:t>
            </a:r>
            <a:r>
              <a:rPr lang="fr-FR" sz="1100" dirty="0" smtClean="0"/>
              <a:t>				</a:t>
            </a:r>
            <a:r>
              <a:rPr lang="fr-FR" sz="1100" b="1" dirty="0" smtClean="0">
                <a:solidFill>
                  <a:srgbClr val="0070C0"/>
                </a:solidFill>
              </a:rPr>
              <a:t>36-38</a:t>
            </a:r>
          </a:p>
          <a:p>
            <a:r>
              <a:rPr lang="fr-FR" sz="1100" b="1" dirty="0" smtClean="0">
                <a:solidFill>
                  <a:schemeClr val="bg2"/>
                </a:solidFill>
              </a:rPr>
              <a:t>9.</a:t>
            </a:r>
            <a:r>
              <a:rPr lang="fr-FR" sz="1100" dirty="0" smtClean="0"/>
              <a:t> </a:t>
            </a:r>
            <a:r>
              <a:rPr lang="fr-FR" sz="1100" b="1" dirty="0" smtClean="0">
                <a:hlinkClick r:id="rId27" action="ppaction://hlinksldjump"/>
              </a:rPr>
              <a:t>Taxes</a:t>
            </a:r>
            <a:r>
              <a:rPr lang="fr-FR" sz="1100" dirty="0" smtClean="0">
                <a:hlinkClick r:id="rId27" action="ppaction://hlinksldjump"/>
              </a:rPr>
              <a:t> in France </a:t>
            </a:r>
            <a:r>
              <a:rPr lang="fr-FR" sz="1100" dirty="0" smtClean="0"/>
              <a:t>- </a:t>
            </a:r>
            <a:r>
              <a:rPr lang="fr-FR" sz="1100" b="1" dirty="0" err="1">
                <a:hlinkClick r:id="rId28" action="ppaction://hlinksldjump"/>
              </a:rPr>
              <a:t>certificate</a:t>
            </a:r>
            <a:r>
              <a:rPr lang="fr-FR" sz="1100" b="1" dirty="0">
                <a:hlinkClick r:id="rId28" action="ppaction://hlinksldjump"/>
              </a:rPr>
              <a:t> of </a:t>
            </a:r>
            <a:r>
              <a:rPr lang="fr-FR" sz="1100" b="1" dirty="0" err="1">
                <a:hlinkClick r:id="rId28" action="ppaction://hlinksldjump"/>
              </a:rPr>
              <a:t>tax</a:t>
            </a:r>
            <a:r>
              <a:rPr lang="fr-FR" sz="1100" b="1" dirty="0">
                <a:hlinkClick r:id="rId28" action="ppaction://hlinksldjump"/>
              </a:rPr>
              <a:t> </a:t>
            </a:r>
            <a:r>
              <a:rPr lang="fr-FR" sz="1100" b="1" dirty="0" err="1">
                <a:hlinkClick r:id="rId28" action="ppaction://hlinksldjump"/>
              </a:rPr>
              <a:t>residence</a:t>
            </a:r>
            <a:r>
              <a:rPr lang="fr-FR" sz="1100" b="1" dirty="0">
                <a:hlinkClick r:id="rId28" action="ppaction://hlinksldjump"/>
              </a:rPr>
              <a:t> </a:t>
            </a:r>
            <a:r>
              <a:rPr lang="fr-FR" sz="1100" b="1" dirty="0" smtClean="0"/>
              <a:t>	</a:t>
            </a:r>
            <a:r>
              <a:rPr lang="fr-FR" sz="1100" dirty="0" smtClean="0"/>
              <a:t>		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40-43</a:t>
            </a:r>
            <a:endParaRPr lang="fr-FR" sz="1100" b="1" dirty="0">
              <a:solidFill>
                <a:srgbClr val="0070C0"/>
              </a:solidFill>
            </a:endParaRPr>
          </a:p>
          <a:p>
            <a:r>
              <a:rPr lang="fr-FR" sz="1100" b="1" dirty="0" smtClean="0">
                <a:solidFill>
                  <a:schemeClr val="bg2"/>
                </a:solidFill>
              </a:rPr>
              <a:t>10.</a:t>
            </a:r>
            <a:r>
              <a:rPr lang="fr-FR" sz="1100" dirty="0" smtClean="0"/>
              <a:t> </a:t>
            </a:r>
            <a:r>
              <a:rPr lang="fr-FR" sz="1100" b="1" dirty="0" err="1" smtClean="0">
                <a:hlinkClick r:id="rId29" action="ppaction://hlinksldjump"/>
              </a:rPr>
              <a:t>Resident</a:t>
            </a:r>
            <a:r>
              <a:rPr lang="fr-FR" sz="1100" b="1" dirty="0" smtClean="0">
                <a:hlinkClick r:id="rId29" action="ppaction://hlinksldjump"/>
              </a:rPr>
              <a:t> Permit </a:t>
            </a:r>
            <a:r>
              <a:rPr lang="fr-FR" sz="1100" dirty="0" smtClean="0">
                <a:sym typeface="Wingdings" panose="05000000000000000000" pitchFamily="2" charset="2"/>
                <a:hlinkClick r:id="rId29" action="ppaction://hlinksldjump"/>
              </a:rPr>
              <a:t> </a:t>
            </a:r>
            <a:r>
              <a:rPr lang="fr-FR" sz="1100" dirty="0" err="1" smtClean="0">
                <a:hlinkClick r:id="rId29" action="ppaction://hlinksldjump"/>
              </a:rPr>
              <a:t>Renewal</a:t>
            </a:r>
            <a:r>
              <a:rPr lang="fr-FR" sz="1100" dirty="0" smtClean="0"/>
              <a:t>								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45</a:t>
            </a:r>
            <a:endParaRPr lang="fr-FR" sz="1100" b="1" dirty="0">
              <a:solidFill>
                <a:srgbClr val="0070C0"/>
              </a:solidFill>
            </a:endParaRPr>
          </a:p>
          <a:p>
            <a:r>
              <a:rPr lang="fr-FR" sz="1100" b="1" dirty="0" smtClean="0">
                <a:solidFill>
                  <a:schemeClr val="bg2"/>
                </a:solidFill>
              </a:rPr>
              <a:t>11.</a:t>
            </a:r>
            <a:r>
              <a:rPr lang="fr-FR" sz="1100" dirty="0" smtClean="0"/>
              <a:t> </a:t>
            </a:r>
            <a:r>
              <a:rPr lang="fr-FR" sz="1100" b="1" dirty="0" err="1" smtClean="0"/>
              <a:t>What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your</a:t>
            </a:r>
            <a:r>
              <a:rPr lang="fr-FR" sz="1100" b="1" dirty="0" smtClean="0"/>
              <a:t> are </a:t>
            </a:r>
            <a:r>
              <a:rPr lang="fr-FR" sz="1100" b="1" dirty="0" err="1" smtClean="0"/>
              <a:t>eligible</a:t>
            </a:r>
            <a:r>
              <a:rPr lang="fr-FR" sz="1100" dirty="0" smtClean="0"/>
              <a:t>: </a:t>
            </a:r>
            <a:r>
              <a:rPr lang="fr-FR" sz="1100" b="1" dirty="0" smtClean="0">
                <a:hlinkClick r:id="rId30" action="ppaction://hlinksldjump"/>
              </a:rPr>
              <a:t>Transport</a:t>
            </a:r>
            <a:r>
              <a:rPr lang="fr-FR" sz="1100" b="1" dirty="0" smtClean="0">
                <a:hlinkClick r:id="rId31" action="ppaction://hlinksldjump"/>
              </a:rPr>
              <a:t> </a:t>
            </a:r>
            <a:r>
              <a:rPr lang="fr-FR" sz="1100" b="1" dirty="0" smtClean="0"/>
              <a:t>– </a:t>
            </a:r>
            <a:r>
              <a:rPr lang="fr-FR" sz="1100" b="1" dirty="0" smtClean="0">
                <a:hlinkClick r:id="rId32" action="ppaction://hlinksldjump"/>
              </a:rPr>
              <a:t>Training</a:t>
            </a:r>
            <a:r>
              <a:rPr lang="fr-FR" sz="1100" b="1" dirty="0" smtClean="0"/>
              <a:t> – </a:t>
            </a:r>
            <a:r>
              <a:rPr lang="fr-FR" sz="1100" b="1" dirty="0" err="1" smtClean="0">
                <a:hlinkClick r:id="rId33" action="ppaction://hlinksldjump"/>
              </a:rPr>
              <a:t>Days</a:t>
            </a:r>
            <a:r>
              <a:rPr lang="fr-FR" sz="1100" b="1" dirty="0" smtClean="0">
                <a:hlinkClick r:id="rId33" action="ppaction://hlinksldjump"/>
              </a:rPr>
              <a:t> Off  </a:t>
            </a:r>
            <a:r>
              <a:rPr lang="fr-FR" sz="1100" dirty="0" smtClean="0"/>
              <a:t>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47-49 </a:t>
            </a:r>
            <a:endParaRPr lang="fr-FR" sz="1100" b="1" dirty="0">
              <a:solidFill>
                <a:srgbClr val="0070C0"/>
              </a:solidFill>
            </a:endParaRPr>
          </a:p>
          <a:p>
            <a:r>
              <a:rPr lang="fr-FR" sz="1100" b="1" dirty="0" smtClean="0">
                <a:solidFill>
                  <a:schemeClr val="bg2"/>
                </a:solidFill>
              </a:rPr>
              <a:t>12.</a:t>
            </a:r>
            <a:r>
              <a:rPr lang="fr-FR" sz="1100" dirty="0" smtClean="0"/>
              <a:t> </a:t>
            </a:r>
            <a:r>
              <a:rPr lang="fr-FR" sz="1100" dirty="0" err="1" smtClean="0">
                <a:hlinkClick r:id="rId34" action="ppaction://hlinksldjump"/>
              </a:rPr>
              <a:t>Sporting</a:t>
            </a:r>
            <a:r>
              <a:rPr lang="fr-FR" sz="1100" dirty="0" smtClean="0">
                <a:hlinkClick r:id="rId34" action="ppaction://hlinksldjump"/>
              </a:rPr>
              <a:t>, Cultural &amp; Social INRIA Life </a:t>
            </a:r>
            <a:r>
              <a:rPr lang="fr-FR" sz="1100" b="1" dirty="0" smtClean="0">
                <a:solidFill>
                  <a:srgbClr val="FF0000"/>
                </a:solidFill>
              </a:rPr>
              <a:t>(</a:t>
            </a:r>
            <a:r>
              <a:rPr lang="fr-FR" sz="1100" b="1" dirty="0" err="1" smtClean="0">
                <a:solidFill>
                  <a:srgbClr val="FF0000"/>
                </a:solidFill>
              </a:rPr>
              <a:t>Agos</a:t>
            </a:r>
            <a:r>
              <a:rPr lang="fr-FR" sz="1100" b="1" dirty="0" smtClean="0">
                <a:solidFill>
                  <a:srgbClr val="FF0000"/>
                </a:solidFill>
              </a:rPr>
              <a:t>)</a:t>
            </a:r>
            <a:r>
              <a:rPr lang="fr-FR" sz="1100" dirty="0" smtClean="0"/>
              <a:t>			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51-53</a:t>
            </a:r>
          </a:p>
          <a:p>
            <a:r>
              <a:rPr lang="fr-FR" sz="1100" b="1" dirty="0" smtClean="0">
                <a:solidFill>
                  <a:schemeClr val="bg2"/>
                </a:solidFill>
              </a:rPr>
              <a:t>13.</a:t>
            </a:r>
            <a:r>
              <a:rPr lang="fr-FR" sz="1100" dirty="0" smtClean="0"/>
              <a:t> </a:t>
            </a:r>
            <a:r>
              <a:rPr lang="fr-FR" sz="1100" b="1" dirty="0" smtClean="0">
                <a:solidFill>
                  <a:srgbClr val="FF0000"/>
                </a:solidFill>
              </a:rPr>
              <a:t>Mission</a:t>
            </a:r>
            <a:r>
              <a:rPr lang="fr-FR" sz="1100" dirty="0" smtClean="0"/>
              <a:t> </a:t>
            </a:r>
            <a:r>
              <a:rPr lang="fr-FR" sz="1100" dirty="0"/>
              <a:t>(</a:t>
            </a:r>
            <a:r>
              <a:rPr lang="en-US" sz="1100" dirty="0">
                <a:hlinkClick r:id="rId35" action="ppaction://hlinksldjump"/>
              </a:rPr>
              <a:t>Schema</a:t>
            </a:r>
            <a:r>
              <a:rPr lang="en-US" sz="1100" dirty="0"/>
              <a:t> </a:t>
            </a:r>
            <a:r>
              <a:rPr lang="en-US" sz="1100" dirty="0" smtClean="0"/>
              <a:t>- </a:t>
            </a:r>
            <a:r>
              <a:rPr lang="en-US" sz="1100" b="1" dirty="0">
                <a:hlinkClick r:id="rId36" action="ppaction://hlinksldjump"/>
              </a:rPr>
              <a:t>IZIGFD</a:t>
            </a:r>
            <a:r>
              <a:rPr lang="en-US" sz="1100" b="1" dirty="0"/>
              <a:t> </a:t>
            </a:r>
            <a:r>
              <a:rPr lang="en-US" sz="1100" b="1" dirty="0" smtClean="0"/>
              <a:t>– </a:t>
            </a:r>
            <a:r>
              <a:rPr lang="en-US" sz="1100" b="1" dirty="0" smtClean="0">
                <a:hlinkClick r:id="rId37" action="ppaction://hlinksldjump"/>
              </a:rPr>
              <a:t>Cash Advance </a:t>
            </a:r>
            <a:r>
              <a:rPr lang="en-US" sz="1100" b="1" dirty="0" smtClean="0"/>
              <a:t>- </a:t>
            </a:r>
            <a:r>
              <a:rPr lang="en-US" sz="1100" b="1" dirty="0">
                <a:hlinkClick r:id="rId38" action="ppaction://hlinksldjump"/>
              </a:rPr>
              <a:t>ORELI</a:t>
            </a:r>
            <a:r>
              <a:rPr lang="en-US" sz="1100" b="1" dirty="0"/>
              <a:t> -</a:t>
            </a:r>
            <a:r>
              <a:rPr lang="en-US" sz="1100" b="1" dirty="0" smtClean="0"/>
              <a:t> </a:t>
            </a:r>
            <a:r>
              <a:rPr lang="en-US" sz="1100" b="1" dirty="0" smtClean="0">
                <a:hlinkClick r:id="rId39" action="ppaction://hlinksldjump"/>
              </a:rPr>
              <a:t>Hotel</a:t>
            </a:r>
            <a:r>
              <a:rPr lang="en-US" sz="1100" b="1" dirty="0" smtClean="0"/>
              <a:t> </a:t>
            </a:r>
            <a:r>
              <a:rPr lang="en-US" sz="1100" dirty="0" smtClean="0"/>
              <a:t>– </a:t>
            </a:r>
            <a:r>
              <a:rPr lang="en-US" sz="1100" dirty="0" smtClean="0">
                <a:hlinkClick r:id="rId40" action="ppaction://hlinksldjump"/>
              </a:rPr>
              <a:t>Expenses limit </a:t>
            </a:r>
            <a:r>
              <a:rPr lang="en-US" sz="1100" dirty="0" smtClean="0"/>
              <a:t>– </a:t>
            </a:r>
            <a:r>
              <a:rPr lang="en-US" sz="1100" dirty="0" smtClean="0">
                <a:hlinkClick r:id="rId41" action="ppaction://hlinksldjump"/>
              </a:rPr>
              <a:t>Mission outside France </a:t>
            </a:r>
            <a:endParaRPr lang="en-US" sz="1100" dirty="0" smtClean="0"/>
          </a:p>
          <a:p>
            <a:r>
              <a:rPr lang="en-US" sz="1100" dirty="0" smtClean="0"/>
              <a:t>– </a:t>
            </a:r>
            <a:r>
              <a:rPr lang="en-US" sz="1100" dirty="0" smtClean="0">
                <a:hlinkClick r:id="rId42" action="ppaction://hlinksldjump"/>
              </a:rPr>
              <a:t>Contact for assistance </a:t>
            </a:r>
            <a:r>
              <a:rPr lang="en-US" sz="1100" dirty="0" smtClean="0"/>
              <a:t>– </a:t>
            </a:r>
            <a:r>
              <a:rPr lang="en-US" sz="1100" dirty="0" err="1">
                <a:hlinkClick r:id="rId43" action="ppaction://hlinksldjump"/>
              </a:rPr>
              <a:t>Inria</a:t>
            </a:r>
            <a:r>
              <a:rPr lang="en-US" sz="1100" dirty="0">
                <a:hlinkClick r:id="rId43" action="ppaction://hlinksldjump"/>
              </a:rPr>
              <a:t> Car </a:t>
            </a:r>
            <a:r>
              <a:rPr lang="en-US" sz="1100" dirty="0" smtClean="0"/>
              <a:t>-</a:t>
            </a:r>
            <a:r>
              <a:rPr lang="en-US" sz="1100" dirty="0" smtClean="0">
                <a:hlinkClick r:id="rId44" action="ppaction://hlinksldjump"/>
              </a:rPr>
              <a:t>Travel insurance</a:t>
            </a:r>
            <a:r>
              <a:rPr lang="en-US" sz="1100" dirty="0" smtClean="0"/>
              <a:t> - </a:t>
            </a:r>
            <a:r>
              <a:rPr lang="en-US" sz="1100" dirty="0">
                <a:hlinkClick r:id="rId45" action="ppaction://hlinksldjump"/>
              </a:rPr>
              <a:t>Report mission </a:t>
            </a:r>
            <a:r>
              <a:rPr lang="en-US" sz="1100" dirty="0" smtClean="0"/>
              <a:t>)</a:t>
            </a:r>
            <a:r>
              <a:rPr lang="fr-FR" sz="1100" dirty="0" smtClean="0"/>
              <a:t>													</a:t>
            </a:r>
            <a:r>
              <a:rPr lang="fr-FR" sz="1100" b="1" dirty="0" smtClean="0">
                <a:solidFill>
                  <a:srgbClr val="0070C0"/>
                </a:solidFill>
              </a:rPr>
              <a:t>55-72</a:t>
            </a:r>
          </a:p>
          <a:p>
            <a:r>
              <a:rPr lang="fr-FR" sz="1100" b="1" dirty="0" smtClean="0">
                <a:solidFill>
                  <a:schemeClr val="bg2"/>
                </a:solidFill>
              </a:rPr>
              <a:t>14. </a:t>
            </a:r>
            <a:r>
              <a:rPr lang="fr-FR" sz="1100" b="1" dirty="0" err="1" smtClean="0">
                <a:solidFill>
                  <a:schemeClr val="bg1">
                    <a:lumMod val="50000"/>
                  </a:schemeClr>
                </a:solidFill>
                <a:hlinkClick r:id="rId46" action="ppaction://hlinksldjump"/>
              </a:rPr>
              <a:t>Co</a:t>
            </a:r>
            <a:r>
              <a:rPr lang="fr-FR" sz="1100" b="1" dirty="0" err="1" smtClean="0">
                <a:solidFill>
                  <a:srgbClr val="FF0000"/>
                </a:solidFill>
                <a:hlinkClick r:id="rId46" action="ppaction://hlinksldjump"/>
              </a:rPr>
              <a:t>nference</a:t>
            </a:r>
            <a:r>
              <a:rPr lang="fr-FR" sz="1100" b="1" dirty="0" smtClean="0">
                <a:solidFill>
                  <a:srgbClr val="FF0000"/>
                </a:solidFill>
                <a:hlinkClick r:id="rId46" action="ppaction://hlinksldjump"/>
              </a:rPr>
              <a:t> </a:t>
            </a:r>
            <a:r>
              <a:rPr lang="fr-FR" sz="1100" dirty="0" smtClean="0">
                <a:hlinkClick r:id="rId46" action="ppaction://hlinksldjump"/>
              </a:rPr>
              <a:t>Registration</a:t>
            </a:r>
            <a:r>
              <a:rPr lang="fr-FR" sz="1100" dirty="0" smtClean="0"/>
              <a:t>										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74</a:t>
            </a:r>
            <a:endParaRPr lang="fr-FR" sz="1100" b="1" dirty="0">
              <a:solidFill>
                <a:srgbClr val="0070C0"/>
              </a:solidFill>
            </a:endParaRPr>
          </a:p>
          <a:p>
            <a:r>
              <a:rPr lang="fr-FR" sz="1100" b="1" dirty="0" smtClean="0">
                <a:solidFill>
                  <a:schemeClr val="bg2"/>
                </a:solidFill>
              </a:rPr>
              <a:t>15. </a:t>
            </a:r>
            <a:r>
              <a:rPr lang="fr-FR" sz="1100" b="1" dirty="0" smtClean="0">
                <a:hlinkClick r:id="rId47" action="ppaction://hlinksldjump"/>
              </a:rPr>
              <a:t>Poster</a:t>
            </a:r>
            <a:r>
              <a:rPr lang="fr-FR" sz="1100" dirty="0">
                <a:hlinkClick r:id="rId47" action="ppaction://hlinksldjump"/>
              </a:rPr>
              <a:t> </a:t>
            </a:r>
            <a:r>
              <a:rPr lang="fr-FR" sz="1100" dirty="0" smtClean="0">
                <a:hlinkClick r:id="rId47" action="ppaction://hlinksldjump"/>
              </a:rPr>
              <a:t>printing </a:t>
            </a:r>
            <a:r>
              <a:rPr lang="fr-FR" sz="1100" dirty="0" smtClean="0"/>
              <a:t>												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76-77</a:t>
            </a:r>
          </a:p>
          <a:p>
            <a:r>
              <a:rPr lang="fr-FR" sz="1100" b="1" dirty="0" smtClean="0">
                <a:solidFill>
                  <a:schemeClr val="bg2"/>
                </a:solidFill>
              </a:rPr>
              <a:t>16.</a:t>
            </a:r>
            <a:r>
              <a:rPr lang="fr-FR" sz="1100" dirty="0" smtClean="0"/>
              <a:t> </a:t>
            </a:r>
            <a:r>
              <a:rPr lang="fr-FR" sz="1100" dirty="0" smtClean="0">
                <a:hlinkClick r:id="rId48" action="ppaction://hlinksldjump"/>
              </a:rPr>
              <a:t>Combine </a:t>
            </a:r>
            <a:r>
              <a:rPr lang="fr-FR" sz="1100" b="1" dirty="0" smtClean="0">
                <a:hlinkClick r:id="rId48" action="ppaction://hlinksldjump"/>
              </a:rPr>
              <a:t>2 </a:t>
            </a:r>
            <a:r>
              <a:rPr lang="fr-FR" sz="1100" b="1" dirty="0" err="1" smtClean="0">
                <a:hlinkClick r:id="rId48" action="ppaction://hlinksldjump"/>
              </a:rPr>
              <a:t>Activities</a:t>
            </a:r>
            <a:r>
              <a:rPr lang="fr-FR" sz="1100" dirty="0" smtClean="0"/>
              <a:t>											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79</a:t>
            </a:r>
          </a:p>
          <a:p>
            <a:r>
              <a:rPr lang="fr-FR" sz="1100" b="1" dirty="0" smtClean="0">
                <a:solidFill>
                  <a:schemeClr val="bg2"/>
                </a:solidFill>
              </a:rPr>
              <a:t>17.</a:t>
            </a:r>
            <a:r>
              <a:rPr lang="fr-FR" sz="1100" dirty="0" smtClean="0"/>
              <a:t> </a:t>
            </a:r>
            <a:r>
              <a:rPr lang="fr-FR" sz="1100" b="1" dirty="0" smtClean="0"/>
              <a:t>How </a:t>
            </a:r>
            <a:r>
              <a:rPr lang="fr-FR" sz="1100" b="1" dirty="0" smtClean="0">
                <a:hlinkClick r:id="rId49" action="ppaction://hlinksldjump"/>
              </a:rPr>
              <a:t>to book </a:t>
            </a:r>
            <a:r>
              <a:rPr lang="fr-FR" sz="1100" dirty="0" smtClean="0">
                <a:hlinkClick r:id="rId49" action="ppaction://hlinksldjump"/>
              </a:rPr>
              <a:t>a meeting Room</a:t>
            </a:r>
            <a:r>
              <a:rPr lang="fr-FR" sz="1100" dirty="0" smtClean="0"/>
              <a:t>, </a:t>
            </a:r>
            <a:r>
              <a:rPr lang="fr-FR" sz="1100" dirty="0" smtClean="0">
                <a:hlinkClick r:id="rId50" action="ppaction://hlinksldjump"/>
              </a:rPr>
              <a:t>Audio &amp; Visio Line </a:t>
            </a:r>
            <a:r>
              <a:rPr lang="fr-FR" sz="1100" dirty="0" smtClean="0"/>
              <a:t>		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81-86</a:t>
            </a:r>
          </a:p>
          <a:p>
            <a:r>
              <a:rPr lang="fr-FR" sz="1100" b="1" dirty="0" smtClean="0">
                <a:solidFill>
                  <a:schemeClr val="bg2"/>
                </a:solidFill>
              </a:rPr>
              <a:t>18.</a:t>
            </a:r>
            <a:r>
              <a:rPr lang="fr-FR" sz="1100" dirty="0" smtClean="0"/>
              <a:t> </a:t>
            </a:r>
            <a:r>
              <a:rPr lang="fr-FR" sz="1100" b="1" dirty="0">
                <a:hlinkClick r:id="rId51" action="ppaction://hlinksldjump"/>
              </a:rPr>
              <a:t>The </a:t>
            </a:r>
            <a:r>
              <a:rPr lang="fr-FR" sz="1100" b="1" dirty="0" smtClean="0">
                <a:hlinkClick r:id="rId51" action="ppaction://hlinksldjump"/>
              </a:rPr>
              <a:t>Printer</a:t>
            </a:r>
            <a:r>
              <a:rPr lang="fr-FR" sz="1100" dirty="0" smtClean="0"/>
              <a:t>: </a:t>
            </a:r>
            <a:r>
              <a:rPr lang="fr-FR" sz="1100" dirty="0" smtClean="0">
                <a:hlinkClick r:id="rId52" action="ppaction://hlinksldjump"/>
              </a:rPr>
              <a:t>How </a:t>
            </a:r>
            <a:r>
              <a:rPr lang="fr-FR" sz="1100" dirty="0">
                <a:hlinkClick r:id="rId52" action="ppaction://hlinksldjump"/>
              </a:rPr>
              <a:t>to </a:t>
            </a:r>
            <a:r>
              <a:rPr lang="fr-FR" sz="1100" dirty="0" err="1">
                <a:hlinkClick r:id="rId52" action="ppaction://hlinksldjump"/>
              </a:rPr>
              <a:t>install</a:t>
            </a:r>
            <a:r>
              <a:rPr lang="fr-FR" sz="1100" dirty="0">
                <a:hlinkClick r:id="rId52" action="ppaction://hlinksldjump"/>
              </a:rPr>
              <a:t> </a:t>
            </a:r>
            <a:r>
              <a:rPr lang="fr-FR" sz="1100" dirty="0" smtClean="0"/>
              <a:t>- </a:t>
            </a:r>
            <a:r>
              <a:rPr lang="fr-FR" sz="1100" dirty="0">
                <a:hlinkClick r:id="rId52" action="ppaction://hlinksldjump"/>
              </a:rPr>
              <a:t>How to use </a:t>
            </a:r>
            <a:r>
              <a:rPr lang="fr-FR" sz="1100" dirty="0" err="1" smtClean="0">
                <a:hlinkClick r:id="rId52" action="ppaction://hlinksldjump"/>
              </a:rPr>
              <a:t>it</a:t>
            </a:r>
            <a:r>
              <a:rPr lang="fr-FR" sz="1100" dirty="0" smtClean="0">
                <a:hlinkClick r:id="rId52" action="ppaction://hlinksldjump"/>
              </a:rPr>
              <a:t> </a:t>
            </a:r>
            <a:r>
              <a:rPr lang="fr-FR" sz="1100" dirty="0" smtClean="0"/>
              <a:t>- </a:t>
            </a:r>
            <a:r>
              <a:rPr lang="fr-FR" sz="1100" dirty="0" err="1" smtClean="0">
                <a:hlinkClick r:id="rId53" action="ppaction://hlinksldjump"/>
              </a:rPr>
              <a:t>What</a:t>
            </a:r>
            <a:r>
              <a:rPr lang="fr-FR" sz="1100" dirty="0" smtClean="0">
                <a:hlinkClick r:id="rId53" action="ppaction://hlinksldjump"/>
              </a:rPr>
              <a:t> to do in case of </a:t>
            </a:r>
            <a:r>
              <a:rPr lang="fr-FR" sz="1100" dirty="0" err="1" smtClean="0">
                <a:hlinkClick r:id="rId53" action="ppaction://hlinksldjump"/>
              </a:rPr>
              <a:t>Failure</a:t>
            </a:r>
            <a:r>
              <a:rPr lang="fr-FR" sz="1100" dirty="0"/>
              <a:t>												</a:t>
            </a:r>
            <a:r>
              <a:rPr lang="fr-FR" sz="1100" b="1" dirty="0" smtClean="0">
                <a:solidFill>
                  <a:srgbClr val="0070C0"/>
                </a:solidFill>
              </a:rPr>
              <a:t>88-89</a:t>
            </a:r>
            <a:endParaRPr lang="fr-FR" sz="1100" b="1" dirty="0">
              <a:solidFill>
                <a:srgbClr val="0070C0"/>
              </a:solidFill>
            </a:endParaRPr>
          </a:p>
          <a:p>
            <a:r>
              <a:rPr lang="fr-FR" sz="1100" b="1" dirty="0" smtClean="0">
                <a:solidFill>
                  <a:schemeClr val="bg2"/>
                </a:solidFill>
              </a:rPr>
              <a:t>19.</a:t>
            </a:r>
            <a:r>
              <a:rPr lang="fr-FR" sz="1100" dirty="0" smtClean="0"/>
              <a:t> </a:t>
            </a:r>
            <a:r>
              <a:rPr lang="fr-FR" sz="1100" dirty="0" err="1" smtClean="0">
                <a:hlinkClick r:id="rId54" action="ppaction://hlinksldjump"/>
              </a:rPr>
              <a:t>Your</a:t>
            </a:r>
            <a:r>
              <a:rPr lang="fr-FR" sz="1100" dirty="0" smtClean="0">
                <a:hlinkClick r:id="rId54" action="ppaction://hlinksldjump"/>
              </a:rPr>
              <a:t> </a:t>
            </a:r>
            <a:r>
              <a:rPr lang="fr-FR" sz="1100" b="1" dirty="0" err="1" smtClean="0">
                <a:hlinkClick r:id="rId54" action="ppaction://hlinksldjump"/>
              </a:rPr>
              <a:t>Leaving</a:t>
            </a:r>
            <a:r>
              <a:rPr lang="fr-FR" sz="1100" dirty="0" smtClean="0">
                <a:hlinkClick r:id="rId54" action="ppaction://hlinksldjump"/>
              </a:rPr>
              <a:t> </a:t>
            </a:r>
            <a:r>
              <a:rPr lang="fr-FR" sz="1100" dirty="0" smtClean="0"/>
              <a:t>																														</a:t>
            </a:r>
            <a:r>
              <a:rPr lang="fr-FR" sz="1100" b="1" dirty="0" smtClean="0">
                <a:solidFill>
                  <a:srgbClr val="0070C0"/>
                </a:solidFill>
              </a:rPr>
              <a:t>91</a:t>
            </a:r>
            <a:endParaRPr lang="fr-FR" sz="1100" b="1" dirty="0">
              <a:solidFill>
                <a:srgbClr val="0070C0"/>
              </a:solidFill>
            </a:endParaRPr>
          </a:p>
          <a:p>
            <a:endParaRPr lang="fr-FR" sz="1100" dirty="0"/>
          </a:p>
          <a:p>
            <a:endParaRPr lang="fr-FR" sz="1100" dirty="0" smtClean="0"/>
          </a:p>
          <a:p>
            <a:endParaRPr lang="fr-FR" sz="1100" dirty="0"/>
          </a:p>
          <a:p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2" y="3356992"/>
            <a:ext cx="7486650" cy="1584176"/>
          </a:xfrm>
        </p:spPr>
        <p:txBody>
          <a:bodyPr/>
          <a:lstStyle/>
          <a:p>
            <a:r>
              <a:rPr lang="fr-FR" dirty="0" smtClean="0"/>
              <a:t>INRIA National</a:t>
            </a:r>
            <a:br>
              <a:rPr lang="fr-FR" dirty="0" smtClean="0"/>
            </a:br>
            <a:r>
              <a:rPr lang="fr-FR" dirty="0" smtClean="0"/>
              <a:t>CRI SA-M + </a:t>
            </a:r>
            <a:r>
              <a:rPr lang="fr-FR" dirty="0" err="1" smtClean="0"/>
              <a:t>Newcomer’s</a:t>
            </a:r>
            <a:r>
              <a:rPr lang="fr-FR" dirty="0" smtClean="0"/>
              <a:t> Guide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1" y="40617"/>
            <a:ext cx="1690671" cy="166117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50838"/>
            <a:ext cx="7540625" cy="773906"/>
          </a:xfrm>
        </p:spPr>
        <p:txBody>
          <a:bodyPr/>
          <a:lstStyle/>
          <a:p>
            <a:r>
              <a:rPr lang="fr-FR" dirty="0" smtClean="0"/>
              <a:t>INRIA</a:t>
            </a:r>
            <a:br>
              <a:rPr lang="fr-FR" dirty="0" smtClean="0"/>
            </a:br>
            <a:endParaRPr lang="fr-FR" sz="12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FR" smtClean="0"/>
              <a:t>- </a:t>
            </a:r>
            <a:fld id="{CCD8A327-4A42-4F42-8894-A6F43B7F265B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79512" y="1124744"/>
            <a:ext cx="9108504" cy="5040560"/>
          </a:xfrm>
        </p:spPr>
        <p:txBody>
          <a:bodyPr/>
          <a:lstStyle/>
          <a:p>
            <a:r>
              <a:rPr lang="fr-FR" sz="1600" b="1" dirty="0" smtClean="0"/>
              <a:t>INRIA FRANCE</a:t>
            </a:r>
            <a:endParaRPr lang="fr-FR" sz="1600" b="1" dirty="0" smtClean="0">
              <a:hlinkClick r:id="rId5"/>
            </a:endParaRPr>
          </a:p>
          <a:p>
            <a:r>
              <a:rPr lang="fr-FR" sz="1600" dirty="0" smtClean="0">
                <a:hlinkClick r:id="rId5"/>
              </a:rPr>
              <a:t>https</a:t>
            </a:r>
            <a:r>
              <a:rPr lang="fr-FR" sz="1600" dirty="0">
                <a:hlinkClick r:id="rId5"/>
              </a:rPr>
              <a:t>://</a:t>
            </a:r>
            <a:r>
              <a:rPr lang="fr-FR" sz="1600" dirty="0" smtClean="0">
                <a:hlinkClick r:id="rId5"/>
              </a:rPr>
              <a:t>www.inria.fr/en/centre/head-office</a:t>
            </a:r>
            <a:endParaRPr lang="fr-FR" sz="1600" dirty="0" smtClean="0"/>
          </a:p>
          <a:p>
            <a:r>
              <a:rPr lang="fr-FR" sz="1600" dirty="0">
                <a:hlinkClick r:id="rId6"/>
              </a:rPr>
              <a:t>https://</a:t>
            </a:r>
            <a:r>
              <a:rPr lang="fr-FR" sz="1600" dirty="0" smtClean="0">
                <a:hlinkClick r:id="rId6"/>
              </a:rPr>
              <a:t>www.inria.fr/centre/siege</a:t>
            </a:r>
            <a:endParaRPr lang="fr-FR" sz="1600" dirty="0" smtClean="0"/>
          </a:p>
          <a:p>
            <a:endParaRPr lang="fr-FR" sz="1600" dirty="0" smtClean="0"/>
          </a:p>
          <a:p>
            <a:r>
              <a:rPr lang="fr-FR" sz="1600" b="1" dirty="0" smtClean="0"/>
              <a:t>INRIA CRI SA-M (</a:t>
            </a:r>
            <a:r>
              <a:rPr lang="fr-FR" sz="1600" dirty="0"/>
              <a:t>Centre de Recherche INRIA Sophia Antipolis </a:t>
            </a:r>
            <a:r>
              <a:rPr lang="fr-FR" sz="1600" dirty="0" smtClean="0"/>
              <a:t>Méditerranée)</a:t>
            </a:r>
            <a:endParaRPr lang="fr-FR" sz="1600" b="1" dirty="0"/>
          </a:p>
          <a:p>
            <a:pPr lvl="0"/>
            <a:r>
              <a:rPr lang="fr-FR" sz="1600" b="1" dirty="0" err="1" smtClean="0">
                <a:solidFill>
                  <a:srgbClr val="0070C0"/>
                </a:solidFill>
              </a:rPr>
              <a:t>Newcomer’s</a:t>
            </a:r>
            <a:r>
              <a:rPr lang="fr-FR" sz="1600" b="1" dirty="0" smtClean="0">
                <a:solidFill>
                  <a:srgbClr val="0070C0"/>
                </a:solidFill>
              </a:rPr>
              <a:t> </a:t>
            </a:r>
            <a:r>
              <a:rPr lang="fr-FR" sz="1600" b="1" dirty="0">
                <a:solidFill>
                  <a:srgbClr val="0070C0"/>
                </a:solidFill>
              </a:rPr>
              <a:t>guide </a:t>
            </a:r>
            <a:endParaRPr lang="fr-FR" sz="1600" b="1" dirty="0" smtClean="0">
              <a:solidFill>
                <a:srgbClr val="0070C0"/>
              </a:solidFill>
            </a:endParaRPr>
          </a:p>
          <a:p>
            <a:pPr lvl="0"/>
            <a:r>
              <a:rPr lang="fr-FR" sz="1600" b="1" dirty="0">
                <a:solidFill>
                  <a:srgbClr val="0070C0"/>
                </a:solidFill>
                <a:hlinkClick r:id="rId7"/>
              </a:rPr>
              <a:t>https://</a:t>
            </a:r>
            <a:r>
              <a:rPr lang="fr-FR" sz="1600" b="1" dirty="0" smtClean="0">
                <a:solidFill>
                  <a:srgbClr val="0070C0"/>
                </a:solidFill>
                <a:hlinkClick r:id="rId7"/>
              </a:rPr>
              <a:t>intranet.inria.fr/en/Inria/Research-centres/Sophia-Antipolis-Mediterranee/Welcome</a:t>
            </a:r>
          </a:p>
          <a:p>
            <a:pPr lvl="0"/>
            <a:r>
              <a:rPr lang="fr-FR" sz="1600" b="1" dirty="0" err="1" smtClean="0">
                <a:solidFill>
                  <a:srgbClr val="0070C0"/>
                </a:solidFill>
                <a:hlinkClick r:id="rId7"/>
              </a:rPr>
              <a:t>Booklet</a:t>
            </a:r>
            <a:r>
              <a:rPr lang="fr-FR" sz="1600" b="1" dirty="0" smtClean="0">
                <a:solidFill>
                  <a:srgbClr val="0070C0"/>
                </a:solidFill>
              </a:rPr>
              <a:t> </a:t>
            </a:r>
          </a:p>
          <a:p>
            <a:pPr lvl="0"/>
            <a:r>
              <a:rPr lang="fr-FR" sz="1600" dirty="0" smtClean="0">
                <a:solidFill>
                  <a:srgbClr val="808080"/>
                </a:solidFill>
                <a:hlinkClick r:id="rId8"/>
              </a:rPr>
              <a:t>https</a:t>
            </a:r>
            <a:r>
              <a:rPr lang="fr-FR" sz="1600" dirty="0">
                <a:solidFill>
                  <a:srgbClr val="808080"/>
                </a:solidFill>
                <a:hlinkClick r:id="rId8"/>
              </a:rPr>
              <a:t>://</a:t>
            </a:r>
            <a:r>
              <a:rPr lang="fr-FR" sz="1600" dirty="0" smtClean="0">
                <a:solidFill>
                  <a:srgbClr val="808080"/>
                </a:solidFill>
                <a:hlinkClick r:id="rId8"/>
              </a:rPr>
              <a:t>intranet.inria.fr/Inria/Siege-Centres/Sophia-Antipolis-Mediterranee/Livret-d-accueil</a:t>
            </a:r>
            <a:endParaRPr lang="fr-FR" sz="1600" dirty="0" smtClean="0">
              <a:solidFill>
                <a:srgbClr val="808080"/>
              </a:solidFill>
            </a:endParaRPr>
          </a:p>
          <a:p>
            <a:pPr lvl="0"/>
            <a:endParaRPr lang="fr-FR" sz="1600" dirty="0">
              <a:solidFill>
                <a:srgbClr val="808080"/>
              </a:solidFill>
            </a:endParaRPr>
          </a:p>
          <a:p>
            <a:pPr lvl="0"/>
            <a:r>
              <a:rPr lang="fr-FR" sz="1600" b="1" dirty="0" smtClean="0">
                <a:solidFill>
                  <a:srgbClr val="0070C0"/>
                </a:solidFill>
              </a:rPr>
              <a:t>Site </a:t>
            </a:r>
            <a:r>
              <a:rPr lang="fr-FR" sz="1600" b="1" dirty="0" err="1">
                <a:solidFill>
                  <a:srgbClr val="0070C0"/>
                </a:solidFill>
              </a:rPr>
              <a:t>map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</a:p>
          <a:p>
            <a:pPr lvl="0"/>
            <a:r>
              <a:rPr lang="fr-FR" sz="1400" dirty="0">
                <a:solidFill>
                  <a:srgbClr val="808080"/>
                </a:solidFill>
                <a:hlinkClick r:id="rId9"/>
              </a:rPr>
              <a:t>http://www.inria.fr/centre/sophia/presentation/les-implantations-du-centre-sur-le-bassin-mediterraneen</a:t>
            </a:r>
            <a:endParaRPr lang="fr-FR" sz="1400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Contacts of </a:t>
            </a:r>
            <a:r>
              <a:rPr lang="fr-FR" dirty="0" err="1" smtClean="0"/>
              <a:t>internal</a:t>
            </a:r>
            <a:r>
              <a:rPr lang="fr-FR" dirty="0" smtClean="0"/>
              <a:t> services</a:t>
            </a:r>
            <a:endParaRPr lang="fr-FR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1854471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3188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344596"/>
            <a:ext cx="7540625" cy="996172"/>
          </a:xfrm>
        </p:spPr>
        <p:txBody>
          <a:bodyPr/>
          <a:lstStyle/>
          <a:p>
            <a:r>
              <a:rPr lang="fr-FR" dirty="0" smtClean="0"/>
              <a:t>Contacts: Assistant, </a:t>
            </a:r>
            <a:r>
              <a:rPr lang="fr-FR" dirty="0" err="1"/>
              <a:t>R</a:t>
            </a:r>
            <a:r>
              <a:rPr lang="fr-FR" dirty="0" err="1" smtClean="0"/>
              <a:t>eception</a:t>
            </a:r>
            <a:r>
              <a:rPr lang="fr-FR" dirty="0" smtClean="0"/>
              <a:t>, General Services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FR" smtClean="0"/>
              <a:t>- </a:t>
            </a:r>
            <a:fld id="{CCD8A327-4A42-4F42-8894-A6F43B7F265B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063823" y="1340768"/>
            <a:ext cx="7540625" cy="475252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fr-FR" sz="1600" b="1" u="sng" dirty="0" smtClean="0">
                <a:solidFill>
                  <a:srgbClr val="0070C0"/>
                </a:solidFill>
              </a:rPr>
              <a:t>For </a:t>
            </a:r>
            <a:r>
              <a:rPr lang="fr-FR" sz="1600" b="1" u="sng" dirty="0" err="1">
                <a:solidFill>
                  <a:srgbClr val="0070C0"/>
                </a:solidFill>
              </a:rPr>
              <a:t>any</a:t>
            </a:r>
            <a:r>
              <a:rPr lang="fr-FR" sz="1600" b="1" u="sng" dirty="0">
                <a:solidFill>
                  <a:srgbClr val="0070C0"/>
                </a:solidFill>
              </a:rPr>
              <a:t> </a:t>
            </a:r>
            <a:r>
              <a:rPr lang="fr-FR" sz="1600" b="1" u="sng" dirty="0" smtClean="0">
                <a:solidFill>
                  <a:srgbClr val="0070C0"/>
                </a:solidFill>
              </a:rPr>
              <a:t>questions</a:t>
            </a:r>
            <a:r>
              <a:rPr lang="fr-FR" sz="1600" b="1" dirty="0" smtClean="0">
                <a:solidFill>
                  <a:srgbClr val="0070C0"/>
                </a:solidFill>
              </a:rPr>
              <a:t> </a:t>
            </a:r>
            <a:r>
              <a:rPr lang="fr-FR" sz="1600" dirty="0" smtClean="0">
                <a:solidFill>
                  <a:srgbClr val="0070C0"/>
                </a:solidFill>
              </a:rPr>
              <a:t>contact </a:t>
            </a:r>
            <a:r>
              <a:rPr lang="fr-FR" sz="1600" dirty="0" err="1" smtClean="0">
                <a:solidFill>
                  <a:srgbClr val="0070C0"/>
                </a:solidFill>
              </a:rPr>
              <a:t>your</a:t>
            </a:r>
            <a:r>
              <a:rPr lang="fr-FR" sz="1600" dirty="0" smtClean="0">
                <a:solidFill>
                  <a:srgbClr val="0070C0"/>
                </a:solidFill>
              </a:rPr>
              <a:t> </a:t>
            </a:r>
            <a:r>
              <a:rPr lang="fr-FR" sz="1600" b="1" dirty="0" smtClean="0">
                <a:solidFill>
                  <a:srgbClr val="0070C0"/>
                </a:solidFill>
              </a:rPr>
              <a:t>team Assistant</a:t>
            </a:r>
            <a:r>
              <a:rPr lang="fr-FR" sz="1600" dirty="0" smtClean="0"/>
              <a:t> </a:t>
            </a:r>
            <a:endParaRPr lang="fr-FR" sz="1600" dirty="0"/>
          </a:p>
          <a:p>
            <a:pPr marL="0" indent="0">
              <a:lnSpc>
                <a:spcPct val="150000"/>
              </a:lnSpc>
            </a:pPr>
            <a:r>
              <a:rPr lang="fr-FR" sz="1600" b="1" dirty="0">
                <a:solidFill>
                  <a:srgbClr val="FF0000"/>
                </a:solidFill>
                <a:sym typeface="Wingdings 2"/>
              </a:rPr>
              <a:t></a:t>
            </a:r>
            <a:r>
              <a:rPr lang="fr-FR" sz="1600" b="1" dirty="0">
                <a:sym typeface="Wingdings 2"/>
              </a:rPr>
              <a:t> </a:t>
            </a:r>
            <a:r>
              <a:rPr lang="fr-FR" sz="1600" b="1" dirty="0" smtClean="0">
                <a:sym typeface="Wingdings 2"/>
              </a:rPr>
              <a:t>7 </a:t>
            </a:r>
            <a:r>
              <a:rPr lang="fr-FR" sz="1600" dirty="0" smtClean="0"/>
              <a:t>???? </a:t>
            </a:r>
            <a:r>
              <a:rPr lang="fr-FR" sz="1600" dirty="0"/>
              <a:t>(+33 4 92 38 </a:t>
            </a:r>
            <a:r>
              <a:rPr lang="fr-FR" sz="1600" dirty="0" smtClean="0"/>
              <a:t>???? </a:t>
            </a:r>
            <a:r>
              <a:rPr lang="fr-FR" sz="1600" dirty="0" err="1" smtClean="0"/>
              <a:t>from</a:t>
            </a:r>
            <a:r>
              <a:rPr lang="fr-FR" sz="1600" dirty="0" smtClean="0"/>
              <a:t> </a:t>
            </a:r>
            <a:r>
              <a:rPr lang="fr-FR" sz="1600" dirty="0" err="1"/>
              <a:t>outside</a:t>
            </a:r>
            <a:r>
              <a:rPr lang="fr-FR" sz="1600" dirty="0"/>
              <a:t>) – </a:t>
            </a:r>
            <a:r>
              <a:rPr lang="fr-FR" sz="1600" b="1" dirty="0" smtClean="0">
                <a:hlinkClick r:id="rId2"/>
              </a:rPr>
              <a:t>name.lastname@inria.fr</a:t>
            </a:r>
            <a:endParaRPr lang="fr-FR" sz="1600" b="1" dirty="0"/>
          </a:p>
          <a:p>
            <a:pPr marL="0" indent="0">
              <a:lnSpc>
                <a:spcPct val="100000"/>
              </a:lnSpc>
            </a:pPr>
            <a:endParaRPr lang="fr-FR" sz="1600" b="1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600" b="1" u="sng" dirty="0" smtClean="0">
                <a:solidFill>
                  <a:srgbClr val="0070C0"/>
                </a:solidFill>
              </a:rPr>
              <a:t>CRI </a:t>
            </a:r>
            <a:r>
              <a:rPr lang="fr-FR" sz="1600" b="1" u="sng" dirty="0">
                <a:solidFill>
                  <a:srgbClr val="0070C0"/>
                </a:solidFill>
              </a:rPr>
              <a:t>SA-M </a:t>
            </a:r>
            <a:r>
              <a:rPr lang="fr-FR" sz="1600" b="1" u="sng" dirty="0" err="1">
                <a:solidFill>
                  <a:srgbClr val="0070C0"/>
                </a:solidFill>
              </a:rPr>
              <a:t>Reception</a:t>
            </a:r>
            <a:endParaRPr lang="fr-FR" sz="1600" b="1" u="sng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600" b="1" dirty="0">
                <a:solidFill>
                  <a:srgbClr val="FF0000"/>
                </a:solidFill>
                <a:sym typeface="Wingdings 2"/>
              </a:rPr>
              <a:t></a:t>
            </a:r>
            <a:r>
              <a:rPr lang="fr-FR" sz="1600" b="1" dirty="0">
                <a:sym typeface="Wingdings 2"/>
              </a:rPr>
              <a:t> </a:t>
            </a:r>
            <a:r>
              <a:rPr lang="fr-FR" sz="1600" b="1" dirty="0" smtClean="0">
                <a:sym typeface="Wingdings 2"/>
              </a:rPr>
              <a:t>7 </a:t>
            </a:r>
            <a:r>
              <a:rPr lang="fr-FR" sz="1600" b="1" dirty="0" smtClean="0"/>
              <a:t>7777 </a:t>
            </a:r>
            <a:r>
              <a:rPr lang="fr-FR" sz="1600" dirty="0"/>
              <a:t>(+33 4 92 38 </a:t>
            </a:r>
            <a:r>
              <a:rPr lang="fr-FR" sz="1600" dirty="0" smtClean="0"/>
              <a:t>77 77 </a:t>
            </a:r>
            <a:r>
              <a:rPr lang="fr-FR" sz="1600" dirty="0" err="1"/>
              <a:t>from</a:t>
            </a:r>
            <a:r>
              <a:rPr lang="fr-FR" sz="1600" dirty="0"/>
              <a:t> </a:t>
            </a:r>
            <a:r>
              <a:rPr lang="fr-FR" sz="1600" dirty="0" err="1"/>
              <a:t>outside</a:t>
            </a:r>
            <a:r>
              <a:rPr lang="fr-FR" sz="1600" dirty="0"/>
              <a:t>)  - </a:t>
            </a:r>
            <a:r>
              <a:rPr lang="fr-FR" sz="1600" b="1" dirty="0">
                <a:hlinkClick r:id="rId3"/>
              </a:rPr>
              <a:t>sophia.accueil@inria.fr</a:t>
            </a:r>
            <a:endParaRPr lang="fr-FR" sz="1600" b="1" dirty="0"/>
          </a:p>
          <a:p>
            <a:pPr marL="0" indent="0">
              <a:lnSpc>
                <a:spcPct val="100000"/>
              </a:lnSpc>
            </a:pPr>
            <a:endParaRPr lang="fr-FR" sz="1600" b="1" u="sng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</a:pPr>
            <a:r>
              <a:rPr lang="fr-FR" sz="1600" b="1" u="sng" dirty="0" smtClean="0">
                <a:solidFill>
                  <a:srgbClr val="FF0000"/>
                </a:solidFill>
              </a:rPr>
              <a:t>NB: if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you</a:t>
            </a:r>
            <a:r>
              <a:rPr lang="fr-FR" sz="1600" b="1" u="sng" dirty="0" smtClean="0">
                <a:solidFill>
                  <a:srgbClr val="FF0000"/>
                </a:solidFill>
              </a:rPr>
              <a:t> call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from</a:t>
            </a:r>
            <a:r>
              <a:rPr lang="fr-FR" sz="1600" b="1" u="sng" dirty="0" smtClean="0">
                <a:solidFill>
                  <a:srgbClr val="FF0000"/>
                </a:solidFill>
              </a:rPr>
              <a:t>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Inria</a:t>
            </a:r>
            <a:r>
              <a:rPr lang="fr-FR" sz="1600" b="1" u="sng" dirty="0" smtClean="0">
                <a:solidFill>
                  <a:srgbClr val="FF0000"/>
                </a:solidFill>
              </a:rPr>
              <a:t> site to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internal</a:t>
            </a:r>
            <a:r>
              <a:rPr lang="fr-FR" sz="1600" b="1" u="sng" dirty="0" smtClean="0">
                <a:solidFill>
                  <a:srgbClr val="FF0000"/>
                </a:solidFill>
              </a:rPr>
              <a:t> service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with</a:t>
            </a:r>
            <a:r>
              <a:rPr lang="fr-FR" sz="1600" b="1" u="sng" dirty="0" smtClean="0">
                <a:solidFill>
                  <a:srgbClr val="FF0000"/>
                </a:solidFill>
              </a:rPr>
              <a:t>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only</a:t>
            </a:r>
            <a:r>
              <a:rPr lang="fr-FR" sz="1600" b="1" u="sng" dirty="0" smtClean="0">
                <a:solidFill>
                  <a:srgbClr val="FF0000"/>
                </a:solidFill>
              </a:rPr>
              <a:t> the extension,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please</a:t>
            </a:r>
            <a:r>
              <a:rPr lang="fr-FR" sz="1600" b="1" u="sng" dirty="0" smtClean="0">
                <a:solidFill>
                  <a:srgbClr val="FF0000"/>
                </a:solidFill>
              </a:rPr>
              <a:t> enter 7 and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then</a:t>
            </a:r>
            <a:r>
              <a:rPr lang="fr-FR" sz="1600" b="1" u="sng" dirty="0" smtClean="0">
                <a:solidFill>
                  <a:srgbClr val="FF0000"/>
                </a:solidFill>
              </a:rPr>
              <a:t> the 4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numbers</a:t>
            </a:r>
            <a:r>
              <a:rPr lang="fr-FR" sz="1600" b="1" u="sng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</a:pPr>
            <a:r>
              <a:rPr lang="fr-FR" sz="1600" b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r>
              <a:rPr lang="fr-FR" sz="1600" b="1" u="sng" dirty="0" smtClean="0">
                <a:solidFill>
                  <a:srgbClr val="FF0000"/>
                </a:solidFill>
              </a:rPr>
              <a:t> to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make</a:t>
            </a:r>
            <a:r>
              <a:rPr lang="fr-FR" sz="1600" b="1" u="sng" dirty="0" smtClean="0">
                <a:solidFill>
                  <a:srgbClr val="FF0000"/>
                </a:solidFill>
              </a:rPr>
              <a:t> a call to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external</a:t>
            </a:r>
            <a:r>
              <a:rPr lang="fr-FR" sz="1600" b="1" u="sng" dirty="0" smtClean="0">
                <a:solidFill>
                  <a:srgbClr val="FF0000"/>
                </a:solidFill>
              </a:rPr>
              <a:t>, enter the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classic</a:t>
            </a:r>
            <a:r>
              <a:rPr lang="fr-FR" sz="1600" b="1" u="sng" dirty="0" smtClean="0">
                <a:solidFill>
                  <a:srgbClr val="FF0000"/>
                </a:solidFill>
              </a:rPr>
              <a:t> phone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numbers</a:t>
            </a:r>
            <a:endParaRPr lang="fr-FR" sz="1600" b="1" u="sng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</a:pPr>
            <a:endParaRPr lang="fr-FR" sz="1600" b="1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600" b="1" u="sng" dirty="0" smtClean="0">
                <a:solidFill>
                  <a:srgbClr val="0070C0"/>
                </a:solidFill>
              </a:rPr>
              <a:t>GENERAL SERVICES: 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Building </a:t>
            </a:r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Cauchy</a:t>
            </a:r>
            <a:endParaRPr lang="fr-FR" sz="1600" b="1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600" b="1" u="sng" dirty="0">
                <a:solidFill>
                  <a:srgbClr val="0070C0"/>
                </a:solidFill>
                <a:hlinkClick r:id="rId4"/>
              </a:rPr>
              <a:t>https://</a:t>
            </a:r>
            <a:r>
              <a:rPr lang="fr-FR" sz="1600" b="1" u="sng" dirty="0" smtClean="0">
                <a:solidFill>
                  <a:srgbClr val="0070C0"/>
                </a:solidFill>
                <a:hlinkClick r:id="rId4"/>
              </a:rPr>
              <a:t>intranet.inria.fr/Inria/Siege-Centres/Sophia-Antipolis-Mediterranee/La-Direction-et-les-services-du-centre/Services-Generaux/Contacts</a:t>
            </a:r>
            <a:endParaRPr lang="fr-FR" sz="1600" b="1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</a:pPr>
            <a:endParaRPr lang="fr-FR" sz="1600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</a:pPr>
            <a:endParaRPr lang="en-US" sz="16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</a:pPr>
            <a:endParaRPr lang="en-US" sz="1600" dirty="0"/>
          </a:p>
          <a:p>
            <a:pPr marL="0" indent="0">
              <a:lnSpc>
                <a:spcPct val="100000"/>
              </a:lnSpc>
            </a:pPr>
            <a:endParaRPr lang="fr-FR" sz="1600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</a:pPr>
            <a:endParaRPr lang="fr-FR" sz="1600" b="1" dirty="0" smtClean="0"/>
          </a:p>
          <a:p>
            <a:pPr marL="0" indent="0">
              <a:lnSpc>
                <a:spcPct val="150000"/>
              </a:lnSpc>
            </a:pPr>
            <a:endParaRPr lang="fr-FR" sz="1600" b="1" dirty="0" smtClean="0"/>
          </a:p>
          <a:p>
            <a:pPr marL="0" indent="0">
              <a:lnSpc>
                <a:spcPct val="150000"/>
              </a:lnSpc>
            </a:pPr>
            <a:endParaRPr lang="fr-FR" sz="1600" b="1" u="sng" dirty="0">
              <a:solidFill>
                <a:srgbClr val="0070C0"/>
              </a:solidFill>
            </a:endParaRPr>
          </a:p>
        </p:txBody>
      </p:sp>
      <p:pic>
        <p:nvPicPr>
          <p:cNvPr id="9" name="Image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4624"/>
            <a:ext cx="1219572" cy="121957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248" y="5025116"/>
            <a:ext cx="1424240" cy="106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7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116632"/>
            <a:ext cx="7540625" cy="936104"/>
          </a:xfrm>
        </p:spPr>
        <p:txBody>
          <a:bodyPr/>
          <a:lstStyle/>
          <a:p>
            <a:r>
              <a:rPr lang="fr-FR" dirty="0" smtClean="0"/>
              <a:t>Contacts: IT Support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FR" smtClean="0"/>
              <a:t>- </a:t>
            </a:r>
            <a:fld id="{CCD8A327-4A42-4F42-8894-A6F43B7F265B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268760"/>
            <a:ext cx="7540625" cy="345638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fr-FR" sz="1600" b="1" u="sng" dirty="0" smtClean="0">
                <a:solidFill>
                  <a:srgbClr val="0070C0"/>
                </a:solidFill>
              </a:rPr>
              <a:t>IT Support: </a:t>
            </a:r>
            <a:r>
              <a:rPr lang="fr-FR" sz="1600" b="1" u="sng" dirty="0">
                <a:solidFill>
                  <a:srgbClr val="0070C0"/>
                </a:solidFill>
                <a:hlinkClick r:id="rId2"/>
              </a:rPr>
              <a:t>https://</a:t>
            </a:r>
            <a:r>
              <a:rPr lang="fr-FR" sz="1600" b="1" u="sng" dirty="0" smtClean="0">
                <a:solidFill>
                  <a:srgbClr val="0070C0"/>
                </a:solidFill>
                <a:hlinkClick r:id="rId2"/>
              </a:rPr>
              <a:t>intranet.inria.fr/en/content/view/full/9102</a:t>
            </a:r>
            <a:endParaRPr lang="fr-FR" sz="1600" b="1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600" dirty="0" smtClean="0"/>
              <a:t>The </a:t>
            </a:r>
            <a:r>
              <a:rPr lang="en-US" sz="1600" dirty="0"/>
              <a:t>"</a:t>
            </a:r>
            <a:r>
              <a:rPr lang="en-US" sz="1600" dirty="0" smtClean="0"/>
              <a:t>permanence“ office is located to </a:t>
            </a:r>
            <a:r>
              <a:rPr lang="en-US" sz="1600" b="1" dirty="0" smtClean="0"/>
              <a:t>Cauchy </a:t>
            </a:r>
            <a:r>
              <a:rPr lang="en-US" sz="1600" b="1" dirty="0"/>
              <a:t>building</a:t>
            </a:r>
            <a:r>
              <a:rPr lang="en-US" sz="1600" dirty="0"/>
              <a:t>, C030) </a:t>
            </a:r>
          </a:p>
          <a:p>
            <a:pPr marL="0" indent="0">
              <a:lnSpc>
                <a:spcPct val="150000"/>
              </a:lnSpc>
            </a:pPr>
            <a:r>
              <a:rPr lang="en-US" sz="1600" dirty="0" smtClean="0"/>
              <a:t>And The </a:t>
            </a:r>
            <a:r>
              <a:rPr lang="en-US" sz="1600" dirty="0"/>
              <a:t>"</a:t>
            </a:r>
            <a:r>
              <a:rPr lang="en-US" sz="1600" dirty="0" err="1"/>
              <a:t>magasin</a:t>
            </a:r>
            <a:r>
              <a:rPr lang="en-US" sz="1600" dirty="0"/>
              <a:t>" </a:t>
            </a:r>
            <a:r>
              <a:rPr lang="en-US" sz="1600" dirty="0" smtClean="0"/>
              <a:t>are </a:t>
            </a:r>
            <a:r>
              <a:rPr lang="en-US" sz="1600" dirty="0" smtClean="0">
                <a:solidFill>
                  <a:srgbClr val="0070C0"/>
                </a:solidFill>
              </a:rPr>
              <a:t>open </a:t>
            </a:r>
            <a:r>
              <a:rPr lang="en-US" sz="1600" b="1" dirty="0">
                <a:solidFill>
                  <a:srgbClr val="0070C0"/>
                </a:solidFill>
              </a:rPr>
              <a:t>from 1pm to 5pm from Monday to Friday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- </a:t>
            </a:r>
            <a:r>
              <a:rPr lang="en-US" sz="1600" dirty="0"/>
              <a:t>for </a:t>
            </a:r>
            <a:r>
              <a:rPr lang="en-US" sz="1600" dirty="0" smtClean="0"/>
              <a:t>any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emergencies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/>
              <a:t>: 04 </a:t>
            </a:r>
            <a:r>
              <a:rPr lang="en-US" sz="1600" dirty="0"/>
              <a:t>9238 </a:t>
            </a:r>
            <a:r>
              <a:rPr lang="en-US" sz="1600" b="1" dirty="0" smtClean="0">
                <a:solidFill>
                  <a:srgbClr val="0070C0"/>
                </a:solidFill>
              </a:rPr>
              <a:t>5000 (7 5000) </a:t>
            </a:r>
            <a:r>
              <a:rPr lang="en-US" sz="1600" b="1" dirty="0">
                <a:solidFill>
                  <a:srgbClr val="0070C0"/>
                </a:solidFill>
              </a:rPr>
              <a:t>during the SIC working hours </a:t>
            </a:r>
            <a:r>
              <a:rPr lang="en-US" sz="1600" b="1" dirty="0" smtClean="0">
                <a:solidFill>
                  <a:srgbClr val="FF0000"/>
                </a:solidFill>
              </a:rPr>
              <a:t>from </a:t>
            </a:r>
            <a:r>
              <a:rPr lang="en-US" sz="1600" b="1" dirty="0">
                <a:solidFill>
                  <a:srgbClr val="FF0000"/>
                </a:solidFill>
              </a:rPr>
              <a:t>9am to 12am and 1pm to </a:t>
            </a:r>
            <a:r>
              <a:rPr lang="en-US" sz="1600" b="1" dirty="0" smtClean="0">
                <a:solidFill>
                  <a:srgbClr val="FF0000"/>
                </a:solidFill>
              </a:rPr>
              <a:t>5pm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- </a:t>
            </a:r>
            <a:r>
              <a:rPr lang="en-US" sz="1600" b="1" dirty="0" smtClean="0"/>
              <a:t>And before to contact them maybe you could find the solution to their section:</a:t>
            </a:r>
          </a:p>
          <a:p>
            <a:pPr marL="0" indent="0">
              <a:lnSpc>
                <a:spcPct val="150000"/>
              </a:lnSpc>
            </a:pPr>
            <a:r>
              <a:rPr lang="en-US" sz="1600" dirty="0">
                <a:hlinkClick r:id="rId3"/>
              </a:rPr>
              <a:t>http://www-sop.inria.fr/semir/MyFAQ</a:t>
            </a:r>
            <a:r>
              <a:rPr lang="en-US" sz="1600" dirty="0" smtClean="0">
                <a:hlinkClick r:id="rId3"/>
              </a:rPr>
              <a:t>/</a:t>
            </a:r>
            <a:endParaRPr lang="en-US" sz="1600" dirty="0" smtClean="0"/>
          </a:p>
          <a:p>
            <a:pPr marL="0" indent="0">
              <a:lnSpc>
                <a:spcPct val="100000"/>
              </a:lnSpc>
            </a:pPr>
            <a:endParaRPr lang="en-US" sz="16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</a:pPr>
            <a:endParaRPr lang="en-US" sz="1200" dirty="0" smtClean="0"/>
          </a:p>
          <a:p>
            <a:pPr marL="0" indent="0">
              <a:lnSpc>
                <a:spcPct val="150000"/>
              </a:lnSpc>
            </a:pPr>
            <a:endParaRPr lang="en-US" sz="1200" dirty="0"/>
          </a:p>
          <a:p>
            <a:pPr marL="0" indent="0">
              <a:lnSpc>
                <a:spcPct val="150000"/>
              </a:lnSpc>
            </a:pPr>
            <a:endParaRPr lang="en-US" sz="1200" dirty="0"/>
          </a:p>
          <a:p>
            <a:pPr marL="0" indent="0">
              <a:lnSpc>
                <a:spcPct val="100000"/>
              </a:lnSpc>
            </a:pPr>
            <a:endParaRPr lang="fr-FR" sz="1200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</a:pPr>
            <a:endParaRPr lang="fr-FR" sz="1200" b="1" dirty="0" smtClean="0"/>
          </a:p>
          <a:p>
            <a:pPr marL="0" indent="0">
              <a:lnSpc>
                <a:spcPct val="150000"/>
              </a:lnSpc>
            </a:pPr>
            <a:endParaRPr lang="fr-FR" sz="1200" b="1" dirty="0" smtClean="0"/>
          </a:p>
          <a:p>
            <a:pPr marL="0" indent="0">
              <a:lnSpc>
                <a:spcPct val="150000"/>
              </a:lnSpc>
            </a:pPr>
            <a:endParaRPr lang="fr-FR" sz="1200" b="1" u="sng" dirty="0">
              <a:solidFill>
                <a:srgbClr val="0070C0"/>
              </a:solidFill>
            </a:endParaRPr>
          </a:p>
        </p:txBody>
      </p:sp>
      <p:pic>
        <p:nvPicPr>
          <p:cNvPr id="9" name="Image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4624"/>
            <a:ext cx="1219572" cy="121957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462" y="3607640"/>
            <a:ext cx="1682026" cy="126152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71600" y="4941168"/>
            <a:ext cx="7848872" cy="923330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FOR ANY QUESTIONS TO IT AND GENERAL SERVICES, </a:t>
            </a: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USE THE HELPDESK</a:t>
            </a:r>
          </a:p>
          <a:p>
            <a:pPr algn="ctr"/>
            <a:r>
              <a:rPr lang="en-US" dirty="0" smtClean="0">
                <a:hlinkClick r:id="rId8"/>
              </a:rPr>
              <a:t>https</a:t>
            </a:r>
            <a:r>
              <a:rPr lang="en-US" dirty="0">
                <a:hlinkClick r:id="rId8"/>
              </a:rPr>
              <a:t>://helpdesk.inria.fr</a:t>
            </a:r>
            <a:r>
              <a:rPr lang="en-US" dirty="0" smtClean="0">
                <a:hlinkClick r:id="rId8"/>
              </a:rPr>
              <a:t>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17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53752"/>
            <a:ext cx="7540625" cy="1143000"/>
          </a:xfrm>
        </p:spPr>
        <p:txBody>
          <a:bodyPr/>
          <a:lstStyle/>
          <a:p>
            <a:r>
              <a:rPr lang="fr-FR" dirty="0" smtClean="0"/>
              <a:t>Contacts: </a:t>
            </a:r>
            <a:r>
              <a:rPr lang="fr-FR" dirty="0" err="1" smtClean="0"/>
              <a:t>Human</a:t>
            </a:r>
            <a:r>
              <a:rPr lang="fr-FR" dirty="0" smtClean="0"/>
              <a:t> Ressources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FR" smtClean="0"/>
              <a:t>- </a:t>
            </a:r>
            <a:fld id="{CCD8A327-4A42-4F42-8894-A6F43B7F265B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06153" y="1341338"/>
            <a:ext cx="7902351" cy="460794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fr-FR" sz="1200" b="1" u="sng" dirty="0" err="1" smtClean="0">
                <a:solidFill>
                  <a:srgbClr val="0070C0"/>
                </a:solidFill>
              </a:rPr>
              <a:t>Human</a:t>
            </a:r>
            <a:r>
              <a:rPr lang="fr-FR" sz="1200" b="1" u="sng" dirty="0" smtClean="0">
                <a:solidFill>
                  <a:srgbClr val="0070C0"/>
                </a:solidFill>
              </a:rPr>
              <a:t> Ressources Service (HRS) -</a:t>
            </a:r>
            <a:r>
              <a:rPr lang="fr-FR" sz="1200" b="1" dirty="0" smtClean="0"/>
              <a:t> </a:t>
            </a:r>
            <a:r>
              <a:rPr lang="fr-FR" sz="1200" b="1" dirty="0"/>
              <a:t>Building Fermat </a:t>
            </a:r>
          </a:p>
          <a:p>
            <a:pPr marL="0" indent="0"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  <a:hlinkClick r:id="rId2"/>
              </a:rPr>
              <a:t>https</a:t>
            </a:r>
            <a:r>
              <a:rPr lang="fr-FR" sz="1200" b="1" dirty="0">
                <a:solidFill>
                  <a:srgbClr val="0070C0"/>
                </a:solidFill>
                <a:hlinkClick r:id="rId2"/>
              </a:rPr>
              <a:t>://intranet.inria.fr/Inria/Siege-Centres/Sophia-Antipolis-Mediterranee/La-Direction-et-les-services-du-centre/Services-des-Ressources-Humaines/Contacts</a:t>
            </a:r>
            <a:r>
              <a:rPr lang="fr-FR" sz="1200" b="1" u="sng" dirty="0" smtClean="0">
                <a:solidFill>
                  <a:srgbClr val="0070C0"/>
                </a:solidFill>
                <a:hlinkClick r:id="rId2"/>
              </a:rPr>
              <a:t>/</a:t>
            </a:r>
            <a:endParaRPr lang="fr-FR" sz="1200" b="1" u="sng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200" b="1" dirty="0" smtClean="0"/>
              <a:t>The </a:t>
            </a:r>
            <a:r>
              <a:rPr lang="fr-FR" sz="1200" b="1" dirty="0"/>
              <a:t>contact </a:t>
            </a:r>
            <a:r>
              <a:rPr lang="fr-FR" sz="1200" b="1" dirty="0" err="1" smtClean="0"/>
              <a:t>Depending</a:t>
            </a:r>
            <a:r>
              <a:rPr lang="fr-FR" sz="1200" b="1" dirty="0" smtClean="0"/>
              <a:t> on </a:t>
            </a:r>
            <a:r>
              <a:rPr lang="fr-FR" sz="1200" b="1" dirty="0" err="1" smtClean="0"/>
              <a:t>your</a:t>
            </a:r>
            <a:r>
              <a:rPr lang="fr-FR" sz="1200" b="1" dirty="0" smtClean="0"/>
              <a:t> team - </a:t>
            </a:r>
            <a:r>
              <a:rPr lang="fr-FR" sz="1200" b="1" dirty="0" smtClean="0">
                <a:sym typeface="Wingdings 2"/>
              </a:rPr>
              <a:t> 7 ????</a:t>
            </a:r>
            <a:r>
              <a:rPr lang="fr-FR" sz="1200" dirty="0" smtClean="0"/>
              <a:t> </a:t>
            </a:r>
            <a:r>
              <a:rPr lang="fr-FR" sz="1200" dirty="0"/>
              <a:t>(+33 4 92 38 </a:t>
            </a:r>
            <a:r>
              <a:rPr lang="fr-FR" sz="1200" dirty="0" smtClean="0"/>
              <a:t>???? </a:t>
            </a:r>
            <a:r>
              <a:rPr lang="fr-FR" sz="1200" dirty="0" err="1"/>
              <a:t>from</a:t>
            </a:r>
            <a:r>
              <a:rPr lang="fr-FR" sz="1200" dirty="0"/>
              <a:t> </a:t>
            </a:r>
            <a:r>
              <a:rPr lang="fr-FR" sz="1200" dirty="0" err="1"/>
              <a:t>outside</a:t>
            </a:r>
            <a:r>
              <a:rPr lang="fr-FR" sz="1200" dirty="0"/>
              <a:t>) </a:t>
            </a:r>
            <a:r>
              <a:rPr lang="fr-FR" sz="1200" dirty="0" smtClean="0"/>
              <a:t>–</a:t>
            </a:r>
            <a:r>
              <a:rPr lang="fr-FR" sz="1200" b="1" dirty="0" smtClean="0"/>
              <a:t> </a:t>
            </a:r>
            <a:r>
              <a:rPr lang="fr-FR" sz="1200" b="1" dirty="0" smtClean="0">
                <a:hlinkClick r:id="rId3"/>
              </a:rPr>
              <a:t>name.lastname@inria.fr</a:t>
            </a:r>
            <a:endParaRPr lang="fr-FR" sz="1200" b="1" dirty="0" smtClean="0"/>
          </a:p>
          <a:p>
            <a:pPr marL="0" indent="0">
              <a:lnSpc>
                <a:spcPct val="150000"/>
              </a:lnSpc>
            </a:pPr>
            <a:endParaRPr lang="fr-FR" sz="1200" b="1" dirty="0" smtClean="0"/>
          </a:p>
          <a:p>
            <a:pPr marL="0" indent="0">
              <a:lnSpc>
                <a:spcPct val="150000"/>
              </a:lnSpc>
            </a:pPr>
            <a:r>
              <a:rPr lang="fr-FR" sz="1200" b="1" u="sng" dirty="0" smtClean="0">
                <a:solidFill>
                  <a:srgbClr val="0070C0"/>
                </a:solidFill>
              </a:rPr>
              <a:t>Questions </a:t>
            </a:r>
            <a:r>
              <a:rPr lang="fr-FR" sz="1200" b="1" dirty="0" smtClean="0">
                <a:solidFill>
                  <a:srgbClr val="0070C0"/>
                </a:solidFill>
              </a:rPr>
              <a:t>: </a:t>
            </a:r>
            <a:r>
              <a:rPr lang="fr-FR" sz="1200" dirty="0" smtClean="0"/>
              <a:t>passeport, </a:t>
            </a:r>
            <a:r>
              <a:rPr lang="fr-FR" sz="1200" dirty="0" err="1" smtClean="0"/>
              <a:t>resident</a:t>
            </a:r>
            <a:r>
              <a:rPr lang="fr-FR" sz="1200" dirty="0" smtClean="0"/>
              <a:t> permit, </a:t>
            </a:r>
            <a:r>
              <a:rPr lang="fr-FR" sz="1200" dirty="0" err="1" smtClean="0"/>
              <a:t>renewal</a:t>
            </a:r>
            <a:r>
              <a:rPr lang="fr-FR" sz="1200" dirty="0" smtClean="0"/>
              <a:t>, OFII, </a:t>
            </a:r>
            <a:r>
              <a:rPr lang="fr-FR" sz="1200" dirty="0" smtClean="0">
                <a:hlinkClick r:id="rId4"/>
              </a:rPr>
              <a:t>diane.polinelli@inria.fr</a:t>
            </a:r>
            <a:endParaRPr lang="fr-FR" sz="1200" dirty="0" smtClean="0"/>
          </a:p>
          <a:p>
            <a:pPr marL="0" indent="0">
              <a:lnSpc>
                <a:spcPct val="150000"/>
              </a:lnSpc>
            </a:pPr>
            <a:r>
              <a:rPr lang="fr-FR" sz="1200" b="1" dirty="0" smtClean="0">
                <a:solidFill>
                  <a:srgbClr val="FF6600"/>
                </a:solidFill>
              </a:rPr>
              <a:t>NB: </a:t>
            </a:r>
            <a:r>
              <a:rPr lang="fr-FR" sz="1200" dirty="0" err="1" smtClean="0"/>
              <a:t>Think</a:t>
            </a:r>
            <a:r>
              <a:rPr lang="fr-FR" sz="1200" dirty="0" smtClean="0"/>
              <a:t> to do the </a:t>
            </a:r>
            <a:r>
              <a:rPr lang="fr-FR" sz="1200" dirty="0" err="1" smtClean="0"/>
              <a:t>process</a:t>
            </a:r>
            <a:r>
              <a:rPr lang="fr-FR" sz="1200" dirty="0" smtClean="0"/>
              <a:t> on time to </a:t>
            </a:r>
            <a:r>
              <a:rPr lang="fr-FR" sz="1200" dirty="0" err="1" smtClean="0"/>
              <a:t>renew</a:t>
            </a:r>
            <a:r>
              <a:rPr lang="fr-FR" sz="1200" dirty="0" smtClean="0"/>
              <a:t> </a:t>
            </a:r>
            <a:r>
              <a:rPr lang="fr-FR" sz="1200" dirty="0" err="1" smtClean="0"/>
              <a:t>your</a:t>
            </a:r>
            <a:r>
              <a:rPr lang="fr-FR" sz="1200" dirty="0" smtClean="0"/>
              <a:t> </a:t>
            </a:r>
            <a:r>
              <a:rPr lang="fr-FR" sz="1200" dirty="0" err="1" smtClean="0"/>
              <a:t>resident</a:t>
            </a:r>
            <a:r>
              <a:rPr lang="fr-FR" sz="1200" dirty="0" smtClean="0"/>
              <a:t> permit (2 </a:t>
            </a:r>
            <a:r>
              <a:rPr lang="fr-FR" sz="1200" dirty="0" err="1" smtClean="0"/>
              <a:t>month</a:t>
            </a:r>
            <a:r>
              <a:rPr lang="fr-FR" sz="1200" dirty="0" smtClean="0"/>
              <a:t> </a:t>
            </a:r>
            <a:r>
              <a:rPr lang="fr-FR" sz="1200" dirty="0" err="1" smtClean="0"/>
              <a:t>before</a:t>
            </a:r>
            <a:r>
              <a:rPr lang="fr-FR" sz="1200" dirty="0" smtClean="0"/>
              <a:t> </a:t>
            </a:r>
            <a:r>
              <a:rPr lang="fr-FR" sz="1200" dirty="0" err="1" smtClean="0"/>
              <a:t>expiring</a:t>
            </a:r>
            <a:r>
              <a:rPr lang="fr-FR" sz="1200" dirty="0" smtClean="0"/>
              <a:t>)</a:t>
            </a:r>
          </a:p>
          <a:p>
            <a:pPr marL="0" indent="0">
              <a:lnSpc>
                <a:spcPct val="150000"/>
              </a:lnSpc>
            </a:pPr>
            <a:endParaRPr lang="fr-FR" sz="1200" dirty="0" smtClean="0"/>
          </a:p>
          <a:p>
            <a:pPr marL="0" indent="0">
              <a:lnSpc>
                <a:spcPct val="150000"/>
              </a:lnSpc>
            </a:pPr>
            <a:r>
              <a:rPr lang="fr-FR" sz="1200" b="1" u="sng" dirty="0" smtClean="0">
                <a:solidFill>
                  <a:srgbClr val="0070C0"/>
                </a:solidFill>
              </a:rPr>
              <a:t>Questions:</a:t>
            </a:r>
            <a:r>
              <a:rPr lang="fr-FR" sz="1200" dirty="0" smtClean="0"/>
              <a:t> </a:t>
            </a:r>
            <a:r>
              <a:rPr lang="fr-FR" sz="1200" dirty="0" err="1" smtClean="0"/>
              <a:t>Work</a:t>
            </a:r>
            <a:r>
              <a:rPr lang="fr-FR" sz="1200" dirty="0" smtClean="0"/>
              <a:t> </a:t>
            </a:r>
            <a:r>
              <a:rPr lang="fr-FR" sz="1200" dirty="0" err="1" smtClean="0"/>
              <a:t>Contract</a:t>
            </a:r>
            <a:r>
              <a:rPr lang="fr-FR" sz="1200" dirty="0" smtClean="0"/>
              <a:t>, </a:t>
            </a:r>
            <a:r>
              <a:rPr lang="fr-FR" sz="1200" dirty="0" err="1" smtClean="0"/>
              <a:t>medical</a:t>
            </a:r>
            <a:r>
              <a:rPr lang="fr-FR" sz="1200" dirty="0" smtClean="0"/>
              <a:t> check up, </a:t>
            </a:r>
            <a:r>
              <a:rPr lang="fr-FR" sz="1200" dirty="0" err="1" smtClean="0"/>
              <a:t>holidays</a:t>
            </a:r>
            <a:r>
              <a:rPr lang="fr-FR" sz="1200" dirty="0" smtClean="0"/>
              <a:t>… </a:t>
            </a:r>
            <a:r>
              <a:rPr lang="fr-FR" sz="1200" dirty="0" smtClean="0">
                <a:hlinkClick r:id="rId5"/>
              </a:rPr>
              <a:t>christine.anglade@inria.fr</a:t>
            </a:r>
            <a:endParaRPr lang="fr-FR" sz="1200" dirty="0"/>
          </a:p>
          <a:p>
            <a:pPr marL="0" indent="0">
              <a:lnSpc>
                <a:spcPct val="150000"/>
              </a:lnSpc>
            </a:pPr>
            <a:endParaRPr lang="fr-FR" sz="1200" dirty="0" smtClean="0"/>
          </a:p>
          <a:p>
            <a:pPr marL="0" indent="0">
              <a:lnSpc>
                <a:spcPct val="150000"/>
              </a:lnSpc>
            </a:pPr>
            <a:r>
              <a:rPr lang="fr-FR" sz="1200" b="1" u="sng" dirty="0" smtClean="0">
                <a:solidFill>
                  <a:srgbClr val="0070C0"/>
                </a:solidFill>
              </a:rPr>
              <a:t>General questions: </a:t>
            </a:r>
            <a:r>
              <a:rPr lang="fr-FR" sz="1200" dirty="0" smtClean="0">
                <a:hlinkClick r:id="rId6"/>
              </a:rPr>
              <a:t>christine.calvet@inria.fr</a:t>
            </a:r>
            <a:endParaRPr lang="fr-FR" sz="1200" dirty="0" smtClean="0"/>
          </a:p>
          <a:p>
            <a:pPr marL="0" indent="0">
              <a:lnSpc>
                <a:spcPct val="150000"/>
              </a:lnSpc>
            </a:pPr>
            <a:endParaRPr lang="fr-FR" sz="1200" dirty="0" smtClean="0"/>
          </a:p>
          <a:p>
            <a:pPr marL="0" indent="0">
              <a:lnSpc>
                <a:spcPct val="150000"/>
              </a:lnSpc>
            </a:pPr>
            <a:r>
              <a:rPr lang="fr-FR" sz="1200" b="1" dirty="0" err="1" smtClean="0">
                <a:solidFill>
                  <a:srgbClr val="FF6600"/>
                </a:solidFill>
              </a:rPr>
              <a:t>NB:</a:t>
            </a:r>
            <a:r>
              <a:rPr lang="fr-FR" sz="1200" dirty="0" err="1" smtClean="0"/>
              <a:t>You</a:t>
            </a:r>
            <a:r>
              <a:rPr lang="fr-FR" sz="1200" dirty="0" smtClean="0"/>
              <a:t> </a:t>
            </a:r>
            <a:r>
              <a:rPr lang="fr-FR" sz="1200" dirty="0" err="1" smtClean="0"/>
              <a:t>need</a:t>
            </a:r>
            <a:r>
              <a:rPr lang="fr-FR" sz="1200" dirty="0" smtClean="0"/>
              <a:t> to let </a:t>
            </a:r>
            <a:r>
              <a:rPr lang="fr-FR" sz="1200" dirty="0" err="1" smtClean="0"/>
              <a:t>them</a:t>
            </a:r>
            <a:r>
              <a:rPr lang="fr-FR" sz="1200" dirty="0" smtClean="0"/>
              <a:t> know about </a:t>
            </a:r>
            <a:r>
              <a:rPr lang="fr-FR" sz="1200" dirty="0" err="1" smtClean="0"/>
              <a:t>every</a:t>
            </a:r>
            <a:r>
              <a:rPr lang="fr-FR" sz="1200" dirty="0" smtClean="0"/>
              <a:t> change of </a:t>
            </a:r>
            <a:r>
              <a:rPr lang="fr-FR" sz="1200" dirty="0" err="1" smtClean="0"/>
              <a:t>your</a:t>
            </a:r>
            <a:r>
              <a:rPr lang="fr-FR" sz="1200" dirty="0" smtClean="0"/>
              <a:t> </a:t>
            </a:r>
            <a:r>
              <a:rPr lang="fr-FR" sz="1200" dirty="0" err="1" smtClean="0"/>
              <a:t>personnal</a:t>
            </a:r>
            <a:r>
              <a:rPr lang="fr-FR" sz="1200" dirty="0" smtClean="0"/>
              <a:t> life (New </a:t>
            </a:r>
            <a:r>
              <a:rPr lang="fr-FR" sz="1200" dirty="0" err="1" smtClean="0"/>
              <a:t>address</a:t>
            </a:r>
            <a:r>
              <a:rPr lang="fr-FR" sz="1200" dirty="0" smtClean="0"/>
              <a:t>, Phone </a:t>
            </a:r>
            <a:r>
              <a:rPr lang="fr-FR" sz="1200" dirty="0" err="1" smtClean="0"/>
              <a:t>number</a:t>
            </a:r>
            <a:r>
              <a:rPr lang="fr-FR" sz="1200" dirty="0" smtClean="0"/>
              <a:t>, </a:t>
            </a:r>
            <a:r>
              <a:rPr lang="fr-FR" sz="1200" dirty="0" err="1" smtClean="0"/>
              <a:t>married</a:t>
            </a:r>
            <a:r>
              <a:rPr lang="fr-FR" sz="1200" dirty="0" smtClean="0"/>
              <a:t>, </a:t>
            </a:r>
            <a:r>
              <a:rPr lang="fr-FR" sz="1200" dirty="0" err="1" smtClean="0"/>
              <a:t>bank</a:t>
            </a:r>
            <a:r>
              <a:rPr lang="fr-FR" sz="1200" dirty="0" smtClean="0"/>
              <a:t> </a:t>
            </a:r>
            <a:r>
              <a:rPr lang="fr-FR" sz="1200" dirty="0" err="1" smtClean="0"/>
              <a:t>account</a:t>
            </a:r>
            <a:r>
              <a:rPr lang="fr-FR" sz="1200" dirty="0" smtClean="0"/>
              <a:t>..)</a:t>
            </a:r>
          </a:p>
          <a:p>
            <a:pPr marL="0" indent="0">
              <a:lnSpc>
                <a:spcPct val="150000"/>
              </a:lnSpc>
            </a:pPr>
            <a:r>
              <a:rPr lang="fr-FR" sz="1200" b="1" dirty="0" err="1" smtClean="0"/>
              <a:t>Everything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explained</a:t>
            </a:r>
            <a:r>
              <a:rPr lang="fr-FR" sz="1200" b="1" dirty="0" smtClean="0"/>
              <a:t> on </a:t>
            </a:r>
            <a:r>
              <a:rPr lang="fr-FR" sz="1200" b="1" dirty="0" err="1" smtClean="0"/>
              <a:t>this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link</a:t>
            </a:r>
            <a:endParaRPr lang="fr-FR" sz="1200" b="1" dirty="0" smtClean="0"/>
          </a:p>
          <a:p>
            <a:pPr marL="0" indent="0">
              <a:lnSpc>
                <a:spcPct val="150000"/>
              </a:lnSpc>
            </a:pPr>
            <a:r>
              <a:rPr lang="fr-FR" sz="1200" dirty="0">
                <a:hlinkClick r:id="rId7" action="ppaction://hlinkfile"/>
              </a:rPr>
              <a:t>https://</a:t>
            </a:r>
            <a:r>
              <a:rPr lang="fr-FR" sz="1200" dirty="0" smtClean="0">
                <a:hlinkClick r:id="rId7" action="ppaction://hlinkfile"/>
              </a:rPr>
              <a:t>intranet.inria.fr/Formulaires-Procedures/Vos-demarches-administratives-liees-aux-ressources-humaines</a:t>
            </a:r>
          </a:p>
          <a:p>
            <a:pPr marL="0" indent="0">
              <a:lnSpc>
                <a:spcPct val="100000"/>
              </a:lnSpc>
            </a:pPr>
            <a:endParaRPr lang="fr-FR" sz="1200" b="1" u="sng" dirty="0" smtClean="0">
              <a:solidFill>
                <a:srgbClr val="0070C0"/>
              </a:solidFill>
            </a:endParaRPr>
          </a:p>
        </p:txBody>
      </p:sp>
      <p:pic>
        <p:nvPicPr>
          <p:cNvPr id="9" name="Imag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7" y="44624"/>
            <a:ext cx="1008112" cy="100811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800" y="201118"/>
            <a:ext cx="1530151" cy="1147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260648"/>
            <a:ext cx="6895033" cy="504056"/>
          </a:xfrm>
        </p:spPr>
        <p:txBody>
          <a:bodyPr/>
          <a:lstStyle/>
          <a:p>
            <a:r>
              <a:rPr lang="fr-FR" dirty="0" smtClean="0"/>
              <a:t>Contacts : Phone book, Social service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FR" smtClean="0"/>
              <a:t>- </a:t>
            </a:r>
            <a:fld id="{CCD8A327-4A42-4F42-8894-A6F43B7F265B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78161" y="1268760"/>
            <a:ext cx="7902351" cy="55892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</a:pPr>
            <a:r>
              <a:rPr lang="fr-FR" sz="1400" b="1" u="sng" dirty="0" smtClean="0">
                <a:solidFill>
                  <a:srgbClr val="0070C0"/>
                </a:solidFill>
              </a:rPr>
              <a:t>Phone </a:t>
            </a:r>
            <a:r>
              <a:rPr lang="fr-FR" sz="1400" b="1" u="sng" dirty="0">
                <a:solidFill>
                  <a:srgbClr val="0070C0"/>
                </a:solidFill>
              </a:rPr>
              <a:t>book </a:t>
            </a:r>
            <a:r>
              <a:rPr lang="fr-FR" sz="1400" b="1" u="sng" dirty="0">
                <a:solidFill>
                  <a:srgbClr val="FF0000"/>
                </a:solidFill>
              </a:rPr>
              <a:t>INRIA</a:t>
            </a:r>
          </a:p>
          <a:p>
            <a:pPr marL="0" indent="0">
              <a:lnSpc>
                <a:spcPct val="100000"/>
              </a:lnSpc>
            </a:pPr>
            <a:r>
              <a:rPr lang="fr-FR" sz="1400" b="1" dirty="0">
                <a:hlinkClick r:id="rId2"/>
              </a:rPr>
              <a:t>https://annuaire.inria.fr/</a:t>
            </a:r>
            <a:endParaRPr lang="fr-FR" sz="1400" b="1" dirty="0"/>
          </a:p>
          <a:p>
            <a:pPr marL="0" indent="0">
              <a:lnSpc>
                <a:spcPct val="100000"/>
              </a:lnSpc>
            </a:pPr>
            <a:endParaRPr lang="fr-FR" sz="1400" dirty="0" smtClean="0"/>
          </a:p>
          <a:p>
            <a:pPr marL="0" indent="0">
              <a:lnSpc>
                <a:spcPct val="100000"/>
              </a:lnSpc>
            </a:pPr>
            <a:endParaRPr lang="fr-FR" sz="1400" dirty="0"/>
          </a:p>
          <a:p>
            <a:pPr marL="0" indent="0">
              <a:lnSpc>
                <a:spcPct val="100000"/>
              </a:lnSpc>
            </a:pPr>
            <a:r>
              <a:rPr lang="fr-FR" sz="1400" b="1" u="sng" dirty="0" err="1" smtClean="0">
                <a:solidFill>
                  <a:srgbClr val="0070C0"/>
                </a:solidFill>
              </a:rPr>
              <a:t>Prevention</a:t>
            </a:r>
            <a:r>
              <a:rPr lang="fr-FR" sz="1400" b="1" u="sng" dirty="0" smtClean="0">
                <a:solidFill>
                  <a:srgbClr val="0070C0"/>
                </a:solidFill>
              </a:rPr>
              <a:t> </a:t>
            </a:r>
            <a:r>
              <a:rPr lang="fr-FR" sz="1400" b="1" u="sng" dirty="0" err="1" smtClean="0">
                <a:solidFill>
                  <a:srgbClr val="0070C0"/>
                </a:solidFill>
              </a:rPr>
              <a:t>doctor</a:t>
            </a:r>
            <a:r>
              <a:rPr lang="fr-FR" sz="1400" b="1" u="sng" dirty="0" smtClean="0">
                <a:solidFill>
                  <a:srgbClr val="0070C0"/>
                </a:solidFill>
              </a:rPr>
              <a:t>: </a:t>
            </a:r>
            <a:r>
              <a:rPr lang="fr-FR" sz="1400" b="1" dirty="0" smtClean="0"/>
              <a:t>Remy MATHIASIN</a:t>
            </a:r>
          </a:p>
          <a:p>
            <a:pPr marL="0" indent="0">
              <a:lnSpc>
                <a:spcPct val="100000"/>
              </a:lnSpc>
            </a:pPr>
            <a:r>
              <a:rPr lang="fr-FR" sz="1400" dirty="0"/>
              <a:t>04 </a:t>
            </a:r>
            <a:r>
              <a:rPr lang="fr-FR" sz="1400" dirty="0" smtClean="0"/>
              <a:t>97 21 43 10/ </a:t>
            </a:r>
            <a:r>
              <a:rPr lang="fr-FR" sz="1400" dirty="0" smtClean="0">
                <a:hlinkClick r:id="rId3"/>
              </a:rPr>
              <a:t>r.mathiasin@ametra06.org</a:t>
            </a:r>
            <a:r>
              <a:rPr lang="fr-FR" sz="1400" dirty="0" smtClean="0"/>
              <a:t> </a:t>
            </a:r>
          </a:p>
          <a:p>
            <a:pPr marL="0" indent="0">
              <a:lnSpc>
                <a:spcPct val="100000"/>
              </a:lnSpc>
            </a:pPr>
            <a:endParaRPr lang="fr-FR" sz="1400" dirty="0" smtClean="0"/>
          </a:p>
          <a:p>
            <a:pPr marL="0" indent="0">
              <a:lnSpc>
                <a:spcPct val="150000"/>
              </a:lnSpc>
            </a:pPr>
            <a:r>
              <a:rPr lang="fr-FR" sz="1400" b="1" u="sng" dirty="0" smtClean="0">
                <a:solidFill>
                  <a:srgbClr val="0070C0"/>
                </a:solidFill>
              </a:rPr>
              <a:t>For </a:t>
            </a:r>
            <a:r>
              <a:rPr lang="fr-FR" sz="1400" b="1" u="sng" dirty="0" err="1" smtClean="0">
                <a:solidFill>
                  <a:srgbClr val="0070C0"/>
                </a:solidFill>
              </a:rPr>
              <a:t>any</a:t>
            </a:r>
            <a:r>
              <a:rPr lang="fr-FR" sz="1400" b="1" u="sng" dirty="0" smtClean="0">
                <a:solidFill>
                  <a:srgbClr val="0070C0"/>
                </a:solidFill>
              </a:rPr>
              <a:t> Social questions: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/>
              <a:t>Nelly CELLA – </a:t>
            </a:r>
            <a:r>
              <a:rPr lang="fr-FR" sz="1600" dirty="0">
                <a:solidFill>
                  <a:srgbClr val="FF0000"/>
                </a:solidFill>
                <a:latin typeface="Modern No. 20" panose="02070704070505020303" pitchFamily="18" charset="0"/>
                <a:sym typeface="Webdings" panose="05030102010509060703" pitchFamily="18" charset="2"/>
              </a:rPr>
              <a:t></a:t>
            </a:r>
            <a:r>
              <a:rPr lang="fr-FR" sz="1400" dirty="0" smtClean="0"/>
              <a:t>06.75.75.91.89.87 </a:t>
            </a:r>
            <a:r>
              <a:rPr lang="fr-FR" sz="1400" dirty="0" smtClean="0">
                <a:hlinkClick r:id="rId4"/>
              </a:rPr>
              <a:t>cella.nelly@gmail.com</a:t>
            </a:r>
            <a:r>
              <a:rPr lang="fr-FR" sz="1400" dirty="0" smtClean="0"/>
              <a:t> or </a:t>
            </a:r>
            <a:r>
              <a:rPr lang="fr-FR" sz="1400" dirty="0">
                <a:hlinkClick r:id="rId5"/>
              </a:rPr>
              <a:t>nelly.cella@inria.fr</a:t>
            </a:r>
            <a:endParaRPr lang="fr-FR" sz="1400" dirty="0" smtClean="0"/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</a:rPr>
              <a:t>Permanence</a:t>
            </a:r>
            <a:r>
              <a:rPr lang="en-US" sz="1400" dirty="0" smtClean="0"/>
              <a:t>: Every </a:t>
            </a:r>
            <a:r>
              <a:rPr lang="en-US" sz="1400" dirty="0"/>
              <a:t>Thursday 9h to 13h In the Medical Office / </a:t>
            </a:r>
            <a:r>
              <a:rPr lang="en-US" sz="1400" b="1" dirty="0"/>
              <a:t>Building: </a:t>
            </a:r>
            <a:r>
              <a:rPr lang="en-US" sz="1400" b="1" dirty="0" smtClean="0"/>
              <a:t>Ampère office A003)</a:t>
            </a:r>
          </a:p>
          <a:p>
            <a:pPr marL="285750" indent="-285750">
              <a:lnSpc>
                <a:spcPct val="100000"/>
              </a:lnSpc>
              <a:buFont typeface="Wingdings 2" panose="05020102010507070707" pitchFamily="18" charset="2"/>
              <a:buChar char="'"/>
            </a:pPr>
            <a:r>
              <a:rPr lang="fr-FR" sz="1400" dirty="0" smtClean="0"/>
              <a:t>04.93.84.07.82</a:t>
            </a:r>
          </a:p>
          <a:p>
            <a:pPr marL="0" indent="0">
              <a:lnSpc>
                <a:spcPct val="100000"/>
              </a:lnSpc>
            </a:pPr>
            <a:endParaRPr lang="fr-FR" sz="1400" dirty="0" smtClean="0"/>
          </a:p>
          <a:p>
            <a:pPr marL="0" indent="0">
              <a:lnSpc>
                <a:spcPct val="100000"/>
              </a:lnSpc>
            </a:pPr>
            <a:r>
              <a:rPr lang="fr-FR" sz="1400" b="1" dirty="0" err="1" smtClean="0">
                <a:solidFill>
                  <a:srgbClr val="0070C0"/>
                </a:solidFill>
              </a:rPr>
              <a:t>Prevention</a:t>
            </a:r>
            <a:r>
              <a:rPr lang="fr-FR" sz="1400" b="1" dirty="0" smtClean="0">
                <a:solidFill>
                  <a:srgbClr val="0070C0"/>
                </a:solidFill>
              </a:rPr>
              <a:t> Assistant:</a:t>
            </a:r>
            <a:r>
              <a:rPr lang="fr-FR" sz="1400" dirty="0" smtClean="0"/>
              <a:t> </a:t>
            </a:r>
          </a:p>
          <a:p>
            <a:pPr marL="0" indent="0">
              <a:lnSpc>
                <a:spcPct val="100000"/>
              </a:lnSpc>
            </a:pPr>
            <a:r>
              <a:rPr lang="fr-FR" sz="1400" b="1" dirty="0" smtClean="0"/>
              <a:t>Nadine TOUSSAINT </a:t>
            </a:r>
          </a:p>
          <a:p>
            <a:pPr marL="0" indent="0">
              <a:lnSpc>
                <a:spcPct val="100000"/>
              </a:lnSpc>
            </a:pPr>
            <a:r>
              <a:rPr lang="fr-FR" sz="1400" b="1" dirty="0" smtClean="0">
                <a:solidFill>
                  <a:srgbClr val="FF0000"/>
                </a:solidFill>
                <a:sym typeface="Wingdings 2" panose="05020102010507070707" pitchFamily="18" charset="2"/>
              </a:rPr>
              <a:t></a:t>
            </a:r>
            <a:r>
              <a:rPr lang="fr-FR" sz="1400" b="1" dirty="0" smtClean="0">
                <a:sym typeface="Wingdings 2" panose="05020102010507070707" pitchFamily="18" charset="2"/>
              </a:rPr>
              <a:t> </a:t>
            </a:r>
            <a:r>
              <a:rPr lang="fr-FR" sz="1400" b="1" dirty="0" smtClean="0"/>
              <a:t>04 97 15 53 56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ebdings" panose="05030102010509060703" pitchFamily="18" charset="2"/>
                <a:hlinkClick r:id="rId6"/>
              </a:rPr>
              <a:t>Nadine.toussaint@inria.fr</a:t>
            </a:r>
            <a:endParaRPr lang="en-US" sz="1400" dirty="0" smtClean="0"/>
          </a:p>
          <a:p>
            <a:pPr marL="0" indent="0">
              <a:lnSpc>
                <a:spcPct val="150000"/>
              </a:lnSpc>
            </a:pPr>
            <a:r>
              <a:rPr lang="en-US" sz="1400" b="1" dirty="0" smtClean="0"/>
              <a:t>Building</a:t>
            </a:r>
            <a:r>
              <a:rPr lang="en-US" sz="1400" b="1" dirty="0"/>
              <a:t>: </a:t>
            </a:r>
            <a:r>
              <a:rPr lang="en-US" sz="1400" b="1" dirty="0" smtClean="0"/>
              <a:t>Ampère, office A108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>
                <a:hlinkClick r:id="rId7"/>
              </a:rPr>
              <a:t>https://</a:t>
            </a:r>
            <a:r>
              <a:rPr lang="en-US" sz="1400" b="1" dirty="0" smtClean="0">
                <a:hlinkClick r:id="rId7"/>
              </a:rPr>
              <a:t>intranet.inria.fr/Vie-pratique/Sante-securite-prevention/Prevention-des-risques-professionnels/Acteurs-de-prevention</a:t>
            </a:r>
            <a:endParaRPr lang="en-US" sz="1400" b="1" dirty="0" smtClean="0"/>
          </a:p>
          <a:p>
            <a:pPr marL="0" indent="0">
              <a:lnSpc>
                <a:spcPct val="150000"/>
              </a:lnSpc>
            </a:pPr>
            <a:endParaRPr lang="en-US" sz="1400" b="1" dirty="0"/>
          </a:p>
          <a:p>
            <a:pPr marL="0" indent="0">
              <a:lnSpc>
                <a:spcPct val="150000"/>
              </a:lnSpc>
            </a:pPr>
            <a:endParaRPr lang="fr-FR" sz="1400" b="1" u="sng" dirty="0">
              <a:solidFill>
                <a:srgbClr val="0070C0"/>
              </a:solidFill>
            </a:endParaRPr>
          </a:p>
        </p:txBody>
      </p:sp>
      <p:pic>
        <p:nvPicPr>
          <p:cNvPr id="9" name="Imag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7" y="44624"/>
            <a:ext cx="1008112" cy="100811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268760"/>
            <a:ext cx="1572965" cy="117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3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375" y="3140968"/>
            <a:ext cx="7486650" cy="1800200"/>
          </a:xfrm>
        </p:spPr>
        <p:txBody>
          <a:bodyPr/>
          <a:lstStyle/>
          <a:p>
            <a:r>
              <a:rPr lang="fr-FR" dirty="0" smtClean="0"/>
              <a:t>Transport : </a:t>
            </a:r>
            <a:r>
              <a:rPr lang="fr-FR" dirty="0" err="1" smtClean="0"/>
              <a:t>Inria</a:t>
            </a:r>
            <a:r>
              <a:rPr lang="fr-FR" dirty="0" smtClean="0"/>
              <a:t> location, partial </a:t>
            </a:r>
            <a:r>
              <a:rPr lang="fr-FR" dirty="0" err="1" smtClean="0"/>
              <a:t>covering</a:t>
            </a:r>
            <a:r>
              <a:rPr lang="fr-FR" dirty="0" smtClean="0"/>
              <a:t>, bus information, how to </a:t>
            </a:r>
            <a:r>
              <a:rPr lang="fr-FR" dirty="0" err="1" smtClean="0"/>
              <a:t>reach</a:t>
            </a:r>
            <a:r>
              <a:rPr lang="fr-FR" dirty="0" smtClean="0"/>
              <a:t> the Center, CIV, Taxi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2867630B-45CD-4371-BE7D-96EB431F5EFB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6586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73418"/>
            <a:ext cx="7540625" cy="1143000"/>
          </a:xfrm>
        </p:spPr>
        <p:txBody>
          <a:bodyPr/>
          <a:lstStyle/>
          <a:p>
            <a:r>
              <a:rPr lang="fr-FR" dirty="0" smtClean="0"/>
              <a:t>Transport : </a:t>
            </a:r>
            <a:r>
              <a:rPr lang="fr-FR" dirty="0" err="1" smtClean="0"/>
              <a:t>Inria</a:t>
            </a:r>
            <a:r>
              <a:rPr lang="fr-FR" dirty="0" smtClean="0"/>
              <a:t> location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pic>
        <p:nvPicPr>
          <p:cNvPr id="3" name="Imag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570" y="59854"/>
            <a:ext cx="1353934" cy="9208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19872" y="1270501"/>
            <a:ext cx="26597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4"/>
              </a:rPr>
              <a:t>http://</a:t>
            </a:r>
            <a:r>
              <a:rPr lang="fr-FR" dirty="0" smtClean="0">
                <a:hlinkClick r:id="rId4"/>
              </a:rPr>
              <a:t>goo.gl/maps/l8sJN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18" y="1700807"/>
            <a:ext cx="8115920" cy="423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94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836712"/>
            <a:ext cx="6246961" cy="542303"/>
          </a:xfrm>
        </p:spPr>
        <p:txBody>
          <a:bodyPr/>
          <a:lstStyle/>
          <a:p>
            <a:r>
              <a:rPr lang="fr-FR" dirty="0" smtClean="0"/>
              <a:t>Transport : </a:t>
            </a:r>
            <a:r>
              <a:rPr lang="fr-FR" dirty="0" err="1" smtClean="0"/>
              <a:t>Inria</a:t>
            </a:r>
            <a:r>
              <a:rPr lang="fr-FR" dirty="0" smtClean="0"/>
              <a:t> partial </a:t>
            </a:r>
            <a:r>
              <a:rPr lang="fr-FR" dirty="0" err="1" smtClean="0"/>
              <a:t>covering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05359" y="1700808"/>
            <a:ext cx="7903145" cy="367240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In accordance to decree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N°2010-676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dated on June 21, 2010 Inria as an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employer,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partially covers the costs of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subscriptions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related to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travel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by public transport between the usual residence and the place of work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200" b="1" u="sng" dirty="0" smtClean="0">
                <a:solidFill>
                  <a:srgbClr val="0070C0"/>
                </a:solidFill>
              </a:rPr>
              <a:t>You will provide the 1rst month the application form (link below) + proof of payment + copy of your travel </a:t>
            </a:r>
          </a:p>
          <a:p>
            <a:pPr>
              <a:lnSpc>
                <a:spcPct val="150000"/>
              </a:lnSpc>
            </a:pPr>
            <a:r>
              <a:rPr lang="en-US" sz="1200" b="1" u="sng" dirty="0" smtClean="0">
                <a:solidFill>
                  <a:srgbClr val="0070C0"/>
                </a:solidFill>
              </a:rPr>
              <a:t>pass to HRS by internal post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hlinkClick r:id="rId2"/>
              </a:rPr>
              <a:t>https://intranet.inria.fr/Formulaires-Procedures/Vos-demarches-administratives-liees-aux-ressources-humaines</a:t>
            </a:r>
            <a:endParaRPr lang="fr-FR" sz="1200" dirty="0"/>
          </a:p>
          <a:p>
            <a:pPr>
              <a:lnSpc>
                <a:spcPct val="150000"/>
              </a:lnSpc>
            </a:pPr>
            <a:r>
              <a:rPr lang="en-US" sz="1200" dirty="0" smtClean="0"/>
              <a:t>and you </a:t>
            </a:r>
            <a:r>
              <a:rPr lang="en-US" sz="1200" dirty="0"/>
              <a:t>will have to keep all the proofs (with the minimum limit of a one-year total).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Indeed </a:t>
            </a:r>
            <a:r>
              <a:rPr lang="en-US" sz="1200" b="1" dirty="0" smtClean="0"/>
              <a:t>They </a:t>
            </a:r>
            <a:r>
              <a:rPr lang="en-US" sz="1200" b="1" dirty="0"/>
              <a:t>can be requested in case of control by Inria Accounting Agency.</a:t>
            </a: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sz="1200" dirty="0"/>
              <a:t> </a:t>
            </a:r>
          </a:p>
          <a:p>
            <a:pPr>
              <a:lnSpc>
                <a:spcPct val="100000"/>
              </a:lnSpc>
            </a:pPr>
            <a:r>
              <a:rPr lang="en-US" sz="12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 </a:t>
            </a:r>
            <a:r>
              <a:rPr lang="en-US" sz="1200" b="1" dirty="0" smtClean="0">
                <a:solidFill>
                  <a:srgbClr val="FF6600"/>
                </a:solidFill>
              </a:rPr>
              <a:t>Otherwise</a:t>
            </a:r>
            <a:r>
              <a:rPr lang="en-US" sz="1200" b="1" dirty="0">
                <a:solidFill>
                  <a:srgbClr val="FF6600"/>
                </a:solidFill>
              </a:rPr>
              <a:t>, a deduction from pay may be applied.</a:t>
            </a:r>
            <a:endParaRPr lang="en-US" sz="1200" dirty="0">
              <a:solidFill>
                <a:srgbClr val="FF66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200" b="1" dirty="0"/>
              <a:t> </a:t>
            </a: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rgbClr val="0070C0"/>
                </a:solidFill>
              </a:rPr>
              <a:t>Then if </a:t>
            </a:r>
            <a:r>
              <a:rPr lang="en-US" sz="1200" b="1" dirty="0" smtClean="0">
                <a:solidFill>
                  <a:srgbClr val="0070C0"/>
                </a:solidFill>
              </a:rPr>
              <a:t>you change your address or if you </a:t>
            </a:r>
            <a:r>
              <a:rPr lang="en-US" sz="1200" b="1" dirty="0">
                <a:solidFill>
                  <a:srgbClr val="0070C0"/>
                </a:solidFill>
              </a:rPr>
              <a:t>decide not to renew your subscription, please make sure to </a:t>
            </a:r>
            <a:endParaRPr lang="en-US" sz="1200" b="1" dirty="0" smtClean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inform </a:t>
            </a:r>
            <a:r>
              <a:rPr lang="en-US" sz="1200" b="1" dirty="0">
                <a:solidFill>
                  <a:srgbClr val="0070C0"/>
                </a:solidFill>
              </a:rPr>
              <a:t>your SMGHR </a:t>
            </a:r>
            <a:r>
              <a:rPr lang="en-US" sz="1200" b="1" dirty="0" smtClean="0">
                <a:solidFill>
                  <a:srgbClr val="0070C0"/>
                </a:solidFill>
              </a:rPr>
              <a:t>department </a:t>
            </a:r>
            <a:r>
              <a:rPr lang="en-US" sz="1200" b="1" dirty="0">
                <a:solidFill>
                  <a:srgbClr val="0070C0"/>
                </a:solidFill>
              </a:rPr>
              <a:t>to stop your transport </a:t>
            </a:r>
            <a:r>
              <a:rPr lang="en-US" sz="1200" b="1" dirty="0" smtClean="0">
                <a:solidFill>
                  <a:srgbClr val="0070C0"/>
                </a:solidFill>
              </a:rPr>
              <a:t>refund </a:t>
            </a:r>
            <a:r>
              <a:rPr lang="en-US" sz="1200" b="1" dirty="0">
                <a:solidFill>
                  <a:srgbClr val="0070C0"/>
                </a:solidFill>
              </a:rPr>
              <a:t>on your pay slip.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200" b="1" dirty="0"/>
              <a:t> </a:t>
            </a: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sz="12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 </a:t>
            </a:r>
            <a:r>
              <a:rPr lang="en-US" sz="1200" b="1" dirty="0" smtClean="0">
                <a:solidFill>
                  <a:srgbClr val="FF6600"/>
                </a:solidFill>
              </a:rPr>
              <a:t>Any </a:t>
            </a:r>
            <a:r>
              <a:rPr lang="en-US" sz="1200" b="1" dirty="0">
                <a:solidFill>
                  <a:srgbClr val="FF6600"/>
                </a:solidFill>
              </a:rPr>
              <a:t>overpayment will be recovered by the payroll department.</a:t>
            </a:r>
            <a:endParaRPr lang="en-US" sz="1200" dirty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endParaRPr lang="fr-FR" sz="1200" b="1" u="sng" dirty="0" smtClean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endParaRPr lang="fr-FR" sz="1200" i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fr-FR" sz="1200" i="1" dirty="0" smtClean="0">
              <a:solidFill>
                <a:srgbClr val="0070C0"/>
              </a:solidFill>
            </a:endParaRPr>
          </a:p>
        </p:txBody>
      </p:sp>
      <p:pic>
        <p:nvPicPr>
          <p:cNvPr id="3" name="Image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570" y="59854"/>
            <a:ext cx="1353934" cy="92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5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798465"/>
            <a:ext cx="5382865" cy="542303"/>
          </a:xfrm>
        </p:spPr>
        <p:txBody>
          <a:bodyPr/>
          <a:lstStyle/>
          <a:p>
            <a:r>
              <a:rPr lang="fr-FR" dirty="0" smtClean="0"/>
              <a:t>Transport :  Bus Information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31640" y="1556792"/>
            <a:ext cx="7903145" cy="295232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400" b="1" u="sng" dirty="0" smtClean="0">
                <a:solidFill>
                  <a:srgbClr val="0070C0"/>
                </a:solidFill>
              </a:rPr>
              <a:t>Info Bus &amp; train in the area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hlinkClick r:id="rId2"/>
              </a:rPr>
              <a:t>http</a:t>
            </a:r>
            <a:r>
              <a:rPr lang="fr-FR" sz="1400" dirty="0">
                <a:hlinkClick r:id="rId2"/>
              </a:rPr>
              <a:t>://www.envibus.fr</a:t>
            </a:r>
            <a:r>
              <a:rPr lang="fr-FR" sz="1400" dirty="0" smtClean="0">
                <a:hlinkClick r:id="rId2"/>
              </a:rPr>
              <a:t>/</a:t>
            </a:r>
            <a:endParaRPr lang="fr-FR" sz="1400" dirty="0" smtClean="0"/>
          </a:p>
          <a:p>
            <a:pPr>
              <a:lnSpc>
                <a:spcPct val="150000"/>
              </a:lnSpc>
            </a:pPr>
            <a:r>
              <a:rPr lang="fr-FR" sz="1400" dirty="0" smtClean="0">
                <a:hlinkClick r:id="rId3"/>
              </a:rPr>
              <a:t>http</a:t>
            </a:r>
            <a:r>
              <a:rPr lang="fr-FR" sz="1400" dirty="0">
                <a:hlinkClick r:id="rId3"/>
              </a:rPr>
              <a:t>://</a:t>
            </a:r>
            <a:r>
              <a:rPr lang="fr-FR" sz="1400" dirty="0" smtClean="0">
                <a:hlinkClick r:id="rId3"/>
              </a:rPr>
              <a:t>www.lignesdazur.com/index.asp</a:t>
            </a:r>
            <a:r>
              <a:rPr lang="fr-FR" sz="1400" dirty="0" smtClean="0"/>
              <a:t> (Bus in </a:t>
            </a:r>
            <a:r>
              <a:rPr lang="fr-FR" sz="1400" dirty="0" err="1" smtClean="0"/>
              <a:t>NIce</a:t>
            </a:r>
            <a:r>
              <a:rPr lang="fr-FR" sz="1400" dirty="0" smtClean="0"/>
              <a:t>)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sz="1400" dirty="0" smtClean="0">
                <a:hlinkClick r:id="rId4"/>
              </a:rPr>
              <a:t>http</a:t>
            </a:r>
            <a:r>
              <a:rPr lang="fr-FR" sz="1400" dirty="0">
                <a:hlinkClick r:id="rId4"/>
              </a:rPr>
              <a:t>://</a:t>
            </a:r>
            <a:r>
              <a:rPr lang="fr-FR" sz="1400" dirty="0" smtClean="0">
                <a:hlinkClick r:id="rId4"/>
              </a:rPr>
              <a:t>www.cg06.fr/fr/servir-les-habitants/deplacements/transport-collectifs/lignes-et-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hlinkClick r:id="rId4"/>
              </a:rPr>
              <a:t>horaires/lignes-et-horaires/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sz="1400" dirty="0" smtClean="0">
                <a:hlinkClick r:id="rId5"/>
              </a:rPr>
              <a:t>http</a:t>
            </a:r>
            <a:r>
              <a:rPr lang="fr-FR" sz="1400" dirty="0">
                <a:hlinkClick r:id="rId5"/>
              </a:rPr>
              <a:t>://</a:t>
            </a:r>
            <a:r>
              <a:rPr lang="fr-FR" sz="1400" dirty="0" smtClean="0">
                <a:hlinkClick r:id="rId5"/>
              </a:rPr>
              <a:t>www.ter-sncf.com/Regions/Paca/fr/Default.aspx</a:t>
            </a:r>
            <a:endParaRPr lang="fr-FR" sz="1400" dirty="0" smtClean="0"/>
          </a:p>
          <a:p>
            <a:pPr>
              <a:lnSpc>
                <a:spcPct val="100000"/>
              </a:lnSpc>
            </a:pPr>
            <a:endParaRPr lang="fr-FR" sz="1400" dirty="0" smtClean="0"/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Bus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stop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INRIA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at Sophia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Antipolis,</a:t>
            </a:r>
            <a:r>
              <a:rPr lang="en-US" sz="1400" b="1" dirty="0" smtClean="0"/>
              <a:t> </a:t>
            </a:r>
            <a:r>
              <a:rPr lang="en-US" sz="1400" b="1" dirty="0"/>
              <a:t>between "</a:t>
            </a:r>
            <a:r>
              <a:rPr lang="en-US" sz="1400" b="1" dirty="0" err="1"/>
              <a:t>Skema</a:t>
            </a:r>
            <a:r>
              <a:rPr lang="en-US" sz="1400" b="1" dirty="0"/>
              <a:t>" and "</a:t>
            </a:r>
            <a:r>
              <a:rPr lang="en-US" sz="1400" b="1" dirty="0" err="1" smtClean="0"/>
              <a:t>Templiers</a:t>
            </a:r>
            <a:r>
              <a:rPr lang="en-US" sz="1400" b="1" dirty="0" smtClean="0"/>
              <a:t>“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You go down front of the site </a:t>
            </a:r>
          </a:p>
          <a:p>
            <a:pPr>
              <a:lnSpc>
                <a:spcPct val="100000"/>
              </a:lnSpc>
            </a:pPr>
            <a:endParaRPr lang="fr-FR" sz="1400" i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fr-FR" sz="1400" i="1" dirty="0" smtClean="0">
              <a:solidFill>
                <a:srgbClr val="0070C0"/>
              </a:solidFill>
            </a:endParaRPr>
          </a:p>
        </p:txBody>
      </p:sp>
      <p:pic>
        <p:nvPicPr>
          <p:cNvPr id="3" name="Image 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570" y="59854"/>
            <a:ext cx="1353934" cy="920874"/>
          </a:xfrm>
          <a:prstGeom prst="rect">
            <a:avLst/>
          </a:prstGeom>
        </p:spPr>
      </p:pic>
      <p:grpSp>
        <p:nvGrpSpPr>
          <p:cNvPr id="22" name="Groupe 21"/>
          <p:cNvGrpSpPr/>
          <p:nvPr/>
        </p:nvGrpSpPr>
        <p:grpSpPr>
          <a:xfrm>
            <a:off x="2022125" y="5229200"/>
            <a:ext cx="5570888" cy="1128096"/>
            <a:chOff x="1475656" y="4354526"/>
            <a:chExt cx="6921417" cy="1954794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colorTemperature colorTemp="59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2" y="4354526"/>
              <a:ext cx="2606393" cy="1954794"/>
            </a:xfrm>
            <a:prstGeom prst="rect">
              <a:avLst/>
            </a:prstGeom>
          </p:spPr>
        </p:pic>
        <p:cxnSp>
          <p:nvCxnSpPr>
            <p:cNvPr id="10" name="Connecteur droit avec flèche 9"/>
            <p:cNvCxnSpPr/>
            <p:nvPr/>
          </p:nvCxnSpPr>
          <p:spPr>
            <a:xfrm flipV="1">
              <a:off x="2483768" y="5331923"/>
              <a:ext cx="1296144" cy="18530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>
              <a:stCxn id="15" idx="1"/>
            </p:cNvCxnSpPr>
            <p:nvPr/>
          </p:nvCxnSpPr>
          <p:spPr>
            <a:xfrm flipH="1" flipV="1">
              <a:off x="5004048" y="5331923"/>
              <a:ext cx="1158043" cy="77124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1475656" y="5373216"/>
              <a:ext cx="9701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0070C0"/>
                  </a:solidFill>
                </a:rPr>
                <a:t>Bus Stop</a:t>
              </a:r>
              <a:endParaRPr lang="fr-FR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162091" y="5949280"/>
              <a:ext cx="9701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0070C0"/>
                  </a:solidFill>
                </a:rPr>
                <a:t>Bus Stop</a:t>
              </a:r>
              <a:endParaRPr lang="fr-FR" sz="1400" b="1" dirty="0">
                <a:solidFill>
                  <a:srgbClr val="0070C0"/>
                </a:solidFill>
              </a:endParaRPr>
            </a:p>
          </p:txBody>
        </p:sp>
        <p:cxnSp>
          <p:nvCxnSpPr>
            <p:cNvPr id="16" name="Connecteur droit avec flèche 15"/>
            <p:cNvCxnSpPr>
              <a:endCxn id="4" idx="3"/>
            </p:cNvCxnSpPr>
            <p:nvPr/>
          </p:nvCxnSpPr>
          <p:spPr>
            <a:xfrm flipH="1">
              <a:off x="6026265" y="4869160"/>
              <a:ext cx="922000" cy="46276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/>
            <p:cNvSpPr txBox="1"/>
            <p:nvPr/>
          </p:nvSpPr>
          <p:spPr>
            <a:xfrm>
              <a:off x="6914231" y="4725144"/>
              <a:ext cx="14828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0070C0"/>
                  </a:solidFill>
                </a:rPr>
                <a:t>INRIA Entrance</a:t>
              </a:r>
              <a:endParaRPr lang="fr-FR" sz="14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93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484784"/>
            <a:ext cx="7759129" cy="489654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Most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of the time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, to </a:t>
            </a:r>
            <a:r>
              <a:rPr lang="fr-FR" sz="1400" b="1" dirty="0">
                <a:solidFill>
                  <a:srgbClr val="0070C0"/>
                </a:solidFill>
              </a:rPr>
              <a:t>come </a:t>
            </a:r>
            <a:r>
              <a:rPr lang="fr-FR" sz="1400" b="1" dirty="0" err="1">
                <a:solidFill>
                  <a:srgbClr val="0070C0"/>
                </a:solidFill>
              </a:rPr>
              <a:t>from</a:t>
            </a:r>
            <a:r>
              <a:rPr lang="fr-FR" sz="1400" b="1" dirty="0">
                <a:solidFill>
                  <a:srgbClr val="0070C0"/>
                </a:solidFill>
              </a:rPr>
              <a:t> </a:t>
            </a:r>
            <a:r>
              <a:rPr lang="fr-FR" sz="1400" b="1" dirty="0" smtClean="0">
                <a:solidFill>
                  <a:srgbClr val="0070C0"/>
                </a:solidFill>
              </a:rPr>
              <a:t>Nice to Sophia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the bus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 smtClean="0">
                <a:solidFill>
                  <a:srgbClr val="0070C0"/>
                </a:solidFill>
              </a:rPr>
              <a:t>230 </a:t>
            </a:r>
            <a:r>
              <a:rPr lang="fr-FR" sz="1400" b="1" dirty="0"/>
              <a:t>(1,50€)</a:t>
            </a:r>
          </a:p>
          <a:p>
            <a:pPr>
              <a:lnSpc>
                <a:spcPct val="150000"/>
              </a:lnSpc>
            </a:pPr>
            <a:r>
              <a:rPr lang="fr-FR" sz="1400" b="1" u="sng" dirty="0" smtClean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400" b="1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sym typeface="Wingdings"/>
              </a:rPr>
              <a:t>this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 bus </a:t>
            </a:r>
            <a:r>
              <a:rPr lang="fr-FR" sz="1400" b="1" dirty="0" err="1">
                <a:solidFill>
                  <a:srgbClr val="0070C0"/>
                </a:solidFill>
                <a:sym typeface="Wingdings"/>
              </a:rPr>
              <a:t>doesn’t</a:t>
            </a:r>
            <a:r>
              <a:rPr lang="fr-FR" sz="14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400" b="1" dirty="0" err="1">
                <a:solidFill>
                  <a:srgbClr val="0070C0"/>
                </a:solidFill>
                <a:sym typeface="Wingdings"/>
              </a:rPr>
              <a:t>work</a:t>
            </a:r>
            <a:r>
              <a:rPr lang="fr-FR" sz="14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400" b="1" dirty="0" err="1">
                <a:solidFill>
                  <a:srgbClr val="0070C0"/>
                </a:solidFill>
                <a:sym typeface="Wingdings"/>
              </a:rPr>
              <a:t>during</a:t>
            </a:r>
            <a:r>
              <a:rPr lang="fr-FR" sz="1400" b="1" dirty="0">
                <a:solidFill>
                  <a:srgbClr val="0070C0"/>
                </a:solidFill>
                <a:sym typeface="Wingdings"/>
              </a:rPr>
              <a:t> the </a:t>
            </a:r>
            <a:r>
              <a:rPr lang="fr-FR" sz="1400" b="1" dirty="0" smtClean="0">
                <a:solidFill>
                  <a:srgbClr val="0070C0"/>
                </a:solidFill>
                <a:sym typeface="Wingdings"/>
              </a:rPr>
              <a:t>week-end</a:t>
            </a:r>
          </a:p>
          <a:p>
            <a:pPr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Going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to Sophia 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by Antibes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with </a:t>
            </a:r>
            <a:r>
              <a:rPr lang="en-US" sz="1400" b="1" dirty="0"/>
              <a:t>250</a:t>
            </a:r>
            <a:r>
              <a:rPr lang="en-US" sz="1400" dirty="0"/>
              <a:t> (cg06 link </a:t>
            </a:r>
            <a:r>
              <a:rPr lang="en-US" sz="1400" dirty="0" smtClean="0"/>
              <a:t>above) - the </a:t>
            </a:r>
            <a:r>
              <a:rPr lang="en-US" sz="1400" dirty="0"/>
              <a:t>price is </a:t>
            </a:r>
            <a:r>
              <a:rPr lang="en-US" sz="1400" b="1" dirty="0" smtClean="0"/>
              <a:t>10€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bus </a:t>
            </a:r>
            <a:r>
              <a:rPr lang="en-US" sz="1400" dirty="0"/>
              <a:t>stop </a:t>
            </a:r>
            <a:r>
              <a:rPr lang="en-US" sz="1400" b="1" dirty="0"/>
              <a:t>"Airport Terminal 1" </a:t>
            </a:r>
            <a:r>
              <a:rPr lang="en-US" sz="1400" dirty="0"/>
              <a:t>to Antibes, get off at </a:t>
            </a:r>
            <a:r>
              <a:rPr lang="en-US" sz="1400" b="1" dirty="0" smtClean="0"/>
              <a:t>“</a:t>
            </a:r>
            <a:r>
              <a:rPr lang="en-US" sz="1400" b="1" dirty="0" err="1" smtClean="0"/>
              <a:t>Pôle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Echange</a:t>
            </a:r>
            <a:r>
              <a:rPr lang="en-US" sz="1400" b="1" dirty="0" smtClean="0"/>
              <a:t> Antibes = PEA" </a:t>
            </a:r>
            <a:r>
              <a:rPr lang="en-US" sz="1400" dirty="0" smtClean="0"/>
              <a:t>(You </a:t>
            </a:r>
            <a:r>
              <a:rPr lang="en-US" sz="1400" dirty="0"/>
              <a:t>can </a:t>
            </a: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ask </a:t>
            </a:r>
            <a:r>
              <a:rPr lang="en-US" sz="1400" dirty="0"/>
              <a:t>to </a:t>
            </a:r>
            <a:r>
              <a:rPr lang="en-US" sz="1400" dirty="0" smtClean="0"/>
              <a:t>the bus driver)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and </a:t>
            </a:r>
            <a:r>
              <a:rPr lang="en-US" sz="1400" dirty="0"/>
              <a:t>then take the </a:t>
            </a:r>
            <a:r>
              <a:rPr lang="en-US" sz="1400" b="1" dirty="0"/>
              <a:t>100 express </a:t>
            </a:r>
            <a:r>
              <a:rPr lang="en-US" sz="1400" b="1" dirty="0" smtClean="0"/>
              <a:t>, </a:t>
            </a:r>
            <a:r>
              <a:rPr lang="en-US" sz="1400" dirty="0" smtClean="0"/>
              <a:t>from </a:t>
            </a:r>
            <a:r>
              <a:rPr lang="en-US" sz="1400" b="1" dirty="0" smtClean="0"/>
              <a:t>“PEA" </a:t>
            </a:r>
            <a:r>
              <a:rPr lang="en-US" sz="1400" dirty="0" smtClean="0"/>
              <a:t>to go up </a:t>
            </a:r>
            <a:r>
              <a:rPr lang="en-US" sz="1400" dirty="0"/>
              <a:t>to Sophia, the </a:t>
            </a:r>
            <a:r>
              <a:rPr lang="en-US" sz="1400" b="1" dirty="0"/>
              <a:t>terminus</a:t>
            </a:r>
            <a:r>
              <a:rPr lang="en-US" sz="1400" dirty="0"/>
              <a:t> </a:t>
            </a:r>
            <a:r>
              <a:rPr lang="en-US" sz="1400" dirty="0" smtClean="0"/>
              <a:t>is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/>
              <a:t>"GR </a:t>
            </a:r>
            <a:r>
              <a:rPr lang="en-US" sz="1400" b="1" dirty="0"/>
              <a:t>VSA" </a:t>
            </a:r>
            <a:r>
              <a:rPr lang="en-US" sz="1400" dirty="0" err="1" smtClean="0"/>
              <a:t>gare</a:t>
            </a:r>
            <a:r>
              <a:rPr lang="en-US" sz="1400" dirty="0" smtClean="0"/>
              <a:t> </a:t>
            </a:r>
            <a:r>
              <a:rPr lang="en-US" sz="1400" dirty="0" err="1"/>
              <a:t>Routiere</a:t>
            </a:r>
            <a:r>
              <a:rPr lang="en-US" sz="1400" dirty="0"/>
              <a:t> </a:t>
            </a:r>
            <a:r>
              <a:rPr lang="en-US" sz="1400" dirty="0" err="1" smtClean="0"/>
              <a:t>Valbonne</a:t>
            </a:r>
            <a:r>
              <a:rPr lang="en-US" sz="1400" dirty="0" smtClean="0"/>
              <a:t> Sophia Antipolis. </a:t>
            </a:r>
          </a:p>
          <a:p>
            <a:pPr marL="0" indent="0">
              <a:lnSpc>
                <a:spcPct val="150000"/>
              </a:lnSpc>
            </a:pPr>
            <a:r>
              <a:rPr lang="en-US" sz="1400" dirty="0" smtClean="0"/>
              <a:t>You </a:t>
            </a:r>
            <a:r>
              <a:rPr lang="en-US" sz="1400" dirty="0"/>
              <a:t>can as well reach Sophia with </a:t>
            </a:r>
            <a:r>
              <a:rPr lang="en-US" sz="1400" b="1" dirty="0"/>
              <a:t>the bus </a:t>
            </a:r>
            <a:r>
              <a:rPr lang="en-US" sz="1400" b="1" dirty="0" smtClean="0"/>
              <a:t>1 </a:t>
            </a:r>
            <a:r>
              <a:rPr lang="en-US" sz="1400" dirty="0" smtClean="0"/>
              <a:t>from Antibes from bus stop called </a:t>
            </a:r>
            <a:r>
              <a:rPr lang="en-US" sz="1400" b="1" dirty="0" smtClean="0"/>
              <a:t>“</a:t>
            </a:r>
            <a:r>
              <a:rPr lang="en-US" sz="1600" b="1" dirty="0"/>
              <a:t>PEA</a:t>
            </a:r>
            <a:r>
              <a:rPr lang="en-US" sz="1400" b="1" dirty="0" smtClean="0"/>
              <a:t>”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You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can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use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L001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or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L100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as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well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fr-FR" sz="1400" dirty="0" err="1" smtClean="0">
                <a:solidFill>
                  <a:srgbClr val="0070C0"/>
                </a:solidFill>
                <a:sym typeface="Wingdings 2"/>
              </a:rPr>
              <a:t>from</a:t>
            </a: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 the city center </a:t>
            </a:r>
            <a:r>
              <a:rPr lang="fr-FR" sz="1400" dirty="0" err="1" smtClean="0">
                <a:solidFill>
                  <a:srgbClr val="0070C0"/>
                </a:solidFill>
                <a:sym typeface="Wingdings 2"/>
              </a:rPr>
              <a:t>from</a:t>
            </a: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 Antibes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You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can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use bus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230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as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well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fr-FR" sz="1400" dirty="0" err="1" smtClean="0">
                <a:solidFill>
                  <a:srgbClr val="0070C0"/>
                </a:solidFill>
                <a:sym typeface="Wingdings 2"/>
              </a:rPr>
              <a:t>from</a:t>
            </a: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 the city center </a:t>
            </a:r>
            <a:r>
              <a:rPr lang="fr-FR" sz="1400" dirty="0" err="1" smtClean="0">
                <a:solidFill>
                  <a:srgbClr val="0070C0"/>
                </a:solidFill>
                <a:sym typeface="Wingdings 2"/>
              </a:rPr>
              <a:t>from</a:t>
            </a: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 Nice</a:t>
            </a:r>
            <a:endParaRPr lang="en-US" sz="14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fr-FR" sz="1400" b="1" dirty="0" err="1" smtClean="0">
                <a:solidFill>
                  <a:srgbClr val="0070C0"/>
                </a:solidFill>
              </a:rPr>
              <a:t>get</a:t>
            </a:r>
            <a:r>
              <a:rPr lang="fr-FR" sz="1400" b="1" dirty="0" smtClean="0">
                <a:solidFill>
                  <a:srgbClr val="0070C0"/>
                </a:solidFill>
              </a:rPr>
              <a:t> Sophia by train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if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</a:rPr>
              <a:t>you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come </a:t>
            </a:r>
            <a:r>
              <a:rPr lang="fr-FR" sz="1400" dirty="0" err="1" smtClean="0">
                <a:solidFill>
                  <a:srgbClr val="0070C0"/>
                </a:solidFill>
              </a:rPr>
              <a:t>from</a:t>
            </a:r>
            <a:r>
              <a:rPr lang="fr-FR" sz="1400" dirty="0" smtClean="0">
                <a:solidFill>
                  <a:srgbClr val="0070C0"/>
                </a:solidFill>
              </a:rPr>
              <a:t> Nice or Cannes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get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off in Antibes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and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</a:rPr>
              <a:t>take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the bus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L001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or the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L100 Express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400" dirty="0"/>
              <a:t>With the 100 (</a:t>
            </a:r>
            <a:r>
              <a:rPr lang="en-US" sz="1400" dirty="0" err="1"/>
              <a:t>envibus</a:t>
            </a:r>
            <a:r>
              <a:rPr lang="en-US" sz="1400" dirty="0"/>
              <a:t>) or the 1 (</a:t>
            </a:r>
            <a:r>
              <a:rPr lang="en-US" sz="1400" dirty="0" err="1"/>
              <a:t>envibus</a:t>
            </a:r>
            <a:r>
              <a:rPr lang="en-US" sz="1400" dirty="0"/>
              <a:t>), price is </a:t>
            </a:r>
            <a:r>
              <a:rPr lang="en-US" sz="1400" b="1" dirty="0"/>
              <a:t>1</a:t>
            </a:r>
            <a:r>
              <a:rPr lang="en-US" sz="1400" b="1" dirty="0" smtClean="0"/>
              <a:t>€</a:t>
            </a:r>
            <a:endParaRPr lang="fr-FR" sz="1400" i="1" dirty="0" smtClean="0">
              <a:solidFill>
                <a:srgbClr val="0070C0"/>
              </a:solidFill>
            </a:endParaRPr>
          </a:p>
        </p:txBody>
      </p:sp>
      <p:pic>
        <p:nvPicPr>
          <p:cNvPr id="3" name="Imag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570" y="59854"/>
            <a:ext cx="1353934" cy="920874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349375" y="798465"/>
            <a:ext cx="5382865" cy="542303"/>
          </a:xfrm>
        </p:spPr>
        <p:txBody>
          <a:bodyPr/>
          <a:lstStyle/>
          <a:p>
            <a:r>
              <a:rPr lang="fr-FR" dirty="0" smtClean="0"/>
              <a:t>Transport :  Bus Information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24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CIV- Access </a:t>
            </a:r>
            <a:r>
              <a:rPr lang="en-US" sz="2400" dirty="0"/>
              <a:t>from terminus :</a:t>
            </a:r>
            <a:br>
              <a:rPr lang="en-US" sz="2400" dirty="0"/>
            </a:br>
            <a:r>
              <a:rPr lang="en-US" sz="2400" dirty="0"/>
              <a:t>"GR VSA" </a:t>
            </a:r>
            <a:r>
              <a:rPr lang="en-US" sz="2400" dirty="0" err="1"/>
              <a:t>gare</a:t>
            </a:r>
            <a:r>
              <a:rPr lang="en-US" sz="2400" dirty="0"/>
              <a:t> </a:t>
            </a:r>
            <a:r>
              <a:rPr lang="en-US" sz="2400" dirty="0" err="1"/>
              <a:t>Routiere</a:t>
            </a:r>
            <a:r>
              <a:rPr lang="en-US" sz="2400" dirty="0"/>
              <a:t> </a:t>
            </a:r>
            <a:r>
              <a:rPr lang="en-US" sz="2400" dirty="0" err="1"/>
              <a:t>Valbonne</a:t>
            </a:r>
            <a:r>
              <a:rPr lang="en-US" sz="2400" dirty="0"/>
              <a:t> Sophia Antipolis.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349375" y="1673572"/>
            <a:ext cx="7794625" cy="42037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70C0"/>
                </a:solidFill>
              </a:rPr>
              <a:t>From Nice, Cannes or Antibes</a:t>
            </a:r>
            <a:r>
              <a:rPr lang="en-US" sz="1400" dirty="0"/>
              <a:t> You will get off at </a:t>
            </a:r>
            <a:r>
              <a:rPr lang="en-US" sz="1400" b="1" dirty="0"/>
              <a:t>"Sophia </a:t>
            </a:r>
            <a:r>
              <a:rPr lang="en-US" sz="1400" b="1" dirty="0" err="1"/>
              <a:t>Gare</a:t>
            </a:r>
            <a:r>
              <a:rPr lang="en-US" sz="1400" b="1" dirty="0"/>
              <a:t>" = GR VSA </a:t>
            </a:r>
            <a:r>
              <a:rPr lang="en-US" sz="1400" dirty="0"/>
              <a:t>(</a:t>
            </a:r>
            <a:r>
              <a:rPr lang="en-US" sz="1400" dirty="0" err="1"/>
              <a:t>Gare</a:t>
            </a:r>
            <a:r>
              <a:rPr lang="en-US" sz="14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Routiere</a:t>
            </a:r>
            <a:r>
              <a:rPr lang="en-US" sz="1400" dirty="0"/>
              <a:t> </a:t>
            </a:r>
            <a:r>
              <a:rPr lang="en-US" sz="1400" dirty="0" err="1"/>
              <a:t>Valbonne</a:t>
            </a:r>
            <a:r>
              <a:rPr lang="en-US" sz="1400" dirty="0"/>
              <a:t> Sophia </a:t>
            </a:r>
            <a:r>
              <a:rPr lang="en-US" sz="1400" dirty="0" err="1"/>
              <a:t>Antipolis</a:t>
            </a:r>
            <a:r>
              <a:rPr lang="en-US" sz="1400" dirty="0"/>
              <a:t>).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Go out </a:t>
            </a:r>
            <a:r>
              <a:rPr lang="en-US" sz="1400" dirty="0"/>
              <a:t>from the </a:t>
            </a:r>
            <a:r>
              <a:rPr lang="en-US" sz="1400" dirty="0" smtClean="0"/>
              <a:t>bus and go on </a:t>
            </a:r>
            <a:r>
              <a:rPr lang="en-US" sz="1400" dirty="0"/>
              <a:t>your left towards </a:t>
            </a:r>
            <a:r>
              <a:rPr lang="en-US" sz="1400" b="1" dirty="0"/>
              <a:t>"Place </a:t>
            </a:r>
            <a:r>
              <a:rPr lang="en-US" sz="1400" b="1" dirty="0" err="1"/>
              <a:t>Bermond</a:t>
            </a:r>
            <a:r>
              <a:rPr lang="en-US" sz="1400" b="1" dirty="0"/>
              <a:t>" 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(place </a:t>
            </a:r>
            <a:r>
              <a:rPr lang="en-US" sz="1400" dirty="0"/>
              <a:t>with </a:t>
            </a:r>
            <a:r>
              <a:rPr lang="en-US" sz="1400" dirty="0" smtClean="0"/>
              <a:t>bars, </a:t>
            </a:r>
            <a:r>
              <a:rPr lang="en-US" sz="1400" dirty="0"/>
              <a:t>snacks, banks </a:t>
            </a:r>
            <a:r>
              <a:rPr lang="en-US" sz="1400" dirty="0" smtClean="0"/>
              <a:t>… 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you will cross </a:t>
            </a:r>
            <a:r>
              <a:rPr lang="en-US" sz="1400" b="1" dirty="0" smtClean="0"/>
              <a:t>place </a:t>
            </a:r>
            <a:r>
              <a:rPr lang="en-US" sz="1400" b="1" dirty="0" err="1" smtClean="0"/>
              <a:t>Bermond</a:t>
            </a:r>
            <a:r>
              <a:rPr lang="en-US" sz="1400" b="1" dirty="0" smtClean="0"/>
              <a:t> </a:t>
            </a:r>
            <a:r>
              <a:rPr lang="en-US" sz="1400" b="1" dirty="0"/>
              <a:t>and the CIV is after later on from the place.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en-US" sz="1400" dirty="0" smtClean="0"/>
              <a:t>You'll </a:t>
            </a:r>
            <a:r>
              <a:rPr lang="en-US" sz="1400" dirty="0"/>
              <a:t>request the key of your room to the </a:t>
            </a:r>
            <a:r>
              <a:rPr lang="en-US" sz="1400" b="1" dirty="0"/>
              <a:t>AGORA reception opened 24/24 and 7/7</a:t>
            </a:r>
          </a:p>
          <a:p>
            <a:r>
              <a:rPr lang="en-US" sz="1400" b="1" u="sng" dirty="0">
                <a:solidFill>
                  <a:srgbClr val="FF6600"/>
                </a:solidFill>
              </a:rPr>
              <a:t>WARNING</a:t>
            </a:r>
            <a:r>
              <a:rPr lang="en-US" sz="1400" b="1" dirty="0">
                <a:solidFill>
                  <a:srgbClr val="FF6600"/>
                </a:solidFill>
              </a:rPr>
              <a:t>: </a:t>
            </a:r>
            <a:r>
              <a:rPr lang="en-US" sz="1400" b="1" dirty="0"/>
              <a:t>The room is ready from noon, the day of your arrival, not </a:t>
            </a:r>
            <a:r>
              <a:rPr lang="en-US" sz="1400" b="1" dirty="0" smtClean="0"/>
              <a:t>before,</a:t>
            </a:r>
            <a:endParaRPr lang="en-US" sz="1400" dirty="0"/>
          </a:p>
          <a:p>
            <a:pPr>
              <a:lnSpc>
                <a:spcPct val="150000"/>
              </a:lnSpc>
            </a:pP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</a:rPr>
              <a:t>To Reach </a:t>
            </a:r>
            <a:r>
              <a:rPr lang="en-US" sz="1400" b="1" dirty="0" err="1" smtClean="0">
                <a:solidFill>
                  <a:srgbClr val="0070C0"/>
                </a:solidFill>
              </a:rPr>
              <a:t>Inria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>
                <a:solidFill>
                  <a:srgbClr val="0070C0"/>
                </a:solidFill>
              </a:rPr>
              <a:t>from CIV 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Bus </a:t>
            </a:r>
            <a:r>
              <a:rPr lang="en-US" sz="1400" b="1" dirty="0" smtClean="0"/>
              <a:t>"</a:t>
            </a:r>
            <a:r>
              <a:rPr lang="en-US" sz="1400" dirty="0" smtClean="0"/>
              <a:t>1</a:t>
            </a:r>
            <a:r>
              <a:rPr lang="en-US" sz="1400" b="1" dirty="0" smtClean="0"/>
              <a:t>"</a:t>
            </a:r>
            <a:r>
              <a:rPr lang="en-US" sz="1400" dirty="0" smtClean="0"/>
              <a:t> or </a:t>
            </a:r>
            <a:r>
              <a:rPr lang="en-US" sz="1400" b="1" dirty="0" smtClean="0"/>
              <a:t>"</a:t>
            </a:r>
            <a:r>
              <a:rPr lang="en-US" sz="1400" dirty="0" smtClean="0"/>
              <a:t>100</a:t>
            </a:r>
            <a:r>
              <a:rPr lang="en-US" sz="1400" b="1" dirty="0" smtClean="0"/>
              <a:t>"</a:t>
            </a:r>
            <a:r>
              <a:rPr lang="en-US" sz="1400" dirty="0" smtClean="0"/>
              <a:t> </a:t>
            </a:r>
            <a:r>
              <a:rPr lang="en-US" sz="1400" dirty="0"/>
              <a:t>from </a:t>
            </a:r>
            <a:r>
              <a:rPr lang="en-US" sz="1400" b="1" dirty="0" smtClean="0"/>
              <a:t>"</a:t>
            </a:r>
            <a:r>
              <a:rPr lang="en-US" sz="1400" b="1" dirty="0"/>
              <a:t>Sophia </a:t>
            </a:r>
            <a:r>
              <a:rPr lang="en-US" sz="1400" b="1" dirty="0" err="1"/>
              <a:t>Gare</a:t>
            </a:r>
            <a:r>
              <a:rPr lang="en-US" sz="1400" b="1" dirty="0" smtClean="0"/>
              <a:t>"</a:t>
            </a:r>
            <a:r>
              <a:rPr lang="en-US" sz="1400" b="1" dirty="0">
                <a:solidFill>
                  <a:srgbClr val="808080"/>
                </a:solidFill>
              </a:rPr>
              <a:t> = GR </a:t>
            </a:r>
            <a:r>
              <a:rPr lang="en-US" sz="1400" b="1" dirty="0" smtClean="0">
                <a:solidFill>
                  <a:srgbClr val="808080"/>
                </a:solidFill>
              </a:rPr>
              <a:t>VSA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and get </a:t>
            </a:r>
            <a:r>
              <a:rPr lang="en-US" sz="1400" dirty="0"/>
              <a:t>off </a:t>
            </a:r>
            <a:r>
              <a:rPr lang="en-US" sz="1400" dirty="0" smtClean="0"/>
              <a:t>at </a:t>
            </a:r>
            <a:r>
              <a:rPr lang="en-US" sz="1400" b="1" dirty="0" smtClean="0"/>
              <a:t>"INRIA</a:t>
            </a:r>
            <a:r>
              <a:rPr lang="en-US" sz="1400" b="1" dirty="0"/>
              <a:t>" (between "</a:t>
            </a:r>
            <a:r>
              <a:rPr lang="en-US" sz="1400" b="1" dirty="0" err="1"/>
              <a:t>Skema</a:t>
            </a:r>
            <a:r>
              <a:rPr lang="en-US" sz="1400" b="1" dirty="0"/>
              <a:t>" and "</a:t>
            </a:r>
            <a:r>
              <a:rPr lang="en-US" sz="1400" b="1" dirty="0" err="1" smtClean="0"/>
              <a:t>Templiers</a:t>
            </a:r>
            <a:r>
              <a:rPr lang="en-US" sz="1400" b="1" dirty="0" smtClean="0"/>
              <a:t>")</a:t>
            </a:r>
            <a:endParaRPr lang="en-US" sz="1400" b="1" dirty="0"/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en-US" sz="1400" dirty="0" smtClean="0">
                <a:sym typeface="Wingdings" panose="05000000000000000000" pitchFamily="2" charset="2"/>
              </a:rPr>
              <a:t>After that, go</a:t>
            </a:r>
            <a:r>
              <a:rPr lang="en-US" sz="1400" dirty="0" smtClean="0"/>
              <a:t> </a:t>
            </a:r>
            <a:r>
              <a:rPr lang="en-US" sz="1400" dirty="0"/>
              <a:t>to the reception.</a:t>
            </a:r>
          </a:p>
          <a:p>
            <a:pPr>
              <a:lnSpc>
                <a:spcPct val="150000"/>
              </a:lnSpc>
            </a:pPr>
            <a:endParaRPr lang="fr-FR" sz="1400" dirty="0"/>
          </a:p>
        </p:txBody>
      </p:sp>
      <p:pic>
        <p:nvPicPr>
          <p:cNvPr id="6" name="Image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5471"/>
            <a:ext cx="1924050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8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Transport : Taxi</a:t>
            </a:r>
            <a:endParaRPr lang="en-US" sz="24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241871" y="1673572"/>
            <a:ext cx="7794625" cy="21154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</a:rPr>
              <a:t>Transfert </a:t>
            </a:r>
            <a:r>
              <a:rPr lang="fr-FR" sz="1400" b="1" dirty="0">
                <a:solidFill>
                  <a:srgbClr val="0070C0"/>
                </a:solidFill>
              </a:rPr>
              <a:t>service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( Airport, Connection </a:t>
            </a:r>
            <a:r>
              <a:rPr lang="fr-FR" sz="1400" b="1" dirty="0" err="1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 place to </a:t>
            </a:r>
            <a:r>
              <a:rPr lang="fr-FR" sz="1400" b="1" dirty="0" err="1">
                <a:solidFill>
                  <a:schemeClr val="bg1">
                    <a:lumMod val="50000"/>
                  </a:schemeClr>
                </a:solidFill>
              </a:rPr>
              <a:t>another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 place, 7J/7…)</a:t>
            </a:r>
          </a:p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rgbClr val="0070C0"/>
                </a:solidFill>
              </a:rPr>
              <a:t>Sébastien PENET (English </a:t>
            </a:r>
            <a:r>
              <a:rPr lang="fr-FR" sz="1400" b="1" dirty="0" err="1">
                <a:solidFill>
                  <a:srgbClr val="0070C0"/>
                </a:solidFill>
              </a:rPr>
              <a:t>Spoken</a:t>
            </a:r>
            <a:r>
              <a:rPr lang="fr-FR" sz="1400" b="1" dirty="0">
                <a:solidFill>
                  <a:srgbClr val="0070C0"/>
                </a:solidFill>
              </a:rPr>
              <a:t>): </a:t>
            </a:r>
            <a:r>
              <a:rPr lang="fr-FR" sz="1400" b="1" dirty="0">
                <a:solidFill>
                  <a:srgbClr val="FF6600"/>
                </a:solidFill>
              </a:rPr>
              <a:t>06.09.50.92.53 / </a:t>
            </a:r>
            <a:r>
              <a:rPr lang="fr-FR" sz="1400" b="1" dirty="0">
                <a:solidFill>
                  <a:srgbClr val="FF6600"/>
                </a:solidFill>
                <a:hlinkClick r:id="rId2"/>
              </a:rPr>
              <a:t>contact@transfertservice.fr</a:t>
            </a:r>
            <a:endParaRPr lang="fr-FR" sz="1400" b="1" u="sng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fr-FR" sz="1400" b="1" u="sng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rgbClr val="FF6600"/>
                </a:solidFill>
              </a:rPr>
              <a:t>Or: </a:t>
            </a:r>
            <a:r>
              <a:rPr lang="fr-FR" sz="1400" b="1" u="sng" dirty="0">
                <a:solidFill>
                  <a:srgbClr val="0070C0"/>
                </a:solidFill>
              </a:rPr>
              <a:t>https://www.facebook.com/Mytaxivan/</a:t>
            </a:r>
          </a:p>
          <a:p>
            <a:pPr>
              <a:lnSpc>
                <a:spcPct val="150000"/>
              </a:lnSpc>
            </a:pPr>
            <a:endParaRPr lang="fr-FR" sz="1400" dirty="0"/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9854"/>
            <a:ext cx="1353934" cy="92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90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375" y="3861048"/>
            <a:ext cx="7486650" cy="1008112"/>
          </a:xfrm>
        </p:spPr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Arrival</a:t>
            </a:r>
            <a:r>
              <a:rPr lang="fr-FR" dirty="0" smtClean="0"/>
              <a:t> – Workstation</a:t>
            </a:r>
            <a:br>
              <a:rPr lang="fr-FR" dirty="0" smtClean="0"/>
            </a:br>
            <a:r>
              <a:rPr lang="fr-FR" dirty="0" smtClean="0"/>
              <a:t>Phone station &amp; Office / </a:t>
            </a:r>
            <a:br>
              <a:rPr lang="fr-FR" dirty="0" smtClean="0"/>
            </a:br>
            <a:r>
              <a:rPr lang="fr-FR" dirty="0" err="1" smtClean="0"/>
              <a:t>Sending</a:t>
            </a:r>
            <a:r>
              <a:rPr lang="fr-FR" dirty="0" smtClean="0"/>
              <a:t> Post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618538" y="6525344"/>
            <a:ext cx="525462" cy="27305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- </a:t>
            </a:r>
            <a:fld id="{2867630B-45CD-4371-BE7D-96EB431F5EFB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146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3439" y="350838"/>
            <a:ext cx="6226913" cy="989930"/>
          </a:xfrm>
        </p:spPr>
        <p:txBody>
          <a:bodyPr/>
          <a:lstStyle/>
          <a:p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Arrival</a:t>
            </a:r>
            <a:r>
              <a:rPr lang="fr-FR" dirty="0" smtClean="0"/>
              <a:t> : Workstation &amp;</a:t>
            </a:r>
            <a:br>
              <a:rPr lang="fr-FR" dirty="0" smtClean="0"/>
            </a:br>
            <a:r>
              <a:rPr lang="fr-FR" dirty="0" smtClean="0"/>
              <a:t>Phone station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495871" y="1700808"/>
            <a:ext cx="7540625" cy="420370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</a:rPr>
              <a:t>1/ The 1</a:t>
            </a:r>
            <a:r>
              <a:rPr lang="en-US" sz="1400" b="1" baseline="30000" dirty="0" smtClean="0">
                <a:solidFill>
                  <a:srgbClr val="0070C0"/>
                </a:solidFill>
              </a:rPr>
              <a:t>st</a:t>
            </a:r>
            <a:r>
              <a:rPr lang="en-US" sz="1400" b="1" dirty="0" smtClean="0">
                <a:solidFill>
                  <a:srgbClr val="0070C0"/>
                </a:solidFill>
              </a:rPr>
              <a:t> day of your arrival</a:t>
            </a:r>
            <a:r>
              <a:rPr lang="en-US" sz="1400" b="1" dirty="0" smtClean="0"/>
              <a:t>, </a:t>
            </a:r>
            <a:r>
              <a:rPr lang="en-US" sz="1400" dirty="0" smtClean="0"/>
              <a:t>you will go to the reception</a:t>
            </a:r>
          </a:p>
          <a:p>
            <a:pPr marL="0" indent="0">
              <a:lnSpc>
                <a:spcPct val="150000"/>
              </a:lnSpc>
            </a:pPr>
            <a:r>
              <a:rPr lang="en-US" sz="1400" dirty="0" smtClean="0"/>
              <a:t>They will take a picture and will give your </a:t>
            </a:r>
            <a:r>
              <a:rPr lang="en-US" sz="1400" dirty="0" err="1" smtClean="0"/>
              <a:t>Inria</a:t>
            </a:r>
            <a:r>
              <a:rPr lang="en-US" sz="1400" dirty="0" smtClean="0"/>
              <a:t> badge</a:t>
            </a:r>
          </a:p>
          <a:p>
            <a:pPr marL="0" indent="0">
              <a:lnSpc>
                <a:spcPct val="100000"/>
              </a:lnSpc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</a:rPr>
              <a:t>2/The team assistant or someone else from the team will welcome you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 smtClean="0"/>
              <a:t>You will have a desk with a computer and sometimes a phone station</a:t>
            </a:r>
          </a:p>
          <a:p>
            <a:pPr marL="0" indent="0">
              <a:lnSpc>
                <a:spcPct val="100000"/>
              </a:lnSpc>
            </a:pPr>
            <a:r>
              <a:rPr lang="en-US" sz="1400" b="1" i="1" dirty="0">
                <a:solidFill>
                  <a:srgbClr val="FF6600"/>
                </a:solidFill>
              </a:rPr>
              <a:t>You’ll get your login and password + IT Charter </a:t>
            </a:r>
            <a:endParaRPr lang="en-US" sz="1400" b="1" dirty="0" smtClean="0"/>
          </a:p>
          <a:p>
            <a:pPr marL="0" indent="0">
              <a:lnSpc>
                <a:spcPct val="100000"/>
              </a:lnSpc>
            </a:pPr>
            <a:r>
              <a:rPr lang="en-US" sz="1400" b="1" dirty="0">
                <a:hlinkClick r:id="rId3"/>
              </a:rPr>
              <a:t>https://</a:t>
            </a:r>
            <a:r>
              <a:rPr lang="en-US" sz="1400" b="1" dirty="0" smtClean="0">
                <a:hlinkClick r:id="rId3"/>
              </a:rPr>
              <a:t>intranet.inria.fr/en/Practical-issues/New-entrants/IT-advice-for-new-arrivals</a:t>
            </a:r>
            <a:r>
              <a:rPr lang="en-US" sz="1400" b="1" dirty="0" smtClean="0"/>
              <a:t> </a:t>
            </a:r>
          </a:p>
          <a:p>
            <a:pPr marL="0" indent="0">
              <a:lnSpc>
                <a:spcPct val="100000"/>
              </a:lnSpc>
            </a:pPr>
            <a:endParaRPr lang="en-US" sz="14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en-US" sz="1400" b="1" i="1" dirty="0" smtClean="0">
                <a:solidFill>
                  <a:srgbClr val="0070C0"/>
                </a:solidFill>
                <a:sym typeface="Wingdings" pitchFamily="2" charset="2"/>
              </a:rPr>
              <a:t> </a:t>
            </a:r>
            <a:r>
              <a:rPr lang="en-US" sz="1400" b="1" i="1" dirty="0" smtClean="0">
                <a:solidFill>
                  <a:srgbClr val="0070C0"/>
                </a:solidFill>
              </a:rPr>
              <a:t>What we need to know about </a:t>
            </a:r>
            <a:r>
              <a:rPr lang="en-US" sz="1400" b="1" i="1" dirty="0" smtClean="0">
                <a:solidFill>
                  <a:srgbClr val="0070C0"/>
                </a:solidFill>
                <a:sym typeface="Wingdings" pitchFamily="2" charset="2"/>
              </a:rPr>
              <a:t>phone and using</a:t>
            </a:r>
          </a:p>
          <a:p>
            <a:pPr marL="0" indent="0">
              <a:lnSpc>
                <a:spcPct val="150000"/>
              </a:lnSpc>
            </a:pPr>
            <a:r>
              <a:rPr lang="en-US" sz="1400" b="1" i="1" dirty="0" smtClean="0">
                <a:solidFill>
                  <a:srgbClr val="0070C0"/>
                </a:solidFill>
                <a:sym typeface="Wingdings 2"/>
              </a:rPr>
              <a:t> Extension</a:t>
            </a:r>
            <a:endParaRPr lang="en-US" sz="14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00000"/>
              </a:lnSpc>
            </a:pPr>
            <a:r>
              <a:rPr lang="fr-FR" sz="1400" dirty="0" smtClean="0"/>
              <a:t>  04 9238 </a:t>
            </a:r>
            <a:r>
              <a:rPr lang="fr-FR" sz="1400" b="1" dirty="0" smtClean="0"/>
              <a:t>7600 à 7999     </a:t>
            </a:r>
            <a:br>
              <a:rPr lang="fr-FR" sz="1400" b="1" dirty="0" smtClean="0"/>
            </a:br>
            <a:r>
              <a:rPr lang="fr-FR" sz="1400" dirty="0" smtClean="0"/>
              <a:t>  04 9238 </a:t>
            </a:r>
            <a:r>
              <a:rPr lang="fr-FR" sz="1400" b="1" dirty="0" smtClean="0"/>
              <a:t>7550 à 7599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  04 9238 </a:t>
            </a:r>
            <a:r>
              <a:rPr lang="fr-FR" sz="1400" b="1" dirty="0" smtClean="0"/>
              <a:t>7150 à 7199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  04 9238 </a:t>
            </a:r>
            <a:r>
              <a:rPr lang="fr-FR" sz="1400" b="1" dirty="0" smtClean="0"/>
              <a:t>5000 à 5099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  04 9715 </a:t>
            </a:r>
            <a:r>
              <a:rPr lang="fr-FR" sz="1400" b="1" dirty="0" smtClean="0"/>
              <a:t>5300 à 5399</a:t>
            </a:r>
            <a:br>
              <a:rPr lang="fr-FR" sz="1400" b="1" dirty="0" smtClean="0"/>
            </a:br>
            <a:r>
              <a:rPr lang="fr-FR" sz="1400" dirty="0" smtClean="0"/>
              <a:t>  04 8973 </a:t>
            </a:r>
            <a:r>
              <a:rPr lang="fr-FR" sz="1400" b="1" dirty="0" smtClean="0"/>
              <a:t>2400 à 2499 </a:t>
            </a:r>
            <a:endParaRPr lang="en-US" sz="14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00000"/>
              </a:lnSpc>
            </a:pPr>
            <a:endParaRPr lang="en-US" sz="1400" b="1" i="1" dirty="0" smtClean="0">
              <a:solidFill>
                <a:srgbClr val="0070C0"/>
              </a:solidFill>
              <a:sym typeface="Wingdings" pitchFamily="2" charset="2"/>
            </a:endParaRPr>
          </a:p>
        </p:txBody>
      </p:sp>
      <p:pic>
        <p:nvPicPr>
          <p:cNvPr id="7" name="Imag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6" y="0"/>
            <a:ext cx="1340768" cy="134076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288" y="44624"/>
            <a:ext cx="1536170" cy="115212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491880" y="4509120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00025" eaLnBrk="0" hangingPunct="0">
              <a:buClr>
                <a:srgbClr val="FF0000"/>
              </a:buClr>
            </a:pP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NB: if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you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call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from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Inria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site </a:t>
            </a:r>
            <a:r>
              <a:rPr lang="fr-FR" sz="1200" b="1" u="sng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to an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internal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service </a:t>
            </a:r>
            <a:endParaRPr lang="fr-FR" sz="1200" b="1" u="sng" kern="0" dirty="0" smtClean="0">
              <a:solidFill>
                <a:srgbClr val="FF0000"/>
              </a:solidFill>
              <a:latin typeface="Arial"/>
              <a:ea typeface="ＭＳ Ｐゴシック"/>
            </a:endParaRPr>
          </a:p>
          <a:p>
            <a:pPr lvl="0" defTabSz="200025" eaLnBrk="0" hangingPunct="0">
              <a:buClr>
                <a:srgbClr val="FF0000"/>
              </a:buClr>
            </a:pPr>
            <a:r>
              <a:rPr lang="fr-FR" sz="1200" b="1" u="sng" kern="0" dirty="0" err="1" smtClean="0">
                <a:solidFill>
                  <a:srgbClr val="FF0000"/>
                </a:solidFill>
                <a:latin typeface="Arial"/>
                <a:ea typeface="ＭＳ Ｐゴシック"/>
              </a:rPr>
              <a:t>with</a:t>
            </a:r>
            <a:r>
              <a:rPr lang="fr-FR" sz="1200" b="1" u="sng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only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the extension,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please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enter 7 and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then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the 4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numbers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</a:p>
          <a:p>
            <a:pPr lvl="0" defTabSz="200025" eaLnBrk="0" hangingPunct="0">
              <a:buClr>
                <a:srgbClr val="FF0000"/>
              </a:buClr>
            </a:pP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  <a:sym typeface="Wingdings" panose="05000000000000000000" pitchFamily="2" charset="2"/>
              </a:rPr>
              <a:t>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to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make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a call to an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external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fr-FR" sz="1200" b="1" u="sng" kern="0" dirty="0" err="1" smtClean="0">
                <a:solidFill>
                  <a:srgbClr val="FF0000"/>
                </a:solidFill>
                <a:latin typeface="Arial"/>
                <a:ea typeface="ＭＳ Ｐゴシック"/>
              </a:rPr>
              <a:t>from</a:t>
            </a:r>
            <a:r>
              <a:rPr lang="fr-FR" sz="1200" b="1" u="sng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fr-FR" sz="1200" b="1" u="sng" kern="0" dirty="0" err="1" smtClean="0">
                <a:solidFill>
                  <a:srgbClr val="FF0000"/>
                </a:solidFill>
                <a:latin typeface="Arial"/>
                <a:ea typeface="ＭＳ Ｐゴシック"/>
              </a:rPr>
              <a:t>Inria</a:t>
            </a:r>
            <a:r>
              <a:rPr lang="fr-FR" sz="1200" b="1" u="sng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 phone station, 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enter the </a:t>
            </a:r>
            <a:r>
              <a:rPr lang="fr-FR" sz="1200" b="1" u="sng" kern="0" dirty="0" err="1">
                <a:solidFill>
                  <a:srgbClr val="FF0000"/>
                </a:solidFill>
                <a:latin typeface="Arial"/>
                <a:ea typeface="ＭＳ Ｐゴシック"/>
              </a:rPr>
              <a:t>classic</a:t>
            </a:r>
            <a:r>
              <a:rPr lang="fr-FR" sz="1200" b="1" u="sng" kern="0" dirty="0">
                <a:solidFill>
                  <a:srgbClr val="FF0000"/>
                </a:solidFill>
                <a:latin typeface="Arial"/>
                <a:ea typeface="ＭＳ Ｐゴシック"/>
              </a:rPr>
              <a:t> phone </a:t>
            </a:r>
            <a:r>
              <a:rPr lang="fr-FR" sz="1200" b="1" u="sng" kern="0" dirty="0" err="1" smtClean="0">
                <a:solidFill>
                  <a:srgbClr val="FF0000"/>
                </a:solidFill>
                <a:latin typeface="Arial"/>
                <a:ea typeface="ＭＳ Ｐゴシック"/>
              </a:rPr>
              <a:t>numbers</a:t>
            </a:r>
            <a:r>
              <a:rPr lang="fr-FR" sz="1200" b="1" u="sng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,</a:t>
            </a:r>
            <a:endParaRPr lang="fr-FR" sz="1200" b="1" u="sng" kern="0" dirty="0">
              <a:solidFill>
                <a:srgbClr val="FF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6045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28" y="1917028"/>
            <a:ext cx="8455334" cy="489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44624"/>
            <a:ext cx="7540625" cy="792088"/>
          </a:xfrm>
        </p:spPr>
        <p:txBody>
          <a:bodyPr/>
          <a:lstStyle/>
          <a:p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Arrival</a:t>
            </a:r>
            <a:r>
              <a:rPr lang="fr-FR" dirty="0"/>
              <a:t> </a:t>
            </a:r>
            <a:r>
              <a:rPr lang="fr-FR" dirty="0" smtClean="0"/>
              <a:t>: </a:t>
            </a:r>
            <a:r>
              <a:rPr lang="fr-FR" dirty="0"/>
              <a:t>Phone </a:t>
            </a:r>
            <a:r>
              <a:rPr lang="fr-FR" dirty="0" smtClean="0"/>
              <a:t>station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115616" y="836712"/>
            <a:ext cx="7903145" cy="792284"/>
          </a:xfrm>
        </p:spPr>
        <p:txBody>
          <a:bodyPr/>
          <a:lstStyle/>
          <a:p>
            <a:r>
              <a:rPr lang="en-US" sz="1200" b="1" i="1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200" b="1" i="1" dirty="0" smtClean="0">
                <a:solidFill>
                  <a:srgbClr val="0070C0"/>
                </a:solidFill>
                <a:sym typeface="Wingdings 2"/>
              </a:rPr>
              <a:t>You will find the </a:t>
            </a:r>
            <a:r>
              <a:rPr lang="en-US" sz="1200" b="1" i="1" dirty="0" err="1" smtClean="0">
                <a:solidFill>
                  <a:srgbClr val="0070C0"/>
                </a:solidFill>
                <a:sym typeface="Wingdings 2"/>
              </a:rPr>
              <a:t>modop</a:t>
            </a:r>
            <a:r>
              <a:rPr lang="en-US" sz="1200" b="1" i="1" dirty="0" smtClean="0">
                <a:solidFill>
                  <a:srgbClr val="0070C0"/>
                </a:solidFill>
                <a:sym typeface="Wingdings 2"/>
              </a:rPr>
              <a:t> below:</a:t>
            </a:r>
            <a:endParaRPr lang="en-US" sz="1200" b="1" i="1" dirty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r>
              <a:rPr lang="en-US" sz="1200" b="1" i="1" dirty="0" smtClean="0">
                <a:solidFill>
                  <a:srgbClr val="0070C0"/>
                </a:solidFill>
                <a:sym typeface="Wingdings 2"/>
                <a:hlinkClick r:id="rId3"/>
              </a:rPr>
              <a:t>https</a:t>
            </a:r>
            <a:r>
              <a:rPr lang="en-US" sz="1200" b="1" i="1" dirty="0">
                <a:solidFill>
                  <a:srgbClr val="0070C0"/>
                </a:solidFill>
                <a:sym typeface="Wingdings 2"/>
                <a:hlinkClick r:id="rId3"/>
              </a:rPr>
              <a:t>://</a:t>
            </a:r>
            <a:r>
              <a:rPr lang="en-US" sz="1200" b="1" i="1" dirty="0" smtClean="0">
                <a:solidFill>
                  <a:srgbClr val="0070C0"/>
                </a:solidFill>
                <a:sym typeface="Wingdings 2"/>
                <a:hlinkClick r:id="rId3"/>
              </a:rPr>
              <a:t>intranet.inria.fr/Vie-pratique/Outils-et-services-numeriques/Services-numeriques/Telephonie/Projet-</a:t>
            </a:r>
          </a:p>
          <a:p>
            <a:pPr>
              <a:lnSpc>
                <a:spcPct val="100000"/>
              </a:lnSpc>
            </a:pPr>
            <a:r>
              <a:rPr lang="en-US" sz="1200" b="1" i="1" dirty="0" err="1" smtClean="0">
                <a:solidFill>
                  <a:srgbClr val="0070C0"/>
                </a:solidFill>
                <a:sym typeface="Wingdings 2"/>
                <a:hlinkClick r:id="rId3"/>
              </a:rPr>
              <a:t>Telephonie</a:t>
            </a:r>
            <a:r>
              <a:rPr lang="en-US" sz="1200" b="1" i="1" dirty="0" smtClean="0">
                <a:solidFill>
                  <a:srgbClr val="0070C0"/>
                </a:solidFill>
                <a:sym typeface="Wingdings 2"/>
                <a:hlinkClick r:id="rId3"/>
              </a:rPr>
              <a:t>-fixe</a:t>
            </a:r>
            <a:endParaRPr lang="fr-FR" sz="1400" dirty="0"/>
          </a:p>
        </p:txBody>
      </p:sp>
      <p:pic>
        <p:nvPicPr>
          <p:cNvPr id="12" name="Imag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944" y="116632"/>
            <a:ext cx="958287" cy="936104"/>
          </a:xfrm>
          <a:prstGeom prst="rect">
            <a:avLst/>
          </a:prstGeom>
        </p:spPr>
      </p:pic>
      <p:pic>
        <p:nvPicPr>
          <p:cNvPr id="10" name="Image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6" y="0"/>
            <a:ext cx="1187624" cy="11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8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Arrival</a:t>
            </a:r>
            <a:r>
              <a:rPr lang="fr-FR" dirty="0"/>
              <a:t> </a:t>
            </a:r>
            <a:r>
              <a:rPr lang="fr-FR" dirty="0" smtClean="0"/>
              <a:t>: Office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484784"/>
            <a:ext cx="7540625" cy="368687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</a:rPr>
              <a:t>Your Office: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You open it with a key.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Y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ou will found it in the key box in the assistant office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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It’s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really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important to </a:t>
            </a:r>
            <a:r>
              <a:rPr lang="fr-FR" sz="1400" b="1" u="sng" dirty="0" smtClean="0">
                <a:solidFill>
                  <a:srgbClr val="0070C0"/>
                </a:solidFill>
                <a:sym typeface="Wingdings 2"/>
              </a:rPr>
              <a:t>return the key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 2"/>
              </a:rPr>
              <a:t>every</a:t>
            </a:r>
            <a:r>
              <a:rPr lang="fr-FR" sz="1400" b="1" u="sng" dirty="0" smtClean="0">
                <a:solidFill>
                  <a:srgbClr val="0070C0"/>
                </a:solidFill>
                <a:sym typeface="Wingdings 2"/>
              </a:rPr>
              <a:t> night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 2"/>
              </a:rPr>
              <a:t>before</a:t>
            </a:r>
            <a:r>
              <a:rPr lang="fr-FR" sz="1400" b="1" u="sng" dirty="0" smtClean="0">
                <a:solidFill>
                  <a:srgbClr val="0070C0"/>
                </a:solidFill>
                <a:sym typeface="Wingdings 2"/>
              </a:rPr>
              <a:t>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 2"/>
              </a:rPr>
              <a:t>leaving</a:t>
            </a:r>
            <a:endParaRPr lang="fr-FR" sz="1400" b="1" u="sng" dirty="0" smtClean="0">
              <a:solidFill>
                <a:srgbClr val="0070C0"/>
              </a:solidFill>
              <a:sym typeface="Wingdings 2"/>
            </a:endParaRP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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it’s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really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important to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keep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clean = </a:t>
            </a:r>
            <a:r>
              <a:rPr lang="fr-FR" sz="1400" b="1" dirty="0" smtClean="0">
                <a:solidFill>
                  <a:srgbClr val="FF6600"/>
                </a:solidFill>
                <a:sym typeface="Wingdings 2"/>
              </a:rPr>
              <a:t>No store </a:t>
            </a:r>
            <a:r>
              <a:rPr lang="fr-FR" sz="1400" b="1" dirty="0" err="1" smtClean="0">
                <a:solidFill>
                  <a:srgbClr val="FF6600"/>
                </a:solidFill>
                <a:sym typeface="Wingdings 2"/>
              </a:rPr>
              <a:t>any</a:t>
            </a:r>
            <a:r>
              <a:rPr lang="fr-FR" sz="1400" b="1" dirty="0" smtClean="0">
                <a:solidFill>
                  <a:srgbClr val="FF6600"/>
                </a:solidFill>
                <a:sym typeface="Wingdings 2"/>
              </a:rPr>
              <a:t> </a:t>
            </a:r>
            <a:r>
              <a:rPr lang="fr-FR" sz="1400" b="1" dirty="0" err="1" smtClean="0">
                <a:solidFill>
                  <a:srgbClr val="FF6600"/>
                </a:solidFill>
                <a:sym typeface="Wingdings 2"/>
              </a:rPr>
              <a:t>dishes</a:t>
            </a:r>
            <a:r>
              <a:rPr lang="fr-FR" sz="1400" b="1" dirty="0" smtClean="0">
                <a:solidFill>
                  <a:srgbClr val="FF6600"/>
                </a:solidFill>
                <a:sym typeface="Wingdings 2"/>
              </a:rPr>
              <a:t> </a:t>
            </a:r>
            <a:r>
              <a:rPr lang="fr-FR" sz="1400" b="1" dirty="0" err="1" smtClean="0">
                <a:solidFill>
                  <a:srgbClr val="FF6600"/>
                </a:solidFill>
                <a:sym typeface="Wingdings 2"/>
              </a:rPr>
              <a:t>from</a:t>
            </a:r>
            <a:r>
              <a:rPr lang="fr-FR" sz="1400" b="1" dirty="0" smtClean="0">
                <a:solidFill>
                  <a:srgbClr val="FF6600"/>
                </a:solidFill>
                <a:sym typeface="Wingdings 2"/>
              </a:rPr>
              <a:t> the restaurant</a:t>
            </a:r>
            <a:endParaRPr lang="en-US" sz="1400" b="1" u="sng" dirty="0" smtClean="0">
              <a:solidFill>
                <a:srgbClr val="FF6600"/>
              </a:solidFill>
            </a:endParaRPr>
          </a:p>
          <a:p>
            <a:pPr marL="0" indent="0">
              <a:lnSpc>
                <a:spcPct val="100000"/>
              </a:lnSpc>
            </a:pP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  <a:sym typeface="Wingdings" pitchFamily="2" charset="2"/>
              </a:rPr>
              <a:t>The cleaning:</a:t>
            </a:r>
            <a:endParaRPr lang="en-US" sz="1400" b="1" dirty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en-US" sz="1400" dirty="0" smtClean="0"/>
              <a:t>Cleaning offices</a:t>
            </a:r>
            <a:r>
              <a:rPr lang="en-US" sz="1400" b="1" dirty="0" smtClean="0"/>
              <a:t>: once a week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err="1" smtClean="0"/>
              <a:t>Rubbish</a:t>
            </a:r>
            <a:r>
              <a:rPr lang="fr-FR" sz="1400" dirty="0" smtClean="0"/>
              <a:t> offices collection</a:t>
            </a:r>
            <a:r>
              <a:rPr lang="fr-FR" sz="1400" b="1" dirty="0" smtClean="0"/>
              <a:t>: once a </a:t>
            </a:r>
            <a:r>
              <a:rPr lang="fr-FR" sz="1400" b="1" dirty="0" err="1" smtClean="0"/>
              <a:t>week</a:t>
            </a:r>
            <a:r>
              <a:rPr lang="fr-FR" sz="1400" b="1" dirty="0" smtClean="0"/>
              <a:t> (</a:t>
            </a:r>
            <a:r>
              <a:rPr lang="fr-FR" sz="1400" b="1" dirty="0" err="1" smtClean="0"/>
              <a:t>Wednesday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morning</a:t>
            </a:r>
            <a:r>
              <a:rPr lang="fr-FR" sz="1400" b="1" dirty="0" smtClean="0"/>
              <a:t>)</a:t>
            </a:r>
            <a:r>
              <a:rPr lang="fr-FR" sz="1400" dirty="0"/>
              <a:t/>
            </a:r>
            <a:br>
              <a:rPr lang="fr-FR" sz="1400" dirty="0"/>
            </a:br>
            <a:r>
              <a:rPr lang="fr-FR" sz="1400" dirty="0" smtClean="0"/>
              <a:t>Paper </a:t>
            </a:r>
            <a:r>
              <a:rPr lang="fr-FR" sz="1400" dirty="0" err="1" smtClean="0"/>
              <a:t>Rubbish</a:t>
            </a:r>
            <a:r>
              <a:rPr lang="fr-FR" sz="1400" dirty="0" smtClean="0"/>
              <a:t> collection in photocopier room: </a:t>
            </a:r>
            <a:r>
              <a:rPr lang="fr-FR" sz="1400" b="1" dirty="0" err="1" smtClean="0"/>
              <a:t>every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day</a:t>
            </a:r>
            <a:r>
              <a:rPr lang="fr-FR" sz="1400" dirty="0"/>
              <a:t/>
            </a:r>
            <a:br>
              <a:rPr lang="fr-FR" sz="1400" dirty="0"/>
            </a:br>
            <a:r>
              <a:rPr lang="fr-FR" sz="1400" dirty="0"/>
              <a:t/>
            </a:r>
            <a:br>
              <a:rPr lang="fr-FR" sz="1400" dirty="0"/>
            </a:br>
            <a:r>
              <a:rPr lang="fr-FR" sz="1400" b="1" dirty="0" smtClean="0"/>
              <a:t>NB</a:t>
            </a:r>
            <a:r>
              <a:rPr lang="fr-FR" sz="1400" dirty="0" smtClean="0"/>
              <a:t>: Lavatory, </a:t>
            </a:r>
            <a:r>
              <a:rPr lang="fr-FR" sz="1400" dirty="0"/>
              <a:t>Restaurant, </a:t>
            </a:r>
            <a:r>
              <a:rPr lang="fr-FR" sz="1400" dirty="0" smtClean="0"/>
              <a:t>Fitness room: </a:t>
            </a:r>
            <a:r>
              <a:rPr lang="fr-FR" sz="1400" b="1" dirty="0" err="1" smtClean="0"/>
              <a:t>every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day</a:t>
            </a:r>
            <a:r>
              <a:rPr lang="fr-FR" sz="1400" b="1" dirty="0" smtClean="0"/>
              <a:t>.</a:t>
            </a:r>
            <a:endParaRPr lang="fr-FR" sz="1400" b="1" dirty="0" smtClean="0">
              <a:solidFill>
                <a:srgbClr val="FF6600"/>
              </a:solidFill>
            </a:endParaRPr>
          </a:p>
        </p:txBody>
      </p:sp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6" y="0"/>
            <a:ext cx="1340768" cy="134076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315" y="4955630"/>
            <a:ext cx="1024173" cy="1353690"/>
          </a:xfrm>
          <a:prstGeom prst="rect">
            <a:avLst/>
          </a:prstGeom>
        </p:spPr>
      </p:pic>
      <p:pic>
        <p:nvPicPr>
          <p:cNvPr id="9" name="Image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867" y="44624"/>
            <a:ext cx="1623131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8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Sending</a:t>
            </a:r>
            <a:r>
              <a:rPr lang="fr-FR" dirty="0" smtClean="0"/>
              <a:t> Post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484784"/>
            <a:ext cx="7540625" cy="4608512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en-US" sz="1400" b="1" dirty="0" smtClean="0">
                <a:solidFill>
                  <a:srgbClr val="0070C0"/>
                </a:solidFill>
              </a:rPr>
              <a:t>Entrance of your building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1 basket for incoming mail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1 basket for outgoing professional or student mail (leave your post in and the reception will stamp it)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Time: The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receptionist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delivers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the mail and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pick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up the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outgoing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ones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,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around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</a:t>
            </a:r>
            <a:r>
              <a:rPr lang="fr-FR" sz="1400" b="1" u="sng" dirty="0" smtClean="0">
                <a:solidFill>
                  <a:srgbClr val="0070C0"/>
                </a:solidFill>
                <a:sym typeface="Wingdings 2"/>
              </a:rPr>
              <a:t>12:30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 2"/>
              </a:rPr>
              <a:t>everyday</a:t>
            </a:r>
            <a:endParaRPr lang="fr-FR" sz="1400" b="1" u="sng" dirty="0" smtClean="0">
              <a:solidFill>
                <a:srgbClr val="0070C0"/>
              </a:solidFill>
              <a:sym typeface="Wingdings 2"/>
            </a:endParaRPr>
          </a:p>
          <a:p>
            <a:pPr marL="0" indent="0">
              <a:lnSpc>
                <a:spcPct val="100000"/>
              </a:lnSpc>
            </a:pPr>
            <a:endParaRPr lang="en-US" sz="1400" b="1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400" b="1" u="sng" dirty="0" smtClean="0">
                <a:solidFill>
                  <a:srgbClr val="FF6600"/>
                </a:solidFill>
              </a:rPr>
              <a:t>After this time, you can carry out your mail directly at reception before 03:00 pm if you want it leaving the same day.</a:t>
            </a:r>
          </a:p>
          <a:p>
            <a:pPr marL="0" indent="0">
              <a:lnSpc>
                <a:spcPct val="100000"/>
              </a:lnSpc>
            </a:pPr>
            <a:endParaRPr lang="en-US" sz="1400" b="1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en-US" sz="1400" b="1" u="sng" dirty="0" smtClean="0">
                <a:solidFill>
                  <a:srgbClr val="0070C0"/>
                </a:solidFill>
              </a:rPr>
              <a:t>UPS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Inform the team assistant before 2:00 pm with the mail </a:t>
            </a:r>
          </a:p>
          <a:p>
            <a:pPr marL="0" indent="0">
              <a:lnSpc>
                <a:spcPct val="150000"/>
              </a:lnSpc>
            </a:pPr>
            <a:r>
              <a:rPr lang="en-US" sz="1400" b="1" i="1" dirty="0" smtClean="0">
                <a:solidFill>
                  <a:schemeClr val="bg1">
                    <a:lumMod val="50000"/>
                  </a:schemeClr>
                </a:solidFill>
              </a:rPr>
              <a:t>She needs to fill out an application form with </a:t>
            </a:r>
            <a:r>
              <a:rPr lang="en-US" sz="1400" b="1" i="1" dirty="0" smtClean="0">
                <a:solidFill>
                  <a:srgbClr val="0070C0"/>
                </a:solidFill>
              </a:rPr>
              <a:t>a full address and mobile phone of the recipient, object and contract.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Then give it at reception – before 03:00 pm. After this time it will leave the day after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48" y="0"/>
            <a:ext cx="1935480" cy="150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375" y="3284984"/>
            <a:ext cx="7486650" cy="2016224"/>
          </a:xfrm>
        </p:spPr>
        <p:txBody>
          <a:bodyPr/>
          <a:lstStyle/>
          <a:p>
            <a:r>
              <a:rPr lang="fr-FR" dirty="0" smtClean="0"/>
              <a:t>Access </a:t>
            </a:r>
            <a:r>
              <a:rPr lang="fr-FR" dirty="0" err="1" smtClean="0"/>
              <a:t>Rules</a:t>
            </a:r>
            <a:r>
              <a:rPr lang="fr-FR" dirty="0" smtClean="0"/>
              <a:t> (</a:t>
            </a:r>
            <a:r>
              <a:rPr lang="fr-FR" dirty="0" err="1" smtClean="0"/>
              <a:t>internal</a:t>
            </a:r>
            <a:r>
              <a:rPr lang="fr-FR" dirty="0" smtClean="0"/>
              <a:t> </a:t>
            </a:r>
            <a:r>
              <a:rPr lang="fr-FR" dirty="0" err="1" smtClean="0"/>
              <a:t>rules</a:t>
            </a:r>
            <a:r>
              <a:rPr lang="fr-FR" dirty="0" smtClean="0"/>
              <a:t>) &amp; Badges,</a:t>
            </a:r>
            <a:br>
              <a:rPr lang="fr-FR" dirty="0" smtClean="0"/>
            </a:br>
            <a:r>
              <a:rPr lang="fr-FR" dirty="0" smtClean="0"/>
              <a:t>Official </a:t>
            </a:r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hours</a:t>
            </a:r>
            <a:r>
              <a:rPr lang="fr-FR" dirty="0" smtClean="0"/>
              <a:t>, </a:t>
            </a:r>
            <a:br>
              <a:rPr lang="fr-FR" dirty="0" smtClean="0"/>
            </a:br>
            <a:r>
              <a:rPr lang="fr-FR" dirty="0" smtClean="0"/>
              <a:t>Lunch Time</a:t>
            </a:r>
            <a:endParaRPr lang="fr-FR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2867630B-45CD-4371-BE7D-96EB431F5EFB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64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50838"/>
            <a:ext cx="7540625" cy="629890"/>
          </a:xfrm>
        </p:spPr>
        <p:txBody>
          <a:bodyPr/>
          <a:lstStyle/>
          <a:p>
            <a:r>
              <a:rPr lang="fr-FR" dirty="0" smtClean="0"/>
              <a:t>Access </a:t>
            </a:r>
            <a:r>
              <a:rPr lang="fr-FR" dirty="0" err="1" smtClean="0"/>
              <a:t>Rules</a:t>
            </a:r>
            <a:r>
              <a:rPr lang="fr-FR" dirty="0" smtClean="0"/>
              <a:t> &amp; Badges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187624" y="1196752"/>
            <a:ext cx="7975153" cy="4896544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400" dirty="0"/>
              <a:t>- </a:t>
            </a:r>
            <a:r>
              <a:rPr lang="en-US" sz="1400" b="1" dirty="0">
                <a:solidFill>
                  <a:srgbClr val="0070C0"/>
                </a:solidFill>
              </a:rPr>
              <a:t>6.30am-10pm during the week </a:t>
            </a:r>
            <a:r>
              <a:rPr lang="en-US" sz="1400" dirty="0"/>
              <a:t>(the gate is open)</a:t>
            </a:r>
          </a:p>
          <a:p>
            <a:pPr marL="0" indent="0">
              <a:lnSpc>
                <a:spcPct val="150000"/>
              </a:lnSpc>
            </a:pPr>
            <a:r>
              <a:rPr lang="en-US" sz="1400" dirty="0"/>
              <a:t>- </a:t>
            </a:r>
            <a:r>
              <a:rPr lang="en-US" sz="1400" b="1" dirty="0">
                <a:solidFill>
                  <a:srgbClr val="0070C0"/>
                </a:solidFill>
              </a:rPr>
              <a:t>8am-8pm on </a:t>
            </a:r>
            <a:r>
              <a:rPr lang="en-US" sz="1400" b="1" dirty="0" smtClean="0">
                <a:solidFill>
                  <a:srgbClr val="0070C0"/>
                </a:solidFill>
              </a:rPr>
              <a:t>Saturday, Sunday </a:t>
            </a:r>
            <a:r>
              <a:rPr lang="en-US" sz="1400" b="1" dirty="0">
                <a:solidFill>
                  <a:srgbClr val="0070C0"/>
                </a:solidFill>
              </a:rPr>
              <a:t>and RTT days </a:t>
            </a:r>
            <a:r>
              <a:rPr lang="en-US" sz="1400" dirty="0"/>
              <a:t>(the gate is closed, </a:t>
            </a:r>
            <a:r>
              <a:rPr lang="en-US" sz="1400" b="1" dirty="0"/>
              <a:t>but opens with your badge</a:t>
            </a:r>
            <a:r>
              <a:rPr lang="en-US" sz="1400" dirty="0"/>
              <a:t>)</a:t>
            </a:r>
          </a:p>
          <a:p>
            <a:pPr marL="0" indent="0">
              <a:lnSpc>
                <a:spcPct val="150000"/>
              </a:lnSpc>
            </a:pPr>
            <a:r>
              <a:rPr lang="en-US" sz="1400" b="1" u="sng" dirty="0" smtClean="0">
                <a:solidFill>
                  <a:srgbClr val="0070C0"/>
                </a:solidFill>
              </a:rPr>
              <a:t>Outside </a:t>
            </a:r>
            <a:r>
              <a:rPr lang="en-US" sz="1400" b="1" u="sng" dirty="0">
                <a:solidFill>
                  <a:srgbClr val="0070C0"/>
                </a:solidFill>
              </a:rPr>
              <a:t>these hours, the gate and buildings will be closed and not </a:t>
            </a:r>
            <a:r>
              <a:rPr lang="en-US" sz="1400" b="1" u="sng" dirty="0" smtClean="0">
                <a:solidFill>
                  <a:srgbClr val="0070C0"/>
                </a:solidFill>
              </a:rPr>
              <a:t>accessible</a:t>
            </a:r>
            <a:r>
              <a:rPr lang="en-US" sz="1400" b="1" dirty="0" smtClean="0"/>
              <a:t>. 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 smtClean="0"/>
              <a:t>Special </a:t>
            </a:r>
            <a:r>
              <a:rPr lang="en-US" sz="1400" b="1" dirty="0"/>
              <a:t>permission must been granted ahead of time for access  beyond this schedule . </a:t>
            </a:r>
          </a:p>
          <a:p>
            <a:pPr marL="0" indent="0">
              <a:lnSpc>
                <a:spcPct val="150000"/>
              </a:lnSpc>
            </a:pPr>
            <a:r>
              <a:rPr lang="en-US" sz="1400" dirty="0"/>
              <a:t>(A detailed request must be sent by your responsible at  </a:t>
            </a:r>
            <a:r>
              <a:rPr lang="en-US" sz="1400" dirty="0">
                <a:hlinkClick r:id="rId2"/>
              </a:rPr>
              <a:t>acces_ex_sophia@inria.fr</a:t>
            </a:r>
            <a:r>
              <a:rPr lang="en-US" sz="1400" dirty="0"/>
              <a:t> ) -</a:t>
            </a:r>
          </a:p>
          <a:p>
            <a:pPr marL="0" indent="0">
              <a:lnSpc>
                <a:spcPct val="150000"/>
              </a:lnSpc>
            </a:pPr>
            <a:endParaRPr lang="en-US" sz="1400" b="1" dirty="0" smtClean="0"/>
          </a:p>
          <a:p>
            <a:pPr marL="0" indent="0">
              <a:lnSpc>
                <a:spcPct val="150000"/>
              </a:lnSpc>
            </a:pPr>
            <a:r>
              <a:rPr lang="en-US" sz="1400" b="1" dirty="0" smtClean="0"/>
              <a:t>After </a:t>
            </a:r>
            <a:r>
              <a:rPr lang="en-US" sz="1400" b="1" dirty="0"/>
              <a:t>the deadlines </a:t>
            </a:r>
            <a:r>
              <a:rPr lang="en-US" sz="1400" b="1" dirty="0" smtClean="0"/>
              <a:t>(8pm</a:t>
            </a:r>
            <a:r>
              <a:rPr lang="en-US" sz="1400" b="1" dirty="0"/>
              <a:t>, 10pm depending on the days) every </a:t>
            </a:r>
            <a:r>
              <a:rPr lang="en-US" sz="1400" b="1" dirty="0" err="1"/>
              <a:t>Inria</a:t>
            </a:r>
            <a:r>
              <a:rPr lang="en-US" sz="1400" b="1" dirty="0"/>
              <a:t> members 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/>
              <a:t>will be asked to leave </a:t>
            </a:r>
            <a:r>
              <a:rPr lang="en-US" sz="1400" b="1" dirty="0" err="1"/>
              <a:t>Inria</a:t>
            </a:r>
            <a:r>
              <a:rPr lang="en-US" sz="1400" b="1" dirty="0"/>
              <a:t>.</a:t>
            </a:r>
          </a:p>
          <a:p>
            <a:pPr marL="0" indent="0">
              <a:lnSpc>
                <a:spcPct val="150000"/>
              </a:lnSpc>
            </a:pPr>
            <a:endParaRPr lang="en-US" sz="1400" dirty="0" smtClean="0"/>
          </a:p>
          <a:p>
            <a:pPr marL="0" indent="0">
              <a:lnSpc>
                <a:spcPct val="150000"/>
              </a:lnSpc>
            </a:pPr>
            <a:r>
              <a:rPr lang="en-US" sz="1400" dirty="0" smtClean="0"/>
              <a:t>For </a:t>
            </a:r>
            <a:r>
              <a:rPr lang="en-US" sz="1400" dirty="0"/>
              <a:t>security reasons, even when the site is open, </a:t>
            </a:r>
            <a:r>
              <a:rPr lang="en-US" sz="1400" b="1" dirty="0"/>
              <a:t>the building require your badge to enter</a:t>
            </a:r>
            <a:r>
              <a:rPr lang="en-US" sz="1400" dirty="0"/>
              <a:t>.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/>
              </a:rPr>
              <a:t></a:t>
            </a:r>
            <a:r>
              <a:rPr lang="fr-FR" sz="1400" b="1" dirty="0">
                <a:solidFill>
                  <a:srgbClr val="0070C0"/>
                </a:solidFill>
                <a:sym typeface="Wingdings"/>
              </a:rPr>
              <a:t>I</a:t>
            </a:r>
            <a:r>
              <a:rPr lang="fr-FR" sz="1400" b="1" dirty="0" smtClean="0">
                <a:solidFill>
                  <a:srgbClr val="0070C0"/>
                </a:solidFill>
              </a:rPr>
              <a:t>t </a:t>
            </a:r>
            <a:r>
              <a:rPr lang="fr-FR" sz="1400" b="1" dirty="0">
                <a:solidFill>
                  <a:srgbClr val="0070C0"/>
                </a:solidFill>
              </a:rPr>
              <a:t>is important that you carry your badge with </a:t>
            </a:r>
            <a:r>
              <a:rPr lang="fr-FR" sz="1400" b="1" dirty="0" err="1">
                <a:solidFill>
                  <a:srgbClr val="0070C0"/>
                </a:solidFill>
              </a:rPr>
              <a:t>you</a:t>
            </a:r>
            <a:r>
              <a:rPr lang="fr-FR" sz="1400" b="1" dirty="0">
                <a:solidFill>
                  <a:srgbClr val="0070C0"/>
                </a:solidFill>
              </a:rPr>
              <a:t> </a:t>
            </a:r>
            <a:r>
              <a:rPr lang="fr-FR" sz="1400" b="1" dirty="0" smtClean="0">
                <a:solidFill>
                  <a:srgbClr val="0070C0"/>
                </a:solidFill>
              </a:rPr>
              <a:t>all </a:t>
            </a:r>
            <a:r>
              <a:rPr lang="fr-FR" sz="1400" b="1" dirty="0">
                <a:solidFill>
                  <a:srgbClr val="0070C0"/>
                </a:solidFill>
              </a:rPr>
              <a:t>times</a:t>
            </a:r>
            <a:r>
              <a:rPr lang="fr-FR" sz="1400" b="1" dirty="0" smtClean="0">
                <a:solidFill>
                  <a:srgbClr val="0070C0"/>
                </a:solidFill>
              </a:rPr>
              <a:t>.</a:t>
            </a:r>
          </a:p>
          <a:p>
            <a:pPr marL="0" indent="0">
              <a:lnSpc>
                <a:spcPct val="150000"/>
              </a:lnSpc>
            </a:pPr>
            <a:endParaRPr lang="fr-FR" sz="14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400" b="1" u="sng" dirty="0" smtClean="0">
                <a:solidFill>
                  <a:srgbClr val="FF6600"/>
                </a:solidFill>
              </a:rPr>
              <a:t>INTERNAL RULES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>
                <a:solidFill>
                  <a:srgbClr val="0070C0"/>
                </a:solidFill>
                <a:hlinkClick r:id="rId3"/>
              </a:rPr>
              <a:t>https</a:t>
            </a:r>
            <a:r>
              <a:rPr lang="fr-FR" sz="1400" b="1">
                <a:solidFill>
                  <a:srgbClr val="0070C0"/>
                </a:solidFill>
                <a:hlinkClick r:id="rId3"/>
              </a:rPr>
              <a:t>://</a:t>
            </a:r>
            <a:r>
              <a:rPr lang="fr-FR" sz="1400" b="1" smtClean="0">
                <a:solidFill>
                  <a:srgbClr val="0070C0"/>
                </a:solidFill>
                <a:hlinkClick r:id="rId3"/>
              </a:rPr>
              <a:t>intranet.inria.fr/Inria/Reglement-interieur-national</a:t>
            </a:r>
            <a:endParaRPr lang="fr-FR" sz="1400" b="1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endParaRPr lang="fr-FR" sz="1400" b="1" dirty="0" smtClean="0">
              <a:solidFill>
                <a:srgbClr val="0070C0"/>
              </a:solidFill>
            </a:endParaRPr>
          </a:p>
        </p:txBody>
      </p:sp>
      <p:pic>
        <p:nvPicPr>
          <p:cNvPr id="7" name="Imag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44" y="274340"/>
            <a:ext cx="1354460" cy="135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Access </a:t>
            </a:r>
            <a:r>
              <a:rPr lang="fr-FR" dirty="0" err="1" smtClean="0"/>
              <a:t>Rules</a:t>
            </a:r>
            <a:r>
              <a:rPr lang="fr-FR" dirty="0" smtClean="0"/>
              <a:t> + Badges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484784"/>
            <a:ext cx="6984776" cy="468052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400" b="1" i="1" dirty="0" smtClean="0"/>
              <a:t>At </a:t>
            </a:r>
            <a:r>
              <a:rPr lang="fr-FR" sz="1400" b="1" i="1" dirty="0" err="1"/>
              <a:t>r</a:t>
            </a:r>
            <a:r>
              <a:rPr lang="fr-FR" sz="1400" b="1" i="1" dirty="0" err="1" smtClean="0"/>
              <a:t>eception</a:t>
            </a:r>
            <a:r>
              <a:rPr lang="fr-FR" sz="1400" b="1" i="1" dirty="0" smtClean="0"/>
              <a:t>: </a:t>
            </a:r>
            <a:r>
              <a:rPr lang="fr-FR" sz="1400" b="1" i="1" dirty="0" err="1" smtClean="0"/>
              <a:t>you</a:t>
            </a:r>
            <a:r>
              <a:rPr lang="fr-FR" sz="1400" b="1" i="1" dirty="0" smtClean="0"/>
              <a:t> </a:t>
            </a:r>
            <a:r>
              <a:rPr lang="fr-FR" sz="1400" b="1" i="1" dirty="0" err="1" smtClean="0"/>
              <a:t>will</a:t>
            </a:r>
            <a:r>
              <a:rPr lang="fr-FR" sz="1400" b="1" i="1" dirty="0" smtClean="0"/>
              <a:t> </a:t>
            </a:r>
            <a:r>
              <a:rPr lang="fr-FR" sz="1400" b="1" i="1" dirty="0" err="1" smtClean="0"/>
              <a:t>be</a:t>
            </a:r>
            <a:r>
              <a:rPr lang="fr-FR" sz="1400" b="1" i="1" dirty="0" smtClean="0"/>
              <a:t> </a:t>
            </a:r>
            <a:r>
              <a:rPr lang="fr-FR" sz="1400" b="1" i="1" dirty="0" err="1" smtClean="0"/>
              <a:t>delivered</a:t>
            </a:r>
            <a:r>
              <a:rPr lang="fr-FR" sz="1400" b="1" i="1" dirty="0" smtClean="0"/>
              <a:t> a badge the first </a:t>
            </a:r>
            <a:r>
              <a:rPr lang="fr-FR" sz="1400" b="1" i="1" dirty="0" err="1"/>
              <a:t>day</a:t>
            </a:r>
            <a:r>
              <a:rPr lang="fr-FR" sz="1400" b="1" i="1" dirty="0"/>
              <a:t> (</a:t>
            </a:r>
            <a:r>
              <a:rPr lang="fr-FR" sz="1400" b="1" i="1" dirty="0" err="1"/>
              <a:t>picture</a:t>
            </a:r>
            <a:r>
              <a:rPr lang="fr-FR" sz="1400" b="1" i="1" dirty="0"/>
              <a:t> </a:t>
            </a:r>
            <a:r>
              <a:rPr lang="fr-FR" sz="1400" b="1" i="1" dirty="0" err="1"/>
              <a:t>compulsory</a:t>
            </a:r>
            <a:r>
              <a:rPr lang="fr-FR" sz="1400" b="1" i="1" dirty="0"/>
              <a:t>)</a:t>
            </a:r>
          </a:p>
          <a:p>
            <a:pPr marL="0" indent="0">
              <a:lnSpc>
                <a:spcPct val="100000"/>
              </a:lnSpc>
            </a:pPr>
            <a:endParaRPr lang="fr-FR" sz="1400" dirty="0" smtClean="0"/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</a:rPr>
              <a:t>In case </a:t>
            </a:r>
            <a:r>
              <a:rPr lang="fr-FR" sz="1400" b="1" dirty="0" err="1" smtClean="0">
                <a:solidFill>
                  <a:srgbClr val="0070C0"/>
                </a:solidFill>
              </a:rPr>
              <a:t>you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lost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it</a:t>
            </a:r>
            <a:endParaRPr lang="fr-FR" sz="14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</a:rPr>
              <a:t></a:t>
            </a:r>
            <a:r>
              <a:rPr lang="fr-FR" sz="1400" dirty="0" err="1" smtClean="0">
                <a:sym typeface="Wingdings" pitchFamily="2" charset="2"/>
              </a:rPr>
              <a:t>Inform</a:t>
            </a:r>
            <a:r>
              <a:rPr lang="fr-FR" sz="1400" dirty="0" smtClean="0">
                <a:sym typeface="Wingdings" pitchFamily="2" charset="2"/>
              </a:rPr>
              <a:t> the team assistant or </a:t>
            </a:r>
            <a:r>
              <a:rPr lang="fr-FR" sz="1400" dirty="0" err="1" smtClean="0">
                <a:sym typeface="Wingdings" pitchFamily="2" charset="2"/>
              </a:rPr>
              <a:t>send</a:t>
            </a:r>
            <a:r>
              <a:rPr lang="fr-FR" sz="1400" dirty="0" smtClean="0">
                <a:sym typeface="Wingdings" pitchFamily="2" charset="2"/>
              </a:rPr>
              <a:t> an email </a:t>
            </a:r>
            <a:r>
              <a:rPr lang="fr-FR" sz="1400" dirty="0">
                <a:sym typeface="Wingdings" pitchFamily="2" charset="2"/>
              </a:rPr>
              <a:t>to Helpdesk </a:t>
            </a:r>
            <a:endParaRPr lang="fr-FR" sz="1400" dirty="0" smtClean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  <a:hlinkClick r:id="rId2"/>
              </a:rPr>
              <a:t>https</a:t>
            </a:r>
            <a:r>
              <a:rPr lang="fr-FR" sz="1400" dirty="0">
                <a:sym typeface="Wingdings" pitchFamily="2" charset="2"/>
                <a:hlinkClick r:id="rId2"/>
              </a:rPr>
              <a:t>://</a:t>
            </a:r>
            <a:r>
              <a:rPr lang="fr-FR" sz="1400" dirty="0" smtClean="0">
                <a:sym typeface="Wingdings" pitchFamily="2" charset="2"/>
                <a:hlinkClick r:id="rId2"/>
              </a:rPr>
              <a:t>helpdesk.inria.fr/categories/187/show</a:t>
            </a:r>
            <a:endParaRPr lang="fr-FR" sz="1400" dirty="0" smtClean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</a:rPr>
              <a:t>You </a:t>
            </a:r>
            <a:r>
              <a:rPr lang="fr-FR" sz="1400" dirty="0" err="1">
                <a:sym typeface="Wingdings" pitchFamily="2" charset="2"/>
              </a:rPr>
              <a:t>will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be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informed</a:t>
            </a:r>
            <a:r>
              <a:rPr lang="fr-FR" sz="1400" dirty="0">
                <a:sym typeface="Wingdings" pitchFamily="2" charset="2"/>
              </a:rPr>
              <a:t> as </a:t>
            </a:r>
            <a:r>
              <a:rPr lang="fr-FR" sz="1400" dirty="0" err="1">
                <a:sym typeface="Wingdings" pitchFamily="2" charset="2"/>
              </a:rPr>
              <a:t>soon</a:t>
            </a:r>
            <a:r>
              <a:rPr lang="fr-FR" sz="1400" dirty="0">
                <a:sym typeface="Wingdings" pitchFamily="2" charset="2"/>
              </a:rPr>
              <a:t> as </a:t>
            </a:r>
            <a:r>
              <a:rPr lang="fr-FR" sz="1400" dirty="0" err="1">
                <a:sym typeface="Wingdings" pitchFamily="2" charset="2"/>
              </a:rPr>
              <a:t>you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 smtClean="0">
                <a:sym typeface="Wingdings" pitchFamily="2" charset="2"/>
              </a:rPr>
              <a:t>can</a:t>
            </a:r>
            <a:r>
              <a:rPr lang="fr-FR" sz="1400" dirty="0" smtClean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get</a:t>
            </a:r>
            <a:r>
              <a:rPr lang="fr-FR" sz="1400" dirty="0">
                <a:sym typeface="Wingdings" pitchFamily="2" charset="2"/>
              </a:rPr>
              <a:t> the new one (</a:t>
            </a:r>
            <a:r>
              <a:rPr lang="fr-FR" sz="1400" dirty="0" err="1" smtClean="0">
                <a:sym typeface="Wingdings" pitchFamily="2" charset="2"/>
              </a:rPr>
              <a:t>usualy</a:t>
            </a:r>
            <a:r>
              <a:rPr lang="fr-FR" sz="1400" dirty="0" smtClean="0">
                <a:sym typeface="Wingdings" pitchFamily="2" charset="2"/>
              </a:rPr>
              <a:t>, one </a:t>
            </a:r>
            <a:r>
              <a:rPr lang="fr-FR" sz="1400" dirty="0" err="1" smtClean="0">
                <a:sym typeface="Wingdings" pitchFamily="2" charset="2"/>
              </a:rPr>
              <a:t>day</a:t>
            </a:r>
            <a:r>
              <a:rPr lang="fr-FR" sz="1400" dirty="0" smtClean="0">
                <a:sym typeface="Wingdings" pitchFamily="2" charset="2"/>
              </a:rPr>
              <a:t> </a:t>
            </a:r>
            <a:r>
              <a:rPr lang="fr-FR" sz="1400" dirty="0" err="1" smtClean="0">
                <a:sym typeface="Wingdings" pitchFamily="2" charset="2"/>
              </a:rPr>
              <a:t>after</a:t>
            </a:r>
            <a:r>
              <a:rPr lang="fr-FR" sz="1400" dirty="0" smtClean="0">
                <a:sym typeface="Wingdings" pitchFamily="2" charset="2"/>
              </a:rPr>
              <a:t>)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>
                <a:sym typeface="Wingdings" pitchFamily="2" charset="2"/>
              </a:rPr>
              <a:t>In the </a:t>
            </a:r>
            <a:r>
              <a:rPr lang="fr-FR" sz="1400" dirty="0" err="1">
                <a:sym typeface="Wingdings" pitchFamily="2" charset="2"/>
              </a:rPr>
              <a:t>meanwhile</a:t>
            </a:r>
            <a:r>
              <a:rPr lang="fr-FR" sz="1400" dirty="0">
                <a:sym typeface="Wingdings" pitchFamily="2" charset="2"/>
              </a:rPr>
              <a:t>, </a:t>
            </a:r>
            <a:r>
              <a:rPr lang="fr-FR" sz="1400" dirty="0" err="1">
                <a:sym typeface="Wingdings" pitchFamily="2" charset="2"/>
              </a:rPr>
              <a:t>you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will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receive</a:t>
            </a:r>
            <a:r>
              <a:rPr lang="fr-FR" sz="1400" dirty="0">
                <a:sym typeface="Wingdings" pitchFamily="2" charset="2"/>
              </a:rPr>
              <a:t> a </a:t>
            </a:r>
            <a:r>
              <a:rPr lang="fr-FR" sz="1400" dirty="0" err="1">
                <a:sym typeface="Wingdings" pitchFamily="2" charset="2"/>
              </a:rPr>
              <a:t>visitor</a:t>
            </a:r>
            <a:r>
              <a:rPr lang="fr-FR" sz="1400" dirty="0">
                <a:sym typeface="Wingdings" pitchFamily="2" charset="2"/>
              </a:rPr>
              <a:t> badge </a:t>
            </a:r>
            <a:r>
              <a:rPr lang="fr-FR" sz="1400" dirty="0" err="1">
                <a:sym typeface="Wingdings" pitchFamily="2" charset="2"/>
              </a:rPr>
              <a:t>from</a:t>
            </a:r>
            <a:r>
              <a:rPr lang="fr-FR" sz="1400" dirty="0">
                <a:sym typeface="Wingdings" pitchFamily="2" charset="2"/>
              </a:rPr>
              <a:t> the </a:t>
            </a:r>
            <a:r>
              <a:rPr lang="fr-FR" sz="1400" dirty="0" err="1" smtClean="0">
                <a:sym typeface="Wingdings" pitchFamily="2" charset="2"/>
              </a:rPr>
              <a:t>receptionist</a:t>
            </a:r>
            <a:endParaRPr lang="fr-FR" sz="1400" dirty="0">
              <a:sym typeface="Wingdings" pitchFamily="2" charset="2"/>
            </a:endParaRPr>
          </a:p>
          <a:p>
            <a:pPr marL="0" indent="0">
              <a:lnSpc>
                <a:spcPct val="100000"/>
              </a:lnSpc>
            </a:pPr>
            <a:endParaRPr lang="fr-FR" sz="1400" dirty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In case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you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forget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it</a:t>
            </a:r>
            <a:endParaRPr lang="fr-FR" sz="1400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</a:rPr>
              <a:t></a:t>
            </a:r>
            <a:r>
              <a:rPr lang="fr-FR" sz="1400" dirty="0" err="1" smtClean="0">
                <a:sym typeface="Wingdings" pitchFamily="2" charset="2"/>
              </a:rPr>
              <a:t>Ask</a:t>
            </a:r>
            <a:r>
              <a:rPr lang="fr-FR" sz="1400" dirty="0" smtClean="0">
                <a:sym typeface="Wingdings" pitchFamily="2" charset="2"/>
              </a:rPr>
              <a:t> at </a:t>
            </a:r>
            <a:r>
              <a:rPr lang="fr-FR" sz="1400" dirty="0" err="1" smtClean="0">
                <a:sym typeface="Wingdings" pitchFamily="2" charset="2"/>
              </a:rPr>
              <a:t>reception</a:t>
            </a:r>
            <a:r>
              <a:rPr lang="fr-FR" sz="1400" dirty="0" smtClean="0">
                <a:sym typeface="Wingdings" pitchFamily="2" charset="2"/>
              </a:rPr>
              <a:t> for a </a:t>
            </a:r>
            <a:r>
              <a:rPr lang="fr-FR" sz="1400" dirty="0" err="1" smtClean="0">
                <a:sym typeface="Wingdings" pitchFamily="2" charset="2"/>
              </a:rPr>
              <a:t>visitor</a:t>
            </a:r>
            <a:r>
              <a:rPr lang="fr-FR" sz="1400" dirty="0" smtClean="0">
                <a:sym typeface="Wingdings" pitchFamily="2" charset="2"/>
              </a:rPr>
              <a:t> badge in exchange for an ID (National </a:t>
            </a:r>
            <a:r>
              <a:rPr lang="fr-FR" sz="1400" dirty="0" err="1" smtClean="0">
                <a:sym typeface="Wingdings" pitchFamily="2" charset="2"/>
              </a:rPr>
              <a:t>card</a:t>
            </a:r>
            <a:r>
              <a:rPr lang="fr-FR" sz="1400" dirty="0" smtClean="0">
                <a:sym typeface="Wingdings" pitchFamily="2" charset="2"/>
              </a:rPr>
              <a:t> or </a:t>
            </a:r>
            <a:r>
              <a:rPr lang="fr-FR" sz="1400" dirty="0" err="1" smtClean="0">
                <a:sym typeface="Wingdings" pitchFamily="2" charset="2"/>
              </a:rPr>
              <a:t>passport</a:t>
            </a:r>
            <a:r>
              <a:rPr lang="fr-FR" sz="1400" dirty="0" smtClean="0">
                <a:sym typeface="Wingdings" pitchFamily="2" charset="2"/>
              </a:rPr>
              <a:t>)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</a:rPr>
              <a:t>For lunch time, </a:t>
            </a:r>
            <a:r>
              <a:rPr lang="fr-FR" sz="1400" dirty="0" err="1">
                <a:sym typeface="Wingdings" pitchFamily="2" charset="2"/>
              </a:rPr>
              <a:t>spelling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your</a:t>
            </a:r>
            <a:r>
              <a:rPr lang="fr-FR" sz="1400" dirty="0">
                <a:sym typeface="Wingdings" pitchFamily="2" charset="2"/>
              </a:rPr>
              <a:t> last </a:t>
            </a:r>
            <a:r>
              <a:rPr lang="fr-FR" sz="1400" dirty="0" err="1">
                <a:sym typeface="Wingdings" pitchFamily="2" charset="2"/>
              </a:rPr>
              <a:t>name</a:t>
            </a:r>
            <a:r>
              <a:rPr lang="fr-FR" sz="1400" dirty="0">
                <a:sym typeface="Wingdings" pitchFamily="2" charset="2"/>
              </a:rPr>
              <a:t> to the </a:t>
            </a:r>
            <a:r>
              <a:rPr lang="fr-FR" sz="1400" dirty="0" err="1">
                <a:sym typeface="Wingdings" pitchFamily="2" charset="2"/>
              </a:rPr>
              <a:t>cashier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will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be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 smtClean="0">
                <a:sym typeface="Wingdings" pitchFamily="2" charset="2"/>
              </a:rPr>
              <a:t>required</a:t>
            </a:r>
            <a:endParaRPr lang="fr-FR" sz="1400" dirty="0" smtClean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endParaRPr lang="fr-FR" sz="1400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When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you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leave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INRIA (end of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contract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)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</a:rPr>
              <a:t>You </a:t>
            </a:r>
            <a:r>
              <a:rPr lang="fr-FR" sz="1400" dirty="0" err="1" smtClean="0">
                <a:sym typeface="Wingdings" pitchFamily="2" charset="2"/>
              </a:rPr>
              <a:t>will</a:t>
            </a:r>
            <a:r>
              <a:rPr lang="fr-FR" sz="1400" dirty="0" smtClean="0">
                <a:sym typeface="Wingdings" pitchFamily="2" charset="2"/>
              </a:rPr>
              <a:t> </a:t>
            </a:r>
            <a:r>
              <a:rPr lang="fr-FR" sz="1400" dirty="0" err="1" smtClean="0">
                <a:sym typeface="Wingdings" pitchFamily="2" charset="2"/>
              </a:rPr>
              <a:t>throw</a:t>
            </a:r>
            <a:r>
              <a:rPr lang="fr-FR" sz="1400" dirty="0" smtClean="0">
                <a:sym typeface="Wingdings" pitchFamily="2" charset="2"/>
              </a:rPr>
              <a:t> </a:t>
            </a:r>
            <a:r>
              <a:rPr lang="fr-FR" sz="1400" dirty="0" err="1" smtClean="0">
                <a:sym typeface="Wingdings" pitchFamily="2" charset="2"/>
              </a:rPr>
              <a:t>it</a:t>
            </a:r>
            <a:r>
              <a:rPr lang="fr-FR" sz="1400" dirty="0" smtClean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away</a:t>
            </a:r>
            <a:r>
              <a:rPr lang="fr-FR" sz="1400" dirty="0">
                <a:sym typeface="Wingdings" pitchFamily="2" charset="2"/>
              </a:rPr>
              <a:t> or </a:t>
            </a:r>
            <a:r>
              <a:rPr lang="fr-FR" sz="1400" dirty="0" err="1">
                <a:sym typeface="Wingdings" pitchFamily="2" charset="2"/>
              </a:rPr>
              <a:t>you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may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keep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it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safely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smtClean="0">
                <a:sym typeface="Wingdings" pitchFamily="2" charset="2"/>
              </a:rPr>
              <a:t>in memory 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</a:rPr>
              <a:t>You </a:t>
            </a:r>
            <a:r>
              <a:rPr lang="fr-FR" sz="1400" dirty="0" err="1" smtClean="0">
                <a:sym typeface="Wingdings" pitchFamily="2" charset="2"/>
              </a:rPr>
              <a:t>will</a:t>
            </a:r>
            <a:r>
              <a:rPr lang="fr-FR" sz="1400" dirty="0" smtClean="0">
                <a:sym typeface="Wingdings" pitchFamily="2" charset="2"/>
              </a:rPr>
              <a:t> return the </a:t>
            </a:r>
            <a:r>
              <a:rPr lang="fr-FR" sz="1400" dirty="0" err="1" smtClean="0">
                <a:sym typeface="Wingdings" pitchFamily="2" charset="2"/>
              </a:rPr>
              <a:t>holder</a:t>
            </a:r>
            <a:r>
              <a:rPr lang="fr-FR" sz="1400" dirty="0" smtClean="0">
                <a:sym typeface="Wingdings" pitchFamily="2" charset="2"/>
              </a:rPr>
              <a:t> to the </a:t>
            </a:r>
            <a:r>
              <a:rPr lang="fr-FR" sz="1400" dirty="0" err="1" smtClean="0">
                <a:sym typeface="Wingdings" pitchFamily="2" charset="2"/>
              </a:rPr>
              <a:t>reception</a:t>
            </a:r>
            <a:r>
              <a:rPr lang="fr-FR" sz="1400" dirty="0"/>
              <a:t/>
            </a:r>
            <a:br>
              <a:rPr lang="fr-FR" sz="1400" dirty="0"/>
            </a:br>
            <a:endParaRPr lang="fr-FR" sz="1400" dirty="0"/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4625"/>
            <a:ext cx="1008112" cy="159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5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640" y="341784"/>
            <a:ext cx="6768752" cy="1143000"/>
          </a:xfrm>
        </p:spPr>
        <p:txBody>
          <a:bodyPr/>
          <a:lstStyle/>
          <a:p>
            <a:r>
              <a:rPr lang="fr-FR" dirty="0" smtClean="0"/>
              <a:t>Official </a:t>
            </a:r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Hours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&amp; Bank </a:t>
            </a:r>
            <a:r>
              <a:rPr lang="fr-FR" dirty="0" err="1" smtClean="0"/>
              <a:t>Holidays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844824"/>
            <a:ext cx="6912768" cy="2808312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</a:rPr>
              <a:t>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The agent has to arrive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before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10:00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am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and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leave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after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04:30 pm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" pitchFamily="2" charset="2"/>
              </a:rPr>
              <a:t>Lunch time break </a:t>
            </a:r>
            <a:r>
              <a:rPr lang="fr-FR" sz="1400" dirty="0" err="1" smtClean="0">
                <a:sym typeface="Wingdings" pitchFamily="2" charset="2"/>
              </a:rPr>
              <a:t>between</a:t>
            </a:r>
            <a:r>
              <a:rPr lang="fr-FR" sz="1400" dirty="0" smtClean="0">
                <a:sym typeface="Wingdings" pitchFamily="2" charset="2"/>
              </a:rPr>
              <a:t> 45 minutes and 2 </a:t>
            </a:r>
            <a:r>
              <a:rPr lang="fr-FR" sz="1400" dirty="0" err="1" smtClean="0">
                <a:sym typeface="Wingdings" pitchFamily="2" charset="2"/>
              </a:rPr>
              <a:t>hours</a:t>
            </a:r>
            <a:r>
              <a:rPr lang="fr-FR" sz="1400" dirty="0" smtClean="0">
                <a:sym typeface="Wingdings" pitchFamily="2" charset="2"/>
              </a:rPr>
              <a:t>.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From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Monday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to Friday 38,30  </a:t>
            </a:r>
            <a:r>
              <a:rPr lang="fr-FR" sz="1400" b="1" dirty="0" err="1">
                <a:solidFill>
                  <a:srgbClr val="0070C0"/>
                </a:solidFill>
                <a:sym typeface="Wingdings" pitchFamily="2" charset="2"/>
              </a:rPr>
              <a:t>hours</a:t>
            </a:r>
            <a:r>
              <a:rPr lang="fr-FR" sz="1400" b="1" dirty="0">
                <a:solidFill>
                  <a:srgbClr val="0070C0"/>
                </a:solidFill>
                <a:sym typeface="Wingdings" pitchFamily="2" charset="2"/>
              </a:rPr>
              <a:t> per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week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(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Except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trainees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 35h/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week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)</a:t>
            </a:r>
            <a:endParaRPr lang="fr-FR" sz="1400" b="1" dirty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ym typeface="Wingdings" pitchFamily="2" charset="2"/>
              </a:rPr>
              <a:t>For </a:t>
            </a:r>
            <a:r>
              <a:rPr lang="fr-FR" sz="1400" b="1" dirty="0" err="1" smtClean="0">
                <a:sym typeface="Wingdings" pitchFamily="2" charset="2"/>
              </a:rPr>
              <a:t>any</a:t>
            </a:r>
            <a:r>
              <a:rPr lang="fr-FR" sz="1400" b="1" dirty="0" smtClean="0">
                <a:sym typeface="Wingdings" pitchFamily="2" charset="2"/>
              </a:rPr>
              <a:t> </a:t>
            </a:r>
            <a:r>
              <a:rPr lang="fr-FR" sz="1400" b="1" dirty="0" err="1" smtClean="0">
                <a:sym typeface="Wingdings" pitchFamily="2" charset="2"/>
              </a:rPr>
              <a:t>different</a:t>
            </a:r>
            <a:r>
              <a:rPr lang="fr-FR" sz="1400" b="1" dirty="0" smtClean="0">
                <a:sym typeface="Wingdings" pitchFamily="2" charset="2"/>
              </a:rPr>
              <a:t> </a:t>
            </a:r>
            <a:r>
              <a:rPr lang="fr-FR" sz="1400" b="1" dirty="0" err="1" smtClean="0">
                <a:sym typeface="Wingdings" pitchFamily="2" charset="2"/>
              </a:rPr>
              <a:t>schedule</a:t>
            </a:r>
            <a:r>
              <a:rPr lang="fr-FR" sz="1400" b="1" dirty="0" smtClean="0">
                <a:sym typeface="Wingdings" pitchFamily="2" charset="2"/>
              </a:rPr>
              <a:t> and absence, </a:t>
            </a:r>
            <a:r>
              <a:rPr lang="fr-FR" sz="1400" b="1" dirty="0" err="1" smtClean="0">
                <a:sym typeface="Wingdings" pitchFamily="2" charset="2"/>
              </a:rPr>
              <a:t>you</a:t>
            </a:r>
            <a:r>
              <a:rPr lang="fr-FR" sz="1400" b="1" dirty="0" smtClean="0">
                <a:sym typeface="Wingdings" pitchFamily="2" charset="2"/>
              </a:rPr>
              <a:t> have to talk about </a:t>
            </a:r>
            <a:r>
              <a:rPr lang="fr-FR" sz="1400" b="1" dirty="0" err="1" smtClean="0">
                <a:sym typeface="Wingdings" pitchFamily="2" charset="2"/>
              </a:rPr>
              <a:t>with</a:t>
            </a:r>
            <a:r>
              <a:rPr lang="fr-FR" sz="1400" b="1" dirty="0" smtClean="0">
                <a:sym typeface="Wingdings" pitchFamily="2" charset="2"/>
              </a:rPr>
              <a:t> </a:t>
            </a:r>
            <a:r>
              <a:rPr lang="fr-FR" sz="1400" b="1" dirty="0" err="1" smtClean="0">
                <a:sym typeface="Wingdings" pitchFamily="2" charset="2"/>
              </a:rPr>
              <a:t>your</a:t>
            </a:r>
            <a:r>
              <a:rPr lang="fr-FR" sz="1400" b="1" dirty="0" smtClean="0">
                <a:sym typeface="Wingdings" pitchFamily="2" charset="2"/>
              </a:rPr>
              <a:t> team leader.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fr-FR" sz="1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Next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National Bank </a:t>
            </a:r>
            <a:r>
              <a:rPr lang="fr-FR" sz="1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holidays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(</a:t>
            </a:r>
            <a:r>
              <a:rPr lang="fr-FR" sz="14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I</a:t>
            </a:r>
            <a:r>
              <a:rPr lang="fr-FR" sz="1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nria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will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close):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  <a:hlinkClick r:id="rId2"/>
              </a:rPr>
              <a:t>https</a:t>
            </a:r>
            <a:r>
              <a:rPr lang="fr-FR" sz="1400" b="1" dirty="0">
                <a:solidFill>
                  <a:srgbClr val="0070C0"/>
                </a:solidFill>
                <a:sym typeface="Wingdings" pitchFamily="2" charset="2"/>
                <a:hlinkClick r:id="rId2"/>
              </a:rPr>
              <a:t>://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  <a:hlinkClick r:id="rId2"/>
              </a:rPr>
              <a:t>intranet.inria.fr/Carriere-vie-professionnelle/Organisation-du-travail/Conges/Conges-annuels-et-RTT</a:t>
            </a:r>
            <a:endParaRPr lang="fr-FR" sz="1400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endParaRPr lang="fr-FR" sz="1400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endParaRPr lang="fr-FR" sz="1400" b="1" dirty="0">
              <a:sym typeface="Wingdings" pitchFamily="2" charset="2"/>
            </a:endParaRPr>
          </a:p>
        </p:txBody>
      </p:sp>
      <p:pic>
        <p:nvPicPr>
          <p:cNvPr id="8" name="Imag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0"/>
            <a:ext cx="1547664" cy="77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4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Lunch </a:t>
            </a:r>
            <a:r>
              <a:rPr lang="fr-FR" dirty="0" smtClean="0"/>
              <a:t>Time </a:t>
            </a:r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 smtClean="0"/>
              <a:t>API </a:t>
            </a:r>
            <a:r>
              <a:rPr lang="fr-FR" dirty="0"/>
              <a:t>restaurant</a:t>
            </a:r>
            <a:br>
              <a:rPr lang="fr-FR" dirty="0"/>
            </a:br>
            <a:r>
              <a:rPr lang="fr-FR" sz="1050" dirty="0">
                <a:hlinkClick r:id="rId2"/>
              </a:rPr>
              <a:t>https://</a:t>
            </a:r>
            <a:r>
              <a:rPr lang="fr-FR" sz="1050" dirty="0" smtClean="0">
                <a:hlinkClick r:id="rId2"/>
              </a:rPr>
              <a:t>intranet.inria.fr/Vie-pratique/Infos-pratiques/Infos-pratiques-centre/Restauration</a:t>
            </a:r>
            <a:r>
              <a:rPr lang="fr-FR" sz="1050" dirty="0" smtClean="0"/>
              <a:t/>
            </a:r>
            <a:br>
              <a:rPr lang="fr-FR" sz="1050" dirty="0" smtClean="0"/>
            </a:br>
            <a:endParaRPr lang="fr-FR" sz="105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187624" y="1628800"/>
            <a:ext cx="8047162" cy="432048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600" dirty="0" smtClean="0"/>
              <a:t>The </a:t>
            </a:r>
            <a:r>
              <a:rPr lang="fr-FR" sz="1600" b="1" dirty="0" err="1" smtClean="0">
                <a:solidFill>
                  <a:srgbClr val="0070C0"/>
                </a:solidFill>
              </a:rPr>
              <a:t>Inria</a:t>
            </a:r>
            <a:r>
              <a:rPr lang="fr-FR" sz="1600" b="1" dirty="0" smtClean="0">
                <a:solidFill>
                  <a:srgbClr val="0070C0"/>
                </a:solidFill>
              </a:rPr>
              <a:t> Restaurant </a:t>
            </a:r>
            <a:r>
              <a:rPr lang="fr-FR" sz="1600" dirty="0" smtClean="0"/>
              <a:t>- </a:t>
            </a:r>
            <a:r>
              <a:rPr lang="fr-FR" sz="1600" b="1" dirty="0" smtClean="0"/>
              <a:t>building AMPERE </a:t>
            </a:r>
            <a:r>
              <a:rPr lang="fr-FR" sz="1600" dirty="0" smtClean="0"/>
              <a:t>(on the top) </a:t>
            </a:r>
            <a:r>
              <a:rPr lang="fr-FR" sz="1600" dirty="0" err="1" smtClean="0"/>
              <a:t>facing</a:t>
            </a:r>
            <a:r>
              <a:rPr lang="fr-FR" sz="1600" dirty="0" smtClean="0"/>
              <a:t> the pool</a:t>
            </a:r>
          </a:p>
          <a:p>
            <a:pPr marL="0" indent="0">
              <a:lnSpc>
                <a:spcPct val="100000"/>
              </a:lnSpc>
            </a:pPr>
            <a:r>
              <a:rPr lang="en-US" sz="1600" b="1" dirty="0" smtClean="0">
                <a:solidFill>
                  <a:srgbClr val="FF6600"/>
                </a:solidFill>
              </a:rPr>
              <a:t>From Monday to Friday from 11:30 am to 1:30 pm</a:t>
            </a:r>
          </a:p>
          <a:p>
            <a:pPr marL="0" indent="0">
              <a:lnSpc>
                <a:spcPct val="100000"/>
              </a:lnSpc>
            </a:pPr>
            <a:endParaRPr lang="en-US" sz="1600" b="1" dirty="0" smtClean="0"/>
          </a:p>
          <a:p>
            <a:pPr marL="0" indent="0">
              <a:lnSpc>
                <a:spcPct val="100000"/>
              </a:lnSpc>
            </a:pPr>
            <a:r>
              <a:rPr lang="en-US" sz="1600" dirty="0"/>
              <a:t>Y</a:t>
            </a:r>
            <a:r>
              <a:rPr lang="en-US" sz="1600" dirty="0" smtClean="0"/>
              <a:t>ou will </a:t>
            </a:r>
            <a:r>
              <a:rPr lang="en-US" sz="1600" dirty="0"/>
              <a:t>have lunch within the company price </a:t>
            </a:r>
            <a:r>
              <a:rPr lang="en-US" sz="1600" dirty="0" smtClean="0"/>
              <a:t>(Depending on your status and </a:t>
            </a:r>
            <a:r>
              <a:rPr lang="en-US" sz="1600" dirty="0" err="1"/>
              <a:t>Inria</a:t>
            </a:r>
            <a:r>
              <a:rPr lang="en-US" sz="1600" dirty="0"/>
              <a:t> </a:t>
            </a:r>
            <a:r>
              <a:rPr lang="en-US" sz="1600" dirty="0" smtClean="0"/>
              <a:t>support a part of the cost),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b="1" dirty="0" smtClean="0">
                <a:solidFill>
                  <a:srgbClr val="0070C0"/>
                </a:solidFill>
              </a:rPr>
              <a:t>This </a:t>
            </a:r>
            <a:r>
              <a:rPr lang="en-US" sz="1600" b="1" dirty="0">
                <a:solidFill>
                  <a:srgbClr val="0070C0"/>
                </a:solidFill>
              </a:rPr>
              <a:t>rate includes: </a:t>
            </a:r>
            <a:r>
              <a:rPr lang="en-US" sz="1600" b="1" dirty="0" smtClean="0"/>
              <a:t>Starter</a:t>
            </a:r>
            <a:r>
              <a:rPr lang="en-US" sz="1600" b="1" dirty="0"/>
              <a:t>, </a:t>
            </a:r>
            <a:r>
              <a:rPr lang="en-US" sz="1600" b="1" dirty="0" smtClean="0"/>
              <a:t>Main Course</a:t>
            </a:r>
            <a:r>
              <a:rPr lang="en-US" sz="1600" b="1" dirty="0"/>
              <a:t>, </a:t>
            </a:r>
            <a:r>
              <a:rPr lang="en-US" sz="1600" b="1" dirty="0" smtClean="0"/>
              <a:t>Dessert </a:t>
            </a:r>
            <a:r>
              <a:rPr lang="en-US" sz="1600" b="1" dirty="0"/>
              <a:t>and </a:t>
            </a:r>
            <a:r>
              <a:rPr lang="en-US" sz="1600" b="1" dirty="0" smtClean="0"/>
              <a:t>Cheese</a:t>
            </a:r>
          </a:p>
          <a:p>
            <a:pPr marL="0" indent="0">
              <a:lnSpc>
                <a:spcPct val="100000"/>
              </a:lnSpc>
            </a:pPr>
            <a:endParaRPr lang="en-US" sz="1600" b="1" dirty="0" smtClean="0"/>
          </a:p>
          <a:p>
            <a:pPr marL="0" indent="0">
              <a:lnSpc>
                <a:spcPct val="100000"/>
              </a:lnSpc>
            </a:pPr>
            <a:r>
              <a:rPr lang="en-US" sz="1600" b="1" dirty="0" smtClean="0"/>
              <a:t>The </a:t>
            </a:r>
            <a:r>
              <a:rPr lang="en-US" sz="1600" b="1" dirty="0"/>
              <a:t>first day at </a:t>
            </a:r>
            <a:r>
              <a:rPr lang="en-US" sz="1600" b="1" dirty="0" err="1"/>
              <a:t>Inria</a:t>
            </a:r>
            <a:r>
              <a:rPr lang="en-US" sz="1600" dirty="0"/>
              <a:t>, you will give your Last name at the cashier</a:t>
            </a:r>
            <a:br>
              <a:rPr lang="en-US" sz="1600" dirty="0"/>
            </a:br>
            <a:endParaRPr lang="en-US" sz="1600" dirty="0" smtClean="0"/>
          </a:p>
          <a:p>
            <a:pPr marL="0" indent="0">
              <a:lnSpc>
                <a:spcPct val="100000"/>
              </a:lnSpc>
            </a:pPr>
            <a:r>
              <a:rPr lang="en-US" sz="1600" b="1" dirty="0" smtClean="0">
                <a:solidFill>
                  <a:srgbClr val="0070C0"/>
                </a:solidFill>
              </a:rPr>
              <a:t>Loading </a:t>
            </a:r>
            <a:r>
              <a:rPr lang="en-US" sz="1600" b="1" dirty="0">
                <a:solidFill>
                  <a:srgbClr val="0070C0"/>
                </a:solidFill>
              </a:rPr>
              <a:t>your badge 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with cash at the </a:t>
            </a:r>
            <a:r>
              <a:rPr lang="en-US" sz="1600" b="1" dirty="0" smtClean="0"/>
              <a:t>cashier (specially the 1</a:t>
            </a:r>
            <a:r>
              <a:rPr lang="en-US" sz="1600" b="1" baseline="30000" dirty="0" smtClean="0"/>
              <a:t>st</a:t>
            </a:r>
            <a:r>
              <a:rPr lang="en-US" sz="1600" b="1" dirty="0" smtClean="0"/>
              <a:t> day at </a:t>
            </a:r>
            <a:r>
              <a:rPr lang="en-US" sz="1600" b="1" dirty="0" err="1" smtClean="0"/>
              <a:t>Inria</a:t>
            </a:r>
            <a:r>
              <a:rPr lang="en-US" sz="1600" b="1" dirty="0" smtClean="0"/>
              <a:t>)</a:t>
            </a:r>
            <a:endParaRPr lang="en-US" sz="1600" b="1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with credit card at the self-service kiosk</a:t>
            </a:r>
            <a:r>
              <a:rPr lang="en-US" sz="1600" dirty="0"/>
              <a:t> (</a:t>
            </a:r>
            <a:r>
              <a:rPr lang="en-US" sz="1600" dirty="0" smtClean="0"/>
              <a:t>entrance of the restaurant </a:t>
            </a:r>
            <a:r>
              <a:rPr lang="en-US" sz="1600" dirty="0"/>
              <a:t>on your right)</a:t>
            </a:r>
          </a:p>
          <a:p>
            <a:pPr marL="0" indent="0">
              <a:lnSpc>
                <a:spcPct val="150000"/>
              </a:lnSpc>
            </a:pPr>
            <a:r>
              <a:rPr lang="en-US" sz="1400" i="1" dirty="0" smtClean="0"/>
              <a:t>and the </a:t>
            </a:r>
            <a:r>
              <a:rPr lang="en-US" sz="1400" i="1" dirty="0"/>
              <a:t>next day, you </a:t>
            </a:r>
            <a:r>
              <a:rPr lang="en-US" sz="1400" i="1" dirty="0" smtClean="0"/>
              <a:t>will be registered in the data base so you could </a:t>
            </a:r>
            <a:r>
              <a:rPr lang="en-US" sz="1400" i="1" dirty="0"/>
              <a:t>use your </a:t>
            </a:r>
            <a:r>
              <a:rPr lang="en-US" sz="1400" i="1" dirty="0" smtClean="0"/>
              <a:t>badge without spelling your last name,</a:t>
            </a:r>
          </a:p>
          <a:p>
            <a:pPr marL="0" indent="0">
              <a:lnSpc>
                <a:spcPct val="150000"/>
              </a:lnSpc>
            </a:pPr>
            <a:r>
              <a:rPr lang="en-US" sz="1400" b="1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en-US" sz="1400" b="1" i="1" dirty="0" smtClean="0">
                <a:solidFill>
                  <a:srgbClr val="FF6600"/>
                </a:solidFill>
              </a:rPr>
              <a:t>Think to request the </a:t>
            </a:r>
            <a:r>
              <a:rPr lang="en-US" sz="1400" b="1" i="1" dirty="0">
                <a:solidFill>
                  <a:srgbClr val="FF6600"/>
                </a:solidFill>
              </a:rPr>
              <a:t>remaining credit on your badge the </a:t>
            </a:r>
            <a:r>
              <a:rPr lang="en-US" sz="1400" b="1" i="1" dirty="0" smtClean="0">
                <a:solidFill>
                  <a:srgbClr val="FF6600"/>
                </a:solidFill>
              </a:rPr>
              <a:t>last day of work at </a:t>
            </a:r>
            <a:r>
              <a:rPr lang="en-US" sz="1400" b="1" i="1" dirty="0" err="1">
                <a:solidFill>
                  <a:srgbClr val="FF6600"/>
                </a:solidFill>
              </a:rPr>
              <a:t>Inria</a:t>
            </a:r>
            <a:r>
              <a:rPr lang="en-US" sz="1400" i="1" dirty="0">
                <a:solidFill>
                  <a:srgbClr val="FF6600"/>
                </a:solidFill>
              </a:rPr>
              <a:t>.</a:t>
            </a:r>
            <a:r>
              <a:rPr lang="en-US" sz="1600" dirty="0">
                <a:solidFill>
                  <a:srgbClr val="FF6600"/>
                </a:solidFill>
              </a:rPr>
              <a:t/>
            </a:r>
            <a:br>
              <a:rPr lang="en-US" sz="1600" dirty="0">
                <a:solidFill>
                  <a:srgbClr val="FF6600"/>
                </a:solidFill>
              </a:rPr>
            </a:br>
            <a:endParaRPr lang="fr-FR" sz="1600" dirty="0">
              <a:solidFill>
                <a:srgbClr val="FF6600"/>
              </a:solidFill>
            </a:endParaRPr>
          </a:p>
          <a:p>
            <a:pPr marL="0" indent="0">
              <a:lnSpc>
                <a:spcPct val="150000"/>
              </a:lnSpc>
            </a:pPr>
            <a:endParaRPr lang="fr-FR" sz="1600" dirty="0"/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6" y="44624"/>
            <a:ext cx="1068140" cy="1304920"/>
          </a:xfrm>
          <a:prstGeom prst="rect">
            <a:avLst/>
          </a:prstGeom>
        </p:spPr>
      </p:pic>
      <p:pic>
        <p:nvPicPr>
          <p:cNvPr id="8" name="Imag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098" y="44624"/>
            <a:ext cx="1739893" cy="130492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80728"/>
            <a:ext cx="103187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smtClean="0"/>
              <a:t>Accomodation</a:t>
            </a:r>
            <a:endParaRPr lang="fr-FR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-27384"/>
            <a:ext cx="7540625" cy="1143000"/>
          </a:xfrm>
        </p:spPr>
        <p:txBody>
          <a:bodyPr/>
          <a:lstStyle/>
          <a:p>
            <a:r>
              <a:rPr lang="fr-FR" dirty="0" err="1" smtClean="0"/>
              <a:t>Accomodation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FR" smtClean="0"/>
              <a:t>- </a:t>
            </a:r>
            <a:fld id="{CCD8A327-4A42-4F42-8894-A6F43B7F265B}" type="slidenum">
              <a:rPr lang="fr-FR" smtClean="0"/>
              <a:pPr/>
              <a:t>30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88032" y="980728"/>
            <a:ext cx="8676456" cy="518457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200" b="1" dirty="0" err="1" smtClean="0">
                <a:solidFill>
                  <a:srgbClr val="0070C0"/>
                </a:solidFill>
              </a:rPr>
              <a:t>Residential</a:t>
            </a:r>
            <a:r>
              <a:rPr lang="fr-FR" sz="1200" b="1" dirty="0" smtClean="0">
                <a:solidFill>
                  <a:srgbClr val="0070C0"/>
                </a:solidFill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</a:rPr>
              <a:t>hotel</a:t>
            </a:r>
            <a:endParaRPr lang="fr-FR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fr-FR" sz="1200" b="1" dirty="0" smtClean="0">
                <a:hlinkClick r:id="rId2"/>
              </a:rPr>
              <a:t>http</a:t>
            </a:r>
            <a:r>
              <a:rPr lang="fr-FR" sz="1200" b="1" dirty="0">
                <a:hlinkClick r:id="rId2"/>
              </a:rPr>
              <a:t>://</a:t>
            </a:r>
            <a:r>
              <a:rPr lang="fr-FR" sz="1200" b="1" dirty="0" smtClean="0">
                <a:hlinkClick r:id="rId2"/>
              </a:rPr>
              <a:t>www.resideal.com/antibes/residence-hoteliere-antibes.htm</a:t>
            </a:r>
            <a:endParaRPr lang="fr-FR" sz="1200" b="1" dirty="0" smtClean="0"/>
          </a:p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200" dirty="0" smtClean="0"/>
              <a:t>you have </a:t>
            </a:r>
            <a:r>
              <a:rPr lang="en-US" sz="1200" dirty="0"/>
              <a:t>as well access to the cci website </a:t>
            </a:r>
            <a:r>
              <a:rPr lang="en-US" sz="1200" dirty="0">
                <a:hlinkClick r:id="rId3"/>
              </a:rPr>
              <a:t>http://guidedulogement.mac2c.com/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with </a:t>
            </a:r>
            <a:r>
              <a:rPr lang="en-US" sz="1200" dirty="0" err="1"/>
              <a:t>Inria</a:t>
            </a:r>
            <a:r>
              <a:rPr lang="en-US" sz="1200" dirty="0"/>
              <a:t> </a:t>
            </a:r>
            <a:r>
              <a:rPr lang="en-US" sz="1200" dirty="0" err="1" smtClean="0"/>
              <a:t>connexion</a:t>
            </a:r>
            <a:r>
              <a:rPr lang="en-US" sz="1200" dirty="0" smtClean="0"/>
              <a:t> : Login </a:t>
            </a:r>
            <a:r>
              <a:rPr lang="en-US" sz="1200" dirty="0"/>
              <a:t>: </a:t>
            </a:r>
            <a:r>
              <a:rPr lang="en-US" sz="1200" dirty="0" smtClean="0"/>
              <a:t>Entreprise63 / Password: </a:t>
            </a:r>
            <a:r>
              <a:rPr lang="en-US" sz="1200" dirty="0" err="1"/>
              <a:t>rerehazuq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b="1" dirty="0"/>
              <a:t>Your search criteria is published to 205 estate </a:t>
            </a:r>
            <a:r>
              <a:rPr lang="en-US" sz="1200" b="1" dirty="0" smtClean="0"/>
              <a:t>agencies</a:t>
            </a:r>
          </a:p>
          <a:p>
            <a:pPr marL="0" indent="0">
              <a:lnSpc>
                <a:spcPct val="150000"/>
              </a:lnSpc>
            </a:pPr>
            <a:r>
              <a:rPr lang="fr-FR" sz="1200" b="1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200" dirty="0" smtClean="0">
                <a:hlinkClick r:id="rId4"/>
              </a:rPr>
              <a:t>http</a:t>
            </a:r>
            <a:r>
              <a:rPr lang="en-US" sz="1200" dirty="0">
                <a:hlinkClick r:id="rId4"/>
              </a:rPr>
              <a:t>://</a:t>
            </a:r>
            <a:r>
              <a:rPr lang="en-US" sz="1200" dirty="0" smtClean="0">
                <a:hlinkClick r:id="rId4"/>
              </a:rPr>
              <a:t>www.goelia.com/residence-vacances/biot-sophia-antipolis/residence-appartea-golf-side.253.4.php</a:t>
            </a:r>
            <a:endParaRPr lang="en-US" sz="1200" dirty="0" smtClean="0"/>
          </a:p>
          <a:p>
            <a:pPr marL="0" indent="0">
              <a:lnSpc>
                <a:spcPct val="150000"/>
              </a:lnSpc>
            </a:pPr>
            <a:r>
              <a:rPr lang="fr-FR" sz="1200" b="1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200" dirty="0" smtClean="0">
                <a:hlinkClick r:id="rId5"/>
              </a:rPr>
              <a:t>http</a:t>
            </a:r>
            <a:r>
              <a:rPr lang="en-US" sz="1200" dirty="0">
                <a:hlinkClick r:id="rId5"/>
              </a:rPr>
              <a:t>://relais-sud.fr</a:t>
            </a:r>
            <a:r>
              <a:rPr lang="en-US" sz="1200" dirty="0" smtClean="0">
                <a:hlinkClick r:id="rId5"/>
              </a:rPr>
              <a:t>/</a:t>
            </a:r>
            <a:endParaRPr lang="en-US" sz="1200" dirty="0" smtClean="0"/>
          </a:p>
          <a:p>
            <a:pPr>
              <a:lnSpc>
                <a:spcPct val="150000"/>
              </a:lnSpc>
            </a:pPr>
            <a:endParaRPr lang="fr-FR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b="1" dirty="0" err="1" smtClean="0">
                <a:solidFill>
                  <a:srgbClr val="0070C0"/>
                </a:solidFill>
              </a:rPr>
              <a:t>Residence</a:t>
            </a:r>
            <a:r>
              <a:rPr lang="fr-FR" sz="1200" b="1" dirty="0" smtClean="0">
                <a:solidFill>
                  <a:srgbClr val="0070C0"/>
                </a:solidFill>
              </a:rPr>
              <a:t> </a:t>
            </a:r>
            <a:r>
              <a:rPr lang="fr-FR" sz="1200" b="1" dirty="0" err="1">
                <a:solidFill>
                  <a:srgbClr val="0070C0"/>
                </a:solidFill>
              </a:rPr>
              <a:t>Student</a:t>
            </a:r>
            <a:r>
              <a:rPr lang="fr-FR" sz="1200" b="1" dirty="0">
                <a:solidFill>
                  <a:srgbClr val="0070C0"/>
                </a:solidFill>
                <a:hlinkClick r:id="rId6"/>
              </a:rPr>
              <a:t> </a:t>
            </a:r>
            <a:endParaRPr lang="fr-FR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070C0"/>
                </a:solidFill>
                <a:hlinkClick r:id="rId7"/>
              </a:rPr>
              <a:t>http://www.etud-accueil.fr/en</a:t>
            </a:r>
            <a:r>
              <a:rPr lang="fr-FR" sz="1200" b="1" dirty="0" smtClean="0">
                <a:solidFill>
                  <a:srgbClr val="0070C0"/>
                </a:solidFill>
                <a:hlinkClick r:id="rId7"/>
              </a:rPr>
              <a:t>/</a:t>
            </a:r>
            <a:endParaRPr lang="fr-FR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b="1" u="sng" dirty="0" smtClean="0">
                <a:hlinkClick r:id="rId8"/>
              </a:rPr>
              <a:t>http</a:t>
            </a:r>
            <a:r>
              <a:rPr lang="fr-FR" sz="1200" b="1" u="sng" dirty="0">
                <a:hlinkClick r:id="rId8"/>
              </a:rPr>
              <a:t>://</a:t>
            </a:r>
            <a:r>
              <a:rPr lang="fr-FR" sz="1200" b="1" u="sng" dirty="0" smtClean="0">
                <a:hlinkClick r:id="rId8"/>
              </a:rPr>
              <a:t>www.crous-nice.fr/</a:t>
            </a:r>
            <a:endParaRPr lang="fr-FR" sz="1200" b="1" u="sng" dirty="0"/>
          </a:p>
          <a:p>
            <a:pPr>
              <a:lnSpc>
                <a:spcPct val="150000"/>
              </a:lnSpc>
            </a:pPr>
            <a:r>
              <a:rPr lang="fr-FR" sz="1200" b="1" dirty="0" smtClean="0">
                <a:hlinkClick r:id="rId9"/>
              </a:rPr>
              <a:t>http</a:t>
            </a:r>
            <a:r>
              <a:rPr lang="fr-FR" sz="1200" b="1" dirty="0">
                <a:hlinkClick r:id="rId9"/>
              </a:rPr>
              <a:t>://www.habitat-pluriel.fr/etudiants</a:t>
            </a:r>
            <a:r>
              <a:rPr lang="fr-FR" sz="1200" b="1" dirty="0" smtClean="0">
                <a:hlinkClick r:id="rId9"/>
              </a:rPr>
              <a:t>/</a:t>
            </a:r>
            <a:endParaRPr lang="fr-FR" sz="1200" b="1" dirty="0" smtClean="0"/>
          </a:p>
          <a:p>
            <a:pPr>
              <a:lnSpc>
                <a:spcPct val="150000"/>
              </a:lnSpc>
            </a:pPr>
            <a:r>
              <a:rPr lang="fr-FR" sz="1200" b="1" dirty="0" smtClean="0">
                <a:hlinkClick r:id="rId10"/>
              </a:rPr>
              <a:t>https</a:t>
            </a:r>
            <a:r>
              <a:rPr lang="fr-FR" sz="1200" b="1" dirty="0">
                <a:hlinkClick r:id="rId10"/>
              </a:rPr>
              <a:t>://</a:t>
            </a:r>
            <a:r>
              <a:rPr lang="fr-FR" sz="1200" b="1" dirty="0" smtClean="0">
                <a:hlinkClick r:id="rId10"/>
              </a:rPr>
              <a:t>www.adele.org/residence/1243/residence-oxford-1243/biot</a:t>
            </a:r>
            <a:endParaRPr lang="fr-FR" sz="1200" b="1" dirty="0"/>
          </a:p>
          <a:p>
            <a:pPr>
              <a:lnSpc>
                <a:spcPct val="150000"/>
              </a:lnSpc>
            </a:pPr>
            <a:r>
              <a:rPr lang="fr-FR" sz="1200" b="1" dirty="0" smtClean="0">
                <a:hlinkClick r:id="rId11"/>
              </a:rPr>
              <a:t>http</a:t>
            </a:r>
            <a:r>
              <a:rPr lang="fr-FR" sz="1200" b="1" dirty="0">
                <a:hlinkClick r:id="rId11"/>
              </a:rPr>
              <a:t>://</a:t>
            </a:r>
            <a:r>
              <a:rPr lang="fr-FR" sz="1200" b="1" dirty="0" smtClean="0">
                <a:hlinkClick r:id="rId11"/>
              </a:rPr>
              <a:t>www.nexity-studea.com/residences-etudiantes/nice/06.html</a:t>
            </a:r>
            <a:endParaRPr lang="fr-FR" sz="1200" b="1" dirty="0"/>
          </a:p>
          <a:p>
            <a:pPr>
              <a:lnSpc>
                <a:spcPct val="150000"/>
              </a:lnSpc>
            </a:pPr>
            <a:r>
              <a:rPr lang="fr-FR" sz="1200" b="1" dirty="0">
                <a:hlinkClick r:id="rId12"/>
              </a:rPr>
              <a:t>http://</a:t>
            </a:r>
            <a:r>
              <a:rPr lang="fr-FR" sz="1200" b="1" dirty="0" smtClean="0">
                <a:hlinkClick r:id="rId12"/>
              </a:rPr>
              <a:t>www.cia-france.com/French-courses-for-adults/Accommodation/Residences/Villa-Nador</a:t>
            </a:r>
            <a:endParaRPr lang="fr-FR" sz="1200" b="1" dirty="0" smtClean="0"/>
          </a:p>
          <a:p>
            <a:pPr>
              <a:lnSpc>
                <a:spcPct val="150000"/>
              </a:lnSpc>
            </a:pPr>
            <a:r>
              <a:rPr lang="fr-FR" sz="1200" b="1" dirty="0" smtClean="0">
                <a:hlinkClick r:id="rId13"/>
              </a:rPr>
              <a:t>http</a:t>
            </a:r>
            <a:r>
              <a:rPr lang="fr-FR" sz="1200" b="1" dirty="0">
                <a:hlinkClick r:id="rId13"/>
              </a:rPr>
              <a:t>://</a:t>
            </a:r>
            <a:r>
              <a:rPr lang="fr-FR" sz="1200" b="1" dirty="0" smtClean="0">
                <a:hlinkClick r:id="rId13"/>
              </a:rPr>
              <a:t>www.nemea-residence-etudiante.com/france/provence-alpes-cote-d-azur/alpes-maritimes/biot/le-magister/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hlinkClick r:id="rId13"/>
              </a:rPr>
              <a:t>residence-57.html</a:t>
            </a:r>
            <a:endParaRPr lang="fr-FR" sz="1200" b="1" dirty="0" smtClean="0"/>
          </a:p>
          <a:p>
            <a:pPr>
              <a:lnSpc>
                <a:spcPct val="150000"/>
              </a:lnSpc>
            </a:pPr>
            <a:r>
              <a:rPr lang="fr-FR" sz="1200" b="1" dirty="0">
                <a:hlinkClick r:id="rId14"/>
              </a:rPr>
              <a:t>http://</a:t>
            </a:r>
            <a:r>
              <a:rPr lang="fr-FR" sz="1200" b="1" dirty="0" smtClean="0">
                <a:hlinkClick r:id="rId14"/>
              </a:rPr>
              <a:t>www.grand-sud-accueil.com/2,saint-exupery,sophia-antipolis.php?PHPSESSID=aigdmrrei5tn5p5463b0ienc86</a:t>
            </a:r>
            <a:endParaRPr lang="fr-FR" sz="1200" b="1" dirty="0" smtClean="0"/>
          </a:p>
          <a:p>
            <a:pPr>
              <a:lnSpc>
                <a:spcPct val="150000"/>
              </a:lnSpc>
            </a:pPr>
            <a:endParaRPr lang="fr-FR" sz="1200" b="1" dirty="0" smtClean="0"/>
          </a:p>
        </p:txBody>
      </p:sp>
      <p:pic>
        <p:nvPicPr>
          <p:cNvPr id="7" name="Image 6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874" y="116632"/>
            <a:ext cx="1376622" cy="10271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260648"/>
            <a:ext cx="7540625" cy="720080"/>
          </a:xfrm>
        </p:spPr>
        <p:txBody>
          <a:bodyPr/>
          <a:lstStyle/>
          <a:p>
            <a:r>
              <a:rPr lang="fr-FR" dirty="0" err="1" smtClean="0"/>
              <a:t>Accomodation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FR" smtClean="0"/>
              <a:t>- </a:t>
            </a:r>
            <a:fld id="{CCD8A327-4A42-4F42-8894-A6F43B7F265B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18504" y="1475656"/>
            <a:ext cx="8890000" cy="33214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</a:rPr>
              <a:t>CIV </a:t>
            </a:r>
            <a:r>
              <a:rPr lang="fr-FR" sz="1200" b="1" dirty="0">
                <a:solidFill>
                  <a:srgbClr val="0070C0"/>
                </a:solidFill>
                <a:hlinkClick r:id="rId2"/>
              </a:rPr>
              <a:t>http://</a:t>
            </a:r>
            <a:r>
              <a:rPr lang="fr-FR" sz="1200" b="1" dirty="0" smtClean="0">
                <a:solidFill>
                  <a:srgbClr val="0070C0"/>
                </a:solidFill>
                <a:hlinkClick r:id="rId2"/>
              </a:rPr>
              <a:t>www.civfrance.com/centre/hebergement</a:t>
            </a:r>
            <a:endParaRPr lang="fr-FR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INRIA &amp; CIV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signed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an agreement</a:t>
            </a:r>
          </a:p>
          <a:p>
            <a:pPr>
              <a:lnSpc>
                <a:spcPct val="100000"/>
              </a:lnSpc>
            </a:pPr>
            <a:r>
              <a:rPr lang="fr-FR" sz="1200" b="1" u="sng" dirty="0" err="1" smtClean="0">
                <a:solidFill>
                  <a:srgbClr val="0070C0"/>
                </a:solidFill>
              </a:rPr>
              <a:t>Residences</a:t>
            </a:r>
            <a:r>
              <a:rPr lang="fr-FR" sz="1200" b="1" u="sng" dirty="0" smtClean="0">
                <a:solidFill>
                  <a:srgbClr val="0070C0"/>
                </a:solidFill>
              </a:rPr>
              <a:t> </a:t>
            </a:r>
            <a:r>
              <a:rPr lang="fr-FR" sz="1200" b="1" u="sng" dirty="0" err="1">
                <a:solidFill>
                  <a:srgbClr val="0070C0"/>
                </a:solidFill>
              </a:rPr>
              <a:t>Thesa</a:t>
            </a:r>
            <a:r>
              <a:rPr lang="fr-FR" sz="1200" b="1" u="sng" dirty="0">
                <a:solidFill>
                  <a:srgbClr val="0070C0"/>
                </a:solidFill>
              </a:rPr>
              <a:t> &amp; </a:t>
            </a:r>
            <a:r>
              <a:rPr lang="fr-FR" sz="1200" b="1" u="sng" dirty="0" smtClean="0">
                <a:solidFill>
                  <a:srgbClr val="0070C0"/>
                </a:solidFill>
              </a:rPr>
              <a:t>Oxford </a:t>
            </a:r>
            <a:r>
              <a:rPr lang="fr-FR" sz="1200" b="1" u="sng" dirty="0" err="1">
                <a:solidFill>
                  <a:srgbClr val="0070C0"/>
                </a:solidFill>
              </a:rPr>
              <a:t>near</a:t>
            </a:r>
            <a:r>
              <a:rPr lang="fr-FR" sz="1200" b="1" u="sng" dirty="0">
                <a:solidFill>
                  <a:srgbClr val="0070C0"/>
                </a:solidFill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</a:rPr>
              <a:t>Inria</a:t>
            </a:r>
            <a:r>
              <a:rPr lang="fr-FR" sz="1200" b="1" u="sng" dirty="0" smtClean="0">
                <a:solidFill>
                  <a:srgbClr val="0070C0"/>
                </a:solidFill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</a:rPr>
              <a:t>offer</a:t>
            </a:r>
            <a:r>
              <a:rPr lang="fr-FR" sz="1200" b="1" u="sng" dirty="0" smtClean="0">
                <a:solidFill>
                  <a:srgbClr val="0070C0"/>
                </a:solidFill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</a:rPr>
              <a:t>appartment</a:t>
            </a:r>
            <a:r>
              <a:rPr lang="fr-FR" sz="1200" b="1" u="sng" dirty="0" smtClean="0">
                <a:solidFill>
                  <a:srgbClr val="0070C0"/>
                </a:solidFill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</a:rPr>
              <a:t>with</a:t>
            </a:r>
            <a:r>
              <a:rPr lang="fr-FR" sz="1200" b="1" u="sng" dirty="0" smtClean="0">
                <a:solidFill>
                  <a:srgbClr val="0070C0"/>
                </a:solidFill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</a:rPr>
              <a:t>reasonable</a:t>
            </a:r>
            <a:r>
              <a:rPr lang="fr-FR" sz="1200" b="1" u="sng" dirty="0" smtClean="0">
                <a:solidFill>
                  <a:srgbClr val="0070C0"/>
                </a:solidFill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</a:rPr>
              <a:t>prices</a:t>
            </a:r>
            <a:endParaRPr lang="fr-FR" sz="1200" b="1" u="sng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endParaRPr lang="fr-FR" sz="1200" b="1" dirty="0" smtClean="0">
              <a:solidFill>
                <a:srgbClr val="FF6600"/>
              </a:solidFill>
            </a:endParaRPr>
          </a:p>
          <a:p>
            <a:pPr>
              <a:lnSpc>
                <a:spcPct val="100000"/>
              </a:lnSpc>
            </a:pPr>
            <a:r>
              <a:rPr lang="fr-FR" sz="12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 </a:t>
            </a:r>
            <a:r>
              <a:rPr lang="fr-FR" sz="1200" b="1" dirty="0" smtClean="0">
                <a:solidFill>
                  <a:srgbClr val="FF6600"/>
                </a:solidFill>
              </a:rPr>
              <a:t>More </a:t>
            </a:r>
            <a:r>
              <a:rPr lang="fr-FR" sz="1200" b="1" dirty="0" err="1" smtClean="0">
                <a:solidFill>
                  <a:srgbClr val="FF6600"/>
                </a:solidFill>
              </a:rPr>
              <a:t>details</a:t>
            </a:r>
            <a:r>
              <a:rPr lang="fr-FR" sz="1200" b="1" dirty="0" smtClean="0">
                <a:solidFill>
                  <a:srgbClr val="FF6600"/>
                </a:solidFill>
              </a:rPr>
              <a:t> in the document </a:t>
            </a:r>
            <a:r>
              <a:rPr lang="fr-FR" sz="1200" b="1" dirty="0" err="1" smtClean="0">
                <a:solidFill>
                  <a:srgbClr val="FF6600"/>
                </a:solidFill>
              </a:rPr>
              <a:t>Housing_Inria_info</a:t>
            </a:r>
            <a:r>
              <a:rPr lang="fr-FR" sz="1200" b="1" dirty="0" smtClean="0">
                <a:solidFill>
                  <a:srgbClr val="FF6600"/>
                </a:solidFill>
              </a:rPr>
              <a:t> </a:t>
            </a:r>
            <a:r>
              <a:rPr lang="fr-FR" sz="1200" b="1" dirty="0" smtClean="0">
                <a:hlinkClick r:id="rId3"/>
              </a:rPr>
              <a:t>HERE</a:t>
            </a:r>
            <a:endParaRPr lang="fr-FR" sz="1200" b="1" dirty="0"/>
          </a:p>
          <a:p>
            <a:pPr>
              <a:lnSpc>
                <a:spcPct val="100000"/>
              </a:lnSpc>
            </a:pPr>
            <a:endParaRPr lang="fr-FR" sz="1200" b="1" u="sng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fr-FR" sz="1200" b="1" u="sng" dirty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200" b="1" u="sng" dirty="0" smtClean="0">
                <a:solidFill>
                  <a:srgbClr val="0070C0"/>
                </a:solidFill>
                <a:sym typeface="Wingdings" pitchFamily="2" charset="2"/>
              </a:rPr>
              <a:t>WEBSITES to </a:t>
            </a:r>
            <a:r>
              <a:rPr lang="fr-FR" sz="1200" b="1" u="sng" dirty="0" err="1" smtClean="0">
                <a:solidFill>
                  <a:srgbClr val="0070C0"/>
                </a:solidFill>
                <a:sym typeface="Wingdings" pitchFamily="2" charset="2"/>
              </a:rPr>
              <a:t>rent</a:t>
            </a:r>
            <a:r>
              <a:rPr lang="fr-FR" sz="1200" b="1" u="sng" dirty="0" smtClean="0">
                <a:solidFill>
                  <a:srgbClr val="0070C0"/>
                </a:solidFill>
                <a:sym typeface="Wingdings" pitchFamily="2" charset="2"/>
              </a:rPr>
              <a:t> in the area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/>
              <a:t>PAP</a:t>
            </a:r>
            <a:r>
              <a:rPr lang="fr-FR" sz="1200" dirty="0" smtClean="0"/>
              <a:t> </a:t>
            </a:r>
            <a:r>
              <a:rPr lang="fr-FR" sz="1200" dirty="0"/>
              <a:t>or </a:t>
            </a:r>
            <a:r>
              <a:rPr lang="fr-FR" sz="1200" b="1" dirty="0" err="1" smtClean="0"/>
              <a:t>Leboncoin</a:t>
            </a:r>
            <a:r>
              <a:rPr lang="fr-FR" sz="1200" b="1" dirty="0" smtClean="0"/>
              <a:t> or </a:t>
            </a:r>
            <a:r>
              <a:rPr lang="fr-FR" sz="1200" b="1" dirty="0" err="1" smtClean="0"/>
              <a:t>BienIci</a:t>
            </a:r>
            <a:endParaRPr lang="fr-FR" sz="1200" b="1" dirty="0"/>
          </a:p>
          <a:p>
            <a:pPr>
              <a:lnSpc>
                <a:spcPct val="150000"/>
              </a:lnSpc>
            </a:pPr>
            <a:r>
              <a:rPr lang="fr-FR" sz="1200" b="1" dirty="0">
                <a:hlinkClick r:id="rId4"/>
              </a:rPr>
              <a:t>http://www.pap.fr</a:t>
            </a:r>
            <a:r>
              <a:rPr lang="fr-FR" sz="1200" b="1" dirty="0" smtClean="0">
                <a:hlinkClick r:id="rId4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fr-FR" sz="1200" b="1" dirty="0">
                <a:hlinkClick r:id="rId5"/>
              </a:rPr>
              <a:t>http://www.leboncoin.fr/locations/offres/provence_alpes_cote_d_azur/alpes_maritimes/?</a:t>
            </a:r>
            <a:r>
              <a:rPr lang="fr-FR" sz="1200" b="1" dirty="0" smtClean="0">
                <a:hlinkClick r:id="rId5"/>
              </a:rPr>
              <a:t>f=a&amp;th=1&amp;ret=1&amp;ret=2&amp;ret=5</a:t>
            </a:r>
            <a:endParaRPr lang="fr-FR" sz="1200" b="1" dirty="0" smtClean="0"/>
          </a:p>
          <a:p>
            <a:pPr>
              <a:lnSpc>
                <a:spcPct val="150000"/>
              </a:lnSpc>
            </a:pPr>
            <a:r>
              <a:rPr lang="fr-FR" sz="1200" b="1" dirty="0">
                <a:hlinkClick r:id="rId6"/>
              </a:rPr>
              <a:t>https://</a:t>
            </a:r>
            <a:r>
              <a:rPr lang="fr-FR" sz="1200" b="1" dirty="0" smtClean="0">
                <a:hlinkClick r:id="rId6"/>
              </a:rPr>
              <a:t>www.bienici.com/recherche/location/antibes-06600</a:t>
            </a:r>
            <a:endParaRPr lang="fr-FR" sz="1200" b="1" dirty="0" smtClean="0"/>
          </a:p>
          <a:p>
            <a:pPr>
              <a:lnSpc>
                <a:spcPct val="150000"/>
              </a:lnSpc>
            </a:pPr>
            <a:endParaRPr lang="fr-FR" sz="1200" b="1" dirty="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  <p:pic>
        <p:nvPicPr>
          <p:cNvPr id="7" name="Imag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874" y="116632"/>
            <a:ext cx="1376622" cy="102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0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375" y="3429001"/>
            <a:ext cx="7486650" cy="696913"/>
          </a:xfrm>
        </p:spPr>
        <p:txBody>
          <a:bodyPr/>
          <a:lstStyle/>
          <a:p>
            <a:r>
              <a:rPr lang="fr-FR" dirty="0" smtClean="0"/>
              <a:t>Bank </a:t>
            </a:r>
            <a:r>
              <a:rPr lang="fr-FR" dirty="0" err="1" smtClean="0"/>
              <a:t>Account</a:t>
            </a:r>
            <a:endParaRPr lang="fr-FR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Bank </a:t>
            </a:r>
            <a:r>
              <a:rPr lang="fr-FR" dirty="0" err="1" smtClean="0"/>
              <a:t>Account</a:t>
            </a:r>
            <a:r>
              <a:rPr lang="fr-FR" dirty="0" smtClean="0"/>
              <a:t>/Société Générale</a:t>
            </a:r>
            <a:br>
              <a:rPr lang="fr-FR" dirty="0" smtClean="0"/>
            </a:br>
            <a:r>
              <a:rPr lang="fr-FR" sz="1800" i="1" dirty="0" smtClean="0"/>
              <a:t>and Civil </a:t>
            </a:r>
            <a:r>
              <a:rPr lang="fr-FR" sz="1800" i="1" dirty="0" err="1" smtClean="0"/>
              <a:t>Liability</a:t>
            </a:r>
            <a:endParaRPr lang="fr-FR" sz="1800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522015"/>
            <a:ext cx="7903145" cy="4787305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100" b="1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100" dirty="0" smtClean="0">
                <a:sym typeface="Wingdings" pitchFamily="2" charset="2"/>
              </a:rPr>
              <a:t> </a:t>
            </a:r>
            <a:r>
              <a:rPr lang="en-US" sz="1100" dirty="0" smtClean="0"/>
              <a:t>Address: </a:t>
            </a:r>
            <a:r>
              <a:rPr lang="en-US" sz="1100" b="1" dirty="0" smtClean="0">
                <a:solidFill>
                  <a:srgbClr val="0070C0"/>
                </a:solidFill>
              </a:rPr>
              <a:t>Place </a:t>
            </a:r>
            <a:r>
              <a:rPr lang="en-US" sz="1100" b="1" dirty="0" err="1" smtClean="0">
                <a:solidFill>
                  <a:srgbClr val="0070C0"/>
                </a:solidFill>
              </a:rPr>
              <a:t>Bermond</a:t>
            </a:r>
            <a:r>
              <a:rPr lang="en-US" sz="1100" b="1" dirty="0" smtClean="0">
                <a:solidFill>
                  <a:srgbClr val="0070C0"/>
                </a:solidFill>
              </a:rPr>
              <a:t> – 06560 </a:t>
            </a:r>
            <a:r>
              <a:rPr lang="en-US" sz="1100" b="1" dirty="0" err="1" smtClean="0">
                <a:solidFill>
                  <a:srgbClr val="0070C0"/>
                </a:solidFill>
              </a:rPr>
              <a:t>Valbonne</a:t>
            </a:r>
            <a:endParaRPr lang="en-US" sz="11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 2"/>
              </a:rPr>
              <a:t> : </a:t>
            </a:r>
            <a:r>
              <a:rPr lang="en-US" sz="1100" dirty="0"/>
              <a:t>+33 (0)4 92 96 54 40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/>
              </a:rPr>
              <a:t> : </a:t>
            </a:r>
            <a:r>
              <a:rPr lang="en-US" sz="1100" dirty="0" smtClean="0"/>
              <a:t>+33 (0)4 92 96 06 59</a:t>
            </a:r>
            <a:endParaRPr lang="en-US" sz="1100" dirty="0"/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</a:rPr>
              <a:t>How </a:t>
            </a:r>
            <a:r>
              <a:rPr lang="en-US" sz="1100" b="1" dirty="0">
                <a:solidFill>
                  <a:srgbClr val="0070C0"/>
                </a:solidFill>
              </a:rPr>
              <a:t>to </a:t>
            </a:r>
            <a:r>
              <a:rPr lang="en-US" sz="1100" b="1" dirty="0" smtClean="0">
                <a:solidFill>
                  <a:srgbClr val="0070C0"/>
                </a:solidFill>
              </a:rPr>
              <a:t>reach:</a:t>
            </a:r>
            <a:endParaRPr lang="en-US" sz="1100" b="1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100" dirty="0">
                <a:hlinkClick r:id="rId2"/>
              </a:rPr>
              <a:t>https://</a:t>
            </a:r>
            <a:r>
              <a:rPr lang="en-US" sz="1100" dirty="0" smtClean="0">
                <a:hlinkClick r:id="rId2"/>
              </a:rPr>
              <a:t>particuliers.societegenerale.fr/rechercher_une_agence_ou_distributeur_billets.html#cp=06560</a:t>
            </a:r>
            <a:endParaRPr lang="en-US" sz="1100" dirty="0" smtClean="0"/>
          </a:p>
          <a:p>
            <a:pPr marL="0" indent="0">
              <a:lnSpc>
                <a:spcPct val="150000"/>
              </a:lnSpc>
            </a:pPr>
            <a:r>
              <a:rPr lang="en-US" sz="1100" dirty="0" smtClean="0"/>
              <a:t>Near CIV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>
                <a:solidFill>
                  <a:srgbClr val="0070C0"/>
                </a:solidFill>
              </a:rPr>
              <a:t>Opening times: 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/>
              <a:t>Monday </a:t>
            </a:r>
            <a:r>
              <a:rPr lang="en-US" sz="1100" b="1" dirty="0"/>
              <a:t>to </a:t>
            </a:r>
            <a:r>
              <a:rPr lang="en-US" sz="1100" b="1" dirty="0" smtClean="0"/>
              <a:t>Wednesday: </a:t>
            </a:r>
            <a:r>
              <a:rPr lang="en-US" sz="1100" dirty="0" smtClean="0"/>
              <a:t>09:00 </a:t>
            </a:r>
            <a:r>
              <a:rPr lang="en-US" sz="1100" dirty="0"/>
              <a:t>a.m. to </a:t>
            </a:r>
            <a:r>
              <a:rPr lang="en-US" sz="1100" dirty="0" smtClean="0"/>
              <a:t>13:15 </a:t>
            </a:r>
            <a:r>
              <a:rPr lang="en-US" sz="1100" dirty="0"/>
              <a:t>p.m. </a:t>
            </a:r>
            <a:r>
              <a:rPr lang="en-US" sz="1100" dirty="0" smtClean="0"/>
              <a:t>&amp; 14:15 to 18:00 pm</a:t>
            </a:r>
            <a:endParaRPr lang="en-US" sz="1100" dirty="0"/>
          </a:p>
          <a:p>
            <a:pPr marL="0" indent="0">
              <a:lnSpc>
                <a:spcPct val="150000"/>
              </a:lnSpc>
            </a:pPr>
            <a:r>
              <a:rPr lang="en-US" sz="1100" b="1" dirty="0"/>
              <a:t>Thursday: </a:t>
            </a:r>
            <a:r>
              <a:rPr lang="en-US" sz="1100" dirty="0"/>
              <a:t>09:00 a.m. to 13:15 p.m. &amp; 14:15 to </a:t>
            </a:r>
            <a:r>
              <a:rPr lang="en-US" sz="1100" dirty="0" smtClean="0"/>
              <a:t>17:00 pm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/>
              <a:t>Friday: </a:t>
            </a:r>
            <a:r>
              <a:rPr lang="en-US" sz="1100" dirty="0"/>
              <a:t>09:00 a.m. to </a:t>
            </a:r>
            <a:r>
              <a:rPr lang="en-US" sz="1100" dirty="0" smtClean="0"/>
              <a:t>13:15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/>
              <a:t>Saturday: </a:t>
            </a:r>
            <a:r>
              <a:rPr lang="en-US" sz="1100" dirty="0"/>
              <a:t>closed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</a:rPr>
              <a:t>Doc required: </a:t>
            </a:r>
            <a:r>
              <a:rPr lang="en-US" sz="1100" b="1" dirty="0"/>
              <a:t>identity </a:t>
            </a:r>
            <a:r>
              <a:rPr lang="en-US" sz="1100" b="1" dirty="0" smtClean="0"/>
              <a:t>papers + </a:t>
            </a:r>
            <a:r>
              <a:rPr lang="en-US" sz="1100" b="1" dirty="0" err="1" smtClean="0"/>
              <a:t>Inria</a:t>
            </a:r>
            <a:r>
              <a:rPr lang="en-US" sz="1100" b="1" dirty="0" smtClean="0"/>
              <a:t> Certificates (internship agreement for interns/</a:t>
            </a:r>
            <a:r>
              <a:rPr lang="en-US" sz="1100" b="1" dirty="0" err="1" smtClean="0"/>
              <a:t>Inria</a:t>
            </a:r>
            <a:r>
              <a:rPr lang="en-US" sz="1100" b="1" dirty="0" smtClean="0"/>
              <a:t> Contract </a:t>
            </a:r>
            <a:r>
              <a:rPr lang="en-US" sz="1100" b="1" dirty="0" err="1" smtClean="0"/>
              <a:t>fo</a:t>
            </a:r>
            <a:r>
              <a:rPr lang="en-US" sz="1100" b="1" dirty="0" smtClean="0"/>
              <a:t> employees) + Proof of permanent address + proof of address in France</a:t>
            </a:r>
            <a:endParaRPr lang="en-US" sz="1100" dirty="0" smtClean="0"/>
          </a:p>
          <a:p>
            <a:pPr marL="0" indent="0">
              <a:lnSpc>
                <a:spcPct val="150000"/>
              </a:lnSpc>
            </a:pPr>
            <a:r>
              <a:rPr lang="en-US" sz="1100" dirty="0" smtClean="0">
                <a:solidFill>
                  <a:srgbClr val="FF0000"/>
                </a:solidFill>
                <a:sym typeface="Wingdings 2"/>
              </a:rPr>
              <a:t></a:t>
            </a:r>
            <a:r>
              <a:rPr lang="en-US" sz="1100" dirty="0"/>
              <a:t>A </a:t>
            </a:r>
            <a:r>
              <a:rPr lang="en-US" sz="1100" b="1" dirty="0">
                <a:solidFill>
                  <a:srgbClr val="0070C0"/>
                </a:solidFill>
              </a:rPr>
              <a:t>RIB</a:t>
            </a:r>
            <a:r>
              <a:rPr lang="en-US" sz="1100" b="1" dirty="0"/>
              <a:t> (bank account identity)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/>
              <a:t>will </a:t>
            </a:r>
            <a:r>
              <a:rPr lang="en-US" sz="1100" b="1" dirty="0"/>
              <a:t>be printed and </a:t>
            </a:r>
            <a:r>
              <a:rPr lang="en-US" sz="1100" b="1" dirty="0" smtClean="0"/>
              <a:t>you will submit </a:t>
            </a:r>
            <a:r>
              <a:rPr lang="en-US" sz="1100" b="1" dirty="0"/>
              <a:t>to the team assistant for your </a:t>
            </a:r>
            <a:r>
              <a:rPr lang="en-US" sz="1100" b="1" dirty="0" err="1"/>
              <a:t>Inria</a:t>
            </a:r>
            <a:r>
              <a:rPr lang="en-US" sz="1100" b="1" dirty="0"/>
              <a:t> </a:t>
            </a:r>
            <a:r>
              <a:rPr lang="en-US" sz="1100" b="1" dirty="0" smtClean="0"/>
              <a:t>file and get your salary</a:t>
            </a:r>
            <a:endParaRPr lang="en-US" sz="1100" b="1" dirty="0"/>
          </a:p>
          <a:p>
            <a:pPr marL="0" indent="0">
              <a:lnSpc>
                <a:spcPct val="150000"/>
              </a:lnSpc>
            </a:pPr>
            <a:endParaRPr lang="en-US" sz="1100" b="1" dirty="0"/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FF0000"/>
                </a:solidFill>
              </a:rPr>
              <a:t>NB: </a:t>
            </a:r>
            <a:r>
              <a:rPr lang="en-US" sz="1100" b="1" i="1" dirty="0" smtClean="0">
                <a:solidFill>
                  <a:srgbClr val="FF6600"/>
                </a:solidFill>
              </a:rPr>
              <a:t>Bank can provide civil liability – see directly with them for conditions &amp; prices</a:t>
            </a:r>
            <a:endParaRPr lang="en-US" sz="1100" b="1" i="1" dirty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endParaRPr lang="en-US" sz="1200" b="1" dirty="0"/>
          </a:p>
          <a:p>
            <a:pPr>
              <a:lnSpc>
                <a:spcPct val="150000"/>
              </a:lnSpc>
            </a:pPr>
            <a:r>
              <a:rPr lang="en-US" sz="1200" b="1" dirty="0" smtClean="0"/>
              <a:t> </a:t>
            </a:r>
            <a:r>
              <a:rPr lang="en-US" sz="1200" dirty="0"/>
              <a:t/>
            </a:r>
            <a:br>
              <a:rPr lang="en-US" sz="1200" dirty="0"/>
            </a:br>
            <a:endParaRPr lang="fr-FR" sz="1200" dirty="0"/>
          </a:p>
        </p:txBody>
      </p:sp>
      <p:pic>
        <p:nvPicPr>
          <p:cNvPr id="9" name="Image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1224136" cy="743833"/>
          </a:xfrm>
          <a:prstGeom prst="rect">
            <a:avLst/>
          </a:prstGeom>
        </p:spPr>
      </p:pic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853" y="116632"/>
            <a:ext cx="2064643" cy="39286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677741"/>
            <a:ext cx="103187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60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53752"/>
            <a:ext cx="7540625" cy="854968"/>
          </a:xfrm>
        </p:spPr>
        <p:txBody>
          <a:bodyPr/>
          <a:lstStyle/>
          <a:p>
            <a:r>
              <a:rPr lang="fr-FR" dirty="0" smtClean="0"/>
              <a:t>Bank </a:t>
            </a:r>
            <a:r>
              <a:rPr lang="fr-FR" dirty="0" err="1" smtClean="0"/>
              <a:t>Account</a:t>
            </a:r>
            <a:r>
              <a:rPr lang="fr-FR" dirty="0" smtClean="0"/>
              <a:t>/Compte Nikel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692696"/>
            <a:ext cx="7540625" cy="5616624"/>
          </a:xfrm>
        </p:spPr>
        <p:txBody>
          <a:bodyPr/>
          <a:lstStyle/>
          <a:p>
            <a:pPr marL="171450" indent="-171450">
              <a:lnSpc>
                <a:spcPct val="150000"/>
              </a:lnSpc>
              <a:buFont typeface="Wingdings"/>
              <a:buChar char="è"/>
            </a:pPr>
            <a:r>
              <a:rPr lang="fr-FR" sz="1100" dirty="0" smtClean="0">
                <a:sym typeface="Wingdings" pitchFamily="2" charset="2"/>
                <a:hlinkClick r:id="rId2"/>
              </a:rPr>
              <a:t>http</a:t>
            </a:r>
            <a:r>
              <a:rPr lang="fr-FR" sz="1100" dirty="0">
                <a:sym typeface="Wingdings" pitchFamily="2" charset="2"/>
                <a:hlinkClick r:id="rId2"/>
              </a:rPr>
              <a:t>://comptenickel.fr</a:t>
            </a:r>
            <a:r>
              <a:rPr lang="fr-FR" sz="1100" dirty="0" smtClean="0">
                <a:sym typeface="Wingdings" pitchFamily="2" charset="2"/>
                <a:hlinkClick r:id="rId2"/>
              </a:rPr>
              <a:t>/</a:t>
            </a:r>
            <a:endParaRPr lang="fr-FR" sz="1100" dirty="0" smtClean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100" b="1" i="1" dirty="0" smtClean="0">
                <a:solidFill>
                  <a:srgbClr val="0070C0"/>
                </a:solidFill>
                <a:sym typeface="Wingdings" pitchFamily="2" charset="2"/>
              </a:rPr>
              <a:t>For </a:t>
            </a:r>
            <a:r>
              <a:rPr lang="fr-FR" sz="1100" b="1" i="1" dirty="0" err="1" smtClean="0">
                <a:solidFill>
                  <a:srgbClr val="0070C0"/>
                </a:solidFill>
                <a:sym typeface="Wingdings" pitchFamily="2" charset="2"/>
              </a:rPr>
              <a:t>further</a:t>
            </a:r>
            <a:r>
              <a:rPr lang="fr-FR" sz="1100" b="1" i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100" b="1" i="1" dirty="0" err="1" smtClean="0">
                <a:solidFill>
                  <a:srgbClr val="0070C0"/>
                </a:solidFill>
                <a:sym typeface="Wingdings" pitchFamily="2" charset="2"/>
              </a:rPr>
              <a:t>english</a:t>
            </a:r>
            <a:r>
              <a:rPr lang="fr-FR" sz="1100" b="1" i="1" dirty="0" smtClean="0">
                <a:solidFill>
                  <a:srgbClr val="0070C0"/>
                </a:solidFill>
                <a:sym typeface="Wingdings" pitchFamily="2" charset="2"/>
              </a:rPr>
              <a:t> informations click </a:t>
            </a:r>
            <a:r>
              <a:rPr lang="fr-FR" sz="1100" b="1" i="1" dirty="0" err="1" smtClean="0">
                <a:solidFill>
                  <a:srgbClr val="0070C0"/>
                </a:solidFill>
                <a:sym typeface="Wingdings" pitchFamily="2" charset="2"/>
                <a:hlinkClick r:id="rId3"/>
              </a:rPr>
              <a:t>here</a:t>
            </a:r>
            <a:endParaRPr lang="fr-FR" sz="11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en-US" sz="1000" b="1" dirty="0" smtClean="0"/>
          </a:p>
          <a:p>
            <a:pPr>
              <a:lnSpc>
                <a:spcPct val="100000"/>
              </a:lnSpc>
            </a:pPr>
            <a:r>
              <a:rPr lang="en-US" sz="1000" b="1" dirty="0" smtClean="0"/>
              <a:t>THE </a:t>
            </a:r>
            <a:r>
              <a:rPr lang="en-US" sz="1000" b="1" dirty="0"/>
              <a:t>FIRST ACCOUNT WITHOUT A </a:t>
            </a:r>
            <a:r>
              <a:rPr lang="en-US" sz="1000" b="1" dirty="0" smtClean="0"/>
              <a:t>BANK / C</a:t>
            </a:r>
            <a:r>
              <a:rPr lang="fr-FR" sz="1000" b="1" dirty="0" err="1" smtClean="0"/>
              <a:t>ompletely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secure</a:t>
            </a:r>
            <a:endParaRPr lang="fr-FR" sz="1000" b="1" dirty="0" smtClean="0"/>
          </a:p>
          <a:p>
            <a:pPr>
              <a:lnSpc>
                <a:spcPct val="100000"/>
              </a:lnSpc>
            </a:pPr>
            <a:endParaRPr lang="fr-FR" sz="1000" dirty="0" smtClean="0"/>
          </a:p>
          <a:p>
            <a:pPr>
              <a:lnSpc>
                <a:spcPct val="100000"/>
              </a:lnSpc>
            </a:pPr>
            <a:r>
              <a:rPr lang="en-US" sz="1000" b="1" dirty="0" smtClean="0"/>
              <a:t>-The </a:t>
            </a:r>
            <a:r>
              <a:rPr lang="en-US" sz="1000" b="1" dirty="0"/>
              <a:t>customer </a:t>
            </a:r>
            <a:r>
              <a:rPr lang="en-US" sz="1000" dirty="0"/>
              <a:t>is responsible for their login and passwords. If you enter the wrong PIN three times </a:t>
            </a:r>
            <a:r>
              <a:rPr lang="en-US" sz="1000" dirty="0" smtClean="0"/>
              <a:t>in succession</a:t>
            </a:r>
            <a:r>
              <a:rPr lang="en-US" sz="1000" dirty="0"/>
              <a:t>, </a:t>
            </a:r>
            <a:endParaRPr lang="en-US" sz="1000" dirty="0" smtClean="0"/>
          </a:p>
          <a:p>
            <a:pPr>
              <a:lnSpc>
                <a:spcPct val="100000"/>
              </a:lnSpc>
            </a:pPr>
            <a:r>
              <a:rPr lang="en-US" sz="1000" dirty="0" smtClean="0"/>
              <a:t>your </a:t>
            </a:r>
            <a:r>
              <a:rPr lang="en-US" sz="1000" dirty="0"/>
              <a:t>Compte-Nickel card will be deactivated and you will have to pay for a </a:t>
            </a:r>
            <a:r>
              <a:rPr lang="en-US" sz="1000" dirty="0" smtClean="0"/>
              <a:t>replacement </a:t>
            </a:r>
            <a:r>
              <a:rPr lang="fr-FR" sz="1000" dirty="0" smtClean="0"/>
              <a:t>(</a:t>
            </a:r>
            <a:r>
              <a:rPr lang="fr-FR" sz="1000" dirty="0"/>
              <a:t>cost: €10</a:t>
            </a:r>
            <a:r>
              <a:rPr lang="fr-FR" sz="1000" dirty="0" smtClean="0"/>
              <a:t>).</a:t>
            </a:r>
            <a:endParaRPr lang="fr-FR" sz="1000" dirty="0"/>
          </a:p>
          <a:p>
            <a:pPr>
              <a:lnSpc>
                <a:spcPct val="100000"/>
              </a:lnSpc>
            </a:pPr>
            <a:endParaRPr lang="en-US" sz="1000" dirty="0" smtClean="0"/>
          </a:p>
          <a:p>
            <a:pPr>
              <a:lnSpc>
                <a:spcPct val="100000"/>
              </a:lnSpc>
            </a:pPr>
            <a:r>
              <a:rPr lang="en-US" sz="1000" b="1" dirty="0" smtClean="0"/>
              <a:t>- Everything </a:t>
            </a:r>
            <a:r>
              <a:rPr lang="en-US" sz="1000" b="1" dirty="0"/>
              <a:t>possible </a:t>
            </a:r>
            <a:r>
              <a:rPr lang="en-US" sz="1000" dirty="0"/>
              <a:t>is included in the </a:t>
            </a:r>
            <a:r>
              <a:rPr lang="en-US" sz="1000" b="1" dirty="0">
                <a:solidFill>
                  <a:srgbClr val="0070C0"/>
                </a:solidFill>
              </a:rPr>
              <a:t>€20 subscription</a:t>
            </a:r>
            <a:r>
              <a:rPr lang="en-US" sz="1000" dirty="0"/>
              <a:t>. On page 9 you will find details of the seven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Compte-Nickel services for which you will be charged. When you contact us, you will be responsible for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the cost of the phone call, text message or Internet connection (depending on your contract</a:t>
            </a:r>
            <a:r>
              <a:rPr lang="en-US" sz="1000" dirty="0" smtClean="0"/>
              <a:t>).</a:t>
            </a:r>
            <a:endParaRPr lang="en-US" sz="1000" dirty="0"/>
          </a:p>
          <a:p>
            <a:pPr>
              <a:lnSpc>
                <a:spcPct val="100000"/>
              </a:lnSpc>
            </a:pPr>
            <a:endParaRPr lang="fr-FR" sz="1000" dirty="0" smtClean="0"/>
          </a:p>
          <a:p>
            <a:pPr>
              <a:lnSpc>
                <a:spcPct val="100000"/>
              </a:lnSpc>
            </a:pPr>
            <a:r>
              <a:rPr lang="fr-FR" sz="1000" b="1" dirty="0" smtClean="0"/>
              <a:t>-</a:t>
            </a:r>
            <a:r>
              <a:rPr lang="en-US" sz="1000" b="1" dirty="0" smtClean="0"/>
              <a:t>You </a:t>
            </a:r>
            <a:r>
              <a:rPr lang="en-US" sz="1000" b="1" dirty="0"/>
              <a:t>must be over </a:t>
            </a:r>
            <a:r>
              <a:rPr lang="en-US" sz="1000" b="1" dirty="0">
                <a:solidFill>
                  <a:srgbClr val="0070C0"/>
                </a:solidFill>
              </a:rPr>
              <a:t>18 </a:t>
            </a:r>
            <a:r>
              <a:rPr lang="en-US" sz="1000" b="1" dirty="0"/>
              <a:t>and a permanent resident of France to open a Compte-Nickel account. You can</a:t>
            </a:r>
          </a:p>
          <a:p>
            <a:pPr>
              <a:lnSpc>
                <a:spcPct val="100000"/>
              </a:lnSpc>
            </a:pPr>
            <a:r>
              <a:rPr lang="en-US" sz="1000" b="1" dirty="0"/>
              <a:t>have French or any other nationality</a:t>
            </a:r>
            <a:r>
              <a:rPr lang="en-US" sz="1000" b="1" dirty="0" smtClean="0"/>
              <a:t>. </a:t>
            </a:r>
            <a:r>
              <a:rPr lang="en-US" sz="1000" b="1" dirty="0" smtClean="0">
                <a:solidFill>
                  <a:srgbClr val="0070C0"/>
                </a:solidFill>
              </a:rPr>
              <a:t>(identity card or passport for European citizen and for non </a:t>
            </a:r>
            <a:r>
              <a:rPr lang="en-US" sz="1000" b="1" dirty="0" err="1" smtClean="0">
                <a:solidFill>
                  <a:srgbClr val="0070C0"/>
                </a:solidFill>
              </a:rPr>
              <a:t>european</a:t>
            </a:r>
            <a:r>
              <a:rPr lang="en-US" sz="1000" b="1" dirty="0" smtClean="0">
                <a:solidFill>
                  <a:srgbClr val="0070C0"/>
                </a:solidFill>
              </a:rPr>
              <a:t> citizen, a </a:t>
            </a:r>
          </a:p>
          <a:p>
            <a:pPr>
              <a:lnSpc>
                <a:spcPct val="100000"/>
              </a:lnSpc>
            </a:pPr>
            <a:r>
              <a:rPr lang="en-US" sz="1000" b="1" dirty="0" err="1" smtClean="0">
                <a:solidFill>
                  <a:srgbClr val="0070C0"/>
                </a:solidFill>
              </a:rPr>
              <a:t>french</a:t>
            </a:r>
            <a:r>
              <a:rPr lang="en-US" sz="1000" b="1" dirty="0" smtClean="0">
                <a:solidFill>
                  <a:srgbClr val="0070C0"/>
                </a:solidFill>
              </a:rPr>
              <a:t> resident permit is requested. </a:t>
            </a:r>
            <a:endParaRPr lang="en-US" sz="1000" b="1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endParaRPr lang="fr-FR" sz="1000" dirty="0" smtClean="0"/>
          </a:p>
          <a:p>
            <a:pPr>
              <a:lnSpc>
                <a:spcPct val="100000"/>
              </a:lnSpc>
            </a:pPr>
            <a:r>
              <a:rPr lang="fr-FR" sz="1000" b="1" dirty="0" smtClean="0"/>
              <a:t>- </a:t>
            </a:r>
            <a:r>
              <a:rPr lang="en-US" sz="1000" b="1" dirty="0" err="1" smtClean="0"/>
              <a:t>Compte</a:t>
            </a:r>
            <a:r>
              <a:rPr lang="en-US" sz="1000" b="1" dirty="0" smtClean="0"/>
              <a:t>-Nickel </a:t>
            </a:r>
            <a:r>
              <a:rPr lang="en-US" sz="1000" b="1" dirty="0">
                <a:solidFill>
                  <a:srgbClr val="0070C0"/>
                </a:solidFill>
              </a:rPr>
              <a:t>has the right to close your account in the following situations: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• the supply of false information,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• the account holder is considered legally incompetent,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• no response to requests for information,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• insufficient funds at the time of the yearly subscription renewal</a:t>
            </a:r>
            <a:r>
              <a:rPr lang="en-US" sz="1000" dirty="0" smtClean="0"/>
              <a:t>.</a:t>
            </a:r>
            <a:endParaRPr lang="en-US" sz="1000" dirty="0"/>
          </a:p>
          <a:p>
            <a:pPr>
              <a:lnSpc>
                <a:spcPct val="100000"/>
              </a:lnSpc>
            </a:pPr>
            <a:endParaRPr lang="fr-FR" sz="1000" dirty="0" smtClean="0"/>
          </a:p>
          <a:p>
            <a:pPr>
              <a:lnSpc>
                <a:spcPct val="100000"/>
              </a:lnSpc>
            </a:pPr>
            <a:r>
              <a:rPr lang="fr-FR" sz="1000" b="1" dirty="0" smtClean="0"/>
              <a:t>-</a:t>
            </a:r>
            <a:r>
              <a:rPr lang="en-US" sz="1000" b="1" dirty="0" smtClean="0"/>
              <a:t>Your </a:t>
            </a:r>
            <a:r>
              <a:rPr lang="en-US" sz="1000" b="1" dirty="0"/>
              <a:t>account and </a:t>
            </a:r>
            <a:r>
              <a:rPr lang="en-US" sz="1000" b="1" dirty="0">
                <a:solidFill>
                  <a:srgbClr val="0070C0"/>
                </a:solidFill>
              </a:rPr>
              <a:t>card can be stopped in a number of situations</a:t>
            </a:r>
            <a:r>
              <a:rPr lang="en-US" sz="1000" dirty="0"/>
              <a:t>:</a:t>
            </a:r>
          </a:p>
          <a:p>
            <a:pPr>
              <a:lnSpc>
                <a:spcPct val="100000"/>
              </a:lnSpc>
            </a:pPr>
            <a:r>
              <a:rPr lang="fr-FR" sz="1000" dirty="0"/>
              <a:t>• suspected fraud,</a:t>
            </a:r>
          </a:p>
          <a:p>
            <a:pPr>
              <a:lnSpc>
                <a:spcPct val="100000"/>
              </a:lnSpc>
            </a:pPr>
            <a:r>
              <a:rPr lang="fr-FR" sz="1000" dirty="0"/>
              <a:t>• suspected stolen </a:t>
            </a:r>
            <a:r>
              <a:rPr lang="fr-FR" sz="1000" dirty="0" err="1"/>
              <a:t>card</a:t>
            </a:r>
            <a:r>
              <a:rPr lang="fr-FR" sz="1000" dirty="0" smtClean="0"/>
              <a:t>.</a:t>
            </a:r>
            <a:endParaRPr lang="fr-FR" sz="1000" dirty="0"/>
          </a:p>
          <a:p>
            <a:pPr>
              <a:lnSpc>
                <a:spcPct val="100000"/>
              </a:lnSpc>
            </a:pPr>
            <a:endParaRPr lang="fr-FR" sz="1000" dirty="0" smtClean="0"/>
          </a:p>
          <a:p>
            <a:pPr>
              <a:lnSpc>
                <a:spcPct val="100000"/>
              </a:lnSpc>
            </a:pPr>
            <a:r>
              <a:rPr lang="fr-FR" sz="1000" dirty="0" smtClean="0"/>
              <a:t>-</a:t>
            </a:r>
            <a:r>
              <a:rPr lang="en-US" sz="1000" dirty="0" smtClean="0"/>
              <a:t>The </a:t>
            </a:r>
            <a:r>
              <a:rPr lang="en-US" sz="1000" b="1" dirty="0">
                <a:solidFill>
                  <a:srgbClr val="0070C0"/>
                </a:solidFill>
              </a:rPr>
              <a:t>mobile phone number </a:t>
            </a:r>
            <a:r>
              <a:rPr lang="en-US" sz="1000" dirty="0"/>
              <a:t>associated with the Compte-Nickel account must be valid and accessible to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the account holder. If not, the card PIN and Internet login details will not be supplied, and the account</a:t>
            </a:r>
          </a:p>
          <a:p>
            <a:pPr>
              <a:lnSpc>
                <a:spcPct val="100000"/>
              </a:lnSpc>
            </a:pPr>
            <a:r>
              <a:rPr lang="fr-FR" sz="1000" dirty="0"/>
              <a:t>will not </a:t>
            </a:r>
            <a:r>
              <a:rPr lang="fr-FR" sz="1000" dirty="0" err="1"/>
              <a:t>function</a:t>
            </a:r>
            <a:r>
              <a:rPr lang="fr-FR" sz="1000" dirty="0" smtClean="0"/>
              <a:t>.</a:t>
            </a:r>
            <a:endParaRPr lang="fr-FR" sz="1000" dirty="0"/>
          </a:p>
          <a:p>
            <a:pPr>
              <a:lnSpc>
                <a:spcPct val="100000"/>
              </a:lnSpc>
            </a:pPr>
            <a:endParaRPr lang="fr-FR" sz="1000" dirty="0" smtClean="0"/>
          </a:p>
          <a:p>
            <a:pPr>
              <a:lnSpc>
                <a:spcPct val="100000"/>
              </a:lnSpc>
            </a:pPr>
            <a:r>
              <a:rPr lang="fr-FR" sz="1000" b="1" dirty="0" smtClean="0"/>
              <a:t>- </a:t>
            </a:r>
            <a:r>
              <a:rPr lang="en-US" sz="1000" b="1" dirty="0" err="1" smtClean="0"/>
              <a:t>Compte</a:t>
            </a:r>
            <a:r>
              <a:rPr lang="en-US" sz="1000" b="1" dirty="0" smtClean="0"/>
              <a:t>-Nickel </a:t>
            </a:r>
            <a:r>
              <a:rPr lang="en-US" sz="1000" b="1" dirty="0">
                <a:solidFill>
                  <a:srgbClr val="0070C0"/>
                </a:solidFill>
              </a:rPr>
              <a:t>does not permit cheque deposits</a:t>
            </a:r>
            <a:r>
              <a:rPr lang="en-US" sz="1000" dirty="0"/>
              <a:t>. It </a:t>
            </a:r>
            <a:r>
              <a:rPr lang="en-US" sz="1000" b="1" dirty="0">
                <a:solidFill>
                  <a:srgbClr val="0070C0"/>
                </a:solidFill>
              </a:rPr>
              <a:t>does not supply cheque books </a:t>
            </a:r>
            <a:r>
              <a:rPr lang="en-US" sz="1000" dirty="0"/>
              <a:t>or banker’s drafts</a:t>
            </a:r>
            <a:r>
              <a:rPr lang="en-US" sz="1000" dirty="0" smtClean="0"/>
              <a:t>.</a:t>
            </a:r>
            <a:endParaRPr lang="en-US" sz="1000" dirty="0"/>
          </a:p>
          <a:p>
            <a:pPr>
              <a:lnSpc>
                <a:spcPct val="100000"/>
              </a:lnSpc>
            </a:pPr>
            <a:endParaRPr lang="fr-FR" sz="1000" dirty="0" smtClean="0"/>
          </a:p>
          <a:p>
            <a:pPr>
              <a:lnSpc>
                <a:spcPct val="100000"/>
              </a:lnSpc>
            </a:pPr>
            <a:r>
              <a:rPr lang="fr-FR" sz="1000" dirty="0" smtClean="0"/>
              <a:t>- </a:t>
            </a:r>
            <a:r>
              <a:rPr lang="en-US" sz="1000" b="1" dirty="0" smtClean="0">
                <a:solidFill>
                  <a:srgbClr val="0070C0"/>
                </a:solidFill>
              </a:rPr>
              <a:t>Internet </a:t>
            </a:r>
            <a:r>
              <a:rPr lang="en-US" sz="1000" b="1" dirty="0">
                <a:solidFill>
                  <a:srgbClr val="0070C0"/>
                </a:solidFill>
              </a:rPr>
              <a:t>access and a valid email address are required </a:t>
            </a:r>
            <a:r>
              <a:rPr lang="en-US" sz="1000" dirty="0"/>
              <a:t>to use all the features of Compte-Nickel.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Transactions cannot be carried out via texting alone</a:t>
            </a:r>
            <a:r>
              <a:rPr lang="en-US" sz="1000" dirty="0" smtClean="0"/>
              <a:t>.</a:t>
            </a:r>
          </a:p>
          <a:p>
            <a:pPr>
              <a:lnSpc>
                <a:spcPct val="100000"/>
              </a:lnSpc>
            </a:pPr>
            <a:endParaRPr lang="en-US" sz="1000" dirty="0"/>
          </a:p>
          <a:p>
            <a:pPr>
              <a:lnSpc>
                <a:spcPct val="100000"/>
              </a:lnSpc>
            </a:pPr>
            <a:r>
              <a:rPr lang="en-US" sz="1200" dirty="0"/>
              <a:t/>
            </a:r>
            <a:br>
              <a:rPr lang="en-US" sz="1200" dirty="0"/>
            </a:br>
            <a:endParaRPr lang="fr-FR" sz="1200" dirty="0"/>
          </a:p>
        </p:txBody>
      </p:sp>
      <p:pic>
        <p:nvPicPr>
          <p:cNvPr id="9" name="Image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1224136" cy="74383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671" y="25987"/>
            <a:ext cx="1468833" cy="9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7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375" y="3429001"/>
            <a:ext cx="7486650" cy="696913"/>
          </a:xfrm>
        </p:spPr>
        <p:txBody>
          <a:bodyPr/>
          <a:lstStyle/>
          <a:p>
            <a:r>
              <a:rPr lang="fr-FR" smtClean="0"/>
              <a:t>Social Coverage</a:t>
            </a:r>
            <a:endParaRPr lang="fr-FR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7511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44624"/>
            <a:ext cx="7540625" cy="576064"/>
          </a:xfrm>
        </p:spPr>
        <p:txBody>
          <a:bodyPr/>
          <a:lstStyle/>
          <a:p>
            <a:r>
              <a:rPr lang="fr-FR" dirty="0" smtClean="0"/>
              <a:t>Social </a:t>
            </a:r>
            <a:r>
              <a:rPr lang="fr-FR" dirty="0" err="1" smtClean="0"/>
              <a:t>Coverage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25861" y="703857"/>
            <a:ext cx="7759129" cy="5749479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100" b="1" u="sng" dirty="0" err="1" smtClean="0">
                <a:solidFill>
                  <a:srgbClr val="0070C0"/>
                </a:solidFill>
              </a:rPr>
              <a:t>Foreign</a:t>
            </a:r>
            <a:r>
              <a:rPr lang="fr-FR" sz="1100" b="1" u="sng" dirty="0" smtClean="0">
                <a:solidFill>
                  <a:srgbClr val="0070C0"/>
                </a:solidFill>
              </a:rPr>
              <a:t> </a:t>
            </a:r>
            <a:r>
              <a:rPr lang="fr-FR" sz="1100" b="1" u="sng" dirty="0" err="1">
                <a:solidFill>
                  <a:srgbClr val="0070C0"/>
                </a:solidFill>
              </a:rPr>
              <a:t>Interns</a:t>
            </a:r>
            <a:r>
              <a:rPr lang="fr-FR" sz="1100" b="1" u="sng" dirty="0">
                <a:solidFill>
                  <a:srgbClr val="0070C0"/>
                </a:solidFill>
              </a:rPr>
              <a:t> </a:t>
            </a:r>
            <a:r>
              <a:rPr lang="fr-FR" sz="1100" b="1" u="sng" dirty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fr-FR" sz="1100" dirty="0" err="1" smtClean="0">
                <a:sym typeface="Wingdings" panose="05000000000000000000" pitchFamily="2" charset="2"/>
              </a:rPr>
              <a:t>Before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coming</a:t>
            </a:r>
            <a:r>
              <a:rPr lang="fr-FR" sz="1100" dirty="0" smtClean="0">
                <a:sym typeface="Wingdings" panose="05000000000000000000" pitchFamily="2" charset="2"/>
              </a:rPr>
              <a:t> in France </a:t>
            </a:r>
            <a:r>
              <a:rPr lang="fr-FR" sz="1100" dirty="0" err="1" smtClean="0">
                <a:sym typeface="Wingdings" panose="05000000000000000000" pitchFamily="2" charset="2"/>
              </a:rPr>
              <a:t>you</a:t>
            </a:r>
            <a:r>
              <a:rPr lang="fr-FR" sz="1100" dirty="0" smtClean="0">
                <a:sym typeface="Wingdings" panose="05000000000000000000" pitchFamily="2" charset="2"/>
              </a:rPr>
              <a:t> have to </a:t>
            </a:r>
            <a:r>
              <a:rPr lang="fr-FR" sz="1100" dirty="0" err="1" smtClean="0">
                <a:sym typeface="Wingdings" panose="05000000000000000000" pitchFamily="2" charset="2"/>
              </a:rPr>
              <a:t>provide</a:t>
            </a:r>
            <a:r>
              <a:rPr lang="fr-FR" sz="1100" dirty="0" smtClean="0">
                <a:sym typeface="Wingdings" panose="05000000000000000000" pitchFamily="2" charset="2"/>
              </a:rPr>
              <a:t> a </a:t>
            </a:r>
            <a:r>
              <a:rPr lang="fr-FR" sz="1100" dirty="0" err="1" smtClean="0">
                <a:sym typeface="Wingdings" panose="05000000000000000000" pitchFamily="2" charset="2"/>
              </a:rPr>
              <a:t>certificate</a:t>
            </a:r>
            <a:r>
              <a:rPr lang="fr-FR" sz="1100" dirty="0" smtClean="0">
                <a:sym typeface="Wingdings" panose="05000000000000000000" pitchFamily="2" charset="2"/>
              </a:rPr>
              <a:t> of </a:t>
            </a:r>
            <a:r>
              <a:rPr lang="fr-FR" sz="1100" dirty="0" err="1" smtClean="0">
                <a:sym typeface="Wingdings" panose="05000000000000000000" pitchFamily="2" charset="2"/>
              </a:rPr>
              <a:t>your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insurance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which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will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cover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you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during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your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stay</a:t>
            </a:r>
            <a:r>
              <a:rPr lang="fr-FR" sz="1100" dirty="0" smtClean="0">
                <a:sym typeface="Wingdings" panose="05000000000000000000" pitchFamily="2" charset="2"/>
              </a:rPr>
              <a:t> in France.</a:t>
            </a:r>
          </a:p>
          <a:p>
            <a:pPr>
              <a:lnSpc>
                <a:spcPct val="150000"/>
              </a:lnSpc>
            </a:pPr>
            <a:r>
              <a:rPr lang="fr-FR" sz="1100" dirty="0" err="1" smtClean="0">
                <a:sym typeface="Wingdings" panose="05000000000000000000" pitchFamily="2" charset="2"/>
              </a:rPr>
              <a:t>Below</a:t>
            </a:r>
            <a:r>
              <a:rPr lang="fr-FR" sz="1100" dirty="0" smtClean="0">
                <a:sym typeface="Wingdings" panose="05000000000000000000" pitchFamily="2" charset="2"/>
              </a:rPr>
              <a:t> 2 links to have an </a:t>
            </a:r>
            <a:r>
              <a:rPr lang="fr-FR" sz="1100" dirty="0" err="1" smtClean="0">
                <a:sym typeface="Wingdings" panose="05000000000000000000" pitchFamily="2" charset="2"/>
              </a:rPr>
              <a:t>idea</a:t>
            </a:r>
            <a:r>
              <a:rPr lang="fr-FR" sz="1100" dirty="0" smtClean="0">
                <a:sym typeface="Wingdings" panose="05000000000000000000" pitchFamily="2" charset="2"/>
              </a:rPr>
              <a:t> of </a:t>
            </a:r>
            <a:r>
              <a:rPr lang="fr-FR" sz="1100" dirty="0" err="1" smtClean="0">
                <a:sym typeface="Wingdings" panose="05000000000000000000" pitchFamily="2" charset="2"/>
              </a:rPr>
              <a:t>what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we</a:t>
            </a:r>
            <a:r>
              <a:rPr lang="fr-FR" sz="1100" dirty="0" smtClean="0">
                <a:sym typeface="Wingdings" panose="05000000000000000000" pitchFamily="2" charset="2"/>
              </a:rPr>
              <a:t> are </a:t>
            </a:r>
            <a:r>
              <a:rPr lang="fr-FR" sz="1100" dirty="0" err="1" smtClean="0">
                <a:sym typeface="Wingdings" panose="05000000000000000000" pitchFamily="2" charset="2"/>
              </a:rPr>
              <a:t>talking</a:t>
            </a:r>
            <a:r>
              <a:rPr lang="fr-FR" sz="1100" dirty="0" smtClean="0">
                <a:sym typeface="Wingdings" panose="05000000000000000000" pitchFamily="2" charset="2"/>
              </a:rPr>
              <a:t>:</a:t>
            </a:r>
          </a:p>
          <a:p>
            <a:r>
              <a:rPr lang="fr-FR" sz="1100" dirty="0">
                <a:hlinkClick r:id="rId2"/>
              </a:rPr>
              <a:t>http://</a:t>
            </a:r>
            <a:r>
              <a:rPr lang="fr-FR" sz="1100" dirty="0" smtClean="0">
                <a:hlinkClick r:id="rId2"/>
              </a:rPr>
              <a:t>www.europ-assistance.fr/fr/voyage?gclid=Cj0KEQjwy7qrBRC4lp7_hM3dgIoBEiQA72pCnhcX3AXFCc</a:t>
            </a:r>
          </a:p>
          <a:p>
            <a:r>
              <a:rPr lang="fr-FR" sz="1100" dirty="0" smtClean="0">
                <a:hlinkClick r:id="rId2"/>
              </a:rPr>
              <a:t>eRuUZqvEEzenZzJJo0sbfgG1roOu7YT8aAlRy8P8HAQ</a:t>
            </a:r>
            <a:endParaRPr lang="fr-FR" sz="1100" dirty="0" smtClean="0"/>
          </a:p>
          <a:p>
            <a:r>
              <a:rPr lang="fr-FR" sz="1100" dirty="0" smtClean="0">
                <a:hlinkClick r:id="rId3"/>
              </a:rPr>
              <a:t>http</a:t>
            </a:r>
            <a:r>
              <a:rPr lang="fr-FR" sz="1100" dirty="0">
                <a:hlinkClick r:id="rId3"/>
              </a:rPr>
              <a:t>://</a:t>
            </a:r>
            <a:r>
              <a:rPr lang="fr-FR" sz="1100" dirty="0" smtClean="0">
                <a:hlinkClick r:id="rId3"/>
              </a:rPr>
              <a:t>en.april-international.com/france/visitors-insurance</a:t>
            </a:r>
            <a:endParaRPr lang="fr-FR" sz="11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100" dirty="0"/>
          </a:p>
          <a:p>
            <a:r>
              <a:rPr lang="fr-FR" sz="1100" b="1" u="sng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fr-FR" sz="1100" b="1" u="sng" dirty="0" err="1" smtClean="0">
                <a:solidFill>
                  <a:srgbClr val="0070C0"/>
                </a:solidFill>
              </a:rPr>
              <a:t>Interns</a:t>
            </a:r>
            <a:r>
              <a:rPr lang="fr-FR" sz="1100" b="1" u="sng" dirty="0" smtClean="0">
                <a:solidFill>
                  <a:srgbClr val="0070C0"/>
                </a:solidFill>
              </a:rPr>
              <a:t> </a:t>
            </a:r>
            <a:r>
              <a:rPr lang="fr-FR" sz="1100" b="1" u="sng" dirty="0" err="1">
                <a:solidFill>
                  <a:srgbClr val="0070C0"/>
                </a:solidFill>
              </a:rPr>
              <a:t>who</a:t>
            </a:r>
            <a:r>
              <a:rPr lang="fr-FR" sz="1100" b="1" u="sng" dirty="0">
                <a:solidFill>
                  <a:srgbClr val="0070C0"/>
                </a:solidFill>
              </a:rPr>
              <a:t> </a:t>
            </a:r>
            <a:r>
              <a:rPr lang="fr-FR" sz="1100" b="1" u="sng" dirty="0" err="1">
                <a:solidFill>
                  <a:srgbClr val="0070C0"/>
                </a:solidFill>
              </a:rPr>
              <a:t>studies</a:t>
            </a:r>
            <a:r>
              <a:rPr lang="fr-FR" sz="1100" b="1" u="sng" dirty="0">
                <a:solidFill>
                  <a:srgbClr val="0070C0"/>
                </a:solidFill>
              </a:rPr>
              <a:t> in France </a:t>
            </a:r>
            <a:r>
              <a:rPr lang="fr-FR" sz="1100" b="1" u="sng" dirty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fr-FR" sz="1100" dirty="0" err="1" smtClean="0">
                <a:sym typeface="Wingdings" panose="05000000000000000000" pitchFamily="2" charset="2"/>
              </a:rPr>
              <a:t>Your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school</a:t>
            </a:r>
            <a:r>
              <a:rPr lang="fr-FR" sz="1100" dirty="0" smtClean="0">
                <a:sym typeface="Wingdings" panose="05000000000000000000" pitchFamily="2" charset="2"/>
              </a:rPr>
              <a:t> open </a:t>
            </a:r>
            <a:r>
              <a:rPr lang="fr-FR" sz="1100" dirty="0" err="1" smtClean="0">
                <a:sym typeface="Wingdings" panose="05000000000000000000" pitchFamily="2" charset="2"/>
              </a:rPr>
              <a:t>your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rights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with</a:t>
            </a:r>
            <a:r>
              <a:rPr lang="fr-FR" sz="1100" dirty="0" smtClean="0">
                <a:sym typeface="Wingdings" panose="05000000000000000000" pitchFamily="2" charset="2"/>
              </a:rPr>
              <a:t> social </a:t>
            </a:r>
            <a:r>
              <a:rPr lang="fr-FR" sz="1100" dirty="0" err="1" smtClean="0">
                <a:sym typeface="Wingdings" panose="05000000000000000000" pitchFamily="2" charset="2"/>
              </a:rPr>
              <a:t>coverage</a:t>
            </a:r>
            <a:endParaRPr lang="fr-FR" sz="1100" dirty="0" smtClean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endParaRPr lang="fr-FR" sz="1100" b="1" u="sng" dirty="0" smtClean="0">
              <a:solidFill>
                <a:srgbClr val="FF0000"/>
              </a:solidFill>
              <a:sym typeface="Wingdings"/>
            </a:endParaRPr>
          </a:p>
          <a:p>
            <a:pPr>
              <a:lnSpc>
                <a:spcPct val="100000"/>
              </a:lnSpc>
            </a:pPr>
            <a:r>
              <a:rPr lang="fr-FR" sz="1100" b="1" u="sng" dirty="0" smtClean="0">
                <a:solidFill>
                  <a:srgbClr val="FF0000"/>
                </a:solidFill>
                <a:sym typeface="Wingdings"/>
              </a:rPr>
              <a:t>/!\ </a:t>
            </a:r>
            <a:r>
              <a:rPr lang="fr-FR" sz="1100" b="1" u="sng" dirty="0" err="1" smtClean="0">
                <a:solidFill>
                  <a:srgbClr val="FF0000"/>
                </a:solidFill>
                <a:sym typeface="Wingdings"/>
              </a:rPr>
              <a:t>Students</a:t>
            </a:r>
            <a:r>
              <a:rPr lang="fr-FR" sz="1100" b="1" u="sng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100" b="1" u="sng" dirty="0" err="1" smtClean="0">
                <a:solidFill>
                  <a:srgbClr val="FF0000"/>
                </a:solidFill>
                <a:sym typeface="Wingdings"/>
              </a:rPr>
              <a:t>changing</a:t>
            </a:r>
            <a:r>
              <a:rPr lang="fr-FR" sz="1100" b="1" u="sng" dirty="0" smtClean="0">
                <a:solidFill>
                  <a:srgbClr val="FF0000"/>
                </a:solidFill>
                <a:sym typeface="Wingdings"/>
              </a:rPr>
              <a:t> of </a:t>
            </a:r>
            <a:r>
              <a:rPr lang="fr-FR" sz="1100" b="1" u="sng" dirty="0" err="1" smtClean="0">
                <a:solidFill>
                  <a:srgbClr val="FF0000"/>
                </a:solidFill>
                <a:sym typeface="Wingdings"/>
              </a:rPr>
              <a:t>status</a:t>
            </a:r>
            <a:r>
              <a:rPr lang="fr-FR" sz="1100" b="1" u="sng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100" b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sz="1100" b="1" u="sng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inform</a:t>
            </a:r>
            <a:r>
              <a:rPr lang="fr-FR" sz="1100" b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100" b="1" u="sng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your</a:t>
            </a:r>
            <a:r>
              <a:rPr lang="fr-FR" sz="1100" b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 social </a:t>
            </a:r>
            <a:r>
              <a:rPr lang="fr-FR" sz="1100" b="1" u="sng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coverage</a:t>
            </a:r>
            <a:r>
              <a:rPr lang="fr-FR" sz="1100" b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, </a:t>
            </a:r>
            <a:r>
              <a:rPr lang="fr-FR" sz="1100" b="1" u="sng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insurance</a:t>
            </a:r>
            <a:r>
              <a:rPr lang="fr-FR" sz="1100" b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.</a:t>
            </a:r>
            <a:endParaRPr lang="fr-FR" sz="1100" dirty="0" smtClean="0"/>
          </a:p>
          <a:p>
            <a:pPr>
              <a:lnSpc>
                <a:spcPct val="100000"/>
              </a:lnSpc>
            </a:pPr>
            <a:endParaRPr lang="fr-FR" sz="1100" dirty="0" smtClean="0"/>
          </a:p>
          <a:p>
            <a:pPr marL="0" indent="0">
              <a:lnSpc>
                <a:spcPct val="150000"/>
              </a:lnSpc>
            </a:pPr>
            <a:r>
              <a:rPr lang="fr-FR" sz="1100" b="1" u="sng" dirty="0" err="1">
                <a:solidFill>
                  <a:srgbClr val="0070C0"/>
                </a:solidFill>
                <a:sym typeface="Wingdings 2"/>
              </a:rPr>
              <a:t>Oth</a:t>
            </a:r>
            <a:r>
              <a:rPr lang="fr-FR" sz="1100" b="1" u="sng" dirty="0" err="1" smtClean="0">
                <a:solidFill>
                  <a:srgbClr val="0070C0"/>
                </a:solidFill>
                <a:sym typeface="Wingdings 2"/>
              </a:rPr>
              <a:t>ers</a:t>
            </a:r>
            <a:r>
              <a:rPr lang="fr-FR" sz="1100" b="1" u="sng" dirty="0" smtClean="0">
                <a:solidFill>
                  <a:srgbClr val="0070C0"/>
                </a:solidFill>
                <a:sym typeface="Wingdings 2"/>
              </a:rPr>
              <a:t> </a:t>
            </a:r>
            <a:r>
              <a:rPr lang="fr-FR" sz="1100" b="1" u="sng" dirty="0" err="1">
                <a:solidFill>
                  <a:srgbClr val="0070C0"/>
                </a:solidFill>
                <a:sym typeface="Wingdings 2"/>
              </a:rPr>
              <a:t>status</a:t>
            </a:r>
            <a:r>
              <a:rPr lang="fr-FR" sz="1100" b="1" u="sng" dirty="0">
                <a:solidFill>
                  <a:srgbClr val="0070C0"/>
                </a:solidFill>
              </a:rPr>
              <a:t> </a:t>
            </a:r>
            <a:r>
              <a:rPr lang="fr-FR" sz="1100" b="1" u="sng" dirty="0" err="1">
                <a:solidFill>
                  <a:srgbClr val="0070C0"/>
                </a:solidFill>
              </a:rPr>
              <a:t>paid</a:t>
            </a:r>
            <a:r>
              <a:rPr lang="fr-FR" sz="1100" b="1" u="sng" dirty="0">
                <a:solidFill>
                  <a:srgbClr val="0070C0"/>
                </a:solidFill>
              </a:rPr>
              <a:t> </a:t>
            </a:r>
            <a:r>
              <a:rPr lang="fr-FR" sz="1100" b="1" u="sng" dirty="0" err="1" smtClean="0">
                <a:solidFill>
                  <a:srgbClr val="0070C0"/>
                </a:solidFill>
              </a:rPr>
              <a:t>directly</a:t>
            </a:r>
            <a:r>
              <a:rPr lang="fr-FR" sz="1100" b="1" u="sng" dirty="0" smtClean="0">
                <a:solidFill>
                  <a:srgbClr val="0070C0"/>
                </a:solidFill>
              </a:rPr>
              <a:t> by INRIA (</a:t>
            </a:r>
            <a:r>
              <a:rPr lang="fr-FR" sz="1100" b="1" u="sng" dirty="0" err="1" smtClean="0">
                <a:solidFill>
                  <a:srgbClr val="0070C0"/>
                </a:solidFill>
              </a:rPr>
              <a:t>Engineer</a:t>
            </a:r>
            <a:r>
              <a:rPr lang="fr-FR" sz="1100" b="1" u="sng" dirty="0" smtClean="0">
                <a:solidFill>
                  <a:srgbClr val="0070C0"/>
                </a:solidFill>
              </a:rPr>
              <a:t>, </a:t>
            </a:r>
            <a:r>
              <a:rPr lang="fr-FR" sz="1100" b="1" u="sng" dirty="0" err="1" smtClean="0">
                <a:solidFill>
                  <a:srgbClr val="0070C0"/>
                </a:solidFill>
              </a:rPr>
              <a:t>Phd</a:t>
            </a:r>
            <a:r>
              <a:rPr lang="fr-FR" sz="1100" b="1" u="sng" dirty="0" smtClean="0">
                <a:solidFill>
                  <a:srgbClr val="0070C0"/>
                </a:solidFill>
              </a:rPr>
              <a:t> </a:t>
            </a:r>
            <a:r>
              <a:rPr lang="fr-FR" sz="1100" b="1" u="sng" dirty="0" err="1" smtClean="0">
                <a:solidFill>
                  <a:srgbClr val="0070C0"/>
                </a:solidFill>
              </a:rPr>
              <a:t>etc</a:t>
            </a:r>
            <a:r>
              <a:rPr lang="fr-FR" sz="1100" b="1" u="sng" dirty="0" smtClean="0">
                <a:solidFill>
                  <a:srgbClr val="0070C0"/>
                </a:solidFill>
              </a:rPr>
              <a:t>)</a:t>
            </a:r>
            <a:r>
              <a:rPr lang="fr-FR" sz="1100" dirty="0"/>
              <a:t> </a:t>
            </a:r>
            <a:r>
              <a:rPr lang="fr-FR" sz="1100" dirty="0" smtClean="0">
                <a:sym typeface="Wingdings" panose="05000000000000000000" pitchFamily="2" charset="2"/>
              </a:rPr>
              <a:t> </a:t>
            </a:r>
            <a:r>
              <a:rPr lang="fr-FR" sz="1100" dirty="0" smtClean="0"/>
              <a:t>HRS </a:t>
            </a:r>
            <a:r>
              <a:rPr lang="fr-FR" sz="1100" dirty="0" err="1" smtClean="0"/>
              <a:t>will</a:t>
            </a:r>
            <a:r>
              <a:rPr lang="fr-FR" sz="1100" dirty="0" smtClean="0"/>
              <a:t> </a:t>
            </a:r>
            <a:r>
              <a:rPr lang="fr-FR" sz="1100" dirty="0" err="1" smtClean="0"/>
              <a:t>register</a:t>
            </a:r>
            <a:r>
              <a:rPr lang="fr-FR" sz="1100" dirty="0" smtClean="0"/>
              <a:t> </a:t>
            </a:r>
            <a:r>
              <a:rPr lang="fr-FR" sz="1100" dirty="0" err="1" smtClean="0"/>
              <a:t>you</a:t>
            </a:r>
            <a:r>
              <a:rPr lang="fr-FR" sz="1100" dirty="0" smtClean="0"/>
              <a:t> </a:t>
            </a:r>
            <a:r>
              <a:rPr lang="fr-FR" sz="1100" dirty="0" err="1" smtClean="0"/>
              <a:t>with</a:t>
            </a:r>
            <a:r>
              <a:rPr lang="fr-FR" sz="1100" dirty="0" smtClean="0"/>
              <a:t> MGEN (social </a:t>
            </a:r>
          </a:p>
          <a:p>
            <a:pPr marL="0" indent="0">
              <a:lnSpc>
                <a:spcPct val="150000"/>
              </a:lnSpc>
            </a:pPr>
            <a:r>
              <a:rPr lang="fr-FR" sz="1100" dirty="0" err="1" smtClean="0"/>
              <a:t>security</a:t>
            </a:r>
            <a:r>
              <a:rPr lang="fr-FR" sz="1100" dirty="0" smtClean="0"/>
              <a:t> for public </a:t>
            </a:r>
            <a:r>
              <a:rPr lang="fr-FR" sz="1100" dirty="0" err="1" smtClean="0"/>
              <a:t>company</a:t>
            </a:r>
            <a:r>
              <a:rPr lang="fr-FR" sz="1100" dirty="0" smtClean="0"/>
              <a:t>) 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MGEN </a:t>
            </a:r>
            <a:r>
              <a:rPr lang="fr-FR" sz="1100" b="1" dirty="0"/>
              <a:t>des Alpes </a:t>
            </a:r>
            <a:r>
              <a:rPr lang="fr-FR" sz="1100" b="1" dirty="0" smtClean="0"/>
              <a:t>Maritimes - 39 </a:t>
            </a:r>
            <a:r>
              <a:rPr lang="fr-FR" sz="1100" b="1" dirty="0"/>
              <a:t>rue </a:t>
            </a:r>
            <a:r>
              <a:rPr lang="fr-FR" sz="1100" b="1" dirty="0" err="1"/>
              <a:t>Trachel</a:t>
            </a:r>
            <a:r>
              <a:rPr lang="fr-FR" sz="1100" b="1" dirty="0"/>
              <a:t> </a:t>
            </a:r>
            <a:r>
              <a:rPr lang="fr-FR" sz="1100" b="1" dirty="0" smtClean="0"/>
              <a:t>06000 NICE - Tel </a:t>
            </a:r>
            <a:r>
              <a:rPr lang="fr-FR" sz="1100" b="1" dirty="0"/>
              <a:t>: </a:t>
            </a:r>
            <a:r>
              <a:rPr lang="fr-FR" sz="1100" b="1" dirty="0" smtClean="0"/>
              <a:t>3676</a:t>
            </a:r>
          </a:p>
          <a:p>
            <a:pPr>
              <a:lnSpc>
                <a:spcPct val="150000"/>
              </a:lnSpc>
            </a:pPr>
            <a:r>
              <a:rPr lang="fr-FR" sz="1100" b="1" dirty="0"/>
              <a:t>Philippe CASSEGRAIN </a:t>
            </a:r>
            <a:r>
              <a:rPr lang="fr-FR" sz="1100" b="1" dirty="0" smtClean="0">
                <a:hlinkClick r:id="rId4"/>
              </a:rPr>
              <a:t>pcassegrain@mgen.fr</a:t>
            </a:r>
            <a:endParaRPr lang="fr-FR" sz="1100" b="1" dirty="0" smtClean="0"/>
          </a:p>
          <a:p>
            <a:pPr>
              <a:lnSpc>
                <a:spcPct val="100000"/>
              </a:lnSpc>
            </a:pPr>
            <a:endParaRPr lang="fr-FR" sz="1100" b="1" dirty="0"/>
          </a:p>
          <a:p>
            <a:pPr marL="0" indent="0">
              <a:lnSpc>
                <a:spcPct val="150000"/>
              </a:lnSpc>
            </a:pPr>
            <a:r>
              <a:rPr lang="fr-FR" sz="1100" b="1" dirty="0" smtClean="0"/>
              <a:t>or</a:t>
            </a:r>
            <a:r>
              <a:rPr lang="fr-FR" sz="1100" dirty="0" smtClean="0"/>
              <a:t> if </a:t>
            </a:r>
            <a:r>
              <a:rPr lang="fr-FR" sz="1100" dirty="0" err="1" smtClean="0"/>
              <a:t>you</a:t>
            </a:r>
            <a:r>
              <a:rPr lang="fr-FR" sz="1100" dirty="0" smtClean="0"/>
              <a:t> </a:t>
            </a:r>
            <a:r>
              <a:rPr lang="fr-FR" sz="1100" dirty="0" err="1" smtClean="0"/>
              <a:t>worked</a:t>
            </a:r>
            <a:r>
              <a:rPr lang="fr-FR" sz="1100" dirty="0" smtClean="0"/>
              <a:t> </a:t>
            </a:r>
            <a:r>
              <a:rPr lang="fr-FR" sz="1100" dirty="0" err="1" smtClean="0"/>
              <a:t>before</a:t>
            </a:r>
            <a:r>
              <a:rPr lang="fr-FR" sz="1100" dirty="0" smtClean="0"/>
              <a:t> </a:t>
            </a:r>
            <a:r>
              <a:rPr lang="fr-FR" sz="1100" dirty="0" err="1" smtClean="0"/>
              <a:t>with</a:t>
            </a:r>
            <a:r>
              <a:rPr lang="fr-FR" sz="1100" dirty="0" smtClean="0"/>
              <a:t> </a:t>
            </a:r>
            <a:r>
              <a:rPr lang="fr-FR" sz="1100" dirty="0" err="1" smtClean="0"/>
              <a:t>private</a:t>
            </a:r>
            <a:r>
              <a:rPr lang="fr-FR" sz="1100" dirty="0" smtClean="0"/>
              <a:t> </a:t>
            </a:r>
            <a:r>
              <a:rPr lang="fr-FR" sz="1100" dirty="0" err="1" smtClean="0"/>
              <a:t>company</a:t>
            </a:r>
            <a:r>
              <a:rPr lang="fr-FR" sz="1100" dirty="0" smtClean="0"/>
              <a:t> </a:t>
            </a:r>
            <a:r>
              <a:rPr lang="fr-FR" sz="1100" dirty="0" err="1" smtClean="0"/>
              <a:t>you</a:t>
            </a:r>
            <a:r>
              <a:rPr lang="fr-FR" sz="1100" dirty="0" smtClean="0"/>
              <a:t> are </a:t>
            </a:r>
            <a:r>
              <a:rPr lang="fr-FR" sz="1100" dirty="0" err="1" smtClean="0"/>
              <a:t>already</a:t>
            </a:r>
            <a:r>
              <a:rPr lang="fr-FR" sz="1100" dirty="0" smtClean="0"/>
              <a:t> </a:t>
            </a:r>
            <a:r>
              <a:rPr lang="fr-FR" sz="1100" dirty="0" err="1" smtClean="0"/>
              <a:t>connected</a:t>
            </a:r>
            <a:r>
              <a:rPr lang="fr-FR" sz="1100" dirty="0" smtClean="0"/>
              <a:t> </a:t>
            </a:r>
            <a:r>
              <a:rPr lang="fr-FR" sz="1100" dirty="0" err="1" smtClean="0"/>
              <a:t>with</a:t>
            </a:r>
            <a:r>
              <a:rPr lang="fr-FR" sz="1100" dirty="0" smtClean="0"/>
              <a:t> social </a:t>
            </a:r>
            <a:r>
              <a:rPr lang="fr-FR" sz="1100" dirty="0" err="1" smtClean="0"/>
              <a:t>security</a:t>
            </a:r>
            <a:r>
              <a:rPr lang="fr-FR" sz="1100" dirty="0" smtClean="0"/>
              <a:t> and have </a:t>
            </a:r>
            <a:r>
              <a:rPr lang="fr-FR" sz="1100" dirty="0" err="1" smtClean="0"/>
              <a:t>already</a:t>
            </a:r>
            <a:r>
              <a:rPr lang="fr-FR" sz="1100" dirty="0" smtClean="0"/>
              <a:t> </a:t>
            </a:r>
            <a:r>
              <a:rPr lang="fr-FR" sz="1100" dirty="0" err="1" smtClean="0"/>
              <a:t>your</a:t>
            </a:r>
            <a:r>
              <a:rPr lang="fr-FR" sz="1100" dirty="0"/>
              <a:t> </a:t>
            </a:r>
            <a:r>
              <a:rPr lang="fr-FR" sz="1100" dirty="0" smtClean="0"/>
              <a:t>social </a:t>
            </a:r>
            <a:r>
              <a:rPr lang="fr-FR" sz="1100" dirty="0" err="1" smtClean="0"/>
              <a:t>security</a:t>
            </a:r>
            <a:r>
              <a:rPr lang="fr-FR" sz="1100" dirty="0" smtClean="0"/>
              <a:t> </a:t>
            </a:r>
            <a:r>
              <a:rPr lang="fr-FR" sz="1100" dirty="0" err="1" smtClean="0"/>
              <a:t>number</a:t>
            </a:r>
            <a:r>
              <a:rPr lang="fr-FR" sz="1100" dirty="0"/>
              <a:t>.</a:t>
            </a:r>
            <a:endParaRPr lang="fr-FR" sz="1100" dirty="0" smtClean="0"/>
          </a:p>
          <a:p>
            <a:pPr>
              <a:lnSpc>
                <a:spcPct val="150000"/>
              </a:lnSpc>
            </a:pPr>
            <a:r>
              <a:rPr lang="fr-FR" sz="1100" dirty="0" smtClean="0">
                <a:hlinkClick r:id="rId5"/>
              </a:rPr>
              <a:t>http</a:t>
            </a:r>
            <a:r>
              <a:rPr lang="fr-FR" sz="1100" dirty="0">
                <a:hlinkClick r:id="rId5"/>
              </a:rPr>
              <a:t>://www.ameli.fr</a:t>
            </a:r>
            <a:r>
              <a:rPr lang="fr-FR" sz="1100" dirty="0" smtClean="0">
                <a:hlinkClick r:id="rId5"/>
              </a:rPr>
              <a:t>/</a:t>
            </a:r>
            <a:r>
              <a:rPr lang="fr-FR" sz="1100" dirty="0" smtClean="0"/>
              <a:t> If </a:t>
            </a:r>
            <a:r>
              <a:rPr lang="fr-FR" sz="1100" dirty="0" err="1" smtClean="0"/>
              <a:t>you</a:t>
            </a:r>
            <a:r>
              <a:rPr lang="fr-FR" sz="1100" dirty="0" smtClean="0"/>
              <a:t> </a:t>
            </a:r>
            <a:r>
              <a:rPr lang="en-US" sz="1100" dirty="0" smtClean="0"/>
              <a:t>need any </a:t>
            </a:r>
            <a:r>
              <a:rPr lang="en-US" sz="1100" dirty="0"/>
              <a:t>information about </a:t>
            </a:r>
            <a:r>
              <a:rPr lang="en-US" sz="1100" dirty="0" smtClean="0"/>
              <a:t>your </a:t>
            </a:r>
            <a:r>
              <a:rPr lang="en-US" sz="1100" dirty="0"/>
              <a:t>French Health Insurance rights, call </a:t>
            </a:r>
            <a:r>
              <a:rPr lang="en-US" sz="1100" dirty="0" smtClean="0"/>
              <a:t>the</a:t>
            </a:r>
          </a:p>
          <a:p>
            <a:pPr>
              <a:lnSpc>
                <a:spcPct val="150000"/>
              </a:lnSpc>
            </a:pPr>
            <a:r>
              <a:rPr lang="en-US" sz="1100" b="1" dirty="0" smtClean="0"/>
              <a:t>special </a:t>
            </a:r>
            <a:r>
              <a:rPr lang="en-US" sz="1100" b="1" dirty="0"/>
              <a:t>Advice Line on </a:t>
            </a:r>
            <a:r>
              <a:rPr lang="en-US" sz="110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en-US" sz="1100" b="1" dirty="0" smtClean="0"/>
              <a:t>0 </a:t>
            </a:r>
            <a:r>
              <a:rPr lang="en-US" sz="1100" b="1" dirty="0"/>
              <a:t>811 36 36 </a:t>
            </a:r>
            <a:r>
              <a:rPr lang="en-US" sz="1100" b="1" dirty="0" smtClean="0"/>
              <a:t>46 </a:t>
            </a:r>
            <a:r>
              <a:rPr lang="en-US" sz="1100" dirty="0" smtClean="0"/>
              <a:t>from </a:t>
            </a:r>
            <a:r>
              <a:rPr lang="en-US" sz="1100" dirty="0"/>
              <a:t>France (local call price from </a:t>
            </a:r>
            <a:r>
              <a:rPr lang="en-US" sz="1100" dirty="0" smtClean="0"/>
              <a:t>fixed phone line)</a:t>
            </a: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b="1" dirty="0"/>
              <a:t>0033 811 36 36 </a:t>
            </a:r>
            <a:r>
              <a:rPr lang="en-US" sz="1100" b="1" dirty="0" smtClean="0"/>
              <a:t>46 </a:t>
            </a:r>
            <a:r>
              <a:rPr lang="en-US" sz="1100" dirty="0" smtClean="0"/>
              <a:t>from </a:t>
            </a:r>
            <a:r>
              <a:rPr lang="en-US" sz="1100" dirty="0"/>
              <a:t>foreign countries (call rates vary between operators)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3646</a:t>
            </a:r>
            <a:r>
              <a:rPr lang="fr-FR" sz="1100" dirty="0" smtClean="0"/>
              <a:t> for french people</a:t>
            </a:r>
          </a:p>
          <a:p>
            <a:endParaRPr lang="fr-FR" sz="1100" dirty="0"/>
          </a:p>
        </p:txBody>
      </p:sp>
      <p:pic>
        <p:nvPicPr>
          <p:cNvPr id="7" name="Image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4625"/>
            <a:ext cx="936104" cy="620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5751" y="260648"/>
            <a:ext cx="7540625" cy="1143000"/>
          </a:xfrm>
        </p:spPr>
        <p:txBody>
          <a:bodyPr/>
          <a:lstStyle/>
          <a:p>
            <a:r>
              <a:rPr lang="fr-FR" dirty="0" err="1" smtClean="0"/>
              <a:t>Find</a:t>
            </a:r>
            <a:r>
              <a:rPr lang="fr-FR" dirty="0" smtClean="0"/>
              <a:t> a </a:t>
            </a:r>
            <a:r>
              <a:rPr lang="fr-FR" dirty="0" err="1" smtClean="0"/>
              <a:t>doctor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&amp; </a:t>
            </a:r>
            <a:r>
              <a:rPr lang="fr-FR" dirty="0" err="1" smtClean="0"/>
              <a:t>What</a:t>
            </a:r>
            <a:r>
              <a:rPr lang="fr-FR" dirty="0" smtClean="0"/>
              <a:t> to do </a:t>
            </a:r>
            <a:r>
              <a:rPr lang="fr-FR" dirty="0" err="1" smtClean="0"/>
              <a:t>with</a:t>
            </a:r>
            <a:r>
              <a:rPr lang="fr-FR" dirty="0" smtClean="0"/>
              <a:t> INRIA if </a:t>
            </a:r>
            <a:r>
              <a:rPr lang="fr-FR" dirty="0" err="1" smtClean="0"/>
              <a:t>you</a:t>
            </a:r>
            <a:r>
              <a:rPr lang="fr-FR" dirty="0" smtClean="0"/>
              <a:t> are </a:t>
            </a:r>
            <a:r>
              <a:rPr lang="fr-FR" dirty="0" err="1" smtClean="0"/>
              <a:t>sick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340768"/>
            <a:ext cx="7540625" cy="50753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200" b="1" u="sng" dirty="0" smtClean="0">
                <a:solidFill>
                  <a:srgbClr val="0070C0"/>
                </a:solidFill>
                <a:sym typeface="Wingdings 2"/>
              </a:rPr>
              <a:t>Near INRIA </a:t>
            </a:r>
            <a:r>
              <a:rPr lang="fr-FR" sz="1200" b="1" u="sng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A place </a:t>
            </a:r>
            <a:r>
              <a:rPr lang="fr-FR" sz="1200" b="1" u="sng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called</a:t>
            </a:r>
            <a:r>
              <a:rPr lang="fr-FR" sz="1200" b="1" u="sng" dirty="0" smtClean="0">
                <a:solidFill>
                  <a:srgbClr val="0070C0"/>
                </a:solidFill>
                <a:sym typeface="Wingdings" panose="05000000000000000000" pitchFamily="2" charset="2"/>
              </a:rPr>
              <a:t> Shopping Center Saint Philippe</a:t>
            </a:r>
            <a:endParaRPr lang="fr-FR" sz="1200" b="1" u="sng" dirty="0" smtClean="0">
              <a:solidFill>
                <a:srgbClr val="0070C0"/>
              </a:solidFill>
              <a:sym typeface="Wingdings 2"/>
            </a:endParaRPr>
          </a:p>
          <a:p>
            <a:pPr>
              <a:lnSpc>
                <a:spcPct val="150000"/>
              </a:lnSpc>
            </a:pPr>
            <a:r>
              <a:rPr lang="fr-FR" sz="1200" b="1" u="sng" dirty="0">
                <a:sym typeface="Wingdings 2"/>
                <a:hlinkClick r:id="rId2"/>
              </a:rPr>
              <a:t>https://</a:t>
            </a:r>
            <a:r>
              <a:rPr lang="fr-FR" sz="1200" b="1" u="sng" dirty="0" smtClean="0">
                <a:sym typeface="Wingdings 2"/>
                <a:hlinkClick r:id="rId2"/>
              </a:rPr>
              <a:t>goo.gl/maps/asKSk3CA4uE2</a:t>
            </a:r>
            <a:endParaRPr lang="fr-FR" sz="1200" b="1" u="sng" dirty="0" smtClean="0">
              <a:sym typeface="Wingdings 2"/>
            </a:endParaRPr>
          </a:p>
          <a:p>
            <a:pPr>
              <a:lnSpc>
                <a:spcPct val="150000"/>
              </a:lnSpc>
            </a:pPr>
            <a:r>
              <a:rPr lang="fr-FR" sz="1200" b="1" u="sng" dirty="0" smtClean="0">
                <a:sym typeface="Wingdings 2"/>
              </a:rPr>
              <a:t> </a:t>
            </a:r>
            <a:r>
              <a:rPr lang="fr-FR" sz="1200" b="1" u="sng" dirty="0" err="1" smtClean="0">
                <a:solidFill>
                  <a:srgbClr val="0070C0"/>
                </a:solidFill>
              </a:rPr>
              <a:t>Doctor</a:t>
            </a:r>
            <a:r>
              <a:rPr lang="fr-FR" sz="1200" b="1" u="sng" dirty="0" smtClean="0">
                <a:solidFill>
                  <a:srgbClr val="0070C0"/>
                </a:solidFill>
              </a:rPr>
              <a:t> English Speaker</a:t>
            </a:r>
          </a:p>
          <a:p>
            <a:pPr>
              <a:lnSpc>
                <a:spcPct val="150000"/>
              </a:lnSpc>
            </a:pPr>
            <a:r>
              <a:rPr lang="fr-FR" sz="1200" dirty="0"/>
              <a:t>Dr Laure </a:t>
            </a:r>
            <a:r>
              <a:rPr lang="fr-FR" sz="1200" dirty="0" err="1" smtClean="0"/>
              <a:t>Lammens</a:t>
            </a:r>
            <a:r>
              <a:rPr lang="fr-FR" sz="1200" dirty="0" smtClean="0"/>
              <a:t> or </a:t>
            </a:r>
            <a:r>
              <a:rPr lang="fr-FR" sz="1200" dirty="0" err="1" smtClean="0"/>
              <a:t>Lustina</a:t>
            </a:r>
            <a:r>
              <a:rPr lang="fr-FR" sz="1200" dirty="0" smtClean="0"/>
              <a:t> DINU</a:t>
            </a:r>
          </a:p>
          <a:p>
            <a:pPr>
              <a:lnSpc>
                <a:spcPct val="150000"/>
              </a:lnSpc>
            </a:pPr>
            <a:r>
              <a:rPr lang="fr-FR" sz="1200" dirty="0" smtClean="0"/>
              <a:t>200 </a:t>
            </a:r>
            <a:r>
              <a:rPr lang="fr-FR" sz="1200" dirty="0"/>
              <a:t>Av </a:t>
            </a:r>
            <a:r>
              <a:rPr lang="fr-FR" sz="1200" dirty="0" smtClean="0"/>
              <a:t>Roumanille</a:t>
            </a:r>
          </a:p>
          <a:p>
            <a:pPr>
              <a:lnSpc>
                <a:spcPct val="150000"/>
              </a:lnSpc>
            </a:pPr>
            <a:r>
              <a:rPr lang="fr-FR" sz="1200" dirty="0" smtClean="0"/>
              <a:t>06140 Biot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chemeClr val="bg2"/>
                </a:solidFill>
                <a:sym typeface="Wingdings 2" panose="05020102010507070707" pitchFamily="18" charset="2"/>
              </a:rPr>
              <a:t></a:t>
            </a:r>
            <a:r>
              <a:rPr lang="fr-FR" sz="1200" dirty="0" smtClean="0"/>
              <a:t>: </a:t>
            </a:r>
            <a:r>
              <a:rPr lang="fr-FR" sz="1200" dirty="0"/>
              <a:t>09 81 18 65 </a:t>
            </a:r>
            <a:r>
              <a:rPr lang="fr-FR" sz="1200" dirty="0" smtClean="0"/>
              <a:t>62</a:t>
            </a:r>
          </a:p>
          <a:p>
            <a:pPr>
              <a:lnSpc>
                <a:spcPct val="150000"/>
              </a:lnSpc>
            </a:pPr>
            <a:r>
              <a:rPr lang="fr-FR" sz="1200" dirty="0" smtClean="0"/>
              <a:t>Or go to the </a:t>
            </a:r>
            <a:r>
              <a:rPr lang="fr-FR" sz="1200" b="1" dirty="0" err="1" smtClean="0"/>
              <a:t>Pharmacy</a:t>
            </a:r>
            <a:r>
              <a:rPr lang="fr-FR" sz="1200" dirty="0" smtClean="0"/>
              <a:t> </a:t>
            </a:r>
            <a:r>
              <a:rPr lang="fr-FR" sz="1200" dirty="0" err="1" smtClean="0"/>
              <a:t>request</a:t>
            </a:r>
            <a:r>
              <a:rPr lang="fr-FR" sz="1200" dirty="0" smtClean="0"/>
              <a:t> </a:t>
            </a:r>
            <a:r>
              <a:rPr lang="fr-FR" sz="1200" dirty="0" err="1" smtClean="0"/>
              <a:t>advice</a:t>
            </a:r>
            <a:r>
              <a:rPr lang="fr-FR" sz="1200" dirty="0" smtClean="0"/>
              <a:t> and contact</a:t>
            </a:r>
          </a:p>
          <a:p>
            <a:pPr>
              <a:lnSpc>
                <a:spcPct val="150000"/>
              </a:lnSpc>
            </a:pPr>
            <a:endParaRPr lang="fr-FR" sz="1200" dirty="0" smtClean="0"/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</a:rPr>
              <a:t>Near </a:t>
            </a:r>
            <a:r>
              <a:rPr lang="fr-FR" sz="1200" b="1" dirty="0" err="1" smtClean="0">
                <a:solidFill>
                  <a:srgbClr val="0070C0"/>
                </a:solidFill>
              </a:rPr>
              <a:t>Garbejaire</a:t>
            </a:r>
            <a:endParaRPr lang="fr-FR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dirty="0" smtClean="0"/>
              <a:t>Dr Nadia ROINE ARMANA or Emmanuel LAVERNHE</a:t>
            </a:r>
          </a:p>
          <a:p>
            <a:pPr>
              <a:lnSpc>
                <a:spcPct val="150000"/>
              </a:lnSpc>
            </a:pPr>
            <a:r>
              <a:rPr lang="fr-FR" sz="1200" dirty="0" smtClean="0"/>
              <a:t>1755 route des Dolines</a:t>
            </a:r>
          </a:p>
          <a:p>
            <a:pPr>
              <a:lnSpc>
                <a:spcPct val="150000"/>
              </a:lnSpc>
            </a:pPr>
            <a:r>
              <a:rPr lang="fr-FR" sz="1200" dirty="0" smtClean="0"/>
              <a:t>06560 Valbonne</a:t>
            </a:r>
          </a:p>
          <a:p>
            <a:pPr>
              <a:lnSpc>
                <a:spcPct val="150000"/>
              </a:lnSpc>
              <a:buFont typeface="Wingdings 2" panose="05020102010507070707" pitchFamily="18" charset="2"/>
              <a:buChar char="'"/>
            </a:pPr>
            <a:r>
              <a:rPr lang="fr-FR" sz="1200" dirty="0" smtClean="0">
                <a:sym typeface="Wingdings 2" panose="05020102010507070707" pitchFamily="18" charset="2"/>
              </a:rPr>
              <a:t>04 </a:t>
            </a:r>
            <a:r>
              <a:rPr lang="fr-FR" sz="1200" dirty="0">
                <a:sym typeface="Wingdings 2" panose="05020102010507070707" pitchFamily="18" charset="2"/>
              </a:rPr>
              <a:t>93 65 32 </a:t>
            </a:r>
            <a:r>
              <a:rPr lang="fr-FR" sz="1200" dirty="0" smtClean="0">
                <a:sym typeface="Wingdings 2" panose="05020102010507070707" pitchFamily="18" charset="2"/>
              </a:rPr>
              <a:t>79</a:t>
            </a:r>
          </a:p>
          <a:p>
            <a:pPr>
              <a:lnSpc>
                <a:spcPct val="150000"/>
              </a:lnSpc>
              <a:buFont typeface="Wingdings 2" panose="05020102010507070707" pitchFamily="18" charset="2"/>
              <a:buChar char="'"/>
            </a:pPr>
            <a:endParaRPr lang="fr-FR" sz="1200" dirty="0"/>
          </a:p>
          <a:p>
            <a:pPr>
              <a:lnSpc>
                <a:spcPct val="150000"/>
              </a:lnSpc>
            </a:pPr>
            <a:r>
              <a:rPr lang="fr-FR" sz="12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b="1" dirty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200" b="1" u="sng" dirty="0">
                <a:solidFill>
                  <a:srgbClr val="0070C0"/>
                </a:solidFill>
                <a:sym typeface="Wingdings"/>
              </a:rPr>
              <a:t>In case </a:t>
            </a:r>
            <a:r>
              <a:rPr lang="fr-FR" sz="1200" b="1" u="sng" dirty="0" err="1">
                <a:solidFill>
                  <a:srgbClr val="0070C0"/>
                </a:solidFill>
                <a:sym typeface="Wingdings"/>
              </a:rPr>
              <a:t>you</a:t>
            </a:r>
            <a:r>
              <a:rPr lang="fr-FR" sz="1200" b="1" u="sng" dirty="0">
                <a:solidFill>
                  <a:srgbClr val="0070C0"/>
                </a:solidFill>
                <a:sym typeface="Wingdings"/>
              </a:rPr>
              <a:t> are </a:t>
            </a:r>
            <a:r>
              <a:rPr lang="fr-FR" sz="1200" b="1" u="sng" dirty="0" err="1">
                <a:solidFill>
                  <a:srgbClr val="0070C0"/>
                </a:solidFill>
                <a:sym typeface="Wingdings"/>
              </a:rPr>
              <a:t>sick</a:t>
            </a:r>
            <a:r>
              <a:rPr lang="fr-FR" sz="1200" b="1" u="sng" dirty="0">
                <a:solidFill>
                  <a:srgbClr val="0070C0"/>
                </a:solidFill>
                <a:sym typeface="Wingdings"/>
              </a:rPr>
              <a:t> and not </a:t>
            </a:r>
            <a:r>
              <a:rPr lang="fr-FR" sz="1200" b="1" u="sng" dirty="0" err="1">
                <a:solidFill>
                  <a:srgbClr val="0070C0"/>
                </a:solidFill>
                <a:sym typeface="Wingdings"/>
              </a:rPr>
              <a:t>working</a:t>
            </a:r>
            <a:r>
              <a:rPr lang="fr-FR" sz="1200" b="1" u="sng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u="sng" dirty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fr-FR" sz="1200" b="1" u="sng" dirty="0" err="1">
                <a:solidFill>
                  <a:srgbClr val="0070C0"/>
                </a:solidFill>
                <a:sym typeface="Wingdings" panose="05000000000000000000" pitchFamily="2" charset="2"/>
              </a:rPr>
              <a:t>from</a:t>
            </a:r>
            <a:r>
              <a:rPr lang="fr-FR" sz="1200" b="1" u="sng" dirty="0">
                <a:solidFill>
                  <a:srgbClr val="0070C0"/>
                </a:solidFill>
                <a:sym typeface="Wingdings" panose="05000000000000000000" pitchFamily="2" charset="2"/>
              </a:rPr>
              <a:t> 31/12/2013: no more </a:t>
            </a:r>
            <a:r>
              <a:rPr lang="fr-FR" sz="1200" b="1" u="sng" dirty="0" err="1">
                <a:solidFill>
                  <a:srgbClr val="0070C0"/>
                </a:solidFill>
                <a:sym typeface="Wingdings" panose="05000000000000000000" pitchFamily="2" charset="2"/>
              </a:rPr>
              <a:t>unpaid</a:t>
            </a:r>
            <a:r>
              <a:rPr lang="fr-FR" sz="1200" b="1" u="sng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day</a:t>
            </a:r>
            <a:r>
              <a:rPr lang="fr-FR" sz="1200" b="1" u="sng" dirty="0" smtClean="0">
                <a:solidFill>
                  <a:srgbClr val="0070C0"/>
                </a:solidFill>
                <a:sym typeface="Wingdings" panose="05000000000000000000" pitchFamily="2" charset="2"/>
              </a:rPr>
              <a:t> (</a:t>
            </a:r>
            <a:r>
              <a:rPr lang="fr-FR" sz="1200" b="1" u="sng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maybe</a:t>
            </a:r>
            <a:r>
              <a:rPr lang="fr-FR" sz="1200" b="1" u="sng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is</a:t>
            </a:r>
            <a:r>
              <a:rPr lang="fr-FR" sz="1200" b="1" u="sng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gonna</a:t>
            </a:r>
            <a:endParaRPr lang="fr-FR" sz="1200" b="1" u="sng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200" b="1" u="sng" dirty="0" smtClean="0">
                <a:solidFill>
                  <a:srgbClr val="0070C0"/>
                </a:solidFill>
                <a:sym typeface="Wingdings" panose="05000000000000000000" pitchFamily="2" charset="2"/>
              </a:rPr>
              <a:t>change…)</a:t>
            </a:r>
            <a:endParaRPr lang="fr-FR" sz="1200" b="1" u="sng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200" b="1" u="sng" dirty="0">
                <a:solidFill>
                  <a:srgbClr val="FF0000"/>
                </a:solidFill>
                <a:sym typeface="Wingdings" panose="05000000000000000000" pitchFamily="2" charset="2"/>
              </a:rPr>
              <a:t>but </a:t>
            </a:r>
            <a:r>
              <a:rPr lang="fr-FR" sz="12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Give</a:t>
            </a:r>
            <a:r>
              <a:rPr lang="fr-FR" sz="12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2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your</a:t>
            </a:r>
            <a:r>
              <a:rPr lang="fr-FR" sz="12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2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Medical</a:t>
            </a:r>
            <a:r>
              <a:rPr lang="fr-FR" sz="12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2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Certificate</a:t>
            </a:r>
            <a:r>
              <a:rPr lang="fr-FR" sz="12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200" b="1" u="sng" dirty="0">
                <a:solidFill>
                  <a:srgbClr val="FF6600"/>
                </a:solidFill>
                <a:sym typeface="Wingdings" panose="05000000000000000000" pitchFamily="2" charset="2"/>
              </a:rPr>
              <a:t>to HRS </a:t>
            </a:r>
            <a:r>
              <a:rPr lang="fr-FR" sz="1200" b="1" u="sng" dirty="0" err="1">
                <a:solidFill>
                  <a:srgbClr val="FF6600"/>
                </a:solidFill>
                <a:sym typeface="Wingdings" panose="05000000000000000000" pitchFamily="2" charset="2"/>
              </a:rPr>
              <a:t>within</a:t>
            </a:r>
            <a:r>
              <a:rPr lang="fr-FR" sz="1200" b="1" u="sng" dirty="0">
                <a:solidFill>
                  <a:srgbClr val="FF6600"/>
                </a:solidFill>
                <a:sym typeface="Wingdings" panose="05000000000000000000" pitchFamily="2" charset="2"/>
              </a:rPr>
              <a:t> 48 </a:t>
            </a:r>
            <a:r>
              <a:rPr lang="fr-FR" sz="1200" b="1" u="sng" dirty="0" err="1">
                <a:solidFill>
                  <a:srgbClr val="FF6600"/>
                </a:solidFill>
                <a:sym typeface="Wingdings" panose="05000000000000000000" pitchFamily="2" charset="2"/>
              </a:rPr>
              <a:t>Hours</a:t>
            </a:r>
            <a:endParaRPr lang="fr-FR" sz="1200" b="1" u="sng" dirty="0">
              <a:solidFill>
                <a:srgbClr val="FF6600"/>
              </a:solidFill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fr-FR" sz="1400" dirty="0"/>
          </a:p>
          <a:p>
            <a:pPr>
              <a:lnSpc>
                <a:spcPct val="150000"/>
              </a:lnSpc>
            </a:pPr>
            <a:endParaRPr lang="fr-FR" sz="1400" dirty="0" smtClean="0"/>
          </a:p>
          <a:p>
            <a:pPr>
              <a:lnSpc>
                <a:spcPct val="150000"/>
              </a:lnSpc>
            </a:pPr>
            <a:endParaRPr lang="fr-FR" sz="1400" dirty="0" smtClean="0"/>
          </a:p>
          <a:p>
            <a:pPr marL="0" indent="0">
              <a:lnSpc>
                <a:spcPct val="150000"/>
              </a:lnSpc>
            </a:pPr>
            <a:endParaRPr lang="fr-FR" sz="1400" dirty="0"/>
          </a:p>
        </p:txBody>
      </p:sp>
      <p:pic>
        <p:nvPicPr>
          <p:cNvPr id="8" name="Imag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6220"/>
            <a:ext cx="1836420" cy="159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9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77317"/>
            <a:ext cx="7540625" cy="631403"/>
          </a:xfrm>
        </p:spPr>
        <p:txBody>
          <a:bodyPr/>
          <a:lstStyle/>
          <a:p>
            <a:r>
              <a:rPr lang="fr-FR" dirty="0" err="1" smtClean="0"/>
              <a:t>Complementary</a:t>
            </a:r>
            <a:r>
              <a:rPr lang="fr-FR" dirty="0" smtClean="0"/>
              <a:t> </a:t>
            </a:r>
            <a:r>
              <a:rPr lang="fr-FR" dirty="0" err="1" smtClean="0"/>
              <a:t>Health</a:t>
            </a:r>
            <a:r>
              <a:rPr lang="fr-FR" dirty="0" smtClean="0"/>
              <a:t> </a:t>
            </a:r>
            <a:r>
              <a:rPr lang="fr-FR" dirty="0" err="1" smtClean="0"/>
              <a:t>Insurance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fr-FR" sz="1400" dirty="0" smtClean="0"/>
          </a:p>
          <a:p>
            <a:pPr>
              <a:lnSpc>
                <a:spcPct val="150000"/>
              </a:lnSpc>
            </a:pPr>
            <a:endParaRPr lang="fr-FR" sz="1400" dirty="0" smtClean="0"/>
          </a:p>
          <a:p>
            <a:pPr marL="0" indent="0">
              <a:lnSpc>
                <a:spcPct val="150000"/>
              </a:lnSpc>
            </a:pPr>
            <a:endParaRPr lang="fr-FR" sz="1400" dirty="0"/>
          </a:p>
        </p:txBody>
      </p:sp>
      <p:pic>
        <p:nvPicPr>
          <p:cNvPr id="8" name="Image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82" y="36220"/>
            <a:ext cx="1587321" cy="1376556"/>
          </a:xfrm>
          <a:prstGeom prst="rect">
            <a:avLst/>
          </a:prstGeom>
        </p:spPr>
      </p:pic>
      <p:sp>
        <p:nvSpPr>
          <p:cNvPr id="7" name="Espace réservé du contenu 5"/>
          <p:cNvSpPr txBox="1">
            <a:spLocks/>
          </p:cNvSpPr>
          <p:nvPr/>
        </p:nvSpPr>
        <p:spPr>
          <a:xfrm>
            <a:off x="539552" y="1196752"/>
            <a:ext cx="8712969" cy="4995788"/>
          </a:xfrm>
          <a:prstGeom prst="rect">
            <a:avLst/>
          </a:prstGeom>
        </p:spPr>
        <p:txBody>
          <a:bodyPr/>
          <a:lstStyle>
            <a:lvl1pPr marL="342900" indent="-342900" algn="l" defTabSz="200025" rtl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  <a:defRPr lang="fr-FR" sz="2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35242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220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2pPr>
            <a:lvl3pPr marL="1076325" indent="3619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3pPr>
            <a:lvl4pPr marL="1438275" indent="3714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800" dirty="0" smtClean="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1790700" indent="3619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600">
                <a:solidFill>
                  <a:schemeClr val="tx2"/>
                </a:solidFill>
                <a:latin typeface="+mn-lt"/>
                <a:ea typeface="ＭＳ Ｐゴシック" pitchFamily="23" charset="-128"/>
                <a:cs typeface="+mn-cs"/>
              </a:defRPr>
            </a:lvl5pPr>
            <a:lvl6pPr marL="1014413" algn="l" rt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+mn-lt"/>
                <a:ea typeface="Arial" charset="0"/>
                <a:cs typeface="+mn-cs"/>
              </a:defRPr>
            </a:lvl6pPr>
            <a:lvl7pPr marL="1471613" algn="l" rt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+mn-lt"/>
                <a:ea typeface="Arial" charset="0"/>
                <a:cs typeface="+mn-cs"/>
              </a:defRPr>
            </a:lvl7pPr>
            <a:lvl8pPr marL="1928813" algn="l" rt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+mn-lt"/>
                <a:ea typeface="Arial" charset="0"/>
                <a:cs typeface="+mn-cs"/>
              </a:defRPr>
            </a:lvl8pPr>
            <a:lvl9pPr marL="2386013" algn="l" rt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r>
              <a:rPr lang="fr-FR" sz="1400" dirty="0" smtClean="0"/>
              <a:t>A </a:t>
            </a:r>
            <a:r>
              <a:rPr lang="fr-FR" sz="1400" dirty="0" err="1" smtClean="0"/>
              <a:t>complementary</a:t>
            </a:r>
            <a:r>
              <a:rPr lang="fr-FR" sz="1400" dirty="0" smtClean="0"/>
              <a:t> </a:t>
            </a:r>
            <a:r>
              <a:rPr lang="fr-FR" sz="1400" dirty="0" err="1" smtClean="0"/>
              <a:t>health</a:t>
            </a:r>
            <a:r>
              <a:rPr lang="fr-FR" sz="1400" dirty="0" smtClean="0"/>
              <a:t> (</a:t>
            </a:r>
            <a:r>
              <a:rPr lang="fr-FR" sz="1400" dirty="0" err="1" smtClean="0"/>
              <a:t>called</a:t>
            </a:r>
            <a:r>
              <a:rPr lang="fr-FR" sz="1400" dirty="0" smtClean="0"/>
              <a:t> a mutuelle) </a:t>
            </a:r>
            <a:r>
              <a:rPr lang="fr-FR" sz="1400" dirty="0" err="1" smtClean="0"/>
              <a:t>is</a:t>
            </a:r>
            <a:r>
              <a:rPr lang="fr-FR" sz="1400" dirty="0" smtClean="0"/>
              <a:t> </a:t>
            </a:r>
            <a:r>
              <a:rPr lang="fr-FR" sz="1400" dirty="0"/>
              <a:t>a </a:t>
            </a:r>
            <a:r>
              <a:rPr lang="fr-FR" sz="1400" dirty="0" err="1"/>
              <a:t>policy</a:t>
            </a:r>
            <a:r>
              <a:rPr lang="fr-FR" sz="1400" dirty="0"/>
              <a:t> </a:t>
            </a:r>
            <a:r>
              <a:rPr lang="fr-FR" sz="1400" dirty="0" err="1" smtClean="0"/>
              <a:t>which</a:t>
            </a:r>
            <a:endParaRPr lang="fr-FR" sz="1400" dirty="0" smtClean="0"/>
          </a:p>
          <a:p>
            <a:r>
              <a:rPr lang="fr-FR" sz="1400" dirty="0" err="1" smtClean="0"/>
              <a:t>reimburses</a:t>
            </a:r>
            <a:r>
              <a:rPr lang="fr-FR" sz="1400" dirty="0" smtClean="0"/>
              <a:t> </a:t>
            </a:r>
            <a:r>
              <a:rPr lang="fr-FR" sz="1400" dirty="0"/>
              <a:t>medical costs not covered by the Social Security. </a:t>
            </a:r>
            <a:endParaRPr lang="fr-FR" sz="1400" dirty="0" smtClean="0"/>
          </a:p>
          <a:p>
            <a:r>
              <a:rPr lang="en-US" sz="1400" dirty="0" smtClean="0"/>
              <a:t>Depending </a:t>
            </a:r>
            <a:r>
              <a:rPr lang="en-US" sz="1400" dirty="0"/>
              <a:t>on the policy chosen, it will </a:t>
            </a:r>
            <a:r>
              <a:rPr lang="en-US" sz="1400" dirty="0" smtClean="0"/>
              <a:t>cover a part </a:t>
            </a:r>
            <a:r>
              <a:rPr lang="en-US" sz="1400" dirty="0"/>
              <a:t>or </a:t>
            </a:r>
            <a:r>
              <a:rPr lang="en-US" sz="1400" dirty="0" smtClean="0"/>
              <a:t>full </a:t>
            </a:r>
            <a:r>
              <a:rPr lang="en-US" sz="1400" dirty="0"/>
              <a:t>remaining percentage NOT reimbursed by the </a:t>
            </a:r>
            <a:endParaRPr lang="en-US" sz="1400" dirty="0" smtClean="0"/>
          </a:p>
          <a:p>
            <a:r>
              <a:rPr lang="en-US" sz="1400" dirty="0" smtClean="0"/>
              <a:t>French public system. </a:t>
            </a:r>
          </a:p>
          <a:p>
            <a:endParaRPr lang="fr-FR" sz="1400" b="1" dirty="0" smtClean="0">
              <a:solidFill>
                <a:srgbClr val="0070C0"/>
              </a:solidFill>
            </a:endParaRPr>
          </a:p>
          <a:p>
            <a:r>
              <a:rPr lang="fr-FR" sz="1400" b="1" dirty="0" err="1" smtClean="0">
                <a:solidFill>
                  <a:srgbClr val="0070C0"/>
                </a:solidFill>
              </a:rPr>
              <a:t>Below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some</a:t>
            </a:r>
            <a:r>
              <a:rPr lang="fr-FR" sz="1400" b="1" dirty="0" smtClean="0">
                <a:solidFill>
                  <a:srgbClr val="0070C0"/>
                </a:solidFill>
              </a:rPr>
              <a:t> links </a:t>
            </a:r>
            <a:r>
              <a:rPr lang="fr-FR" sz="1400" b="1" dirty="0" err="1" smtClean="0">
                <a:solidFill>
                  <a:srgbClr val="0070C0"/>
                </a:solidFill>
              </a:rPr>
              <a:t>with</a:t>
            </a:r>
            <a:r>
              <a:rPr lang="fr-FR" sz="1400" b="1" dirty="0" smtClean="0">
                <a:solidFill>
                  <a:srgbClr val="0070C0"/>
                </a:solidFill>
              </a:rPr>
              <a:t> more </a:t>
            </a:r>
            <a:r>
              <a:rPr lang="fr-FR" sz="1400" b="1" dirty="0" err="1" smtClean="0">
                <a:solidFill>
                  <a:srgbClr val="0070C0"/>
                </a:solidFill>
              </a:rPr>
              <a:t>details</a:t>
            </a:r>
            <a:endParaRPr lang="fr-FR" sz="1400" b="1" dirty="0">
              <a:solidFill>
                <a:srgbClr val="0070C0"/>
              </a:solidFill>
            </a:endParaRPr>
          </a:p>
          <a:p>
            <a:r>
              <a:rPr lang="fr-FR" sz="1400" dirty="0"/>
              <a:t>MGEN Contact for </a:t>
            </a:r>
            <a:r>
              <a:rPr lang="fr-FR" sz="1400" dirty="0" err="1"/>
              <a:t>any</a:t>
            </a:r>
            <a:r>
              <a:rPr lang="fr-FR" sz="1400" dirty="0"/>
              <a:t> informations : dial </a:t>
            </a:r>
            <a:r>
              <a:rPr lang="fr-FR" sz="1400" b="1" dirty="0"/>
              <a:t>3676</a:t>
            </a:r>
            <a:r>
              <a:rPr lang="fr-FR" sz="1400" dirty="0"/>
              <a:t> </a:t>
            </a:r>
          </a:p>
          <a:p>
            <a:pPr>
              <a:lnSpc>
                <a:spcPct val="150000"/>
              </a:lnSpc>
            </a:pPr>
            <a:endParaRPr lang="en-US" sz="1400" b="1" u="sng" kern="0" dirty="0" smtClean="0">
              <a:sym typeface="Wingdings 2"/>
              <a:hlinkClick r:id="rId4"/>
            </a:endParaRPr>
          </a:p>
          <a:p>
            <a:pPr>
              <a:lnSpc>
                <a:spcPct val="150000"/>
              </a:lnSpc>
            </a:pPr>
            <a:r>
              <a:rPr lang="en-US" sz="1400" b="1" u="sng" kern="0" dirty="0" smtClean="0">
                <a:sym typeface="Wingdings 2"/>
                <a:hlinkClick r:id="rId4"/>
              </a:rPr>
              <a:t>http</a:t>
            </a:r>
            <a:r>
              <a:rPr lang="en-US" sz="1400" b="1" u="sng" kern="0" dirty="0">
                <a:sym typeface="Wingdings 2"/>
                <a:hlinkClick r:id="rId4"/>
              </a:rPr>
              <a:t>://www.anglophone-direct.com/New-article,2160</a:t>
            </a:r>
          </a:p>
          <a:p>
            <a:pPr>
              <a:lnSpc>
                <a:spcPct val="150000"/>
              </a:lnSpc>
            </a:pPr>
            <a:endParaRPr lang="en-US" sz="1400" b="1" kern="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b="1" kern="0" dirty="0">
                <a:solidFill>
                  <a:srgbClr val="0070C0"/>
                </a:solidFill>
                <a:hlinkClick r:id="rId5"/>
              </a:rPr>
              <a:t>http://</a:t>
            </a:r>
            <a:r>
              <a:rPr lang="en-US" sz="1200" b="1" kern="0" dirty="0" smtClean="0">
                <a:solidFill>
                  <a:srgbClr val="0070C0"/>
                </a:solidFill>
                <a:hlinkClick r:id="rId5"/>
              </a:rPr>
              <a:t>www.french-property.com/guides/france/public-services/health/voluntary-health-insurance/getting-insurance/</a:t>
            </a:r>
            <a:endParaRPr lang="en-US" sz="1200" b="1" kern="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200" b="1" kern="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b="1" kern="0" dirty="0" smtClean="0">
                <a:solidFill>
                  <a:srgbClr val="0070C0"/>
                </a:solidFill>
              </a:rPr>
              <a:t>Health Care Insurance  Comparator </a:t>
            </a:r>
            <a:endParaRPr lang="en-US" sz="1400" b="1" kern="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kern="0" dirty="0">
                <a:hlinkClick r:id="rId6"/>
              </a:rPr>
              <a:t>https://</a:t>
            </a:r>
            <a:r>
              <a:rPr lang="en-US" sz="1400" kern="0" dirty="0" smtClean="0">
                <a:hlinkClick r:id="rId6"/>
              </a:rPr>
              <a:t>assurances.lelynx.fr/assurance-sante/comparateur-sante-profil.aspx</a:t>
            </a:r>
            <a:endParaRPr lang="en-US" sz="1400" kern="0" dirty="0" smtClean="0"/>
          </a:p>
          <a:p>
            <a:pPr>
              <a:lnSpc>
                <a:spcPct val="150000"/>
              </a:lnSpc>
            </a:pPr>
            <a:endParaRPr lang="en-US" sz="1400" kern="0" dirty="0" smtClean="0"/>
          </a:p>
          <a:p>
            <a:pPr marL="0" indent="0">
              <a:lnSpc>
                <a:spcPct val="150000"/>
              </a:lnSpc>
            </a:pPr>
            <a:endParaRPr lang="en-US" sz="1400" kern="0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956" y="5733256"/>
            <a:ext cx="103187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5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Taxes in France</a:t>
            </a:r>
            <a:endParaRPr lang="fr-FR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39186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Taxes in France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124744"/>
            <a:ext cx="7540625" cy="5211812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>
                <a:srgbClr val="008131"/>
              </a:buClr>
            </a:pPr>
            <a:r>
              <a:rPr lang="fr-FR" sz="1200" dirty="0" smtClean="0">
                <a:cs typeface="Arial" charset="0"/>
                <a:sym typeface="Wingdings" pitchFamily="2" charset="2"/>
              </a:rPr>
              <a:t>All the </a:t>
            </a:r>
            <a:r>
              <a:rPr lang="fr-FR" sz="1200" dirty="0" err="1" smtClean="0">
                <a:cs typeface="Arial" charset="0"/>
                <a:sym typeface="Wingdings" pitchFamily="2" charset="2"/>
              </a:rPr>
              <a:t>details</a:t>
            </a:r>
            <a:r>
              <a:rPr lang="fr-FR" sz="1200" dirty="0" smtClean="0">
                <a:cs typeface="Arial" charset="0"/>
                <a:sym typeface="Wingdings" pitchFamily="2" charset="2"/>
              </a:rPr>
              <a:t> </a:t>
            </a:r>
            <a:r>
              <a:rPr lang="fr-FR" sz="1600" b="1" dirty="0" err="1" smtClean="0">
                <a:cs typeface="Arial" charset="0"/>
                <a:sym typeface="Wingdings" pitchFamily="2" charset="2"/>
                <a:hlinkClick r:id="rId2" action="ppaction://hlinkfile"/>
              </a:rPr>
              <a:t>here</a:t>
            </a:r>
            <a:endParaRPr lang="fr-FR" sz="1600" b="1" dirty="0" smtClean="0">
              <a:cs typeface="Arial" charset="0"/>
              <a:sym typeface="Wingdings" pitchFamily="2" charset="2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>
                <a:srgbClr val="008131"/>
              </a:buClr>
            </a:pPr>
            <a:r>
              <a:rPr lang="fr-FR" sz="1200" dirty="0" smtClean="0">
                <a:cs typeface="Arial" charset="0"/>
                <a:sym typeface="Wingdings" pitchFamily="2" charset="2"/>
              </a:rPr>
              <a:t>And </a:t>
            </a:r>
            <a:r>
              <a:rPr lang="fr-FR" sz="1200" b="1" dirty="0" err="1">
                <a:cs typeface="Arial" charset="0"/>
                <a:sym typeface="Wingdings" pitchFamily="2" charset="2"/>
              </a:rPr>
              <a:t>b</a:t>
            </a:r>
            <a:r>
              <a:rPr lang="fr-FR" sz="1200" b="1" dirty="0" err="1" smtClean="0">
                <a:cs typeface="Arial" charset="0"/>
                <a:sym typeface="Wingdings" pitchFamily="2" charset="2"/>
              </a:rPr>
              <a:t>elow</a:t>
            </a:r>
            <a:r>
              <a:rPr lang="fr-FR" sz="1200" b="1" dirty="0" smtClean="0">
                <a:cs typeface="Arial" charset="0"/>
                <a:sym typeface="Wingdings" pitchFamily="2" charset="2"/>
              </a:rPr>
              <a:t> </a:t>
            </a:r>
            <a:r>
              <a:rPr lang="fr-FR" sz="1200" b="1" dirty="0" err="1" smtClean="0">
                <a:cs typeface="Arial" charset="0"/>
                <a:sym typeface="Wingdings" pitchFamily="2" charset="2"/>
              </a:rPr>
              <a:t>some</a:t>
            </a:r>
            <a:r>
              <a:rPr lang="fr-FR" sz="1200" b="1" dirty="0" smtClean="0">
                <a:cs typeface="Arial" charset="0"/>
                <a:sym typeface="Wingdings" pitchFamily="2" charset="2"/>
              </a:rPr>
              <a:t> main points</a:t>
            </a:r>
          </a:p>
          <a:p>
            <a:pPr marL="0" indent="0" algn="just" eaLnBrk="1" hangingPunct="1">
              <a:lnSpc>
                <a:spcPct val="100000"/>
              </a:lnSpc>
              <a:spcBef>
                <a:spcPct val="50000"/>
              </a:spcBef>
              <a:buClr>
                <a:srgbClr val="008131"/>
              </a:buClr>
            </a:pPr>
            <a:r>
              <a:rPr lang="fr-FR" sz="1200" dirty="0" smtClean="0">
                <a:solidFill>
                  <a:srgbClr val="0070C0"/>
                </a:solidFill>
                <a:cs typeface="Arial" charset="0"/>
                <a:sym typeface="Wingdings 2"/>
              </a:rPr>
              <a:t></a:t>
            </a:r>
            <a:r>
              <a:rPr lang="fr-FR" sz="1200" dirty="0" smtClean="0">
                <a:cs typeface="Arial" charset="0"/>
              </a:rPr>
              <a:t>In </a:t>
            </a:r>
            <a:r>
              <a:rPr lang="fr-FR" sz="1200" dirty="0">
                <a:cs typeface="Arial" charset="0"/>
              </a:rPr>
              <a:t>France, </a:t>
            </a:r>
            <a:r>
              <a:rPr lang="fr-FR" sz="1200" b="1" dirty="0" err="1">
                <a:solidFill>
                  <a:srgbClr val="0070C0"/>
                </a:solidFill>
                <a:cs typeface="Arial" charset="0"/>
              </a:rPr>
              <a:t>your</a:t>
            </a:r>
            <a:r>
              <a:rPr lang="fr-FR" sz="1200" b="1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err="1">
                <a:solidFill>
                  <a:srgbClr val="0070C0"/>
                </a:solidFill>
                <a:cs typeface="Arial" charset="0"/>
              </a:rPr>
              <a:t>income</a:t>
            </a:r>
            <a:r>
              <a:rPr lang="fr-FR" sz="1200" b="1" dirty="0">
                <a:solidFill>
                  <a:srgbClr val="0070C0"/>
                </a:solidFill>
                <a:cs typeface="Arial" charset="0"/>
              </a:rPr>
              <a:t> must </a:t>
            </a:r>
            <a:r>
              <a:rPr lang="fr-FR" sz="1200" b="1" dirty="0" err="1">
                <a:solidFill>
                  <a:srgbClr val="0070C0"/>
                </a:solidFill>
                <a:cs typeface="Arial" charset="0"/>
              </a:rPr>
              <a:t>be</a:t>
            </a:r>
            <a:r>
              <a:rPr lang="fr-FR" sz="1200" b="1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err="1">
                <a:solidFill>
                  <a:srgbClr val="0070C0"/>
                </a:solidFill>
                <a:cs typeface="Arial" charset="0"/>
              </a:rPr>
              <a:t>declared</a:t>
            </a:r>
            <a:r>
              <a:rPr lang="fr-FR" sz="1200" b="1" dirty="0">
                <a:solidFill>
                  <a:srgbClr val="0070C0"/>
                </a:solidFill>
                <a:cs typeface="Arial" charset="0"/>
              </a:rPr>
              <a:t> to the </a:t>
            </a:r>
            <a:r>
              <a:rPr lang="fr-FR" sz="1200" b="1" dirty="0" err="1">
                <a:solidFill>
                  <a:srgbClr val="0070C0"/>
                </a:solidFill>
                <a:cs typeface="Arial" charset="0"/>
              </a:rPr>
              <a:t>Tax</a:t>
            </a:r>
            <a:r>
              <a:rPr lang="fr-FR" sz="1200" b="1" dirty="0">
                <a:solidFill>
                  <a:srgbClr val="0070C0"/>
                </a:solidFill>
                <a:cs typeface="Arial" charset="0"/>
              </a:rPr>
              <a:t> Office 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= </a:t>
            </a:r>
            <a:r>
              <a:rPr lang="fr-FR" sz="1200" b="1" dirty="0">
                <a:solidFill>
                  <a:srgbClr val="0070C0"/>
                </a:solidFill>
                <a:cs typeface="Arial" charset="0"/>
              </a:rPr>
              <a:t>Centre des 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Impôts</a:t>
            </a:r>
            <a:endParaRPr lang="fr-FR" sz="1200" b="1" dirty="0">
              <a:solidFill>
                <a:srgbClr val="0070C0"/>
              </a:solidFill>
              <a:cs typeface="Arial" charset="0"/>
            </a:endParaRPr>
          </a:p>
          <a:p>
            <a:pPr marL="0" indent="0" algn="just" eaLnBrk="1" hangingPunct="1">
              <a:lnSpc>
                <a:spcPct val="100000"/>
              </a:lnSpc>
              <a:spcBef>
                <a:spcPct val="50000"/>
              </a:spcBef>
              <a:buClr>
                <a:srgbClr val="008131"/>
              </a:buClr>
            </a:pPr>
            <a:r>
              <a:rPr lang="fr-FR" sz="1200" dirty="0" smtClean="0">
                <a:solidFill>
                  <a:srgbClr val="0070C0"/>
                </a:solidFill>
                <a:cs typeface="Arial" charset="0"/>
                <a:sym typeface="Wingdings 2"/>
              </a:rPr>
              <a:t></a:t>
            </a:r>
            <a:r>
              <a:rPr lang="fr-FR" sz="1200" dirty="0" smtClean="0"/>
              <a:t>You </a:t>
            </a:r>
            <a:r>
              <a:rPr lang="fr-FR" sz="1200" dirty="0"/>
              <a:t>are </a:t>
            </a:r>
            <a:r>
              <a:rPr lang="fr-FR" sz="1200" dirty="0" err="1"/>
              <a:t>required</a:t>
            </a:r>
            <a:r>
              <a:rPr lang="fr-FR" sz="1200" dirty="0"/>
              <a:t> to </a:t>
            </a:r>
            <a:r>
              <a:rPr lang="fr-FR" sz="1200" dirty="0" err="1"/>
              <a:t>declare</a:t>
            </a:r>
            <a:r>
              <a:rPr lang="fr-FR" sz="1200" dirty="0"/>
              <a:t> </a:t>
            </a:r>
            <a:r>
              <a:rPr lang="fr-FR" sz="1200" dirty="0" smtClean="0"/>
              <a:t>in </a:t>
            </a:r>
            <a:r>
              <a:rPr lang="fr-FR" sz="1200" dirty="0" err="1" smtClean="0"/>
              <a:t>current</a:t>
            </a:r>
            <a:r>
              <a:rPr lang="fr-FR" sz="1200" dirty="0" smtClean="0"/>
              <a:t> </a:t>
            </a:r>
            <a:r>
              <a:rPr lang="fr-FR" sz="1200" dirty="0" err="1" smtClean="0"/>
              <a:t>year</a:t>
            </a:r>
            <a:r>
              <a:rPr lang="fr-FR" sz="1200" dirty="0" smtClean="0"/>
              <a:t> </a:t>
            </a:r>
            <a:r>
              <a:rPr lang="fr-FR" sz="1200" dirty="0" smtClean="0">
                <a:solidFill>
                  <a:srgbClr val="0070C0"/>
                </a:solidFill>
              </a:rPr>
              <a:t>the </a:t>
            </a:r>
            <a:r>
              <a:rPr lang="fr-FR" sz="1200" dirty="0" err="1">
                <a:solidFill>
                  <a:srgbClr val="0070C0"/>
                </a:solidFill>
              </a:rPr>
              <a:t>income</a:t>
            </a:r>
            <a:r>
              <a:rPr lang="fr-FR" sz="1200" dirty="0">
                <a:solidFill>
                  <a:srgbClr val="0070C0"/>
                </a:solidFill>
              </a:rPr>
              <a:t> </a:t>
            </a:r>
            <a:r>
              <a:rPr lang="fr-FR" sz="1200" dirty="0" err="1">
                <a:solidFill>
                  <a:srgbClr val="0070C0"/>
                </a:solidFill>
              </a:rPr>
              <a:t>you</a:t>
            </a:r>
            <a:r>
              <a:rPr lang="fr-FR" sz="1200" dirty="0">
                <a:solidFill>
                  <a:srgbClr val="0070C0"/>
                </a:solidFill>
              </a:rPr>
              <a:t> </a:t>
            </a:r>
            <a:r>
              <a:rPr lang="fr-FR" sz="1200" dirty="0" err="1">
                <a:solidFill>
                  <a:srgbClr val="0070C0"/>
                </a:solidFill>
              </a:rPr>
              <a:t>received</a:t>
            </a:r>
            <a:r>
              <a:rPr lang="fr-FR" sz="1200" dirty="0">
                <a:solidFill>
                  <a:srgbClr val="0070C0"/>
                </a:solidFill>
              </a:rPr>
              <a:t> </a:t>
            </a:r>
            <a:r>
              <a:rPr lang="fr-FR" sz="1200" dirty="0"/>
              <a:t>(</a:t>
            </a:r>
            <a:r>
              <a:rPr lang="fr-FR" sz="1200" dirty="0" err="1"/>
              <a:t>salary</a:t>
            </a:r>
            <a:r>
              <a:rPr lang="fr-FR" sz="1200" dirty="0"/>
              <a:t> or </a:t>
            </a:r>
            <a:r>
              <a:rPr lang="fr-FR" sz="1200" dirty="0" err="1"/>
              <a:t>scholarship</a:t>
            </a:r>
            <a:r>
              <a:rPr lang="fr-FR" sz="1200" dirty="0"/>
              <a:t> </a:t>
            </a:r>
            <a:r>
              <a:rPr lang="fr-FR" sz="1200" dirty="0" err="1"/>
              <a:t>income</a:t>
            </a:r>
            <a:r>
              <a:rPr lang="fr-FR" sz="1200" dirty="0" smtClean="0"/>
              <a:t>) </a:t>
            </a:r>
            <a:r>
              <a:rPr lang="fr-FR" sz="1200" dirty="0" smtClean="0">
                <a:solidFill>
                  <a:srgbClr val="0070C0"/>
                </a:solidFill>
              </a:rPr>
              <a:t>in N-1</a:t>
            </a:r>
            <a:r>
              <a:rPr lang="fr-FR" sz="1200" dirty="0" smtClean="0"/>
              <a:t>.</a:t>
            </a:r>
            <a:endParaRPr lang="fr-FR" sz="1200" dirty="0"/>
          </a:p>
          <a:p>
            <a:pPr eaLnBrk="1" hangingPunct="1">
              <a:lnSpc>
                <a:spcPct val="100000"/>
              </a:lnSpc>
            </a:pPr>
            <a:endParaRPr lang="fr-FR" sz="1200" dirty="0"/>
          </a:p>
          <a:p>
            <a:pPr marL="0" indent="0" eaLnBrk="1" hangingPunct="1">
              <a:lnSpc>
                <a:spcPct val="150000"/>
              </a:lnSpc>
              <a:buClr>
                <a:srgbClr val="008131"/>
              </a:buClr>
            </a:pPr>
            <a:r>
              <a:rPr lang="fr-FR" sz="1200" i="1" dirty="0"/>
              <a:t>In France, </a:t>
            </a:r>
            <a:r>
              <a:rPr lang="fr-FR" sz="1200" i="1" dirty="0" err="1"/>
              <a:t>filling</a:t>
            </a:r>
            <a:r>
              <a:rPr lang="fr-FR" sz="1200" i="1" dirty="0"/>
              <a:t> a </a:t>
            </a:r>
            <a:r>
              <a:rPr lang="fr-FR" sz="1200" i="1" dirty="0" err="1"/>
              <a:t>tax</a:t>
            </a:r>
            <a:r>
              <a:rPr lang="fr-FR" sz="1200" i="1" dirty="0"/>
              <a:t> </a:t>
            </a:r>
            <a:r>
              <a:rPr lang="fr-FR" sz="1200" i="1" dirty="0" err="1"/>
              <a:t>declaration</a:t>
            </a:r>
            <a:r>
              <a:rPr lang="fr-FR" sz="1200" i="1" dirty="0"/>
              <a:t> </a:t>
            </a:r>
            <a:r>
              <a:rPr lang="fr-FR" sz="1200" i="1" dirty="0" err="1"/>
              <a:t>does</a:t>
            </a:r>
            <a:r>
              <a:rPr lang="fr-FR" sz="1200" i="1" dirty="0"/>
              <a:t> not </a:t>
            </a:r>
            <a:r>
              <a:rPr lang="fr-FR" sz="1200" i="1" dirty="0" err="1"/>
              <a:t>necessarily</a:t>
            </a:r>
            <a:r>
              <a:rPr lang="fr-FR" sz="1200" i="1" dirty="0"/>
              <a:t> </a:t>
            </a:r>
            <a:r>
              <a:rPr lang="fr-FR" sz="1200" i="1" dirty="0" err="1"/>
              <a:t>mean</a:t>
            </a:r>
            <a:r>
              <a:rPr lang="fr-FR" sz="1200" i="1" dirty="0"/>
              <a:t> </a:t>
            </a:r>
            <a:r>
              <a:rPr lang="fr-FR" sz="1200" i="1" dirty="0" err="1"/>
              <a:t>that</a:t>
            </a:r>
            <a:r>
              <a:rPr lang="fr-FR" sz="1200" i="1" dirty="0"/>
              <a:t> </a:t>
            </a:r>
            <a:r>
              <a:rPr lang="fr-FR" sz="1200" i="1" dirty="0" err="1"/>
              <a:t>income</a:t>
            </a:r>
            <a:r>
              <a:rPr lang="fr-FR" sz="1200" i="1" dirty="0"/>
              <a:t> taxes have to </a:t>
            </a:r>
            <a:r>
              <a:rPr lang="fr-FR" sz="1200" i="1" dirty="0" err="1"/>
              <a:t>be</a:t>
            </a:r>
            <a:r>
              <a:rPr lang="fr-FR" sz="1200" i="1" dirty="0"/>
              <a:t> </a:t>
            </a:r>
            <a:r>
              <a:rPr lang="fr-FR" sz="1200" i="1" dirty="0" err="1"/>
              <a:t>paid</a:t>
            </a:r>
            <a:r>
              <a:rPr lang="fr-FR" sz="1200" i="1" dirty="0"/>
              <a:t>. </a:t>
            </a:r>
            <a:endParaRPr lang="fr-FR" sz="1200" i="1" dirty="0" smtClean="0"/>
          </a:p>
          <a:p>
            <a:pPr marL="0" indent="0" eaLnBrk="1" hangingPunct="1">
              <a:lnSpc>
                <a:spcPct val="150000"/>
              </a:lnSpc>
              <a:buClr>
                <a:srgbClr val="008131"/>
              </a:buClr>
            </a:pPr>
            <a:r>
              <a:rPr lang="fr-FR" sz="1200" i="1" dirty="0" smtClean="0"/>
              <a:t>The </a:t>
            </a:r>
            <a:r>
              <a:rPr lang="fr-FR" sz="1200" i="1" dirty="0" err="1"/>
              <a:t>declaration</a:t>
            </a:r>
            <a:r>
              <a:rPr lang="fr-FR" sz="1200" i="1" dirty="0"/>
              <a:t> </a:t>
            </a:r>
            <a:r>
              <a:rPr lang="fr-FR" sz="1200" i="1" dirty="0" err="1"/>
              <a:t>is</a:t>
            </a:r>
            <a:r>
              <a:rPr lang="fr-FR" sz="1200" i="1" dirty="0"/>
              <a:t> </a:t>
            </a:r>
            <a:r>
              <a:rPr lang="fr-FR" sz="1200" i="1" dirty="0" err="1"/>
              <a:t>also</a:t>
            </a:r>
            <a:r>
              <a:rPr lang="fr-FR" sz="1200" i="1" dirty="0"/>
              <a:t> </a:t>
            </a:r>
            <a:r>
              <a:rPr lang="fr-FR" sz="1200" i="1" dirty="0" err="1"/>
              <a:t>used</a:t>
            </a:r>
            <a:r>
              <a:rPr lang="fr-FR" sz="1200" i="1" dirty="0"/>
              <a:t> to </a:t>
            </a:r>
            <a:r>
              <a:rPr lang="fr-FR" sz="1200" i="1" dirty="0" err="1"/>
              <a:t>assess</a:t>
            </a:r>
            <a:r>
              <a:rPr lang="fr-FR" sz="1200" i="1" dirty="0"/>
              <a:t> the </a:t>
            </a:r>
            <a:r>
              <a:rPr lang="fr-FR" sz="1200" i="1" dirty="0" err="1"/>
              <a:t>percentage</a:t>
            </a:r>
            <a:r>
              <a:rPr lang="fr-FR" sz="1200" i="1" dirty="0"/>
              <a:t> of local taxes </a:t>
            </a:r>
            <a:r>
              <a:rPr lang="fr-FR" sz="1200" i="1" dirty="0" err="1"/>
              <a:t>you</a:t>
            </a:r>
            <a:r>
              <a:rPr lang="fr-FR" sz="1200" i="1" dirty="0"/>
              <a:t> </a:t>
            </a:r>
            <a:r>
              <a:rPr lang="fr-FR" sz="1200" i="1" dirty="0" err="1"/>
              <a:t>need</a:t>
            </a:r>
            <a:r>
              <a:rPr lang="fr-FR" sz="1200" i="1" dirty="0"/>
              <a:t> to </a:t>
            </a:r>
            <a:r>
              <a:rPr lang="fr-FR" sz="1200" i="1" dirty="0" err="1"/>
              <a:t>pay</a:t>
            </a:r>
            <a:r>
              <a:rPr lang="fr-FR" sz="1200" i="1" dirty="0"/>
              <a:t> if </a:t>
            </a:r>
            <a:r>
              <a:rPr lang="fr-FR" sz="1200" i="1" dirty="0" err="1"/>
              <a:t>you</a:t>
            </a:r>
            <a:r>
              <a:rPr lang="fr-FR" sz="1200" i="1" dirty="0"/>
              <a:t> </a:t>
            </a:r>
            <a:r>
              <a:rPr lang="fr-FR" sz="1200" i="1" dirty="0" err="1"/>
              <a:t>rent</a:t>
            </a:r>
            <a:r>
              <a:rPr lang="fr-FR" sz="1200" i="1" dirty="0"/>
              <a:t> a place to live. </a:t>
            </a:r>
          </a:p>
          <a:p>
            <a:pPr eaLnBrk="1" hangingPunct="1">
              <a:lnSpc>
                <a:spcPct val="100000"/>
              </a:lnSpc>
            </a:pPr>
            <a:endParaRPr lang="fr-FR" sz="12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fr-FR" sz="1200" dirty="0" smtClean="0">
                <a:solidFill>
                  <a:srgbClr val="0070C0"/>
                </a:solidFill>
                <a:cs typeface="Arial" charset="0"/>
                <a:sym typeface="Wingdings 2"/>
              </a:rPr>
              <a:t></a:t>
            </a:r>
            <a:r>
              <a:rPr lang="fr-FR" sz="1200" dirty="0" smtClean="0">
                <a:cs typeface="Arial" charset="0"/>
              </a:rPr>
              <a:t>The </a:t>
            </a:r>
            <a:r>
              <a:rPr lang="fr-FR" sz="1200" dirty="0" err="1">
                <a:cs typeface="Arial" charset="0"/>
              </a:rPr>
              <a:t>form</a:t>
            </a:r>
            <a:r>
              <a:rPr lang="fr-FR" sz="1200" dirty="0">
                <a:cs typeface="Arial" charset="0"/>
              </a:rPr>
              <a:t> has to </a:t>
            </a:r>
            <a:r>
              <a:rPr lang="fr-FR" sz="1200" dirty="0" err="1">
                <a:cs typeface="Arial" charset="0"/>
              </a:rPr>
              <a:t>be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completed</a:t>
            </a:r>
            <a:r>
              <a:rPr lang="fr-FR" sz="1200" dirty="0">
                <a:cs typeface="Arial" charset="0"/>
              </a:rPr>
              <a:t>, </a:t>
            </a:r>
            <a:r>
              <a:rPr lang="fr-FR" sz="1200" dirty="0" err="1">
                <a:cs typeface="Arial" charset="0"/>
              </a:rPr>
              <a:t>signed</a:t>
            </a:r>
            <a:r>
              <a:rPr lang="fr-FR" sz="1200" dirty="0">
                <a:cs typeface="Arial" charset="0"/>
              </a:rPr>
              <a:t> and sent back </a:t>
            </a:r>
            <a:r>
              <a:rPr lang="fr-FR" sz="1200" b="1" dirty="0" err="1">
                <a:solidFill>
                  <a:srgbClr val="0070C0"/>
                </a:solidFill>
                <a:cs typeface="Arial" charset="0"/>
              </a:rPr>
              <a:t>before</a:t>
            </a:r>
            <a:r>
              <a:rPr lang="fr-FR" sz="1200" b="1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the deadline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which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is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specified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every</a:t>
            </a:r>
            <a:r>
              <a:rPr lang="fr-FR" sz="1200" b="1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year</a:t>
            </a:r>
            <a:r>
              <a:rPr lang="fr-FR" sz="1200" dirty="0" smtClean="0">
                <a:cs typeface="Arial" charset="0"/>
              </a:rPr>
              <a:t>. </a:t>
            </a:r>
            <a:endParaRPr lang="fr-FR" sz="1200" dirty="0">
              <a:cs typeface="Arial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  <a:buClr>
                <a:srgbClr val="008131"/>
              </a:buClr>
            </a:pPr>
            <a:r>
              <a:rPr lang="fr-FR" sz="1200" i="1" dirty="0" smtClean="0"/>
              <a:t>The </a:t>
            </a:r>
            <a:r>
              <a:rPr lang="fr-FR" sz="1200" i="1" dirty="0"/>
              <a:t>deadline </a:t>
            </a:r>
            <a:r>
              <a:rPr lang="fr-FR" sz="1200" i="1" dirty="0" err="1" smtClean="0"/>
              <a:t>depend</a:t>
            </a:r>
            <a:r>
              <a:rPr lang="fr-FR" sz="1200" i="1" dirty="0" smtClean="0"/>
              <a:t> </a:t>
            </a:r>
            <a:r>
              <a:rPr lang="fr-FR" sz="1200" i="1" dirty="0"/>
              <a:t>on </a:t>
            </a:r>
            <a:r>
              <a:rPr lang="fr-FR" sz="1200" i="1" dirty="0" err="1"/>
              <a:t>your</a:t>
            </a:r>
            <a:r>
              <a:rPr lang="fr-FR" sz="1200" i="1" dirty="0"/>
              <a:t> situation. You </a:t>
            </a:r>
            <a:r>
              <a:rPr lang="fr-FR" sz="1200" i="1" dirty="0" err="1"/>
              <a:t>may</a:t>
            </a:r>
            <a:r>
              <a:rPr lang="fr-FR" sz="1200" i="1" dirty="0"/>
              <a:t> check by </a:t>
            </a:r>
            <a:r>
              <a:rPr lang="fr-FR" sz="1200" i="1" dirty="0" err="1"/>
              <a:t>asking</a:t>
            </a:r>
            <a:r>
              <a:rPr lang="fr-FR" sz="1200" i="1" dirty="0"/>
              <a:t> Science Accueil. </a:t>
            </a:r>
            <a:endParaRPr lang="fr-FR" sz="1200" i="1" dirty="0" smtClean="0"/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  <a:buClr>
                <a:srgbClr val="008131"/>
              </a:buClr>
            </a:pPr>
            <a:r>
              <a:rPr lang="fr-FR" sz="1200" i="1" dirty="0" smtClean="0">
                <a:cs typeface="Arial" charset="0"/>
              </a:rPr>
              <a:t>For </a:t>
            </a:r>
            <a:r>
              <a:rPr lang="fr-FR" sz="1200" i="1" dirty="0" err="1" smtClean="0">
                <a:cs typeface="Arial" charset="0"/>
              </a:rPr>
              <a:t>example</a:t>
            </a:r>
            <a:r>
              <a:rPr lang="fr-FR" sz="1200" i="1" dirty="0" smtClean="0">
                <a:cs typeface="Arial" charset="0"/>
              </a:rPr>
              <a:t>, </a:t>
            </a:r>
            <a:r>
              <a:rPr lang="fr-FR" sz="1200" i="1" dirty="0" err="1" smtClean="0">
                <a:cs typeface="Arial" charset="0"/>
              </a:rPr>
              <a:t>tax</a:t>
            </a:r>
            <a:r>
              <a:rPr lang="fr-FR" sz="1200" i="1" dirty="0" smtClean="0">
                <a:cs typeface="Arial" charset="0"/>
              </a:rPr>
              <a:t> </a:t>
            </a:r>
            <a:r>
              <a:rPr lang="fr-FR" sz="1200" i="1" dirty="0">
                <a:cs typeface="Arial" charset="0"/>
              </a:rPr>
              <a:t>return </a:t>
            </a:r>
            <a:r>
              <a:rPr lang="fr-FR" sz="1200" i="1" dirty="0" err="1">
                <a:cs typeface="Arial" charset="0"/>
              </a:rPr>
              <a:t>can</a:t>
            </a:r>
            <a:r>
              <a:rPr lang="fr-FR" sz="1200" i="1" dirty="0">
                <a:cs typeface="Arial" charset="0"/>
              </a:rPr>
              <a:t> </a:t>
            </a:r>
            <a:r>
              <a:rPr lang="fr-FR" sz="1200" i="1" dirty="0" err="1">
                <a:cs typeface="Arial" charset="0"/>
              </a:rPr>
              <a:t>be</a:t>
            </a:r>
            <a:r>
              <a:rPr lang="fr-FR" sz="1200" i="1" dirty="0">
                <a:cs typeface="Arial" charset="0"/>
              </a:rPr>
              <a:t> </a:t>
            </a:r>
            <a:r>
              <a:rPr lang="fr-FR" sz="1200" i="1" dirty="0" err="1">
                <a:cs typeface="Arial" charset="0"/>
              </a:rPr>
              <a:t>done</a:t>
            </a:r>
            <a:r>
              <a:rPr lang="fr-FR" sz="1200" i="1" dirty="0">
                <a:cs typeface="Arial" charset="0"/>
              </a:rPr>
              <a:t> </a:t>
            </a:r>
            <a:r>
              <a:rPr lang="fr-FR" sz="1200" i="1" dirty="0" err="1">
                <a:cs typeface="Arial" charset="0"/>
              </a:rPr>
              <a:t>later</a:t>
            </a:r>
            <a:r>
              <a:rPr lang="fr-FR" sz="1200" i="1" dirty="0">
                <a:cs typeface="Arial" charset="0"/>
              </a:rPr>
              <a:t> if </a:t>
            </a:r>
            <a:r>
              <a:rPr lang="fr-FR" sz="1200" i="1" dirty="0" err="1">
                <a:cs typeface="Arial" charset="0"/>
              </a:rPr>
              <a:t>it</a:t>
            </a:r>
            <a:r>
              <a:rPr lang="fr-FR" sz="1200" i="1" dirty="0">
                <a:cs typeface="Arial" charset="0"/>
              </a:rPr>
              <a:t> </a:t>
            </a:r>
            <a:r>
              <a:rPr lang="fr-FR" sz="1200" i="1" dirty="0" err="1">
                <a:cs typeface="Arial" charset="0"/>
              </a:rPr>
              <a:t>is</a:t>
            </a:r>
            <a:r>
              <a:rPr lang="fr-FR" sz="1200" i="1" dirty="0">
                <a:cs typeface="Arial" charset="0"/>
              </a:rPr>
              <a:t> </a:t>
            </a:r>
            <a:r>
              <a:rPr lang="fr-FR" sz="1200" i="1" dirty="0" err="1">
                <a:cs typeface="Arial" charset="0"/>
              </a:rPr>
              <a:t>done</a:t>
            </a:r>
            <a:r>
              <a:rPr lang="fr-FR" sz="1200" i="1" dirty="0">
                <a:cs typeface="Arial" charset="0"/>
              </a:rPr>
              <a:t> on line but </a:t>
            </a:r>
            <a:r>
              <a:rPr lang="fr-FR" sz="1200" b="1" i="1" dirty="0" err="1">
                <a:cs typeface="Arial" charset="0"/>
              </a:rPr>
              <a:t>beware</a:t>
            </a:r>
            <a:r>
              <a:rPr lang="fr-FR" sz="1200" b="1" i="1" dirty="0">
                <a:cs typeface="Arial" charset="0"/>
              </a:rPr>
              <a:t> : if </a:t>
            </a:r>
            <a:r>
              <a:rPr lang="fr-FR" sz="1200" b="1" i="1" dirty="0" err="1">
                <a:cs typeface="Arial" charset="0"/>
              </a:rPr>
              <a:t>you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declare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your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income</a:t>
            </a:r>
            <a:r>
              <a:rPr lang="fr-FR" sz="1200" b="1" i="1" dirty="0">
                <a:cs typeface="Arial" charset="0"/>
              </a:rPr>
              <a:t> for the first </a:t>
            </a:r>
            <a:r>
              <a:rPr lang="fr-FR" sz="1200" b="1" i="1" dirty="0" smtClean="0">
                <a:cs typeface="Arial" charset="0"/>
              </a:rPr>
              <a:t>time,</a:t>
            </a: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  <a:buClr>
                <a:srgbClr val="008131"/>
              </a:buClr>
            </a:pPr>
            <a:r>
              <a:rPr lang="fr-FR" sz="1200" b="1" i="1" dirty="0" err="1" smtClean="0">
                <a:cs typeface="Arial" charset="0"/>
              </a:rPr>
              <a:t>it</a:t>
            </a:r>
            <a:r>
              <a:rPr lang="fr-FR" sz="1200" b="1" i="1" dirty="0" smtClean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won’t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be</a:t>
            </a:r>
            <a:r>
              <a:rPr lang="fr-FR" sz="1200" b="1" i="1" dirty="0">
                <a:cs typeface="Arial" charset="0"/>
              </a:rPr>
              <a:t> possible to do </a:t>
            </a:r>
            <a:r>
              <a:rPr lang="fr-FR" sz="1200" b="1" i="1" dirty="0" err="1">
                <a:cs typeface="Arial" charset="0"/>
              </a:rPr>
              <a:t>it</a:t>
            </a:r>
            <a:r>
              <a:rPr lang="fr-FR" sz="1200" b="1" i="1" dirty="0">
                <a:cs typeface="Arial" charset="0"/>
              </a:rPr>
              <a:t> on line. </a:t>
            </a:r>
            <a:endParaRPr lang="fr-FR" sz="1200" b="1" i="1" dirty="0" smtClean="0">
              <a:cs typeface="Arial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  <a:buClr>
                <a:srgbClr val="008131"/>
              </a:buClr>
            </a:pPr>
            <a:endParaRPr lang="fr-FR" sz="1200" b="1" i="1" dirty="0" smtClean="0"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</a:pPr>
            <a:r>
              <a:rPr lang="fr-FR" sz="1200" dirty="0" smtClean="0">
                <a:solidFill>
                  <a:srgbClr val="0070C0"/>
                </a:solidFill>
                <a:cs typeface="Arial" charset="0"/>
                <a:sym typeface="Wingdings 2"/>
              </a:rPr>
              <a:t></a:t>
            </a:r>
            <a:r>
              <a:rPr lang="fr-FR" sz="1200" dirty="0" smtClean="0">
                <a:cs typeface="Arial" charset="0"/>
              </a:rPr>
              <a:t>Note </a:t>
            </a:r>
            <a:r>
              <a:rPr lang="fr-FR" sz="1200" dirty="0" err="1">
                <a:cs typeface="Arial" charset="0"/>
              </a:rPr>
              <a:t>that</a:t>
            </a:r>
            <a:r>
              <a:rPr lang="fr-FR" sz="1200" dirty="0">
                <a:cs typeface="Arial" charset="0"/>
              </a:rPr>
              <a:t> « to </a:t>
            </a:r>
            <a:r>
              <a:rPr lang="fr-FR" sz="1200" dirty="0" err="1">
                <a:cs typeface="Arial" charset="0"/>
              </a:rPr>
              <a:t>declare</a:t>
            </a:r>
            <a:r>
              <a:rPr lang="fr-FR" sz="1200" dirty="0">
                <a:cs typeface="Arial" charset="0"/>
              </a:rPr>
              <a:t> » </a:t>
            </a:r>
            <a:r>
              <a:rPr lang="fr-FR" sz="1200" dirty="0" err="1">
                <a:cs typeface="Arial" charset="0"/>
              </a:rPr>
              <a:t>your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income</a:t>
            </a:r>
            <a:r>
              <a:rPr lang="fr-FR" sz="1200" dirty="0">
                <a:cs typeface="Arial" charset="0"/>
              </a:rPr>
              <a:t> in France </a:t>
            </a:r>
            <a:r>
              <a:rPr lang="fr-FR" sz="1200" dirty="0" err="1">
                <a:cs typeface="Arial" charset="0"/>
              </a:rPr>
              <a:t>does</a:t>
            </a:r>
            <a:r>
              <a:rPr lang="fr-FR" sz="1200" dirty="0">
                <a:cs typeface="Arial" charset="0"/>
              </a:rPr>
              <a:t> not </a:t>
            </a:r>
            <a:r>
              <a:rPr lang="fr-FR" sz="1200" dirty="0" err="1">
                <a:cs typeface="Arial" charset="0"/>
              </a:rPr>
              <a:t>mean</a:t>
            </a:r>
            <a:r>
              <a:rPr lang="fr-FR" sz="1200" dirty="0">
                <a:cs typeface="Arial" charset="0"/>
              </a:rPr>
              <a:t>  « to </a:t>
            </a:r>
            <a:r>
              <a:rPr lang="fr-FR" sz="1200" dirty="0" err="1">
                <a:cs typeface="Arial" charset="0"/>
              </a:rPr>
              <a:t>pay</a:t>
            </a:r>
            <a:r>
              <a:rPr lang="fr-FR" sz="1200" dirty="0">
                <a:cs typeface="Arial" charset="0"/>
              </a:rPr>
              <a:t> » for </a:t>
            </a:r>
            <a:r>
              <a:rPr lang="fr-FR" sz="1200" dirty="0" err="1">
                <a:cs typeface="Arial" charset="0"/>
              </a:rPr>
              <a:t>income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tax</a:t>
            </a:r>
            <a:r>
              <a:rPr lang="fr-FR" sz="1200" dirty="0">
                <a:cs typeface="Arial" charset="0"/>
              </a:rPr>
              <a:t> in France.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</a:pPr>
            <a:r>
              <a:rPr lang="fr-FR" sz="1200" dirty="0" err="1">
                <a:cs typeface="Arial" charset="0"/>
              </a:rPr>
              <a:t>Indeed</a:t>
            </a:r>
            <a:r>
              <a:rPr lang="fr-FR" sz="1200" dirty="0">
                <a:cs typeface="Arial" charset="0"/>
              </a:rPr>
              <a:t>, France has </a:t>
            </a:r>
            <a:r>
              <a:rPr lang="fr-FR" sz="1200" dirty="0" err="1">
                <a:cs typeface="Arial" charset="0"/>
              </a:rPr>
              <a:t>signed</a:t>
            </a:r>
            <a:r>
              <a:rPr lang="fr-FR" sz="1200" dirty="0">
                <a:cs typeface="Arial" charset="0"/>
              </a:rPr>
              <a:t> a lot of fiscal conventions </a:t>
            </a:r>
            <a:r>
              <a:rPr lang="fr-FR" sz="1200" dirty="0" err="1">
                <a:cs typeface="Arial" charset="0"/>
              </a:rPr>
              <a:t>with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different</a:t>
            </a:r>
            <a:r>
              <a:rPr lang="fr-FR" sz="1200" dirty="0">
                <a:cs typeface="Arial" charset="0"/>
              </a:rPr>
              <a:t> countries to </a:t>
            </a:r>
            <a:r>
              <a:rPr lang="fr-FR" sz="1200" dirty="0" err="1">
                <a:cs typeface="Arial" charset="0"/>
              </a:rPr>
              <a:t>resolve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special</a:t>
            </a:r>
            <a:r>
              <a:rPr lang="fr-FR" sz="1200" dirty="0">
                <a:cs typeface="Arial" charset="0"/>
              </a:rPr>
              <a:t> cases or </a:t>
            </a:r>
            <a:r>
              <a:rPr lang="fr-FR" sz="1200" dirty="0" err="1">
                <a:cs typeface="Arial" charset="0"/>
              </a:rPr>
              <a:t>avoid</a:t>
            </a:r>
            <a:endParaRPr lang="fr-FR" sz="1200" dirty="0"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fr-FR" sz="1200" dirty="0">
                <a:cs typeface="Arial" charset="0"/>
              </a:rPr>
              <a:t>dual taxation. </a:t>
            </a:r>
            <a:r>
              <a:rPr lang="fr-FR" sz="1200" b="1" dirty="0">
                <a:cs typeface="Arial" charset="0"/>
              </a:rPr>
              <a:t>(</a:t>
            </a:r>
            <a:r>
              <a:rPr lang="fr-FR" sz="1200" b="1" i="1" dirty="0" err="1">
                <a:cs typeface="Arial" charset="0"/>
              </a:rPr>
              <a:t>See</a:t>
            </a:r>
            <a:r>
              <a:rPr lang="fr-FR" sz="1200" b="1" i="1" dirty="0">
                <a:cs typeface="Arial" charset="0"/>
              </a:rPr>
              <a:t> the </a:t>
            </a:r>
            <a:r>
              <a:rPr lang="fr-FR" sz="1200" b="1" i="1" dirty="0" err="1">
                <a:cs typeface="Arial" charset="0"/>
              </a:rPr>
              <a:t>details</a:t>
            </a:r>
            <a:r>
              <a:rPr lang="fr-FR" sz="1200" b="1" i="1" dirty="0">
                <a:cs typeface="Arial" charset="0"/>
              </a:rPr>
              <a:t> in the </a:t>
            </a:r>
            <a:r>
              <a:rPr lang="fr-FR" sz="1200" b="1" i="1" dirty="0" err="1">
                <a:cs typeface="Arial" charset="0"/>
              </a:rPr>
              <a:t>link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above</a:t>
            </a:r>
            <a:r>
              <a:rPr lang="fr-FR" sz="1200" b="1" i="1" dirty="0">
                <a:cs typeface="Arial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fr-FR" sz="2000" b="1" u="sng" dirty="0" smtClean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b="1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200" b="1" i="1" dirty="0" err="1" smtClean="0">
                <a:solidFill>
                  <a:srgbClr val="FF6600"/>
                </a:solidFill>
              </a:rPr>
              <a:t>Failure</a:t>
            </a:r>
            <a:r>
              <a:rPr lang="fr-FR" sz="1200" b="1" i="1" dirty="0" smtClean="0">
                <a:solidFill>
                  <a:srgbClr val="FF6600"/>
                </a:solidFill>
              </a:rPr>
              <a:t> </a:t>
            </a:r>
            <a:r>
              <a:rPr lang="fr-FR" sz="1200" b="1" i="1" dirty="0">
                <a:solidFill>
                  <a:srgbClr val="FF6600"/>
                </a:solidFill>
              </a:rPr>
              <a:t>to </a:t>
            </a:r>
            <a:r>
              <a:rPr lang="fr-FR" sz="1200" b="1" i="1" dirty="0" err="1">
                <a:solidFill>
                  <a:srgbClr val="FF6600"/>
                </a:solidFill>
              </a:rPr>
              <a:t>declare</a:t>
            </a:r>
            <a:r>
              <a:rPr lang="fr-FR" sz="1200" b="1" i="1" dirty="0">
                <a:solidFill>
                  <a:srgbClr val="FF6600"/>
                </a:solidFill>
              </a:rPr>
              <a:t> </a:t>
            </a:r>
            <a:r>
              <a:rPr lang="fr-FR" sz="1200" b="1" i="1" dirty="0" err="1">
                <a:solidFill>
                  <a:srgbClr val="FF6600"/>
                </a:solidFill>
              </a:rPr>
              <a:t>may</a:t>
            </a:r>
            <a:r>
              <a:rPr lang="fr-FR" sz="1200" b="1" i="1" dirty="0">
                <a:solidFill>
                  <a:srgbClr val="FF6600"/>
                </a:solidFill>
              </a:rPr>
              <a:t> </a:t>
            </a:r>
            <a:r>
              <a:rPr lang="fr-FR" sz="1200" b="1" i="1" dirty="0" err="1">
                <a:solidFill>
                  <a:srgbClr val="FF6600"/>
                </a:solidFill>
              </a:rPr>
              <a:t>result</a:t>
            </a:r>
            <a:r>
              <a:rPr lang="fr-FR" sz="1200" b="1" i="1" dirty="0">
                <a:solidFill>
                  <a:srgbClr val="FF6600"/>
                </a:solidFill>
              </a:rPr>
              <a:t> in </a:t>
            </a:r>
            <a:r>
              <a:rPr lang="fr-FR" sz="1200" b="1" i="1" dirty="0" err="1">
                <a:solidFill>
                  <a:srgbClr val="FF6600"/>
                </a:solidFill>
              </a:rPr>
              <a:t>serious</a:t>
            </a:r>
            <a:r>
              <a:rPr lang="fr-FR" sz="1200" b="1" i="1" dirty="0">
                <a:solidFill>
                  <a:srgbClr val="FF6600"/>
                </a:solidFill>
              </a:rPr>
              <a:t> administrative </a:t>
            </a:r>
            <a:r>
              <a:rPr lang="fr-FR" sz="1200" b="1" i="1" dirty="0" err="1">
                <a:solidFill>
                  <a:srgbClr val="FF6600"/>
                </a:solidFill>
              </a:rPr>
              <a:t>difficulties</a:t>
            </a:r>
            <a:endParaRPr lang="fr-FR" sz="1200" dirty="0">
              <a:solidFill>
                <a:srgbClr val="FF6600"/>
              </a:solidFill>
            </a:endParaRPr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808" y="44624"/>
            <a:ext cx="1528696" cy="114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0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332657"/>
            <a:ext cx="7540625" cy="1080119"/>
          </a:xfrm>
        </p:spPr>
        <p:txBody>
          <a:bodyPr/>
          <a:lstStyle/>
          <a:p>
            <a:r>
              <a:rPr lang="fr-FR" dirty="0" smtClean="0"/>
              <a:t>Taxes in France</a:t>
            </a:r>
            <a:br>
              <a:rPr lang="fr-FR" dirty="0" smtClean="0"/>
            </a:br>
            <a:r>
              <a:rPr lang="fr-FR" dirty="0" err="1" smtClean="0">
                <a:cs typeface="Arial" charset="0"/>
              </a:rPr>
              <a:t>certificate</a:t>
            </a:r>
            <a:r>
              <a:rPr lang="fr-FR" dirty="0" smtClean="0">
                <a:cs typeface="Arial" charset="0"/>
              </a:rPr>
              <a:t> </a:t>
            </a:r>
            <a:r>
              <a:rPr lang="fr-FR" dirty="0">
                <a:cs typeface="Arial" charset="0"/>
              </a:rPr>
              <a:t>of </a:t>
            </a:r>
            <a:r>
              <a:rPr lang="fr-FR" dirty="0" err="1">
                <a:cs typeface="Arial" charset="0"/>
              </a:rPr>
              <a:t>tax</a:t>
            </a:r>
            <a:r>
              <a:rPr lang="fr-FR" dirty="0">
                <a:cs typeface="Arial" charset="0"/>
              </a:rPr>
              <a:t> </a:t>
            </a:r>
            <a:r>
              <a:rPr lang="fr-FR" dirty="0" err="1">
                <a:cs typeface="Arial" charset="0"/>
              </a:rPr>
              <a:t>residence</a:t>
            </a:r>
            <a:r>
              <a:rPr lang="fr-FR" dirty="0">
                <a:cs typeface="Arial" charset="0"/>
              </a:rPr>
              <a:t> </a:t>
            </a:r>
            <a:r>
              <a:rPr lang="fr-FR" i="1" dirty="0">
                <a:solidFill>
                  <a:srgbClr val="0070C0"/>
                </a:solidFill>
                <a:cs typeface="Arial" charset="0"/>
              </a:rPr>
              <a:t/>
            </a:r>
            <a:br>
              <a:rPr lang="fr-FR" i="1" dirty="0">
                <a:solidFill>
                  <a:srgbClr val="0070C0"/>
                </a:solidFill>
                <a:cs typeface="Arial" charset="0"/>
              </a:rPr>
            </a:b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41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206747"/>
            <a:ext cx="7687121" cy="5390605"/>
          </a:xfrm>
        </p:spPr>
        <p:txBody>
          <a:bodyPr/>
          <a:lstStyle/>
          <a:p>
            <a:pPr marL="0" indent="0" algn="just" eaLnBrk="1" hangingPunct="1">
              <a:spcBef>
                <a:spcPct val="50000"/>
              </a:spcBef>
              <a:buClr>
                <a:srgbClr val="008131"/>
              </a:buClr>
            </a:pPr>
            <a:r>
              <a:rPr lang="fr-FR" sz="1200" b="1" dirty="0" smtClean="0">
                <a:solidFill>
                  <a:srgbClr val="0070C0"/>
                </a:solidFill>
                <a:cs typeface="Arial" charset="0"/>
                <a:sym typeface="Wingdings" pitchFamily="2" charset="2"/>
              </a:rPr>
              <a:t>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  <a:sym typeface="Wingdings" pitchFamily="2" charset="2"/>
              </a:rPr>
              <a:t>Who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  <a:sym typeface="Wingdings" pitchFamily="2" charset="2"/>
              </a:rPr>
              <a:t>should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  <a:sym typeface="Wingdings" pitchFamily="2" charset="2"/>
              </a:rPr>
              <a:t>declare</a:t>
            </a:r>
            <a:endParaRPr lang="fr-FR" sz="1200" b="1" dirty="0" smtClean="0">
              <a:solidFill>
                <a:srgbClr val="0070C0"/>
              </a:solidFill>
              <a:cs typeface="Arial" charset="0"/>
              <a:sym typeface="Wingdings" pitchFamily="2" charset="2"/>
            </a:endParaRPr>
          </a:p>
          <a:p>
            <a:pPr marL="0" indent="0" algn="just" eaLnBrk="1" hangingPunct="1">
              <a:spcBef>
                <a:spcPct val="50000"/>
              </a:spcBef>
              <a:buClr>
                <a:srgbClr val="008131"/>
              </a:buClr>
            </a:pPr>
            <a:r>
              <a:rPr lang="fr-FR" sz="1200" dirty="0" err="1" smtClean="0">
                <a:cs typeface="Arial" charset="0"/>
              </a:rPr>
              <a:t>According</a:t>
            </a:r>
            <a:r>
              <a:rPr lang="fr-FR" sz="1200" dirty="0" smtClean="0">
                <a:cs typeface="Arial" charset="0"/>
              </a:rPr>
              <a:t> </a:t>
            </a:r>
            <a:r>
              <a:rPr lang="fr-FR" sz="1200" dirty="0">
                <a:cs typeface="Arial" charset="0"/>
              </a:rPr>
              <a:t>to the </a:t>
            </a:r>
            <a:r>
              <a:rPr lang="fr-FR" sz="1200" dirty="0" err="1">
                <a:cs typeface="Arial" charset="0"/>
              </a:rPr>
              <a:t>tax</a:t>
            </a:r>
            <a:r>
              <a:rPr lang="fr-FR" sz="1200" dirty="0">
                <a:cs typeface="Arial" charset="0"/>
              </a:rPr>
              <a:t> code, </a:t>
            </a:r>
            <a:r>
              <a:rPr lang="fr-FR" sz="1200" dirty="0" err="1">
                <a:cs typeface="Arial" charset="0"/>
              </a:rPr>
              <a:t>there</a:t>
            </a:r>
            <a:r>
              <a:rPr lang="fr-FR" sz="1200" dirty="0">
                <a:cs typeface="Arial" charset="0"/>
              </a:rPr>
              <a:t> are </a:t>
            </a:r>
            <a:r>
              <a:rPr lang="fr-FR" sz="1200" dirty="0" err="1">
                <a:cs typeface="Arial" charset="0"/>
              </a:rPr>
              <a:t>several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circumstances</a:t>
            </a:r>
            <a:r>
              <a:rPr lang="fr-FR" sz="1200" dirty="0">
                <a:cs typeface="Arial" charset="0"/>
              </a:rPr>
              <a:t> for </a:t>
            </a:r>
            <a:r>
              <a:rPr lang="fr-FR" sz="1200" dirty="0" err="1">
                <a:cs typeface="Arial" charset="0"/>
              </a:rPr>
              <a:t>sending</a:t>
            </a:r>
            <a:r>
              <a:rPr lang="fr-FR" sz="1200" dirty="0">
                <a:cs typeface="Arial" charset="0"/>
              </a:rPr>
              <a:t> a </a:t>
            </a:r>
            <a:r>
              <a:rPr lang="fr-FR" sz="1200" dirty="0" err="1">
                <a:cs typeface="Arial" charset="0"/>
              </a:rPr>
              <a:t>tax</a:t>
            </a:r>
            <a:r>
              <a:rPr lang="fr-FR" sz="1200" dirty="0">
                <a:cs typeface="Arial" charset="0"/>
              </a:rPr>
              <a:t> return to the « centre des impôts </a:t>
            </a:r>
            <a:r>
              <a:rPr lang="fr-FR" sz="1200" dirty="0" smtClean="0">
                <a:cs typeface="Arial" charset="0"/>
              </a:rPr>
              <a:t>» </a:t>
            </a:r>
            <a:r>
              <a:rPr lang="fr-FR" sz="1200" b="1" dirty="0">
                <a:cs typeface="Arial" charset="0"/>
              </a:rPr>
              <a:t>For </a:t>
            </a:r>
            <a:r>
              <a:rPr lang="fr-FR" sz="1200" b="1" dirty="0" err="1">
                <a:cs typeface="Arial" charset="0"/>
              </a:rPr>
              <a:t>example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dirty="0">
                <a:cs typeface="Arial" charset="0"/>
              </a:rPr>
              <a:t>:</a:t>
            </a:r>
          </a:p>
          <a:p>
            <a:pPr algn="just" eaLnBrk="1" hangingPunct="1">
              <a:spcBef>
                <a:spcPct val="50000"/>
              </a:spcBef>
              <a:buClr>
                <a:srgbClr val="008131"/>
              </a:buClr>
            </a:pPr>
            <a:r>
              <a:rPr lang="fr-FR" sz="1200" dirty="0" smtClean="0">
                <a:cs typeface="Arial" charset="0"/>
              </a:rPr>
              <a:t>- </a:t>
            </a:r>
            <a:r>
              <a:rPr lang="fr-FR" sz="1200" dirty="0">
                <a:cs typeface="Arial" charset="0"/>
              </a:rPr>
              <a:t>If </a:t>
            </a:r>
            <a:r>
              <a:rPr lang="fr-FR" sz="1200" dirty="0" err="1">
                <a:cs typeface="Arial" charset="0"/>
              </a:rPr>
              <a:t>you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receive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income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from</a:t>
            </a:r>
            <a:r>
              <a:rPr lang="fr-FR" sz="1200" dirty="0">
                <a:cs typeface="Arial" charset="0"/>
              </a:rPr>
              <a:t> a </a:t>
            </a:r>
            <a:r>
              <a:rPr lang="fr-FR" sz="1200" b="1" dirty="0">
                <a:cs typeface="Arial" charset="0"/>
              </a:rPr>
              <a:t>French source</a:t>
            </a:r>
          </a:p>
          <a:p>
            <a:pPr algn="just" eaLnBrk="1" hangingPunct="1">
              <a:spcBef>
                <a:spcPct val="50000"/>
              </a:spcBef>
              <a:buClr>
                <a:srgbClr val="008131"/>
              </a:buClr>
            </a:pPr>
            <a:r>
              <a:rPr lang="fr-FR" sz="1200" dirty="0" smtClean="0">
                <a:cs typeface="Arial" charset="0"/>
              </a:rPr>
              <a:t>- </a:t>
            </a:r>
            <a:r>
              <a:rPr lang="fr-FR" sz="1200" dirty="0">
                <a:cs typeface="Arial" charset="0"/>
              </a:rPr>
              <a:t>If </a:t>
            </a:r>
            <a:r>
              <a:rPr lang="fr-FR" sz="1200" dirty="0" err="1">
                <a:cs typeface="Arial" charset="0"/>
              </a:rPr>
              <a:t>you</a:t>
            </a:r>
            <a:r>
              <a:rPr lang="fr-FR" sz="1200" dirty="0">
                <a:cs typeface="Arial" charset="0"/>
              </a:rPr>
              <a:t> have a </a:t>
            </a:r>
            <a:r>
              <a:rPr lang="fr-FR" sz="1200" b="1" dirty="0" err="1" smtClean="0">
                <a:cs typeface="Arial" charset="0"/>
              </a:rPr>
              <a:t>professionnal</a:t>
            </a:r>
            <a:r>
              <a:rPr lang="fr-FR" sz="1200" b="1" dirty="0" smtClean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activity</a:t>
            </a:r>
            <a:r>
              <a:rPr lang="fr-FR" sz="1200" b="1" dirty="0">
                <a:cs typeface="Arial" charset="0"/>
              </a:rPr>
              <a:t>, </a:t>
            </a:r>
            <a:r>
              <a:rPr lang="fr-FR" sz="1200" b="1" dirty="0" err="1">
                <a:cs typeface="Arial" charset="0"/>
              </a:rPr>
              <a:t>salaried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dirty="0">
                <a:cs typeface="Arial" charset="0"/>
              </a:rPr>
              <a:t>or not, </a:t>
            </a:r>
            <a:r>
              <a:rPr lang="fr-FR" sz="1200" dirty="0" err="1">
                <a:cs typeface="Arial" charset="0"/>
              </a:rPr>
              <a:t>unless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it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is</a:t>
            </a:r>
            <a:r>
              <a:rPr lang="fr-FR" sz="1200" dirty="0">
                <a:cs typeface="Arial" charset="0"/>
              </a:rPr>
              <a:t> a minor </a:t>
            </a:r>
            <a:r>
              <a:rPr lang="fr-FR" sz="1200" dirty="0" err="1">
                <a:cs typeface="Arial" charset="0"/>
              </a:rPr>
              <a:t>activity</a:t>
            </a:r>
            <a:endParaRPr lang="fr-FR" sz="1200" dirty="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8131"/>
              </a:buClr>
            </a:pPr>
            <a:r>
              <a:rPr lang="fr-FR" sz="1200" dirty="0" smtClean="0">
                <a:cs typeface="Arial" charset="0"/>
              </a:rPr>
              <a:t>- </a:t>
            </a:r>
            <a:r>
              <a:rPr lang="fr-FR" sz="1200" dirty="0">
                <a:cs typeface="Arial" charset="0"/>
              </a:rPr>
              <a:t>If </a:t>
            </a:r>
            <a:r>
              <a:rPr lang="fr-FR" sz="1200" b="1" dirty="0">
                <a:cs typeface="Arial" charset="0"/>
              </a:rPr>
              <a:t>France </a:t>
            </a:r>
            <a:r>
              <a:rPr lang="fr-FR" sz="1200" b="1" dirty="0" err="1">
                <a:cs typeface="Arial" charset="0"/>
              </a:rPr>
              <a:t>is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your</a:t>
            </a:r>
            <a:r>
              <a:rPr lang="fr-FR" sz="1200" b="1" dirty="0">
                <a:cs typeface="Arial" charset="0"/>
              </a:rPr>
              <a:t> main country of </a:t>
            </a:r>
            <a:r>
              <a:rPr lang="fr-FR" sz="1200" b="1" dirty="0" err="1">
                <a:cs typeface="Arial" charset="0"/>
              </a:rPr>
              <a:t>residence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dirty="0">
                <a:cs typeface="Arial" charset="0"/>
              </a:rPr>
              <a:t>(last </a:t>
            </a:r>
            <a:r>
              <a:rPr lang="fr-FR" sz="1200" dirty="0" err="1">
                <a:cs typeface="Arial" charset="0"/>
              </a:rPr>
              <a:t>year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you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spent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b="1" dirty="0">
                <a:cs typeface="Arial" charset="0"/>
              </a:rPr>
              <a:t>more </a:t>
            </a:r>
            <a:r>
              <a:rPr lang="fr-FR" sz="1200" b="1" dirty="0" err="1">
                <a:cs typeface="Arial" charset="0"/>
              </a:rPr>
              <a:t>than</a:t>
            </a:r>
            <a:r>
              <a:rPr lang="fr-FR" sz="1200" b="1" dirty="0">
                <a:cs typeface="Arial" charset="0"/>
              </a:rPr>
              <a:t> 183 </a:t>
            </a:r>
            <a:r>
              <a:rPr lang="fr-FR" sz="1200" b="1" dirty="0" err="1">
                <a:cs typeface="Arial" charset="0"/>
              </a:rPr>
              <a:t>days</a:t>
            </a:r>
            <a:r>
              <a:rPr lang="fr-FR" sz="1200" b="1" dirty="0">
                <a:cs typeface="Arial" charset="0"/>
              </a:rPr>
              <a:t> in France</a:t>
            </a:r>
            <a:r>
              <a:rPr lang="fr-FR" sz="1200" dirty="0">
                <a:cs typeface="Arial" charset="0"/>
              </a:rPr>
              <a:t>)</a:t>
            </a:r>
          </a:p>
          <a:p>
            <a:pPr marL="0" indent="0" algn="just" eaLnBrk="1" hangingPunct="1">
              <a:spcBef>
                <a:spcPct val="50000"/>
              </a:spcBef>
              <a:buClr>
                <a:srgbClr val="008131"/>
              </a:buClr>
            </a:pPr>
            <a:r>
              <a:rPr lang="fr-FR" sz="1200" dirty="0" err="1">
                <a:cs typeface="Arial" charset="0"/>
              </a:rPr>
              <a:t>These</a:t>
            </a:r>
            <a:r>
              <a:rPr lang="fr-FR" sz="1200" dirty="0">
                <a:cs typeface="Arial" charset="0"/>
              </a:rPr>
              <a:t> </a:t>
            </a:r>
            <a:r>
              <a:rPr lang="fr-FR" sz="1200" dirty="0" err="1">
                <a:cs typeface="Arial" charset="0"/>
              </a:rPr>
              <a:t>circumstances</a:t>
            </a:r>
            <a:r>
              <a:rPr lang="fr-FR" sz="1200" dirty="0">
                <a:cs typeface="Arial" charset="0"/>
              </a:rPr>
              <a:t> are applicable to the </a:t>
            </a:r>
            <a:r>
              <a:rPr lang="fr-FR" sz="1200" b="1" dirty="0" err="1">
                <a:cs typeface="Arial" charset="0"/>
              </a:rPr>
              <a:t>vast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majority</a:t>
            </a:r>
            <a:r>
              <a:rPr lang="fr-FR" sz="1200" b="1" dirty="0">
                <a:cs typeface="Arial" charset="0"/>
              </a:rPr>
              <a:t> of </a:t>
            </a:r>
            <a:r>
              <a:rPr lang="fr-FR" sz="1200" b="1" dirty="0" err="1">
                <a:cs typeface="Arial" charset="0"/>
              </a:rPr>
              <a:t>researchers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coming</a:t>
            </a:r>
            <a:r>
              <a:rPr lang="fr-FR" sz="1200" b="1" dirty="0">
                <a:cs typeface="Arial" charset="0"/>
              </a:rPr>
              <a:t> to France for </a:t>
            </a:r>
            <a:r>
              <a:rPr lang="fr-FR" sz="1200" b="1" dirty="0" err="1">
                <a:cs typeface="Arial" charset="0"/>
              </a:rPr>
              <a:t>research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work</a:t>
            </a:r>
            <a:r>
              <a:rPr lang="fr-FR" sz="1200" dirty="0">
                <a:cs typeface="Arial" charset="0"/>
              </a:rPr>
              <a:t>. </a:t>
            </a:r>
            <a:r>
              <a:rPr lang="fr-FR" sz="1200" b="1" dirty="0" err="1">
                <a:cs typeface="Arial" charset="0"/>
              </a:rPr>
              <a:t>Fellowship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holders</a:t>
            </a:r>
            <a:r>
              <a:rPr lang="fr-FR" sz="1200" b="1" dirty="0">
                <a:cs typeface="Arial" charset="0"/>
              </a:rPr>
              <a:t> (post-docs) </a:t>
            </a:r>
            <a:r>
              <a:rPr lang="fr-FR" sz="1200" dirty="0">
                <a:cs typeface="Arial" charset="0"/>
              </a:rPr>
              <a:t>are </a:t>
            </a:r>
            <a:r>
              <a:rPr lang="fr-FR" sz="1200" dirty="0" err="1">
                <a:cs typeface="Arial" charset="0"/>
              </a:rPr>
              <a:t>included</a:t>
            </a:r>
            <a:r>
              <a:rPr lang="fr-FR" sz="1200" dirty="0">
                <a:cs typeface="Arial" charset="0"/>
              </a:rPr>
              <a:t>, and </a:t>
            </a:r>
            <a:r>
              <a:rPr lang="fr-FR" sz="1200" b="1" dirty="0" err="1">
                <a:cs typeface="Arial" charset="0"/>
              </a:rPr>
              <a:t>only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students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with</a:t>
            </a:r>
            <a:r>
              <a:rPr lang="fr-FR" sz="1200" b="1" dirty="0">
                <a:cs typeface="Arial" charset="0"/>
              </a:rPr>
              <a:t> a </a:t>
            </a:r>
            <a:r>
              <a:rPr lang="fr-FR" sz="1200" b="1" dirty="0" err="1">
                <a:cs typeface="Arial" charset="0"/>
              </a:rPr>
              <a:t>grant</a:t>
            </a:r>
            <a:r>
              <a:rPr lang="fr-FR" sz="1200" b="1" dirty="0">
                <a:cs typeface="Arial" charset="0"/>
              </a:rPr>
              <a:t> do not have to </a:t>
            </a:r>
            <a:r>
              <a:rPr lang="fr-FR" sz="1200" b="1" dirty="0" err="1">
                <a:cs typeface="Arial" charset="0"/>
              </a:rPr>
              <a:t>pay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income</a:t>
            </a:r>
            <a:r>
              <a:rPr lang="fr-FR" sz="1200" b="1" dirty="0">
                <a:cs typeface="Arial" charset="0"/>
              </a:rPr>
              <a:t> </a:t>
            </a:r>
            <a:r>
              <a:rPr lang="fr-FR" sz="1200" b="1" dirty="0" err="1">
                <a:cs typeface="Arial" charset="0"/>
              </a:rPr>
              <a:t>tax</a:t>
            </a:r>
            <a:r>
              <a:rPr lang="fr-FR" sz="1200" dirty="0">
                <a:cs typeface="Arial" charset="0"/>
              </a:rPr>
              <a:t>, </a:t>
            </a:r>
            <a:r>
              <a:rPr lang="fr-FR" sz="1200" b="1" dirty="0" err="1">
                <a:cs typeface="Arial" charset="0"/>
              </a:rPr>
              <a:t>under</a:t>
            </a:r>
            <a:r>
              <a:rPr lang="fr-FR" sz="1200" b="1" dirty="0">
                <a:cs typeface="Arial" charset="0"/>
              </a:rPr>
              <a:t> certain conditions</a:t>
            </a:r>
            <a:r>
              <a:rPr lang="fr-FR" sz="1200" dirty="0">
                <a:cs typeface="Arial" charset="0"/>
              </a:rPr>
              <a:t>. </a:t>
            </a:r>
            <a:endParaRPr lang="fr-FR" sz="1200" dirty="0" smtClean="0">
              <a:cs typeface="Arial" charset="0"/>
            </a:endParaRPr>
          </a:p>
          <a:p>
            <a:pPr marL="0" indent="0" algn="just" eaLnBrk="1" hangingPunct="1">
              <a:lnSpc>
                <a:spcPct val="100000"/>
              </a:lnSpc>
              <a:spcBef>
                <a:spcPct val="50000"/>
              </a:spcBef>
              <a:buClr>
                <a:srgbClr val="008131"/>
              </a:buClr>
            </a:pPr>
            <a:r>
              <a:rPr lang="fr-FR" sz="1200" b="1" i="1" dirty="0" err="1" smtClean="0">
                <a:cs typeface="Arial" charset="0"/>
              </a:rPr>
              <a:t>Scientists</a:t>
            </a:r>
            <a:r>
              <a:rPr lang="fr-FR" sz="1200" b="1" i="1" dirty="0" smtClean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with</a:t>
            </a:r>
            <a:r>
              <a:rPr lang="fr-FR" sz="1200" b="1" i="1" dirty="0">
                <a:cs typeface="Arial" charset="0"/>
              </a:rPr>
              <a:t> a </a:t>
            </a:r>
            <a:r>
              <a:rPr lang="fr-FR" sz="1200" b="1" i="1" dirty="0" err="1">
                <a:cs typeface="Arial" charset="0"/>
              </a:rPr>
              <a:t>resident’s</a:t>
            </a:r>
            <a:r>
              <a:rPr lang="fr-FR" sz="1200" b="1" i="1" dirty="0">
                <a:cs typeface="Arial" charset="0"/>
              </a:rPr>
              <a:t> permit </a:t>
            </a:r>
            <a:r>
              <a:rPr lang="fr-FR" sz="1200" b="1" i="1" dirty="0" err="1">
                <a:cs typeface="Arial" charset="0"/>
              </a:rPr>
              <a:t>with</a:t>
            </a:r>
            <a:r>
              <a:rPr lang="fr-FR" sz="1200" b="1" i="1" dirty="0">
                <a:cs typeface="Arial" charset="0"/>
              </a:rPr>
              <a:t> the mentions « </a:t>
            </a:r>
            <a:r>
              <a:rPr lang="fr-FR" sz="1200" b="1" i="1" dirty="0" err="1">
                <a:cs typeface="Arial" charset="0"/>
              </a:rPr>
              <a:t>scientist</a:t>
            </a:r>
            <a:r>
              <a:rPr lang="fr-FR" sz="1200" b="1" i="1" dirty="0">
                <a:cs typeface="Arial" charset="0"/>
              </a:rPr>
              <a:t> », or « </a:t>
            </a:r>
            <a:r>
              <a:rPr lang="fr-FR" sz="1200" b="1" i="1" dirty="0" err="1">
                <a:cs typeface="Arial" charset="0"/>
              </a:rPr>
              <a:t>salaried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worker</a:t>
            </a:r>
            <a:r>
              <a:rPr lang="fr-FR" sz="1200" b="1" i="1" dirty="0">
                <a:cs typeface="Arial" charset="0"/>
              </a:rPr>
              <a:t> » or « </a:t>
            </a:r>
            <a:r>
              <a:rPr lang="fr-FR" sz="1200" b="1" i="1" dirty="0" err="1">
                <a:cs typeface="Arial" charset="0"/>
              </a:rPr>
              <a:t>temporary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worker</a:t>
            </a:r>
            <a:r>
              <a:rPr lang="fr-FR" sz="1200" b="1" i="1" dirty="0">
                <a:cs typeface="Arial" charset="0"/>
              </a:rPr>
              <a:t> » must </a:t>
            </a:r>
            <a:r>
              <a:rPr lang="fr-FR" sz="1200" b="1" i="1" dirty="0" err="1">
                <a:cs typeface="Arial" charset="0"/>
              </a:rPr>
              <a:t>declare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their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annual</a:t>
            </a:r>
            <a:r>
              <a:rPr lang="fr-FR" sz="1200" b="1" i="1" dirty="0">
                <a:cs typeface="Arial" charset="0"/>
              </a:rPr>
              <a:t> </a:t>
            </a:r>
            <a:r>
              <a:rPr lang="fr-FR" sz="1200" b="1" i="1" dirty="0" err="1">
                <a:cs typeface="Arial" charset="0"/>
              </a:rPr>
              <a:t>income</a:t>
            </a:r>
            <a:r>
              <a:rPr lang="fr-FR" sz="1200" b="1" i="1" dirty="0" smtClean="0">
                <a:cs typeface="Arial" charset="0"/>
              </a:rPr>
              <a:t>.</a:t>
            </a:r>
          </a:p>
          <a:p>
            <a:pPr marL="0" indent="0" algn="just" eaLnBrk="1" hangingPunct="1">
              <a:lnSpc>
                <a:spcPct val="100000"/>
              </a:lnSpc>
              <a:spcBef>
                <a:spcPct val="50000"/>
              </a:spcBef>
              <a:buClr>
                <a:srgbClr val="008131"/>
              </a:buClr>
            </a:pPr>
            <a:endParaRPr lang="fr-FR" sz="1200" b="1" i="1" dirty="0" smtClean="0">
              <a:cs typeface="Arial" charset="0"/>
            </a:endParaRPr>
          </a:p>
          <a:p>
            <a:pPr marL="0" indent="0" algn="just" eaLnBrk="1" hangingPunct="1">
              <a:lnSpc>
                <a:spcPct val="100000"/>
              </a:lnSpc>
              <a:spcBef>
                <a:spcPct val="50000"/>
              </a:spcBef>
              <a:buClr>
                <a:srgbClr val="008131"/>
              </a:buClr>
            </a:pPr>
            <a:r>
              <a:rPr lang="fr-FR" sz="1200" b="1" dirty="0" smtClean="0">
                <a:solidFill>
                  <a:srgbClr val="0070C0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To help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you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when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 HRS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request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you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 to </a:t>
            </a:r>
            <a:r>
              <a:rPr lang="fr-FR" sz="1200" b="1" dirty="0" err="1" smtClean="0">
                <a:solidFill>
                  <a:srgbClr val="0070C0"/>
                </a:solidFill>
                <a:cs typeface="Arial" charset="0"/>
              </a:rPr>
              <a:t>fill</a:t>
            </a:r>
            <a:r>
              <a:rPr lang="fr-FR" sz="1200" b="1" dirty="0" smtClean="0">
                <a:solidFill>
                  <a:srgbClr val="0070C0"/>
                </a:solidFill>
                <a:cs typeface="Arial" charset="0"/>
              </a:rPr>
              <a:t> out the </a:t>
            </a:r>
            <a:r>
              <a:rPr lang="fr-FR" sz="1200" b="1" u="sng" dirty="0" err="1" smtClean="0">
                <a:solidFill>
                  <a:srgbClr val="0070C0"/>
                </a:solidFill>
                <a:cs typeface="Arial" charset="0"/>
              </a:rPr>
              <a:t>certificate</a:t>
            </a:r>
            <a:r>
              <a:rPr lang="fr-FR" sz="1200" b="1" u="sng" dirty="0" smtClean="0">
                <a:solidFill>
                  <a:srgbClr val="0070C0"/>
                </a:solidFill>
                <a:cs typeface="Arial" charset="0"/>
              </a:rPr>
              <a:t> of </a:t>
            </a:r>
            <a:r>
              <a:rPr lang="fr-FR" sz="1200" b="1" u="sng" dirty="0" err="1" smtClean="0">
                <a:solidFill>
                  <a:srgbClr val="0070C0"/>
                </a:solidFill>
                <a:cs typeface="Arial" charset="0"/>
              </a:rPr>
              <a:t>tax</a:t>
            </a:r>
            <a:r>
              <a:rPr lang="fr-FR" sz="1200" b="1" u="sng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fr-FR" sz="1200" b="1" u="sng" dirty="0" err="1" smtClean="0">
                <a:solidFill>
                  <a:srgbClr val="0070C0"/>
                </a:solidFill>
                <a:cs typeface="Arial" charset="0"/>
              </a:rPr>
              <a:t>residence</a:t>
            </a:r>
            <a:r>
              <a:rPr lang="fr-FR" sz="1200" b="1" u="sng" dirty="0" smtClean="0">
                <a:solidFill>
                  <a:srgbClr val="0070C0"/>
                </a:solidFill>
                <a:cs typeface="Arial" charset="0"/>
              </a:rPr>
              <a:t> </a:t>
            </a:r>
          </a:p>
          <a:p>
            <a:pPr marL="0" indent="0" algn="just" eaLnBrk="1" hangingPunct="1">
              <a:lnSpc>
                <a:spcPct val="100000"/>
              </a:lnSpc>
              <a:spcBef>
                <a:spcPct val="50000"/>
              </a:spcBef>
              <a:buClr>
                <a:srgbClr val="008131"/>
              </a:buClr>
            </a:pPr>
            <a:r>
              <a:rPr lang="fr-FR" sz="1200" b="1" dirty="0">
                <a:cs typeface="Arial" charset="0"/>
                <a:hlinkClick r:id="rId2"/>
              </a:rPr>
              <a:t>http://</a:t>
            </a:r>
            <a:r>
              <a:rPr lang="fr-FR" sz="1200" b="1" dirty="0" smtClean="0">
                <a:cs typeface="Arial" charset="0"/>
                <a:hlinkClick r:id="rId2"/>
              </a:rPr>
              <a:t>europa.eu/youreurope/citizens/work/taxes/income-taxes-abroad/index_en.htm</a:t>
            </a:r>
            <a:endParaRPr lang="fr-FR" sz="1200" b="1" dirty="0" smtClean="0">
              <a:cs typeface="Arial" charset="0"/>
            </a:endParaRPr>
          </a:p>
          <a:p>
            <a:pPr marL="0" indent="0" algn="just" eaLnBrk="1" hangingPunct="1">
              <a:lnSpc>
                <a:spcPct val="100000"/>
              </a:lnSpc>
              <a:spcBef>
                <a:spcPct val="50000"/>
              </a:spcBef>
              <a:buClr>
                <a:srgbClr val="008131"/>
              </a:buClr>
            </a:pPr>
            <a:r>
              <a:rPr lang="fr-FR" sz="1200" b="1" dirty="0" smtClean="0">
                <a:cs typeface="Arial" charset="0"/>
              </a:rPr>
              <a:t>You </a:t>
            </a:r>
            <a:r>
              <a:rPr lang="fr-FR" sz="1200" b="1" dirty="0" err="1" smtClean="0">
                <a:cs typeface="Arial" charset="0"/>
              </a:rPr>
              <a:t>can</a:t>
            </a:r>
            <a:r>
              <a:rPr lang="fr-FR" sz="1200" b="1" dirty="0" smtClean="0">
                <a:cs typeface="Arial" charset="0"/>
              </a:rPr>
              <a:t> select </a:t>
            </a:r>
            <a:r>
              <a:rPr lang="fr-FR" sz="1200" b="1" dirty="0" err="1" smtClean="0">
                <a:cs typeface="Arial" charset="0"/>
              </a:rPr>
              <a:t>your</a:t>
            </a:r>
            <a:r>
              <a:rPr lang="fr-FR" sz="1200" b="1" dirty="0" smtClean="0">
                <a:cs typeface="Arial" charset="0"/>
              </a:rPr>
              <a:t> </a:t>
            </a:r>
            <a:r>
              <a:rPr lang="fr-FR" sz="1200" b="1" dirty="0" err="1" smtClean="0">
                <a:cs typeface="Arial" charset="0"/>
              </a:rPr>
              <a:t>language</a:t>
            </a:r>
            <a:r>
              <a:rPr lang="fr-FR" sz="1200" b="1" dirty="0" smtClean="0">
                <a:cs typeface="Arial" charset="0"/>
              </a:rPr>
              <a:t> top on right </a:t>
            </a:r>
          </a:p>
          <a:p>
            <a:pPr marL="0" indent="0" algn="just" eaLnBrk="1" hangingPunct="1">
              <a:spcBef>
                <a:spcPct val="50000"/>
              </a:spcBef>
              <a:buClr>
                <a:srgbClr val="008131"/>
              </a:buClr>
            </a:pPr>
            <a:endParaRPr lang="fr-FR" sz="1200" dirty="0">
              <a:cs typeface="Arial" charset="0"/>
            </a:endParaRPr>
          </a:p>
          <a:p>
            <a:pPr>
              <a:lnSpc>
                <a:spcPct val="150000"/>
              </a:lnSpc>
            </a:pPr>
            <a:endParaRPr lang="fr-FR" sz="1200" dirty="0"/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4625"/>
            <a:ext cx="1224136" cy="9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Taxes in France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42</a:t>
            </a:fld>
            <a:endParaRPr lang="fr-FR"/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1403350" y="2132856"/>
            <a:ext cx="6264994" cy="359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defRPr/>
            </a:pPr>
            <a:r>
              <a:rPr lang="fr-FR" sz="1400" b="1" dirty="0" smtClean="0">
                <a:solidFill>
                  <a:srgbClr val="0070C0"/>
                </a:solidFill>
                <a:latin typeface="+mn-lt"/>
                <a:sym typeface="Wingdings" pitchFamily="2" charset="2"/>
              </a:rPr>
              <a:t></a:t>
            </a:r>
            <a:r>
              <a:rPr lang="fr-FR" sz="1400" b="1" dirty="0" smtClean="0">
                <a:solidFill>
                  <a:srgbClr val="0070C0"/>
                </a:solidFill>
                <a:latin typeface="+mn-lt"/>
              </a:rPr>
              <a:t>To </a:t>
            </a:r>
            <a:r>
              <a:rPr lang="fr-FR" sz="1400" b="1" dirty="0" err="1">
                <a:solidFill>
                  <a:srgbClr val="0070C0"/>
                </a:solidFill>
                <a:latin typeface="+mn-lt"/>
              </a:rPr>
              <a:t>get</a:t>
            </a:r>
            <a:r>
              <a:rPr lang="fr-FR" sz="1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1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fr-FR" sz="1400" b="1" dirty="0" smtClean="0">
                <a:solidFill>
                  <a:srgbClr val="0070C0"/>
                </a:solidFill>
                <a:latin typeface="+mn-lt"/>
              </a:rPr>
              <a:t>  </a:t>
            </a:r>
            <a:r>
              <a:rPr lang="fr-FR" sz="1400" b="1" dirty="0" err="1" smtClean="0">
                <a:solidFill>
                  <a:srgbClr val="0070C0"/>
                </a:solidFill>
                <a:latin typeface="+mn-lt"/>
              </a:rPr>
              <a:t>tax</a:t>
            </a:r>
            <a:r>
              <a:rPr lang="fr-FR" sz="14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1400" b="1" dirty="0">
                <a:solidFill>
                  <a:srgbClr val="0070C0"/>
                </a:solidFill>
                <a:latin typeface="+mn-lt"/>
              </a:rPr>
              <a:t>return </a:t>
            </a:r>
            <a:r>
              <a:rPr lang="fr-FR" sz="1400" b="1" dirty="0" err="1">
                <a:solidFill>
                  <a:srgbClr val="0070C0"/>
                </a:solidFill>
                <a:latin typeface="+mn-lt"/>
              </a:rPr>
              <a:t>form</a:t>
            </a:r>
            <a:endParaRPr lang="fr-FR" sz="1400" dirty="0">
              <a:solidFill>
                <a:srgbClr val="0070C0"/>
              </a:solidFill>
              <a:latin typeface="+mn-lt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At</a:t>
            </a:r>
            <a:r>
              <a:rPr kumimoji="0" lang="fr-FR" sz="1400" b="0" i="0" u="sng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  <a:r>
              <a:rPr kumimoji="0" lang="fr-FR" sz="1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your</a:t>
            </a:r>
            <a:r>
              <a:rPr kumimoji="0" lang="fr-FR" sz="1400" b="0" i="0" u="sng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local </a:t>
            </a:r>
            <a:r>
              <a:rPr kumimoji="0" lang="fr-FR" sz="1400" b="0" i="1" u="sng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Centre des impôts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</a:p>
          <a:p>
            <a:pPr marL="0" marR="0" lvl="0" indent="0" defTabSz="914400" eaLnBrk="1" fontAlgn="auto" latinLnBrk="0" hangingPunct="1"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sym typeface="Wingdings 2"/>
              </a:rPr>
              <a:t>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To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find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the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address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of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your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tax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office, go to :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hlinkClick r:id="rId2"/>
              </a:rPr>
              <a:t>www.impots.gouv.fr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</a:p>
          <a:p>
            <a:pPr marL="0" marR="0" lvl="0" indent="0" defTabSz="914400" eaLnBrk="1" fontAlgn="auto" latinLnBrk="0" hangingPunct="1"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- Click on « contacts »</a:t>
            </a:r>
          </a:p>
          <a:p>
            <a:pPr marL="0" marR="0" lvl="0" indent="0" defTabSz="914400" eaLnBrk="1" fontAlgn="auto" latinLnBrk="0" hangingPunct="1"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-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At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the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bottom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of the page,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fill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in the box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with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your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home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address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</a:endParaRPr>
          </a:p>
          <a:p>
            <a:pPr marR="0" lvl="0" defTabSz="914400" eaLnBrk="1" fontAlgn="auto" latinLnBrk="0" hangingPunct="1">
              <a:spcBef>
                <a:spcPts val="7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-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Then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,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within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the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window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that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appears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</a:rPr>
              <a:t>, click on « centre des impôts »</a:t>
            </a:r>
          </a:p>
          <a:p>
            <a:pPr eaLnBrk="1" hangingPunct="1">
              <a:spcBef>
                <a:spcPts val="700"/>
              </a:spcBef>
              <a:spcAft>
                <a:spcPts val="0"/>
              </a:spcAft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The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tax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return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form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should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be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available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online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.</a:t>
            </a:r>
          </a:p>
          <a:p>
            <a:pPr eaLnBrk="1" hangingPunct="1">
              <a:spcBef>
                <a:spcPts val="700"/>
              </a:spcBef>
              <a:spcAft>
                <a:spcPts val="0"/>
              </a:spcAft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>
              <a:spcBef>
                <a:spcPts val="70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b="1" dirty="0" smtClean="0">
                <a:solidFill>
                  <a:srgbClr val="0070C0"/>
                </a:solidFill>
              </a:rPr>
              <a:t>More help </a:t>
            </a:r>
            <a:r>
              <a:rPr lang="fr-FR" sz="1400" b="1" dirty="0" smtClean="0">
                <a:solidFill>
                  <a:srgbClr val="0070C0"/>
                </a:solidFill>
                <a:hlinkClick r:id="rId3"/>
              </a:rPr>
              <a:t>HERE</a:t>
            </a:r>
            <a:endParaRPr lang="fr-FR" sz="1400" dirty="0">
              <a:solidFill>
                <a:srgbClr val="0070C0"/>
              </a:solidFill>
            </a:endParaRPr>
          </a:p>
          <a:p>
            <a:pPr eaLnBrk="1" hangingPunct="1">
              <a:spcBef>
                <a:spcPts val="700"/>
              </a:spcBef>
              <a:spcAft>
                <a:spcPts val="0"/>
              </a:spcAft>
            </a:pPr>
            <a:endParaRPr lang="fr-FR" sz="1400" dirty="0" smtClean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pic>
        <p:nvPicPr>
          <p:cNvPr id="7" name="Imag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808" y="44624"/>
            <a:ext cx="1528696" cy="114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Taxes in France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700808"/>
            <a:ext cx="7540625" cy="4203700"/>
          </a:xfrm>
        </p:spPr>
        <p:txBody>
          <a:bodyPr/>
          <a:lstStyle/>
          <a:p>
            <a:pPr marL="0" indent="0"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8131"/>
              </a:buClr>
              <a:defRPr/>
            </a:pP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</a:t>
            </a: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</a:rPr>
              <a:t>You </a:t>
            </a:r>
            <a:r>
              <a:rPr lang="fr-FR" sz="1400" b="1" kern="1200" dirty="0" err="1" smtClean="0">
                <a:solidFill>
                  <a:srgbClr val="0070C0"/>
                </a:solidFill>
                <a:ea typeface="ＭＳ Ｐゴシック" charset="-128"/>
              </a:rPr>
              <a:t>need</a:t>
            </a: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</a:rPr>
              <a:t> help </a:t>
            </a:r>
            <a:r>
              <a:rPr lang="fr-FR" sz="1400" b="1" kern="1200" dirty="0" err="1" smtClean="0">
                <a:solidFill>
                  <a:srgbClr val="0070C0"/>
                </a:solidFill>
                <a:ea typeface="ＭＳ Ｐゴシック" charset="-128"/>
              </a:rPr>
              <a:t>with</a:t>
            </a: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</a:rPr>
              <a:t> </a:t>
            </a:r>
            <a:r>
              <a:rPr lang="fr-FR" sz="1400" b="1" kern="1200" dirty="0" err="1" smtClean="0">
                <a:solidFill>
                  <a:srgbClr val="0070C0"/>
                </a:solidFill>
                <a:ea typeface="ＭＳ Ｐゴシック" charset="-128"/>
              </a:rPr>
              <a:t>your</a:t>
            </a: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</a:rPr>
              <a:t> </a:t>
            </a:r>
            <a:r>
              <a:rPr lang="fr-FR" sz="1400" b="1" kern="1200" dirty="0" err="1" smtClean="0">
                <a:solidFill>
                  <a:srgbClr val="0070C0"/>
                </a:solidFill>
                <a:ea typeface="ＭＳ Ｐゴシック" charset="-128"/>
              </a:rPr>
              <a:t>tax</a:t>
            </a: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</a:rPr>
              <a:t> return?</a:t>
            </a:r>
            <a:endParaRPr lang="fr-FR" sz="1400" b="1" kern="1200" dirty="0">
              <a:solidFill>
                <a:srgbClr val="0070C0"/>
              </a:solidFill>
              <a:ea typeface="ＭＳ Ｐゴシック" charset="-128"/>
            </a:endParaRPr>
          </a:p>
          <a:p>
            <a:pPr algn="just" eaLnBrk="1" hangingPunct="1">
              <a:buClr>
                <a:srgbClr val="008131"/>
              </a:buClr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400" dirty="0" smtClean="0"/>
              <a:t>Go </a:t>
            </a:r>
            <a:r>
              <a:rPr lang="fr-FR" sz="1400" dirty="0"/>
              <a:t>to </a:t>
            </a:r>
            <a:r>
              <a:rPr lang="fr-FR" sz="1400" dirty="0" err="1"/>
              <a:t>your</a:t>
            </a:r>
            <a:r>
              <a:rPr lang="fr-FR" sz="1400" dirty="0"/>
              <a:t> local </a:t>
            </a:r>
            <a:r>
              <a:rPr lang="fr-FR" sz="1400" dirty="0" err="1"/>
              <a:t>tax</a:t>
            </a:r>
            <a:r>
              <a:rPr lang="fr-FR" sz="1400" dirty="0"/>
              <a:t> office  « Centre des Impôts » for </a:t>
            </a:r>
            <a:r>
              <a:rPr lang="fr-FR" sz="1400" dirty="0" err="1"/>
              <a:t>unusual</a:t>
            </a:r>
            <a:r>
              <a:rPr lang="fr-FR" sz="1400" dirty="0"/>
              <a:t> situations or to the Mairie </a:t>
            </a:r>
            <a:r>
              <a:rPr lang="fr-FR" sz="1400" dirty="0" smtClean="0"/>
              <a:t>of</a:t>
            </a:r>
          </a:p>
          <a:p>
            <a:pPr algn="just" eaLnBrk="1" hangingPunct="1">
              <a:buClr>
                <a:srgbClr val="008131"/>
              </a:buClr>
            </a:pPr>
            <a:r>
              <a:rPr lang="fr-FR" sz="1400" dirty="0" err="1" smtClean="0"/>
              <a:t>your</a:t>
            </a:r>
            <a:r>
              <a:rPr lang="fr-FR" sz="1400" dirty="0" smtClean="0"/>
              <a:t> </a:t>
            </a:r>
            <a:r>
              <a:rPr lang="fr-FR" sz="1400" dirty="0" err="1"/>
              <a:t>residence</a:t>
            </a:r>
            <a:r>
              <a:rPr lang="fr-FR" sz="1400" dirty="0"/>
              <a:t>. </a:t>
            </a:r>
          </a:p>
          <a:p>
            <a:pPr algn="just" eaLnBrk="1" hangingPunct="1">
              <a:buClr>
                <a:srgbClr val="008131"/>
              </a:buClr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400" dirty="0">
                <a:sym typeface="Wingdings 2"/>
              </a:rPr>
              <a:t>O</a:t>
            </a:r>
            <a:r>
              <a:rPr lang="fr-FR" sz="1400" dirty="0" smtClean="0"/>
              <a:t>r </a:t>
            </a:r>
            <a:r>
              <a:rPr lang="fr-FR" sz="1400" dirty="0" err="1"/>
              <a:t>ask</a:t>
            </a:r>
            <a:r>
              <a:rPr lang="fr-FR" sz="1400" dirty="0"/>
              <a:t> Science Accueil !</a:t>
            </a:r>
          </a:p>
          <a:p>
            <a:pPr algn="just" eaLnBrk="1" hangingPunct="1">
              <a:buClr>
                <a:srgbClr val="008131"/>
              </a:buClr>
            </a:pPr>
            <a:r>
              <a:rPr lang="fr-FR" sz="1400" dirty="0" smtClean="0"/>
              <a:t>Email </a:t>
            </a:r>
            <a:r>
              <a:rPr lang="fr-FR" sz="1400" dirty="0"/>
              <a:t>: </a:t>
            </a:r>
            <a:r>
              <a:rPr lang="fr-FR" sz="1400" dirty="0">
                <a:hlinkClick r:id="rId2"/>
              </a:rPr>
              <a:t>contact@science-accueil.org</a:t>
            </a:r>
            <a:r>
              <a:rPr lang="fr-FR" sz="1400" dirty="0"/>
              <a:t> </a:t>
            </a:r>
          </a:p>
          <a:p>
            <a:pPr eaLnBrk="1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Or contact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Departmental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Public Finance </a:t>
            </a:r>
            <a:r>
              <a:rPr lang="fr-FR" sz="1400" b="1" dirty="0" err="1" smtClean="0">
                <a:solidFill>
                  <a:srgbClr val="0070C0"/>
                </a:solidFill>
                <a:sym typeface="Wingdings 2"/>
              </a:rPr>
              <a:t>Directorate</a:t>
            </a: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from</a:t>
            </a:r>
            <a:r>
              <a:rPr lang="fr-FR" sz="1400" b="1" dirty="0" smtClean="0">
                <a:solidFill>
                  <a:srgbClr val="0070C0"/>
                </a:solidFill>
              </a:rPr>
              <a:t> ALPES-MARITIMES</a:t>
            </a:r>
            <a:endParaRPr lang="fr-FR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DDFIP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ALPES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MARITIMES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15 bis rue Delille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06073 Nice Cedex 1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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04 92 17 60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00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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ddfip06@dgfip.finances.gouv.fr</a:t>
            </a:r>
            <a:endParaRPr lang="fr-FR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808" y="44624"/>
            <a:ext cx="1528696" cy="114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0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375" y="3356992"/>
            <a:ext cx="7486650" cy="696913"/>
          </a:xfrm>
        </p:spPr>
        <p:txBody>
          <a:bodyPr/>
          <a:lstStyle/>
          <a:p>
            <a:r>
              <a:rPr lang="fr-FR" dirty="0" err="1" smtClean="0"/>
              <a:t>Resident</a:t>
            </a:r>
            <a:r>
              <a:rPr lang="fr-FR" dirty="0" smtClean="0"/>
              <a:t> Permit : </a:t>
            </a:r>
            <a:r>
              <a:rPr lang="fr-FR" dirty="0" err="1" smtClean="0"/>
              <a:t>Renewal</a:t>
            </a:r>
            <a:endParaRPr lang="fr-FR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10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Resident</a:t>
            </a:r>
            <a:r>
              <a:rPr lang="fr-FR" dirty="0" smtClean="0"/>
              <a:t> Permit : </a:t>
            </a:r>
            <a:r>
              <a:rPr lang="fr-FR" dirty="0" err="1" smtClean="0"/>
              <a:t>Renewal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700808"/>
            <a:ext cx="7540625" cy="3168352"/>
          </a:xfrm>
        </p:spPr>
        <p:txBody>
          <a:bodyPr/>
          <a:lstStyle/>
          <a:p>
            <a:pPr marL="0" indent="0"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8131"/>
              </a:buClr>
              <a:defRPr/>
            </a:pPr>
            <a:r>
              <a:rPr lang="fr-FR" sz="1400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fr-FR" sz="1400" b="1" kern="1200" dirty="0" err="1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Request</a:t>
            </a: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  </a:t>
            </a:r>
            <a:r>
              <a:rPr lang="fr-FR" sz="1400" b="1" kern="1200" dirty="0" err="1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your</a:t>
            </a: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 </a:t>
            </a:r>
            <a:r>
              <a:rPr lang="fr-FR" sz="1400" b="1" kern="1200" dirty="0" err="1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renewal</a:t>
            </a:r>
            <a:r>
              <a:rPr lang="fr-FR" sz="1400" b="1" kern="1200" dirty="0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 </a:t>
            </a:r>
            <a:r>
              <a:rPr lang="fr-FR" sz="1400" b="1" u="sng" kern="1200" dirty="0" err="1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before</a:t>
            </a:r>
            <a:r>
              <a:rPr lang="fr-FR" sz="1400" b="1" u="sng" kern="1200" dirty="0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 </a:t>
            </a:r>
            <a:r>
              <a:rPr lang="fr-FR" sz="1400" b="1" u="sng" kern="1200" dirty="0" err="1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validity</a:t>
            </a:r>
            <a:r>
              <a:rPr lang="fr-FR" sz="1400" b="1" u="sng" kern="1200" dirty="0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 of </a:t>
            </a:r>
            <a:r>
              <a:rPr lang="fr-FR" sz="1400" b="1" u="sng" kern="1200" dirty="0" err="1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resident</a:t>
            </a:r>
            <a:r>
              <a:rPr lang="fr-FR" sz="1400" b="1" u="sng" kern="1200" dirty="0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 permit has been </a:t>
            </a:r>
            <a:r>
              <a:rPr lang="fr-FR" sz="1400" b="1" u="sng" kern="1200" dirty="0" err="1" smtClean="0">
                <a:solidFill>
                  <a:srgbClr val="0070C0"/>
                </a:solidFill>
                <a:ea typeface="ＭＳ Ｐゴシック" charset="-128"/>
                <a:sym typeface="Wingdings" pitchFamily="2" charset="2"/>
              </a:rPr>
              <a:t>expired</a:t>
            </a:r>
            <a:endParaRPr lang="fr-FR" sz="1400" b="1" u="sng" kern="1200" dirty="0" smtClean="0">
              <a:solidFill>
                <a:srgbClr val="0070C0"/>
              </a:solidFill>
              <a:ea typeface="ＭＳ Ｐゴシック" charset="-128"/>
              <a:sym typeface="Wingdings" pitchFamily="2" charset="2"/>
            </a:endParaRPr>
          </a:p>
          <a:p>
            <a:pPr marL="0" indent="0"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8131"/>
              </a:buClr>
              <a:defRPr/>
            </a:pPr>
            <a:r>
              <a:rPr lang="fr-FR" sz="20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400" b="1" dirty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400" b="1" dirty="0" err="1" smtClean="0"/>
              <a:t>Prefecture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won’t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accept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any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pretext</a:t>
            </a:r>
            <a:r>
              <a:rPr lang="fr-FR" sz="1400" b="1" dirty="0" smtClean="0"/>
              <a:t> and You </a:t>
            </a:r>
            <a:r>
              <a:rPr lang="fr-FR" sz="1400" b="1" dirty="0" err="1" smtClean="0"/>
              <a:t>will</a:t>
            </a:r>
            <a:r>
              <a:rPr lang="fr-FR" sz="1400" b="1" dirty="0" smtClean="0"/>
              <a:t> have to </a:t>
            </a:r>
            <a:r>
              <a:rPr lang="fr-FR" sz="1400" b="1" dirty="0" err="1" smtClean="0"/>
              <a:t>pay</a:t>
            </a:r>
            <a:r>
              <a:rPr lang="fr-FR" sz="1400" b="1" dirty="0" smtClean="0"/>
              <a:t> an extra of </a:t>
            </a:r>
            <a:r>
              <a:rPr lang="fr-FR" sz="1400" b="1" u="sng" dirty="0" smtClean="0">
                <a:solidFill>
                  <a:srgbClr val="FF6600"/>
                </a:solidFill>
              </a:rPr>
              <a:t>180€</a:t>
            </a:r>
          </a:p>
          <a:p>
            <a:pPr marL="0" indent="0"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8131"/>
              </a:buClr>
              <a:defRPr/>
            </a:pPr>
            <a:r>
              <a:rPr lang="fr-FR" sz="14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 You have to </a:t>
            </a:r>
            <a:r>
              <a:rPr lang="fr-FR" sz="1400" b="1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start</a:t>
            </a:r>
            <a:r>
              <a:rPr lang="fr-FR" sz="14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 the </a:t>
            </a:r>
            <a:r>
              <a:rPr lang="fr-FR" sz="1400" b="1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process</a:t>
            </a:r>
            <a:r>
              <a:rPr lang="fr-FR" sz="14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4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2 </a:t>
            </a:r>
            <a:r>
              <a:rPr lang="fr-FR" sz="14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month</a:t>
            </a:r>
            <a:r>
              <a:rPr lang="fr-FR" sz="14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4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before</a:t>
            </a:r>
            <a:r>
              <a:rPr lang="fr-FR" sz="14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the end of </a:t>
            </a:r>
            <a:r>
              <a:rPr lang="fr-FR" sz="1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your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resident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permit</a:t>
            </a:r>
          </a:p>
          <a:p>
            <a:pPr marL="0" indent="0"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8131"/>
              </a:buClr>
              <a:defRPr/>
            </a:pPr>
            <a:r>
              <a:rPr lang="fr-FR" sz="1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with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all documents </a:t>
            </a:r>
            <a:r>
              <a:rPr lang="fr-FR" sz="1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required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,  contact 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  <a:hlinkClick r:id="rId2"/>
              </a:rPr>
              <a:t>diane.polinelli@inria.fr</a:t>
            </a:r>
            <a:r>
              <a:rPr lang="fr-FR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(HRS)</a:t>
            </a:r>
          </a:p>
          <a:p>
            <a:pPr marL="0" indent="0"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8131"/>
              </a:buClr>
              <a:defRPr/>
            </a:pPr>
            <a:r>
              <a:rPr lang="fr-FR" sz="1400" dirty="0" smtClean="0">
                <a:solidFill>
                  <a:srgbClr val="0070C0"/>
                </a:solidFill>
                <a:sym typeface="Wingdings 2"/>
              </a:rPr>
              <a:t> </a:t>
            </a:r>
            <a:r>
              <a:rPr lang="fr-FR" sz="1400" b="1" dirty="0" smtClean="0">
                <a:solidFill>
                  <a:srgbClr val="0070C0"/>
                </a:solidFill>
              </a:rPr>
              <a:t>You </a:t>
            </a:r>
            <a:r>
              <a:rPr lang="fr-FR" sz="1400" b="1" dirty="0" err="1" smtClean="0">
                <a:solidFill>
                  <a:srgbClr val="0070C0"/>
                </a:solidFill>
              </a:rPr>
              <a:t>can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find</a:t>
            </a:r>
            <a:r>
              <a:rPr lang="fr-FR" sz="1400" b="1" dirty="0" smtClean="0">
                <a:solidFill>
                  <a:srgbClr val="0070C0"/>
                </a:solidFill>
              </a:rPr>
              <a:t> the Application </a:t>
            </a:r>
            <a:r>
              <a:rPr lang="fr-FR" sz="1400" b="1" dirty="0" err="1" smtClean="0">
                <a:solidFill>
                  <a:srgbClr val="0070C0"/>
                </a:solidFill>
              </a:rPr>
              <a:t>form</a:t>
            </a:r>
            <a:r>
              <a:rPr lang="fr-FR" sz="1400" b="1" dirty="0" smtClean="0">
                <a:solidFill>
                  <a:srgbClr val="0070C0"/>
                </a:solidFill>
              </a:rPr>
              <a:t>:</a:t>
            </a:r>
            <a:endParaRPr lang="fr-FR" sz="1400" b="1" dirty="0">
              <a:solidFill>
                <a:srgbClr val="0070C0"/>
              </a:solidFill>
            </a:endParaRPr>
          </a:p>
          <a:p>
            <a:pPr marL="0" indent="0"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8131"/>
              </a:buClr>
              <a:defRPr/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https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://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intranet.inria.fr/en/Practical-issues/New-entrants/Accueil/Working-in-France</a:t>
            </a:r>
            <a:endParaRPr lang="fr-FR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 eaLnBrk="1" fontAlgn="auto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8131"/>
              </a:buClr>
              <a:defRPr/>
            </a:pP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</a:rPr>
              <a:t>You’ll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</a:rPr>
              <a:t>find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the application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</a:rPr>
              <a:t>corresponding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</a:rPr>
              <a:t>your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situation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0"/>
            <a:ext cx="20574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5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375" y="3884215"/>
            <a:ext cx="7486650" cy="696913"/>
          </a:xfrm>
        </p:spPr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are </a:t>
            </a:r>
            <a:r>
              <a:rPr lang="fr-FR" dirty="0" err="1" smtClean="0"/>
              <a:t>eligible</a:t>
            </a:r>
            <a:r>
              <a:rPr lang="fr-FR" dirty="0" smtClean="0"/>
              <a:t> : </a:t>
            </a:r>
            <a:br>
              <a:rPr lang="fr-FR" dirty="0" smtClean="0"/>
            </a:br>
            <a:r>
              <a:rPr lang="fr-FR" dirty="0" smtClean="0"/>
              <a:t>Transport – Training – </a:t>
            </a:r>
            <a:r>
              <a:rPr lang="fr-FR" dirty="0" err="1" smtClean="0"/>
              <a:t>Days</a:t>
            </a:r>
            <a:r>
              <a:rPr lang="fr-FR" dirty="0" smtClean="0"/>
              <a:t> OFF </a:t>
            </a:r>
            <a:endParaRPr lang="fr-FR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11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540625" cy="529705"/>
          </a:xfrm>
        </p:spPr>
        <p:txBody>
          <a:bodyPr/>
          <a:lstStyle/>
          <a:p>
            <a:r>
              <a:rPr lang="fr-FR" dirty="0" smtClean="0"/>
              <a:t>Transport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187624" y="1340768"/>
            <a:ext cx="8208912" cy="417646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In accordance to decree N°2010-676 dated on June 21, 2010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Inria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as an employer, partially </a:t>
            </a:r>
            <a:endParaRPr lang="en-U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covers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the costs of subscriptions related to 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travel by public transport between the usual residence and the place of work.</a:t>
            </a:r>
          </a:p>
          <a:p>
            <a:pPr>
              <a:lnSpc>
                <a:spcPct val="150000"/>
              </a:lnSpc>
            </a:pPr>
            <a:r>
              <a:rPr lang="en-US" sz="1400" b="1" u="sng" dirty="0">
                <a:solidFill>
                  <a:srgbClr val="0070C0"/>
                </a:solidFill>
              </a:rPr>
              <a:t>You will provide the 1rst month the application form (link below) + proof of payment + </a:t>
            </a:r>
            <a:endParaRPr lang="en-US" sz="1400" b="1" u="sng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b="1" u="sng" dirty="0" smtClean="0">
                <a:solidFill>
                  <a:srgbClr val="0070C0"/>
                </a:solidFill>
              </a:rPr>
              <a:t>copy </a:t>
            </a:r>
            <a:r>
              <a:rPr lang="en-US" sz="1400" b="1" u="sng" dirty="0">
                <a:solidFill>
                  <a:srgbClr val="0070C0"/>
                </a:solidFill>
              </a:rPr>
              <a:t>of your travel pass to HRS by </a:t>
            </a:r>
            <a:r>
              <a:rPr lang="en-US" sz="1400" b="1" u="sng" dirty="0" smtClean="0">
                <a:solidFill>
                  <a:srgbClr val="0070C0"/>
                </a:solidFill>
              </a:rPr>
              <a:t>internal </a:t>
            </a:r>
            <a:r>
              <a:rPr lang="en-US" sz="1400" b="1" u="sng" dirty="0">
                <a:solidFill>
                  <a:srgbClr val="0070C0"/>
                </a:solidFill>
              </a:rPr>
              <a:t>post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hlinkClick r:id="rId2"/>
              </a:rPr>
              <a:t>https://</a:t>
            </a:r>
            <a:r>
              <a:rPr lang="fr-FR" sz="1400" dirty="0" smtClean="0">
                <a:hlinkClick r:id="rId2"/>
              </a:rPr>
              <a:t>intranet.inria.fr/Formulaires-Procedures/Vos-demarches-administratives-liees-aux-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hlinkClick r:id="rId2"/>
              </a:rPr>
              <a:t>ressources-humaines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and you will have to keep all the proofs (with the minimum limit of a one-year total).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Indeed </a:t>
            </a:r>
            <a:r>
              <a:rPr lang="en-US" sz="1400" b="1" dirty="0"/>
              <a:t>They can be requested in case of control by </a:t>
            </a:r>
            <a:r>
              <a:rPr lang="en-US" sz="1400" b="1" dirty="0" err="1"/>
              <a:t>Inria</a:t>
            </a:r>
            <a:r>
              <a:rPr lang="en-US" sz="1400" b="1" dirty="0"/>
              <a:t> Accounting Agency.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1400" dirty="0"/>
              <a:t> </a:t>
            </a:r>
          </a:p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FF6600"/>
                </a:solidFill>
                <a:sym typeface="Wingdings" panose="05000000000000000000" pitchFamily="2" charset="2"/>
              </a:rPr>
              <a:t> </a:t>
            </a:r>
            <a:r>
              <a:rPr lang="en-US" sz="1400" b="1" dirty="0">
                <a:solidFill>
                  <a:srgbClr val="FF6600"/>
                </a:solidFill>
              </a:rPr>
              <a:t>Otherwise, a deduction from pay may be applied.</a:t>
            </a:r>
            <a:endParaRPr lang="en-US" sz="1400" dirty="0">
              <a:solidFill>
                <a:srgbClr val="FF66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400" b="1" dirty="0"/>
              <a:t> 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0070C0"/>
                </a:solidFill>
              </a:rPr>
              <a:t>Then if you change your address or if you decide not to renew your subscription, please </a:t>
            </a:r>
            <a:endParaRPr lang="en-US" sz="1400" b="1" dirty="0" smtClean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400" b="1" dirty="0" smtClean="0">
                <a:solidFill>
                  <a:srgbClr val="0070C0"/>
                </a:solidFill>
              </a:rPr>
              <a:t>make </a:t>
            </a:r>
            <a:r>
              <a:rPr lang="en-US" sz="1400" b="1" dirty="0">
                <a:solidFill>
                  <a:srgbClr val="0070C0"/>
                </a:solidFill>
              </a:rPr>
              <a:t>sure to inform your SMGHR </a:t>
            </a:r>
            <a:r>
              <a:rPr lang="en-US" sz="1400" b="1" dirty="0" smtClean="0">
                <a:solidFill>
                  <a:srgbClr val="0070C0"/>
                </a:solidFill>
              </a:rPr>
              <a:t>department </a:t>
            </a:r>
            <a:r>
              <a:rPr lang="en-US" sz="1400" b="1" dirty="0">
                <a:solidFill>
                  <a:srgbClr val="0070C0"/>
                </a:solidFill>
              </a:rPr>
              <a:t>to stop your transport refund on your pay slip.</a:t>
            </a:r>
            <a:endParaRPr lang="en-US" sz="14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400" b="1" dirty="0"/>
              <a:t> 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FF6600"/>
                </a:solidFill>
                <a:sym typeface="Wingdings" panose="05000000000000000000" pitchFamily="2" charset="2"/>
              </a:rPr>
              <a:t> </a:t>
            </a:r>
            <a:r>
              <a:rPr lang="en-US" sz="1400" b="1" dirty="0">
                <a:solidFill>
                  <a:srgbClr val="FF6600"/>
                </a:solidFill>
              </a:rPr>
              <a:t>Any overpayment will be recovered by the payroll department.</a:t>
            </a:r>
            <a:endParaRPr lang="en-US" sz="1400" dirty="0">
              <a:solidFill>
                <a:srgbClr val="FF6600"/>
              </a:solidFill>
            </a:endParaRPr>
          </a:p>
          <a:p>
            <a:pPr marL="0" indent="0">
              <a:lnSpc>
                <a:spcPct val="100000"/>
              </a:lnSpc>
            </a:pPr>
            <a:endParaRPr lang="fr-FR" sz="1400" b="1" i="1" dirty="0" smtClean="0">
              <a:sym typeface="Wingdings 2"/>
            </a:endParaRPr>
          </a:p>
        </p:txBody>
      </p:sp>
      <p:pic>
        <p:nvPicPr>
          <p:cNvPr id="3" name="Image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570" y="59854"/>
            <a:ext cx="1353934" cy="920874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19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529142"/>
            <a:ext cx="7540625" cy="595602"/>
          </a:xfrm>
        </p:spPr>
        <p:txBody>
          <a:bodyPr/>
          <a:lstStyle/>
          <a:p>
            <a:r>
              <a:rPr lang="fr-FR" dirty="0" smtClean="0"/>
              <a:t>Training</a:t>
            </a:r>
            <a:endParaRPr lang="fr-FR" dirty="0"/>
          </a:p>
        </p:txBody>
      </p:sp>
      <p:pic>
        <p:nvPicPr>
          <p:cNvPr id="3" name="Imag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70138"/>
            <a:ext cx="1210650" cy="1371304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  <p:sp>
        <p:nvSpPr>
          <p:cNvPr id="7" name="Espace réservé du contenu 5"/>
          <p:cNvSpPr>
            <a:spLocks noGrp="1"/>
          </p:cNvSpPr>
          <p:nvPr>
            <p:ph idx="1"/>
          </p:nvPr>
        </p:nvSpPr>
        <p:spPr>
          <a:xfrm>
            <a:off x="1207839" y="1412776"/>
            <a:ext cx="7682161" cy="4752528"/>
          </a:xfrm>
        </p:spPr>
        <p:txBody>
          <a:bodyPr wrap="square">
            <a:noAutofit/>
          </a:bodyPr>
          <a:lstStyle/>
          <a:p>
            <a:pPr marL="0" indent="0">
              <a:lnSpc>
                <a:spcPct val="100000"/>
              </a:lnSpc>
            </a:pPr>
            <a:r>
              <a:rPr lang="en-US" sz="1200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200" b="1" dirty="0" smtClean="0">
                <a:solidFill>
                  <a:srgbClr val="0070C0"/>
                </a:solidFill>
              </a:rPr>
              <a:t>Interns</a:t>
            </a:r>
            <a:r>
              <a:rPr lang="en-US" sz="1200" b="1" dirty="0">
                <a:solidFill>
                  <a:srgbClr val="0070C0"/>
                </a:solidFill>
              </a:rPr>
              <a:t>, </a:t>
            </a:r>
            <a:r>
              <a:rPr lang="en-US" sz="1200" b="1" dirty="0" smtClean="0">
                <a:solidFill>
                  <a:srgbClr val="0070C0"/>
                </a:solidFill>
              </a:rPr>
              <a:t>are not eligible as </a:t>
            </a:r>
            <a:r>
              <a:rPr lang="en-US" sz="1200" dirty="0"/>
              <a:t>you are considered having already an </a:t>
            </a:r>
            <a:r>
              <a:rPr lang="en-US" sz="1200" dirty="0" smtClean="0"/>
              <a:t>internship = training </a:t>
            </a:r>
          </a:p>
          <a:p>
            <a:pPr marL="0" indent="0">
              <a:lnSpc>
                <a:spcPct val="100000"/>
              </a:lnSpc>
            </a:pPr>
            <a:endParaRPr lang="en-US" sz="1200" dirty="0" smtClean="0">
              <a:solidFill>
                <a:srgbClr val="0070C0"/>
              </a:solidFill>
              <a:sym typeface="Wingdings 2"/>
            </a:endParaRPr>
          </a:p>
          <a:p>
            <a:pPr marL="0" indent="0">
              <a:lnSpc>
                <a:spcPct val="100000"/>
              </a:lnSpc>
            </a:pPr>
            <a:r>
              <a:rPr lang="en-US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en-US" sz="1200" dirty="0" smtClean="0">
                <a:sym typeface="Wingdings 2"/>
              </a:rPr>
              <a:t> </a:t>
            </a:r>
            <a:r>
              <a:rPr lang="en-US" sz="1200" dirty="0">
                <a:sym typeface="Wingdings 2"/>
              </a:rPr>
              <a:t>A</a:t>
            </a:r>
            <a:r>
              <a:rPr lang="en-US" sz="1200" dirty="0"/>
              <a:t>pplicants to </a:t>
            </a:r>
            <a:r>
              <a:rPr lang="en-US" sz="1200" dirty="0" err="1"/>
              <a:t>Inria</a:t>
            </a:r>
            <a:r>
              <a:rPr lang="en-US" sz="1200" dirty="0"/>
              <a:t> training sessions must </a:t>
            </a:r>
            <a:r>
              <a:rPr lang="en-US" sz="1200" b="1" dirty="0"/>
              <a:t>be working </a:t>
            </a:r>
            <a:r>
              <a:rPr lang="en-US" sz="1200" b="1" dirty="0" smtClean="0">
                <a:solidFill>
                  <a:srgbClr val="0070C0"/>
                </a:solidFill>
              </a:rPr>
              <a:t>at </a:t>
            </a:r>
            <a:r>
              <a:rPr lang="en-US" sz="1200" b="1" dirty="0">
                <a:solidFill>
                  <a:srgbClr val="0070C0"/>
                </a:solidFill>
              </a:rPr>
              <a:t>INRIA more than 6 </a:t>
            </a:r>
            <a:r>
              <a:rPr lang="en-US" sz="1200" b="1" dirty="0" smtClean="0">
                <a:solidFill>
                  <a:srgbClr val="0070C0"/>
                </a:solidFill>
              </a:rPr>
              <a:t>months</a:t>
            </a:r>
            <a:endParaRPr lang="en-US" sz="12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</a:pPr>
            <a:endParaRPr lang="en-US" sz="1200" dirty="0" smtClean="0">
              <a:solidFill>
                <a:srgbClr val="0070C0"/>
              </a:solidFill>
              <a:sym typeface="Wingdings 2"/>
            </a:endParaRPr>
          </a:p>
          <a:p>
            <a:pPr marL="0" indent="0">
              <a:lnSpc>
                <a:spcPct val="100000"/>
              </a:lnSpc>
            </a:pPr>
            <a:r>
              <a:rPr lang="en-US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en-US" sz="1200" dirty="0" smtClean="0">
                <a:sym typeface="Wingdings 2"/>
              </a:rPr>
              <a:t> </a:t>
            </a:r>
            <a:r>
              <a:rPr lang="en-US" sz="1200" b="1" dirty="0"/>
              <a:t>HRS collect annually </a:t>
            </a:r>
            <a:r>
              <a:rPr lang="en-US" sz="1200" b="1" dirty="0" smtClean="0">
                <a:solidFill>
                  <a:srgbClr val="0070C0"/>
                </a:solidFill>
              </a:rPr>
              <a:t>+/- in </a:t>
            </a:r>
            <a:r>
              <a:rPr lang="en-US" sz="1200" b="1" dirty="0">
                <a:solidFill>
                  <a:srgbClr val="0070C0"/>
                </a:solidFill>
              </a:rPr>
              <a:t>October </a:t>
            </a:r>
            <a:r>
              <a:rPr lang="en-US" sz="1200" dirty="0" smtClean="0"/>
              <a:t>the </a:t>
            </a:r>
            <a:r>
              <a:rPr lang="en-US" sz="1200" dirty="0"/>
              <a:t>list of  the agents needs via your team assistant and your responsible so don’t forget to talk to </a:t>
            </a:r>
            <a:r>
              <a:rPr lang="en-US" sz="1200" b="1" dirty="0"/>
              <a:t>your Responsible</a:t>
            </a:r>
            <a:r>
              <a:rPr lang="en-US" sz="1200" dirty="0"/>
              <a:t> about it.</a:t>
            </a:r>
            <a:endParaRPr lang="en-US" sz="1200" b="1" dirty="0"/>
          </a:p>
          <a:p>
            <a:pPr>
              <a:lnSpc>
                <a:spcPct val="100000"/>
              </a:lnSpc>
            </a:pPr>
            <a:endParaRPr lang="en-US" sz="1200" b="1" dirty="0" smtClean="0"/>
          </a:p>
          <a:p>
            <a:pPr>
              <a:lnSpc>
                <a:spcPct val="10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Exception</a:t>
            </a:r>
            <a:r>
              <a:rPr lang="en-US" sz="1200" b="1" dirty="0" smtClean="0"/>
              <a:t>: </a:t>
            </a:r>
            <a:r>
              <a:rPr lang="en-US" sz="1200" dirty="0" smtClean="0"/>
              <a:t>request for </a:t>
            </a:r>
            <a:r>
              <a:rPr lang="en-US" sz="1200" dirty="0" err="1" smtClean="0"/>
              <a:t>french</a:t>
            </a:r>
            <a:r>
              <a:rPr lang="en-US" sz="1200" dirty="0" smtClean="0"/>
              <a:t> classes outside of this period </a:t>
            </a:r>
            <a:r>
              <a:rPr lang="en-US" sz="1200" dirty="0"/>
              <a:t>from the agents </a:t>
            </a:r>
            <a:r>
              <a:rPr lang="en-US" sz="1200" dirty="0" smtClean="0"/>
              <a:t>who arrive during 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the year.</a:t>
            </a:r>
            <a:endParaRPr lang="fr-FR" sz="1200" dirty="0"/>
          </a:p>
          <a:p>
            <a:pPr>
              <a:lnSpc>
                <a:spcPct val="100000"/>
              </a:lnSpc>
            </a:pPr>
            <a:endParaRPr lang="fr-FR" sz="1200" dirty="0" smtClean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FF6600"/>
                </a:solidFill>
              </a:rPr>
              <a:t>Info+: 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if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you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want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personnal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language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courses,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away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Inria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just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near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Inria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there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: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</a:rPr>
              <a:t>ELIKA TRAINING!</a:t>
            </a:r>
            <a:endParaRPr lang="fr-FR" sz="12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dirty="0" smtClean="0">
                <a:hlinkClick r:id="rId4"/>
              </a:rPr>
              <a:t>contact@elikatraining.com</a:t>
            </a:r>
            <a:endParaRPr lang="fr-FR" sz="1200" dirty="0" smtClean="0"/>
          </a:p>
          <a:p>
            <a:pPr>
              <a:lnSpc>
                <a:spcPct val="150000"/>
              </a:lnSpc>
            </a:pPr>
            <a:r>
              <a:rPr lang="fr-FR" sz="1200" b="1" dirty="0" smtClean="0">
                <a:sym typeface="Wingdings 2"/>
              </a:rPr>
              <a:t></a:t>
            </a:r>
            <a:r>
              <a:rPr lang="fr-FR" sz="1200" dirty="0" smtClean="0"/>
              <a:t> </a:t>
            </a:r>
            <a:r>
              <a:rPr lang="fr-FR" sz="1200" dirty="0"/>
              <a:t>+ 33 (0) 661 143 </a:t>
            </a:r>
            <a:r>
              <a:rPr lang="fr-FR" sz="1200" dirty="0" smtClean="0"/>
              <a:t>565</a:t>
            </a:r>
          </a:p>
          <a:p>
            <a:pPr>
              <a:lnSpc>
                <a:spcPct val="150000"/>
              </a:lnSpc>
            </a:pPr>
            <a:r>
              <a:rPr lang="fr-FR" sz="1200" b="1" dirty="0">
                <a:sym typeface="Wingdings 2"/>
              </a:rPr>
              <a:t></a:t>
            </a:r>
            <a:r>
              <a:rPr lang="fr-FR" sz="1200" dirty="0">
                <a:sym typeface="Wingdings 2"/>
              </a:rPr>
              <a:t> </a:t>
            </a:r>
            <a:r>
              <a:rPr lang="fr-FR" sz="1200" dirty="0" smtClean="0"/>
              <a:t>+</a:t>
            </a:r>
            <a:r>
              <a:rPr lang="fr-FR" sz="1200" dirty="0"/>
              <a:t>33 (0) 981 650 812</a:t>
            </a:r>
          </a:p>
          <a:p>
            <a:pPr>
              <a:lnSpc>
                <a:spcPct val="150000"/>
              </a:lnSpc>
            </a:pPr>
            <a:r>
              <a:rPr lang="fr-FR" sz="1200" b="1" dirty="0"/>
              <a:t>Centre </a:t>
            </a:r>
            <a:r>
              <a:rPr lang="fr-FR" sz="1200" b="1" dirty="0" err="1" smtClean="0"/>
              <a:t>Regus</a:t>
            </a:r>
            <a:r>
              <a:rPr lang="fr-FR" sz="1200" b="1" dirty="0" smtClean="0"/>
              <a:t> – </a:t>
            </a:r>
            <a:r>
              <a:rPr lang="fr-FR" sz="1200" dirty="0" smtClean="0"/>
              <a:t>Bâ </a:t>
            </a:r>
            <a:r>
              <a:rPr lang="fr-FR" sz="1200" dirty="0" err="1" smtClean="0"/>
              <a:t>timent</a:t>
            </a:r>
            <a:r>
              <a:rPr lang="fr-FR" sz="1200" dirty="0" smtClean="0"/>
              <a:t> </a:t>
            </a:r>
            <a:r>
              <a:rPr lang="fr-FR" sz="1200" dirty="0"/>
              <a:t>Aristote </a:t>
            </a:r>
            <a:r>
              <a:rPr lang="fr-FR" sz="1200" dirty="0" smtClean="0"/>
              <a:t>A - Les </a:t>
            </a:r>
            <a:r>
              <a:rPr lang="fr-FR" sz="1200" dirty="0"/>
              <a:t>Algorithmes</a:t>
            </a:r>
          </a:p>
          <a:p>
            <a:pPr>
              <a:lnSpc>
                <a:spcPct val="150000"/>
              </a:lnSpc>
            </a:pPr>
            <a:r>
              <a:rPr lang="fr-FR" sz="1200" dirty="0"/>
              <a:t>2000 route des Lucioles</a:t>
            </a:r>
          </a:p>
          <a:p>
            <a:pPr>
              <a:lnSpc>
                <a:spcPct val="150000"/>
              </a:lnSpc>
            </a:pPr>
            <a:r>
              <a:rPr lang="fr-FR" sz="1200" dirty="0"/>
              <a:t>06164 </a:t>
            </a:r>
            <a:r>
              <a:rPr lang="fr-FR" sz="1200" dirty="0" smtClean="0"/>
              <a:t>Biot Sophia </a:t>
            </a:r>
            <a:r>
              <a:rPr lang="fr-FR" sz="1200" dirty="0"/>
              <a:t>Antipolis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hlinkClick r:id="rId5"/>
              </a:rPr>
              <a:t>http://www.elikatraining.com/index.php/en</a:t>
            </a:r>
            <a:r>
              <a:rPr lang="fr-FR" sz="1200" dirty="0" smtClean="0">
                <a:hlinkClick r:id="rId5"/>
              </a:rPr>
              <a:t>/</a:t>
            </a:r>
            <a:endParaRPr lang="fr-FR" sz="1200" dirty="0" smtClean="0"/>
          </a:p>
          <a:p>
            <a:endParaRPr lang="fr-FR" sz="1200" dirty="0"/>
          </a:p>
          <a:p>
            <a:pPr>
              <a:lnSpc>
                <a:spcPct val="150000"/>
              </a:lnSpc>
            </a:pPr>
            <a:endParaRPr lang="fr-FR" sz="12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404664"/>
            <a:ext cx="7540625" cy="504056"/>
          </a:xfrm>
        </p:spPr>
        <p:txBody>
          <a:bodyPr/>
          <a:lstStyle/>
          <a:p>
            <a:r>
              <a:rPr lang="fr-FR" dirty="0" err="1" smtClean="0"/>
              <a:t>Days</a:t>
            </a:r>
            <a:r>
              <a:rPr lang="fr-FR" dirty="0" smtClean="0"/>
              <a:t> Off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196752"/>
            <a:ext cx="7776864" cy="4824536"/>
          </a:xfr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  <a:sym typeface="Wingdings" pitchFamily="2" charset="2"/>
              </a:rPr>
              <a:t> </a:t>
            </a:r>
            <a:r>
              <a:rPr lang="fr-FR" sz="1200" b="1" dirty="0" err="1" smtClean="0">
                <a:solidFill>
                  <a:srgbClr val="0070C0"/>
                </a:solidFill>
                <a:sym typeface="Wingdings" pitchFamily="2" charset="2"/>
              </a:rPr>
              <a:t>Inria</a:t>
            </a:r>
            <a:r>
              <a:rPr lang="fr-FR" sz="12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 pitchFamily="2" charset="2"/>
              </a:rPr>
              <a:t>work</a:t>
            </a:r>
            <a:r>
              <a:rPr lang="fr-FR" sz="12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 pitchFamily="2" charset="2"/>
              </a:rPr>
              <a:t>Contract</a:t>
            </a:r>
            <a:r>
              <a:rPr lang="fr-FR" sz="1200" b="1" dirty="0" smtClean="0">
                <a:solidFill>
                  <a:srgbClr val="0070C0"/>
                </a:solidFill>
                <a:sym typeface="Wingdings" pitchFamily="2" charset="2"/>
              </a:rPr>
              <a:t> + </a:t>
            </a:r>
            <a:r>
              <a:rPr lang="fr-FR" sz="1200" b="1" dirty="0" err="1" smtClean="0">
                <a:solidFill>
                  <a:srgbClr val="0070C0"/>
                </a:solidFill>
                <a:sym typeface="Wingdings" pitchFamily="2" charset="2"/>
              </a:rPr>
              <a:t>Internship</a:t>
            </a:r>
            <a:r>
              <a:rPr lang="fr-FR" sz="1200" b="1" dirty="0" smtClean="0">
                <a:solidFill>
                  <a:srgbClr val="0070C0"/>
                </a:solidFill>
                <a:sym typeface="Wingdings" pitchFamily="2" charset="2"/>
              </a:rPr>
              <a:t> agreement </a:t>
            </a:r>
            <a:r>
              <a:rPr lang="fr-FR" sz="1200" dirty="0" err="1" smtClean="0">
                <a:sym typeface="Wingdings" pitchFamily="2" charset="2"/>
              </a:rPr>
              <a:t>you</a:t>
            </a:r>
            <a:r>
              <a:rPr lang="fr-FR" sz="1200" dirty="0" smtClean="0">
                <a:sym typeface="Wingdings" pitchFamily="2" charset="2"/>
              </a:rPr>
              <a:t> are </a:t>
            </a:r>
            <a:r>
              <a:rPr lang="fr-FR" sz="1200" dirty="0" err="1" smtClean="0">
                <a:sym typeface="Wingdings" pitchFamily="2" charset="2"/>
              </a:rPr>
              <a:t>entitled</a:t>
            </a:r>
            <a:r>
              <a:rPr lang="fr-FR" sz="1200" dirty="0" smtClean="0">
                <a:sym typeface="Wingdings" pitchFamily="2" charset="2"/>
              </a:rPr>
              <a:t> to </a:t>
            </a:r>
            <a:r>
              <a:rPr lang="fr-FR" sz="1200" dirty="0" err="1" smtClean="0">
                <a:sym typeface="Wingdings" pitchFamily="2" charset="2"/>
              </a:rPr>
              <a:t>days</a:t>
            </a:r>
            <a:r>
              <a:rPr lang="fr-FR" sz="1200" dirty="0" smtClean="0">
                <a:sym typeface="Wingdings" pitchFamily="2" charset="2"/>
              </a:rPr>
              <a:t> off (about 2,5 </a:t>
            </a:r>
            <a:r>
              <a:rPr lang="fr-FR" sz="1200" dirty="0" err="1" smtClean="0">
                <a:sym typeface="Wingdings" pitchFamily="2" charset="2"/>
              </a:rPr>
              <a:t>days</a:t>
            </a:r>
            <a:r>
              <a:rPr lang="fr-FR" sz="1200" dirty="0" smtClean="0">
                <a:sym typeface="Wingdings" pitchFamily="2" charset="2"/>
              </a:rPr>
              <a:t> a </a:t>
            </a:r>
            <a:r>
              <a:rPr lang="fr-FR" sz="1200" dirty="0" err="1" smtClean="0">
                <a:sym typeface="Wingdings" pitchFamily="2" charset="2"/>
              </a:rPr>
              <a:t>month</a:t>
            </a:r>
            <a:r>
              <a:rPr lang="fr-FR" sz="1200" dirty="0" smtClean="0">
                <a:sym typeface="Wingdings" pitchFamily="2" charset="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r-FR" sz="1200" b="1" dirty="0" err="1" smtClean="0">
                <a:sym typeface="Wingdings" pitchFamily="2" charset="2"/>
              </a:rPr>
              <a:t>After</a:t>
            </a:r>
            <a:r>
              <a:rPr lang="fr-FR" sz="1200" b="1" dirty="0" smtClean="0">
                <a:sym typeface="Wingdings" pitchFamily="2" charset="2"/>
              </a:rPr>
              <a:t> </a:t>
            </a:r>
            <a:r>
              <a:rPr lang="fr-FR" sz="1200" b="1" dirty="0" err="1" smtClean="0">
                <a:sym typeface="Wingdings" pitchFamily="2" charset="2"/>
              </a:rPr>
              <a:t>asking</a:t>
            </a:r>
            <a:r>
              <a:rPr lang="fr-FR" sz="1200" b="1" dirty="0" smtClean="0">
                <a:sym typeface="Wingdings" pitchFamily="2" charset="2"/>
              </a:rPr>
              <a:t> to </a:t>
            </a:r>
            <a:r>
              <a:rPr lang="fr-FR" sz="1200" b="1" dirty="0" err="1" smtClean="0">
                <a:sym typeface="Wingdings" pitchFamily="2" charset="2"/>
              </a:rPr>
              <a:t>your</a:t>
            </a:r>
            <a:r>
              <a:rPr lang="fr-FR" sz="1200" b="1" dirty="0" smtClean="0">
                <a:sym typeface="Wingdings" pitchFamily="2" charset="2"/>
              </a:rPr>
              <a:t> team leader</a:t>
            </a:r>
            <a:r>
              <a:rPr lang="fr-FR" sz="1200" dirty="0" smtClean="0">
                <a:sym typeface="Wingdings" pitchFamily="2" charset="2"/>
              </a:rPr>
              <a:t>, </a:t>
            </a:r>
            <a:r>
              <a:rPr lang="fr-FR" sz="1200" dirty="0" err="1" smtClean="0">
                <a:sym typeface="Wingdings" pitchFamily="2" charset="2"/>
              </a:rPr>
              <a:t>you</a:t>
            </a:r>
            <a:r>
              <a:rPr lang="fr-FR" sz="1200" dirty="0" smtClean="0">
                <a:sym typeface="Wingdings" pitchFamily="2" charset="2"/>
              </a:rPr>
              <a:t> have to </a:t>
            </a:r>
            <a:r>
              <a:rPr lang="fr-FR" sz="1200" dirty="0" err="1" smtClean="0">
                <a:sym typeface="Wingdings" pitchFamily="2" charset="2"/>
              </a:rPr>
              <a:t>fill</a:t>
            </a:r>
            <a:r>
              <a:rPr lang="fr-FR" sz="1200" dirty="0" smtClean="0">
                <a:sym typeface="Wingdings" pitchFamily="2" charset="2"/>
              </a:rPr>
              <a:t> in </a:t>
            </a:r>
            <a:r>
              <a:rPr lang="fr-FR" sz="1200" b="1" dirty="0" smtClean="0">
                <a:sym typeface="Wingdings" pitchFamily="2" charset="2"/>
              </a:rPr>
              <a:t>CASA</a:t>
            </a:r>
            <a:r>
              <a:rPr lang="fr-FR" sz="1200" b="1" dirty="0" smtClean="0">
                <a:solidFill>
                  <a:srgbClr val="FF0000"/>
                </a:solidFill>
                <a:sym typeface="Wingdings" pitchFamily="2" charset="2"/>
              </a:rPr>
              <a:t>*</a:t>
            </a:r>
            <a:r>
              <a:rPr lang="fr-FR" sz="1200" dirty="0" smtClean="0">
                <a:sym typeface="Wingdings" pitchFamily="2" charset="2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200" dirty="0" smtClean="0">
                <a:hlinkClick r:id="rId2"/>
              </a:rPr>
              <a:t>https</a:t>
            </a:r>
            <a:r>
              <a:rPr lang="en-US" sz="1200" dirty="0">
                <a:hlinkClick r:id="rId2"/>
              </a:rPr>
              <a:t>://</a:t>
            </a:r>
            <a:r>
              <a:rPr lang="en-US" sz="1200" dirty="0" smtClean="0">
                <a:hlinkClick r:id="rId2"/>
              </a:rPr>
              <a:t>casa.inria.fr/auth.php</a:t>
            </a:r>
            <a:endParaRPr lang="en-US" sz="1200" dirty="0" smtClean="0"/>
          </a:p>
          <a:p>
            <a:pPr>
              <a:lnSpc>
                <a:spcPct val="150000"/>
              </a:lnSpc>
            </a:pPr>
            <a:r>
              <a:rPr lang="fr-FR" sz="12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>
                <a:solidFill>
                  <a:srgbClr val="0070C0"/>
                </a:solidFill>
                <a:sym typeface="Wingdings"/>
              </a:rPr>
              <a:t>When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there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is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a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bank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holiday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or National RTT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during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the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holidays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that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you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want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to book,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you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have to</a:t>
            </a:r>
          </a:p>
          <a:p>
            <a:pPr>
              <a:lnSpc>
                <a:spcPct val="150000"/>
              </a:lnSpc>
            </a:pP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fill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out CASA in 2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steps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(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before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the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bank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holiday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and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after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it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)</a:t>
            </a:r>
          </a:p>
          <a:p>
            <a:pPr>
              <a:lnSpc>
                <a:spcPct val="150000"/>
              </a:lnSpc>
            </a:pPr>
            <a:endParaRPr lang="fr-FR" sz="1200" b="1" dirty="0">
              <a:solidFill>
                <a:srgbClr val="0070C0"/>
              </a:solidFill>
              <a:sym typeface="Wingdings"/>
            </a:endParaRP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FF0000"/>
                </a:solidFill>
                <a:sym typeface="Wingdings"/>
              </a:rPr>
              <a:t>*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NO CASA for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interns</a:t>
            </a:r>
            <a:endParaRPr lang="fr-FR" sz="1200" b="1" dirty="0" smtClean="0">
              <a:solidFill>
                <a:srgbClr val="0070C0"/>
              </a:solidFill>
              <a:sym typeface="Wingdings"/>
            </a:endParaRP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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After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approval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from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the team leader about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your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absence, update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it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in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your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calendar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Zimbra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1200" dirty="0" smtClean="0"/>
          </a:p>
          <a:p>
            <a:pPr>
              <a:lnSpc>
                <a:spcPct val="150000"/>
              </a:lnSpc>
            </a:pPr>
            <a:r>
              <a:rPr lang="en-US" sz="1200" dirty="0" smtClean="0"/>
              <a:t>For the status outside </a:t>
            </a:r>
            <a:r>
              <a:rPr lang="en-US" sz="1200" dirty="0" err="1" smtClean="0"/>
              <a:t>Inria</a:t>
            </a:r>
            <a:r>
              <a:rPr lang="en-US" sz="1200" dirty="0" smtClean="0"/>
              <a:t> (no paid by </a:t>
            </a:r>
            <a:r>
              <a:rPr lang="en-US" sz="1200" dirty="0" err="1" smtClean="0"/>
              <a:t>Inria</a:t>
            </a:r>
            <a:r>
              <a:rPr lang="en-US" sz="1200" dirty="0" smtClean="0"/>
              <a:t>), please inform the team leader about your absence. </a:t>
            </a:r>
          </a:p>
          <a:p>
            <a:pPr>
              <a:lnSpc>
                <a:spcPct val="150000"/>
              </a:lnSpc>
            </a:pPr>
            <a:endParaRPr lang="en-US" sz="1200" dirty="0" smtClean="0"/>
          </a:p>
          <a:p>
            <a:pPr>
              <a:lnSpc>
                <a:spcPct val="150000"/>
              </a:lnSpc>
            </a:pPr>
            <a:r>
              <a:rPr lang="fr-FR" sz="1200" b="1" u="sng" dirty="0" smtClean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b="1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800" b="1" dirty="0" err="1">
                <a:solidFill>
                  <a:srgbClr val="0070C0"/>
                </a:solidFill>
                <a:sym typeface="Wingdings"/>
              </a:rPr>
              <a:t>D</a:t>
            </a:r>
            <a:r>
              <a:rPr lang="fr-FR" sz="1200" b="1" dirty="0" err="1">
                <a:solidFill>
                  <a:srgbClr val="0070C0"/>
                </a:solidFill>
                <a:sym typeface="Wingdings"/>
              </a:rPr>
              <a:t>ays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 off </a:t>
            </a:r>
            <a:r>
              <a:rPr lang="fr-FR" sz="1200" b="1" dirty="0" err="1">
                <a:solidFill>
                  <a:srgbClr val="0070C0"/>
                </a:solidFill>
                <a:sym typeface="Wingdings"/>
              </a:rPr>
              <a:t>from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 N-1 </a:t>
            </a:r>
            <a:r>
              <a:rPr lang="fr-FR" sz="1200" b="1" dirty="0" err="1">
                <a:solidFill>
                  <a:srgbClr val="0070C0"/>
                </a:solidFill>
                <a:sym typeface="Wingdings"/>
              </a:rPr>
              <a:t>submitted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>
                <a:solidFill>
                  <a:srgbClr val="0070C0"/>
                </a:solidFill>
                <a:sym typeface="Wingdings"/>
              </a:rPr>
              <a:t>after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 April 30th N+1 </a:t>
            </a:r>
            <a:r>
              <a:rPr lang="fr-FR" sz="1200" b="1" dirty="0" err="1">
                <a:solidFill>
                  <a:srgbClr val="0070C0"/>
                </a:solidFill>
                <a:sym typeface="Wingdings"/>
              </a:rPr>
              <a:t>won’t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>
                <a:solidFill>
                  <a:srgbClr val="0070C0"/>
                </a:solidFill>
                <a:sym typeface="Wingdings"/>
              </a:rPr>
              <a:t>be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200" b="1" dirty="0" err="1">
                <a:solidFill>
                  <a:srgbClr val="0070C0"/>
                </a:solidFill>
                <a:sym typeface="Wingdings"/>
              </a:rPr>
              <a:t>accepted</a:t>
            </a:r>
            <a:r>
              <a:rPr lang="fr-FR" sz="1200" b="1" dirty="0">
                <a:solidFill>
                  <a:srgbClr val="0070C0"/>
                </a:solidFill>
                <a:sym typeface="Wingdings"/>
              </a:rPr>
              <a:t>!</a:t>
            </a:r>
          </a:p>
          <a:p>
            <a:pPr marL="0" indent="0"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  <a:sym typeface="Wingdings 2"/>
              </a:rPr>
              <a:t>For </a:t>
            </a:r>
            <a:r>
              <a:rPr lang="fr-FR" sz="1200" b="1" dirty="0" err="1" smtClean="0">
                <a:solidFill>
                  <a:srgbClr val="0070C0"/>
                </a:solidFill>
                <a:sym typeface="Wingdings 2"/>
              </a:rPr>
              <a:t>example</a:t>
            </a:r>
            <a:r>
              <a:rPr lang="fr-FR" sz="1200" b="1" dirty="0" smtClean="0">
                <a:solidFill>
                  <a:srgbClr val="0070C0"/>
                </a:solidFill>
                <a:sym typeface="Wingdings 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we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are the 04/02/2018 and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you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have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still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like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5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days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off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from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2017 </a:t>
            </a:r>
          </a:p>
          <a:p>
            <a:pPr marL="0" indent="0">
              <a:lnSpc>
                <a:spcPct val="150000"/>
              </a:lnSpc>
            </a:pP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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Take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them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before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30/04/2018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otherwise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they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will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be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lost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!</a:t>
            </a:r>
            <a:endParaRPr lang="fr-FR" sz="1200" dirty="0" smtClean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fr-FR" sz="12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200" dirty="0" err="1" smtClean="0">
                <a:sym typeface="Wingdings" pitchFamily="2" charset="2"/>
              </a:rPr>
              <a:t>Below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>
                <a:sym typeface="Wingdings" pitchFamily="2" charset="2"/>
              </a:rPr>
              <a:t>the </a:t>
            </a:r>
            <a:r>
              <a:rPr lang="fr-FR" sz="1200" dirty="0" err="1">
                <a:sym typeface="Wingdings" pitchFamily="2" charset="2"/>
              </a:rPr>
              <a:t>link</a:t>
            </a:r>
            <a:r>
              <a:rPr lang="fr-FR" sz="1200" dirty="0">
                <a:sym typeface="Wingdings" pitchFamily="2" charset="2"/>
              </a:rPr>
              <a:t> to </a:t>
            </a:r>
            <a:r>
              <a:rPr lang="fr-FR" sz="1200" dirty="0" err="1">
                <a:sym typeface="Wingdings" pitchFamily="2" charset="2"/>
              </a:rPr>
              <a:t>inform</a:t>
            </a:r>
            <a:r>
              <a:rPr lang="fr-FR" sz="1200" dirty="0">
                <a:sym typeface="Wingdings" pitchFamily="2" charset="2"/>
              </a:rPr>
              <a:t> </a:t>
            </a:r>
            <a:r>
              <a:rPr lang="fr-FR" sz="1200" dirty="0" err="1">
                <a:sym typeface="Wingdings" pitchFamily="2" charset="2"/>
              </a:rPr>
              <a:t>you</a:t>
            </a:r>
            <a:r>
              <a:rPr lang="fr-FR" sz="1200" dirty="0">
                <a:sym typeface="Wingdings" pitchFamily="2" charset="2"/>
              </a:rPr>
              <a:t> about </a:t>
            </a:r>
            <a:r>
              <a:rPr lang="fr-FR" sz="1200" b="1" dirty="0">
                <a:solidFill>
                  <a:srgbClr val="0070C0"/>
                </a:solidFill>
                <a:sym typeface="Wingdings" pitchFamily="2" charset="2"/>
              </a:rPr>
              <a:t>f</a:t>
            </a:r>
            <a:r>
              <a:rPr lang="fr-FR" sz="1200" b="1" dirty="0" smtClean="0">
                <a:solidFill>
                  <a:srgbClr val="0070C0"/>
                </a:solidFill>
                <a:sym typeface="Wingdings" pitchFamily="2" charset="2"/>
              </a:rPr>
              <a:t>rench </a:t>
            </a:r>
            <a:r>
              <a:rPr lang="fr-FR" sz="1200" b="1" dirty="0" err="1">
                <a:solidFill>
                  <a:srgbClr val="0070C0"/>
                </a:solidFill>
                <a:sym typeface="Wingdings" pitchFamily="2" charset="2"/>
              </a:rPr>
              <a:t>bank</a:t>
            </a:r>
            <a:r>
              <a:rPr lang="fr-FR" sz="1200" b="1" dirty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200" b="1" dirty="0" err="1">
                <a:solidFill>
                  <a:srgbClr val="0070C0"/>
                </a:solidFill>
                <a:sym typeface="Wingdings" pitchFamily="2" charset="2"/>
              </a:rPr>
              <a:t>Holidays</a:t>
            </a:r>
            <a:endParaRPr lang="fr-FR" sz="1200" b="1" dirty="0">
              <a:solidFill>
                <a:srgbClr val="0070C0"/>
              </a:solidFill>
              <a:sym typeface="Wingdings" pitchFamily="2" charset="2"/>
              <a:hlinkClick r:id="rId3"/>
            </a:endParaRPr>
          </a:p>
          <a:p>
            <a:pPr>
              <a:lnSpc>
                <a:spcPct val="150000"/>
              </a:lnSpc>
            </a:pPr>
            <a:r>
              <a:rPr lang="fr-FR" sz="1200" dirty="0" smtClean="0">
                <a:hlinkClick r:id="rId3"/>
              </a:rPr>
              <a:t>http</a:t>
            </a:r>
            <a:r>
              <a:rPr lang="fr-FR" sz="1200" dirty="0">
                <a:hlinkClick r:id="rId3"/>
              </a:rPr>
              <a:t>://</a:t>
            </a:r>
            <a:r>
              <a:rPr lang="fr-FR" sz="1200" dirty="0" smtClean="0">
                <a:hlinkClick r:id="rId3"/>
              </a:rPr>
              <a:t>intranet.inria.fr/drh/dossiers/conge/calendrier.html</a:t>
            </a:r>
            <a:endParaRPr lang="fr-FR" sz="1200" dirty="0" smtClean="0"/>
          </a:p>
          <a:p>
            <a:endParaRPr lang="en-US" sz="1200" b="1" dirty="0" smtClean="0"/>
          </a:p>
        </p:txBody>
      </p:sp>
      <p:pic>
        <p:nvPicPr>
          <p:cNvPr id="3" name="Image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4623"/>
            <a:ext cx="1512168" cy="1006279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9375" y="3668191"/>
            <a:ext cx="7486650" cy="696913"/>
          </a:xfrm>
        </p:spPr>
        <p:txBody>
          <a:bodyPr/>
          <a:lstStyle/>
          <a:p>
            <a:r>
              <a:rPr lang="fr-FR" dirty="0" err="1" smtClean="0"/>
              <a:t>Sporting</a:t>
            </a:r>
            <a:r>
              <a:rPr lang="fr-FR" dirty="0" smtClean="0"/>
              <a:t>, Cultural &amp; Social Life = AGOS</a:t>
            </a:r>
            <a:endParaRPr lang="fr-FR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12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692696"/>
            <a:ext cx="7540625" cy="1143000"/>
          </a:xfrm>
        </p:spPr>
        <p:txBody>
          <a:bodyPr/>
          <a:lstStyle/>
          <a:p>
            <a:r>
              <a:rPr lang="fr-FR" dirty="0" err="1" smtClean="0"/>
              <a:t>Sporting</a:t>
            </a:r>
            <a:r>
              <a:rPr lang="fr-FR" dirty="0" smtClean="0"/>
              <a:t>, Cultural &amp; Social Life</a:t>
            </a:r>
            <a:br>
              <a:rPr lang="fr-FR" dirty="0" smtClean="0"/>
            </a:br>
            <a:r>
              <a:rPr lang="fr-FR" sz="2000" i="1" u="sng" dirty="0" err="1" smtClean="0">
                <a:solidFill>
                  <a:srgbClr val="FF6600"/>
                </a:solidFill>
              </a:rPr>
              <a:t>Beneficial</a:t>
            </a:r>
            <a:r>
              <a:rPr lang="fr-FR" sz="2000" i="1" u="sng" dirty="0" smtClean="0">
                <a:solidFill>
                  <a:srgbClr val="FF6600"/>
                </a:solidFill>
              </a:rPr>
              <a:t> </a:t>
            </a:r>
            <a:r>
              <a:rPr lang="fr-FR" sz="2000" i="1" u="sng" dirty="0" err="1" smtClean="0">
                <a:solidFill>
                  <a:srgbClr val="FF6600"/>
                </a:solidFill>
              </a:rPr>
              <a:t>Owner</a:t>
            </a:r>
            <a:r>
              <a:rPr lang="fr-FR" sz="2000" i="1" u="sng" dirty="0" smtClean="0">
                <a:solidFill>
                  <a:srgbClr val="FF6600"/>
                </a:solidFill>
              </a:rPr>
              <a:t>:</a:t>
            </a:r>
            <a:r>
              <a:rPr lang="fr-FR" sz="2000" i="1" dirty="0" smtClean="0">
                <a:solidFill>
                  <a:srgbClr val="FF6600"/>
                </a:solidFill>
              </a:rPr>
              <a:t> </a:t>
            </a:r>
            <a:r>
              <a:rPr lang="fr-FR" sz="1400" i="1" dirty="0" smtClean="0">
                <a:solidFill>
                  <a:srgbClr val="FF6600"/>
                </a:solidFill>
              </a:rPr>
              <a:t>Be </a:t>
            </a:r>
            <a:r>
              <a:rPr lang="fr-FR" sz="1400" i="1" dirty="0" err="1" smtClean="0">
                <a:solidFill>
                  <a:srgbClr val="FF6600"/>
                </a:solidFill>
              </a:rPr>
              <a:t>paid</a:t>
            </a:r>
            <a:r>
              <a:rPr lang="fr-FR" sz="1400" i="1" dirty="0" smtClean="0">
                <a:solidFill>
                  <a:srgbClr val="FF6600"/>
                </a:solidFill>
              </a:rPr>
              <a:t> by </a:t>
            </a:r>
            <a:r>
              <a:rPr lang="fr-FR" sz="1400" i="1" dirty="0" err="1" smtClean="0">
                <a:solidFill>
                  <a:srgbClr val="FF6600"/>
                </a:solidFill>
              </a:rPr>
              <a:t>Inria</a:t>
            </a:r>
            <a:endParaRPr lang="fr-FR" sz="1400" i="1" dirty="0">
              <a:solidFill>
                <a:srgbClr val="FF660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31640" y="1988840"/>
            <a:ext cx="7992888" cy="4032448"/>
          </a:xfr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</a:rPr>
              <a:t>AGOS</a:t>
            </a:r>
            <a:endParaRPr lang="en-US" sz="1400" b="1" dirty="0" smtClean="0">
              <a:solidFill>
                <a:srgbClr val="0070C0"/>
              </a:solidFill>
              <a:hlinkClick r:id="rId2"/>
            </a:endParaRPr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Association de </a:t>
            </a: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Gestion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 des Oeuvres </a:t>
            </a: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Sociales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l’INRIA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/ Management Service activities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Association, governed by 1901 law &amp; managed by and for INRIA agents.</a:t>
            </a:r>
            <a:endParaRPr lang="en-US" sz="1400" dirty="0">
              <a:solidFill>
                <a:schemeClr val="bg1">
                  <a:lumMod val="50000"/>
                </a:schemeClr>
              </a:solidFill>
              <a:hlinkClick r:id="rId2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70C0"/>
                </a:solidFill>
                <a:hlinkClick r:id="rId3"/>
              </a:rPr>
              <a:t>https://</a:t>
            </a:r>
            <a:r>
              <a:rPr lang="en-US" sz="1400" dirty="0" smtClean="0">
                <a:solidFill>
                  <a:srgbClr val="0070C0"/>
                </a:solidFill>
                <a:hlinkClick r:id="rId3"/>
              </a:rPr>
              <a:t>intranet.inria.fr/en/Practical-issues/AGOS/AGOS</a:t>
            </a:r>
            <a:endParaRPr lang="en-US" sz="14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fr-FR" sz="1400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Secrétariat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Building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Ampère -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Room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A112</a:t>
            </a:r>
          </a:p>
          <a:p>
            <a:pPr>
              <a:lnSpc>
                <a:spcPct val="100000"/>
              </a:lnSpc>
            </a:pPr>
            <a:r>
              <a:rPr lang="fr-FR" sz="1400" b="1" dirty="0">
                <a:sym typeface="Wingdings 2"/>
              </a:rPr>
              <a:t>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04 92 38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5062 -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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agos-sophia.assistante@inria.fr</a:t>
            </a:r>
            <a:endParaRPr lang="fr-FR" sz="1400" dirty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fr-FR" sz="1400" dirty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r>
              <a:rPr lang="fr-FR" sz="1400" b="1" u="sng" dirty="0" err="1" smtClean="0">
                <a:solidFill>
                  <a:srgbClr val="FF6600"/>
                </a:solidFill>
                <a:sym typeface="Wingdings" pitchFamily="2" charset="2"/>
              </a:rPr>
              <a:t>Opening</a:t>
            </a:r>
            <a:r>
              <a:rPr lang="fr-FR" sz="1400" b="1" u="sng" dirty="0" smtClean="0">
                <a:solidFill>
                  <a:srgbClr val="FF6600"/>
                </a:solidFill>
                <a:sym typeface="Wingdings" pitchFamily="2" charset="2"/>
              </a:rPr>
              <a:t> </a:t>
            </a:r>
            <a:r>
              <a:rPr lang="fr-FR" sz="1400" b="1" u="sng" dirty="0" err="1" smtClean="0">
                <a:solidFill>
                  <a:srgbClr val="FF6600"/>
                </a:solidFill>
                <a:sym typeface="Wingdings" pitchFamily="2" charset="2"/>
              </a:rPr>
              <a:t>Hours</a:t>
            </a:r>
            <a:endParaRPr lang="fr-FR" sz="1400" b="1" u="sng" dirty="0" smtClean="0">
              <a:solidFill>
                <a:srgbClr val="FF660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No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currently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permanent assistant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è"/>
            </a:pPr>
            <a:r>
              <a:rPr lang="fr-FR" sz="1400" i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You </a:t>
            </a:r>
            <a:r>
              <a:rPr lang="fr-FR" sz="1400" i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will</a:t>
            </a:r>
            <a:r>
              <a:rPr lang="fr-FR" sz="1400" i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FR" sz="1400" i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receive</a:t>
            </a:r>
            <a:r>
              <a:rPr lang="fr-FR" sz="1400" i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the permanence informations </a:t>
            </a:r>
            <a:r>
              <a:rPr lang="fr-FR" sz="1400" i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soon</a:t>
            </a:r>
            <a:endParaRPr lang="fr-FR" sz="1400" i="1" dirty="0" smtClean="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</a:pPr>
            <a:endParaRPr lang="fr-FR" sz="1400" i="1" dirty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r>
              <a:rPr lang="fr-FR" sz="2000" b="1" u="sng" dirty="0" smtClean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400" b="1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As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"/>
              </a:rPr>
              <a:t>you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 use the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"/>
              </a:rPr>
              <a:t>AGOS’Benefits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,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"/>
              </a:rPr>
              <a:t>you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"/>
              </a:rPr>
              <a:t>agree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 to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"/>
              </a:rPr>
              <a:t>be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"/>
              </a:rPr>
              <a:t>AGOS‘Spirit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"/>
              </a:rPr>
              <a:t>observing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 the </a:t>
            </a:r>
            <a:r>
              <a:rPr lang="fr-FR" sz="1400" b="1" u="sng" dirty="0" err="1" smtClean="0">
                <a:solidFill>
                  <a:srgbClr val="0070C0"/>
                </a:solidFill>
                <a:sym typeface="Wingdings"/>
              </a:rPr>
              <a:t>rules</a:t>
            </a:r>
            <a:r>
              <a:rPr lang="fr-FR" sz="1400" b="1" u="sng" dirty="0" smtClean="0">
                <a:solidFill>
                  <a:srgbClr val="0070C0"/>
                </a:solidFill>
                <a:sym typeface="Wingdings"/>
              </a:rPr>
              <a:t> and all</a:t>
            </a:r>
            <a:endParaRPr lang="en-US" sz="1400" i="1" dirty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en-US" sz="1400" dirty="0" smtClean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</p:txBody>
      </p:sp>
      <p:pic>
        <p:nvPicPr>
          <p:cNvPr id="3" name="Image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1127760" cy="594360"/>
          </a:xfrm>
          <a:prstGeom prst="rect">
            <a:avLst/>
          </a:prstGeom>
        </p:spPr>
      </p:pic>
      <p:pic>
        <p:nvPicPr>
          <p:cNvPr id="4" name="Image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666" y="0"/>
            <a:ext cx="2095500" cy="139446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140968"/>
            <a:ext cx="2195736" cy="1646802"/>
          </a:xfrm>
          <a:prstGeom prst="rect">
            <a:avLst/>
          </a:prstGeom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84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936847"/>
            <a:ext cx="7540625" cy="547937"/>
          </a:xfrm>
        </p:spPr>
        <p:txBody>
          <a:bodyPr/>
          <a:lstStyle/>
          <a:p>
            <a:r>
              <a:rPr lang="fr-FR" dirty="0" err="1" smtClean="0"/>
              <a:t>Sporting</a:t>
            </a:r>
            <a:r>
              <a:rPr lang="fr-FR" dirty="0" smtClean="0"/>
              <a:t>, Cultural &amp; Social Life</a:t>
            </a:r>
            <a:endParaRPr lang="fr-FR" sz="1000" i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484784"/>
            <a:ext cx="8695233" cy="4203700"/>
          </a:xfr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endParaRPr lang="en-US" sz="1400" dirty="0" smtClean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</a:t>
            </a:r>
            <a:r>
              <a:rPr lang="en-US" sz="1400" b="1" dirty="0" smtClean="0">
                <a:solidFill>
                  <a:srgbClr val="0070C0"/>
                </a:solidFill>
              </a:rPr>
              <a:t>Discounted rates &amp; facilities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according your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salary &amp;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family, for: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Trip, holidays resort, summer camps, sporting &amp; cultural activities and so on</a:t>
            </a:r>
            <a:endParaRPr lang="en-US" sz="1400" dirty="0">
              <a:solidFill>
                <a:schemeClr val="bg1">
                  <a:lumMod val="50000"/>
                </a:schemeClr>
              </a:solidFill>
              <a:hlinkClick r:id="rId2"/>
            </a:endParaRPr>
          </a:p>
          <a:p>
            <a:pPr>
              <a:lnSpc>
                <a:spcPct val="100000"/>
              </a:lnSpc>
            </a:pPr>
            <a:r>
              <a:rPr lang="fr-FR" sz="1400" dirty="0">
                <a:sym typeface="Wingdings" pitchFamily="2" charset="2"/>
                <a:hlinkClick r:id="rId3"/>
              </a:rPr>
              <a:t>https://</a:t>
            </a:r>
            <a:r>
              <a:rPr lang="fr-FR" sz="1400" dirty="0" smtClean="0">
                <a:sym typeface="Wingdings" pitchFamily="2" charset="2"/>
                <a:hlinkClick r:id="rId3"/>
              </a:rPr>
              <a:t>www-agos.inria.fr/action_sociale.php</a:t>
            </a:r>
            <a:endParaRPr lang="fr-FR" sz="1400" dirty="0" smtClean="0"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r>
              <a:rPr lang="fr-FR" sz="1200" dirty="0">
                <a:sym typeface="Wingdings" pitchFamily="2" charset="2"/>
                <a:hlinkClick r:id="rId4"/>
              </a:rPr>
              <a:t>http://</a:t>
            </a:r>
            <a:r>
              <a:rPr lang="fr-FR" sz="1200" dirty="0" smtClean="0">
                <a:sym typeface="Wingdings" pitchFamily="2" charset="2"/>
                <a:hlinkClick r:id="rId4"/>
              </a:rPr>
              <a:t>www-sop.inria.fr/agos/DR:I/Web/index.php?option=com_content&amp;task=section&amp;id=4&amp;Itemid=31</a:t>
            </a:r>
            <a:endParaRPr lang="fr-FR" sz="1200" dirty="0" smtClean="0"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fr-FR" sz="1400" dirty="0" smtClean="0"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fr-FR" sz="14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dirty="0" smtClean="0">
                <a:sym typeface="Wingdings" pitchFamily="2" charset="2"/>
              </a:rPr>
              <a:t>Access to the 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fitness room </a:t>
            </a:r>
            <a:r>
              <a:rPr lang="fr-FR" sz="1400" dirty="0" smtClean="0">
                <a:sym typeface="Wingdings" pitchFamily="2" charset="2"/>
              </a:rPr>
              <a:t>(building ampère)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070C0"/>
                </a:solidFill>
                <a:hlinkClick r:id="rId2"/>
              </a:rPr>
              <a:t>http://</a:t>
            </a:r>
            <a:r>
              <a:rPr lang="en-US" sz="1100" dirty="0" smtClean="0">
                <a:solidFill>
                  <a:srgbClr val="0070C0"/>
                </a:solidFill>
                <a:hlinkClick r:id="rId2"/>
              </a:rPr>
              <a:t>www-sop.inria.fr/agos/DR:I/Web/index.php?option=com_content&amp;task=category&amp;sectionid=5&amp;id=72&amp;Itemid=30</a:t>
            </a:r>
            <a:endParaRPr lang="en-US" sz="11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 2"/>
              </a:rPr>
              <a:t>To </a:t>
            </a:r>
            <a:r>
              <a:rPr lang="fr-FR" sz="1400" dirty="0" err="1" smtClean="0">
                <a:sym typeface="Wingdings 2"/>
              </a:rPr>
              <a:t>register</a:t>
            </a:r>
            <a:r>
              <a:rPr lang="fr-FR" sz="1400" dirty="0" smtClean="0">
                <a:sym typeface="Wingdings 2"/>
              </a:rPr>
              <a:t>: </a:t>
            </a:r>
            <a:r>
              <a:rPr lang="fr-FR" sz="1400" dirty="0" err="1" smtClean="0">
                <a:sym typeface="Wingdings 2"/>
              </a:rPr>
              <a:t>send</a:t>
            </a:r>
            <a:r>
              <a:rPr lang="fr-FR" sz="1400" dirty="0" smtClean="0">
                <a:sym typeface="Wingdings 2"/>
              </a:rPr>
              <a:t> a </a:t>
            </a:r>
            <a:r>
              <a:rPr lang="fr-FR" sz="1400" b="1" u="sng" dirty="0" err="1" smtClean="0">
                <a:sym typeface="Wingdings 2"/>
              </a:rPr>
              <a:t>medical</a:t>
            </a:r>
            <a:r>
              <a:rPr lang="fr-FR" sz="1400" b="1" u="sng" dirty="0" smtClean="0">
                <a:sym typeface="Wingdings 2"/>
              </a:rPr>
              <a:t> </a:t>
            </a:r>
            <a:r>
              <a:rPr lang="fr-FR" sz="1400" b="1" u="sng" dirty="0" err="1" smtClean="0">
                <a:sym typeface="Wingdings 2"/>
              </a:rPr>
              <a:t>certificate</a:t>
            </a:r>
            <a:r>
              <a:rPr lang="fr-FR" sz="1400" b="1" u="sng" dirty="0" smtClean="0">
                <a:sym typeface="Wingdings 2"/>
              </a:rPr>
              <a:t> </a:t>
            </a:r>
            <a:r>
              <a:rPr lang="fr-FR" sz="1400" dirty="0" smtClean="0">
                <a:sym typeface="Wingdings 2"/>
              </a:rPr>
              <a:t>to </a:t>
            </a:r>
            <a:r>
              <a:rPr lang="fr-FR" sz="1400" b="1" dirty="0" smtClean="0">
                <a:sym typeface="Wingdings 2"/>
                <a:hlinkClick r:id="rId5"/>
              </a:rPr>
              <a:t>agos-fitness@sophia.inria.fr</a:t>
            </a:r>
            <a:endParaRPr lang="fr-FR" sz="1400" b="1" dirty="0" smtClean="0">
              <a:sym typeface="Wingdings 2"/>
            </a:endParaRP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ym typeface="Wingdings 2"/>
              </a:rPr>
              <a:t>To </a:t>
            </a:r>
            <a:r>
              <a:rPr lang="fr-FR" sz="1400" dirty="0" err="1">
                <a:sym typeface="Wingdings 2"/>
              </a:rPr>
              <a:t>credit</a:t>
            </a:r>
            <a:r>
              <a:rPr lang="fr-FR" sz="1400" dirty="0">
                <a:sym typeface="Wingdings 2"/>
              </a:rPr>
              <a:t> the fitness room </a:t>
            </a:r>
            <a:r>
              <a:rPr lang="fr-FR" sz="1400" dirty="0" err="1">
                <a:sym typeface="Wingdings 2"/>
              </a:rPr>
              <a:t>access</a:t>
            </a:r>
            <a:r>
              <a:rPr lang="fr-FR" sz="1400" dirty="0">
                <a:sym typeface="Wingdings 2"/>
              </a:rPr>
              <a:t> on </a:t>
            </a:r>
            <a:r>
              <a:rPr lang="fr-FR" sz="1400" dirty="0" err="1">
                <a:sym typeface="Wingdings 2"/>
              </a:rPr>
              <a:t>your</a:t>
            </a:r>
            <a:r>
              <a:rPr lang="fr-FR" sz="1400" dirty="0">
                <a:sym typeface="Wingdings 2"/>
              </a:rPr>
              <a:t> </a:t>
            </a:r>
            <a:r>
              <a:rPr lang="fr-FR" sz="1400" dirty="0" err="1">
                <a:sym typeface="Wingdings 2"/>
              </a:rPr>
              <a:t>Inria</a:t>
            </a:r>
            <a:r>
              <a:rPr lang="fr-FR" sz="1400" dirty="0">
                <a:sym typeface="Wingdings 2"/>
              </a:rPr>
              <a:t> badge , contact </a:t>
            </a:r>
            <a:r>
              <a:rPr lang="fr-FR" sz="1400" dirty="0">
                <a:hlinkClick r:id="rId6"/>
              </a:rPr>
              <a:t>agos-sophia.assistante@inria.fr</a:t>
            </a:r>
            <a:endParaRPr lang="fr-FR" sz="1400" i="1" dirty="0" smtClean="0"/>
          </a:p>
          <a:p>
            <a:pPr marL="0" indent="0">
              <a:lnSpc>
                <a:spcPct val="150000"/>
              </a:lnSpc>
            </a:pPr>
            <a:endParaRPr lang="fr-FR" sz="1400" dirty="0" smtClean="0"/>
          </a:p>
        </p:txBody>
      </p:sp>
      <p:pic>
        <p:nvPicPr>
          <p:cNvPr id="3" name="Image 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1744"/>
            <a:ext cx="3923928" cy="857031"/>
          </a:xfrm>
          <a:prstGeom prst="rect">
            <a:avLst/>
          </a:prstGeom>
        </p:spPr>
      </p:pic>
      <p:pic>
        <p:nvPicPr>
          <p:cNvPr id="5" name="Imag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1127760" cy="59436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509120"/>
            <a:ext cx="2448273" cy="1836205"/>
          </a:xfrm>
          <a:prstGeom prst="rect">
            <a:avLst/>
          </a:prstGeom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1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35697" cy="1005694"/>
          </a:xfrm>
          <a:prstGeom prst="rect">
            <a:avLst/>
          </a:prstGeom>
        </p:spPr>
      </p:pic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406" y="0"/>
            <a:ext cx="1441594" cy="180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656" y="845840"/>
            <a:ext cx="7540625" cy="782960"/>
          </a:xfrm>
        </p:spPr>
        <p:txBody>
          <a:bodyPr/>
          <a:lstStyle/>
          <a:p>
            <a:r>
              <a:rPr lang="fr-FR" dirty="0" err="1" smtClean="0"/>
              <a:t>Sporting</a:t>
            </a:r>
            <a:r>
              <a:rPr lang="fr-FR" dirty="0" smtClean="0"/>
              <a:t>, Cultural </a:t>
            </a:r>
            <a:r>
              <a:rPr lang="fr-FR" dirty="0"/>
              <a:t>&amp; Social Life</a:t>
            </a:r>
            <a:endParaRPr lang="fr-FR" sz="1000" i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700808"/>
            <a:ext cx="7540625" cy="4203700"/>
          </a:xfr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200" dirty="0">
                <a:sym typeface="Wingdings" pitchFamily="2" charset="2"/>
              </a:rPr>
              <a:t> AGOS </a:t>
            </a:r>
            <a:r>
              <a:rPr lang="fr-FR" sz="1200" b="1" dirty="0" err="1">
                <a:sym typeface="Wingdings" pitchFamily="2" charset="2"/>
              </a:rPr>
              <a:t>partially</a:t>
            </a:r>
            <a:r>
              <a:rPr lang="fr-FR" sz="1200" b="1" dirty="0">
                <a:sym typeface="Wingdings" pitchFamily="2" charset="2"/>
              </a:rPr>
              <a:t> </a:t>
            </a:r>
            <a:r>
              <a:rPr lang="fr-FR" sz="1200" b="1" dirty="0" err="1">
                <a:sym typeface="Wingdings" pitchFamily="2" charset="2"/>
              </a:rPr>
              <a:t>subsidizes</a:t>
            </a:r>
            <a:r>
              <a:rPr lang="fr-FR" sz="1200" b="1" dirty="0">
                <a:sym typeface="Wingdings" pitchFamily="2" charset="2"/>
              </a:rPr>
              <a:t> </a:t>
            </a:r>
            <a:r>
              <a:rPr lang="fr-FR" sz="1200" b="1" dirty="0" err="1">
                <a:sym typeface="Wingdings" pitchFamily="2" charset="2"/>
              </a:rPr>
              <a:t>some</a:t>
            </a:r>
            <a:r>
              <a:rPr lang="fr-FR" sz="1200" b="1" dirty="0">
                <a:sym typeface="Wingdings" pitchFamily="2" charset="2"/>
              </a:rPr>
              <a:t> </a:t>
            </a:r>
            <a:r>
              <a:rPr lang="fr-FR" sz="1200" b="1" dirty="0" err="1">
                <a:sym typeface="Wingdings" pitchFamily="2" charset="2"/>
              </a:rPr>
              <a:t>events</a:t>
            </a:r>
            <a:r>
              <a:rPr lang="fr-FR" sz="1200" dirty="0">
                <a:sym typeface="Wingdings" pitchFamily="2" charset="2"/>
              </a:rPr>
              <a:t>: </a:t>
            </a:r>
            <a:r>
              <a:rPr lang="fr-FR" sz="1200" b="1" dirty="0" err="1">
                <a:solidFill>
                  <a:srgbClr val="0070C0"/>
                </a:solidFill>
                <a:sym typeface="Wingdings" pitchFamily="2" charset="2"/>
              </a:rPr>
              <a:t>cinema</a:t>
            </a:r>
            <a:r>
              <a:rPr lang="fr-FR" sz="1200" b="1" dirty="0">
                <a:solidFill>
                  <a:srgbClr val="0070C0"/>
                </a:solidFill>
                <a:sym typeface="Wingdings" pitchFamily="2" charset="2"/>
              </a:rPr>
              <a:t>, concert, jazz festival, </a:t>
            </a:r>
            <a:r>
              <a:rPr lang="fr-FR" sz="1200" b="1" dirty="0" err="1">
                <a:solidFill>
                  <a:srgbClr val="0070C0"/>
                </a:solidFill>
                <a:sym typeface="Wingdings" pitchFamily="2" charset="2"/>
              </a:rPr>
              <a:t>theater</a:t>
            </a:r>
            <a:r>
              <a:rPr lang="fr-FR" sz="1200" b="1" dirty="0">
                <a:solidFill>
                  <a:srgbClr val="0070C0"/>
                </a:solidFill>
                <a:sym typeface="Wingdings" pitchFamily="2" charset="2"/>
              </a:rPr>
              <a:t> and </a:t>
            </a:r>
            <a:r>
              <a:rPr lang="fr-FR" sz="1200" b="1" dirty="0" err="1">
                <a:solidFill>
                  <a:srgbClr val="0070C0"/>
                </a:solidFill>
                <a:sym typeface="Wingdings" pitchFamily="2" charset="2"/>
              </a:rPr>
              <a:t>so</a:t>
            </a:r>
            <a:r>
              <a:rPr lang="fr-FR" sz="1200" b="1" dirty="0">
                <a:solidFill>
                  <a:srgbClr val="0070C0"/>
                </a:solidFill>
                <a:sym typeface="Wingdings" pitchFamily="2" charset="2"/>
              </a:rPr>
              <a:t> on</a:t>
            </a:r>
            <a:endParaRPr lang="fr-FR" sz="12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dirty="0">
                <a:hlinkClick r:id="rId7"/>
              </a:rPr>
              <a:t>http://www-sop.inria.fr/agos/DR:I/index.php?option=com_content&amp;task=section&amp;id=6&amp;Itemid=34</a:t>
            </a:r>
            <a:endParaRPr lang="fr-FR" sz="1200" dirty="0"/>
          </a:p>
          <a:p>
            <a:pPr>
              <a:lnSpc>
                <a:spcPct val="100000"/>
              </a:lnSpc>
            </a:pPr>
            <a:r>
              <a:rPr lang="fr-FR" sz="1200" dirty="0">
                <a:hlinkClick r:id="rId8"/>
              </a:rPr>
              <a:t>http://</a:t>
            </a:r>
            <a:r>
              <a:rPr lang="fr-FR" sz="1200" dirty="0" smtClean="0">
                <a:hlinkClick r:id="rId8"/>
              </a:rPr>
              <a:t>www-sop.inria.fr/agos/DR:I/Web/index.php?option=com_content&amp;task=view&amp;id=15&amp;Itemid=36</a:t>
            </a:r>
            <a:endParaRPr lang="fr-FR" sz="1200" dirty="0" smtClean="0"/>
          </a:p>
          <a:p>
            <a:pPr>
              <a:lnSpc>
                <a:spcPct val="100000"/>
              </a:lnSpc>
            </a:pPr>
            <a:endParaRPr lang="fr-FR" sz="1200" dirty="0"/>
          </a:p>
          <a:p>
            <a:pPr marL="0" indent="0">
              <a:lnSpc>
                <a:spcPct val="150000"/>
              </a:lnSpc>
            </a:pPr>
            <a:r>
              <a:rPr lang="fr-FR" sz="1200" dirty="0">
                <a:sym typeface="Wingdings" pitchFamily="2" charset="2"/>
              </a:rPr>
              <a:t> </a:t>
            </a:r>
            <a:r>
              <a:rPr lang="fr-FR" sz="1200" b="1" dirty="0" err="1">
                <a:solidFill>
                  <a:srgbClr val="0070C0"/>
                </a:solidFill>
                <a:sym typeface="Wingdings" pitchFamily="2" charset="2"/>
              </a:rPr>
              <a:t>Rooms</a:t>
            </a:r>
            <a:r>
              <a:rPr lang="fr-FR" sz="1200" b="1" dirty="0">
                <a:solidFill>
                  <a:srgbClr val="0070C0"/>
                </a:solidFill>
                <a:sym typeface="Wingdings" pitchFamily="2" charset="2"/>
              </a:rPr>
              <a:t> to </a:t>
            </a:r>
            <a:r>
              <a:rPr lang="fr-FR" sz="1200" b="1" dirty="0" err="1">
                <a:solidFill>
                  <a:srgbClr val="0070C0"/>
                </a:solidFill>
                <a:sym typeface="Wingdings" pitchFamily="2" charset="2"/>
              </a:rPr>
              <a:t>be</a:t>
            </a:r>
            <a:r>
              <a:rPr lang="fr-FR" sz="1200" b="1" dirty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200" b="1" dirty="0" err="1">
                <a:solidFill>
                  <a:srgbClr val="0070C0"/>
                </a:solidFill>
                <a:sym typeface="Wingdings" pitchFamily="2" charset="2"/>
              </a:rPr>
              <a:t>used</a:t>
            </a:r>
            <a:r>
              <a:rPr lang="fr-FR" sz="1200" dirty="0">
                <a:sym typeface="Wingdings" pitchFamily="2" charset="2"/>
              </a:rPr>
              <a:t>: Photo </a:t>
            </a:r>
            <a:r>
              <a:rPr lang="fr-FR" sz="1200" dirty="0" err="1">
                <a:sym typeface="Wingdings" pitchFamily="2" charset="2"/>
              </a:rPr>
              <a:t>lab</a:t>
            </a:r>
            <a:r>
              <a:rPr lang="fr-FR" sz="1200" dirty="0">
                <a:sym typeface="Wingdings" pitchFamily="2" charset="2"/>
              </a:rPr>
              <a:t>, music room …</a:t>
            </a:r>
          </a:p>
          <a:p>
            <a:pPr marL="0" indent="0">
              <a:lnSpc>
                <a:spcPct val="150000"/>
              </a:lnSpc>
            </a:pPr>
            <a:r>
              <a:rPr lang="fr-FR" sz="1200" dirty="0">
                <a:hlinkClick r:id="rId7"/>
              </a:rPr>
              <a:t>http://www-sop.inria.fr/agos/DR:I/index.php?option=com_content&amp;task=section&amp;id=6&amp;Itemid=34</a:t>
            </a:r>
            <a:endParaRPr lang="fr-FR" sz="1200" dirty="0"/>
          </a:p>
          <a:p>
            <a:pPr>
              <a:lnSpc>
                <a:spcPct val="150000"/>
              </a:lnSpc>
            </a:pPr>
            <a:endParaRPr lang="en-US" sz="12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 </a:t>
            </a:r>
            <a:r>
              <a:rPr lang="en-US" sz="1200" dirty="0" smtClean="0">
                <a:solidFill>
                  <a:srgbClr val="0070C0"/>
                </a:solidFill>
              </a:rPr>
              <a:t>Media Gallery: </a:t>
            </a:r>
            <a:r>
              <a:rPr lang="en-US" sz="1200" b="1" dirty="0" err="1">
                <a:solidFill>
                  <a:srgbClr val="0070C0"/>
                </a:solidFill>
              </a:rPr>
              <a:t>BibAgos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(Loan books, comics,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cds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dvds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...)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hlinkClick r:id="rId9"/>
              </a:rPr>
              <a:t>http://www-sop.inria.fr/agos/DR:I/ancienweb/mediatheque</a:t>
            </a:r>
            <a:r>
              <a:rPr lang="fr-FR" sz="1200" dirty="0" smtClean="0">
                <a:hlinkClick r:id="rId9"/>
              </a:rPr>
              <a:t>/</a:t>
            </a:r>
            <a:endParaRPr lang="fr-FR" sz="1200" dirty="0"/>
          </a:p>
          <a:p>
            <a:pPr>
              <a:lnSpc>
                <a:spcPct val="150000"/>
              </a:lnSpc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Room: C008 – 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Building Cauchy</a:t>
            </a: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Valerie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Pascual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books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Sophie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Honnorat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cederom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&amp; CD</a:t>
            </a: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Claire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Senica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:  DVDs</a:t>
            </a: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Nathalie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Bellesso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 &amp; Anita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Guiteau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to welcome you and provide you any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informations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Monday &amp; Thursday: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12h30 13h30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–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hlinkClick r:id="rId10"/>
              </a:rPr>
              <a:t>Permanency Calendar</a:t>
            </a:r>
            <a:endParaRPr lang="fr-FR" sz="1200" i="1" dirty="0" smtClean="0"/>
          </a:p>
          <a:p>
            <a:pPr>
              <a:lnSpc>
                <a:spcPct val="150000"/>
              </a:lnSpc>
            </a:pPr>
            <a:endParaRPr lang="fr-FR" sz="1200" i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163" y="3717032"/>
            <a:ext cx="2016225" cy="1512168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49080"/>
            <a:ext cx="103187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6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37407" y="3596183"/>
            <a:ext cx="6823025" cy="1777033"/>
          </a:xfrm>
        </p:spPr>
        <p:txBody>
          <a:bodyPr/>
          <a:lstStyle/>
          <a:p>
            <a:r>
              <a:rPr lang="fr-FR" dirty="0" smtClean="0"/>
              <a:t>Mission – </a:t>
            </a:r>
            <a:r>
              <a:rPr lang="fr-FR" sz="2800" dirty="0" err="1" smtClean="0"/>
              <a:t>Schema</a:t>
            </a:r>
            <a:r>
              <a:rPr lang="fr-FR" sz="2800" dirty="0" smtClean="0"/>
              <a:t> + IZIGFD + ORELI + </a:t>
            </a:r>
            <a:r>
              <a:rPr lang="fr-FR" sz="2800" dirty="0" err="1" smtClean="0"/>
              <a:t>Ialbatros</a:t>
            </a:r>
            <a:r>
              <a:rPr lang="fr-FR" sz="2800" dirty="0" smtClean="0"/>
              <a:t> + Report mission + Contacts + </a:t>
            </a:r>
            <a:r>
              <a:rPr lang="fr-FR" sz="2800" dirty="0" err="1" smtClean="0"/>
              <a:t>Inria</a:t>
            </a:r>
            <a:r>
              <a:rPr lang="fr-FR" sz="2800" dirty="0" smtClean="0"/>
              <a:t> Car + Cash </a:t>
            </a:r>
            <a:r>
              <a:rPr lang="fr-FR" sz="2800" dirty="0" err="1" smtClean="0"/>
              <a:t>Advance</a:t>
            </a:r>
            <a:r>
              <a:rPr lang="fr-FR" sz="2800" dirty="0" smtClean="0"/>
              <a:t> + </a:t>
            </a:r>
            <a:r>
              <a:rPr lang="fr-FR" sz="2800" dirty="0" err="1" smtClean="0"/>
              <a:t>Travel</a:t>
            </a:r>
            <a:r>
              <a:rPr lang="fr-FR" sz="2800" dirty="0" smtClean="0"/>
              <a:t> </a:t>
            </a:r>
            <a:r>
              <a:rPr lang="fr-FR" sz="2800" dirty="0" err="1" smtClean="0"/>
              <a:t>insurance</a:t>
            </a:r>
            <a:endParaRPr lang="fr-FR" sz="2800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white">
          <a:xfrm>
            <a:off x="1359041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13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17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Schema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fld id="{CCD8A327-4A42-4F42-8894-A6F43B7F265B}" type="slidenum">
              <a:rPr lang="fr-FR" smtClean="0"/>
              <a:pPr/>
              <a:t>55</a:t>
            </a:fld>
            <a:endParaRPr lang="fr-FR" dirty="0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248971"/>
              </p:ext>
            </p:extLst>
          </p:nvPr>
        </p:nvGraphicFramePr>
        <p:xfrm>
          <a:off x="35496" y="1268760"/>
          <a:ext cx="7540625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6084168" y="2132856"/>
            <a:ext cx="2952327" cy="20162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lnSpc>
                <a:spcPct val="150000"/>
              </a:lnSpc>
            </a:pPr>
            <a:r>
              <a:rPr lang="fr-FR" sz="2800" b="1" dirty="0" smtClean="0">
                <a:solidFill>
                  <a:srgbClr val="FF0000"/>
                </a:solidFill>
              </a:rPr>
              <a:t>*</a:t>
            </a:r>
            <a:r>
              <a:rPr lang="fr-FR" sz="1200" b="1" dirty="0" err="1">
                <a:solidFill>
                  <a:schemeClr val="tx2"/>
                </a:solidFill>
                <a:latin typeface="+mn-lt"/>
                <a:ea typeface="+mn-ea"/>
              </a:rPr>
              <a:t>W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e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only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need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 the OM 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number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 for the 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approval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step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 in 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Oreli</a:t>
            </a:r>
            <a:endParaRPr lang="fr-FR" sz="1200" b="1" dirty="0">
              <a:solidFill>
                <a:schemeClr val="tx2"/>
              </a:solidFill>
              <a:latin typeface="+mn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  <a:latin typeface="+mn-lt"/>
                <a:ea typeface="+mn-ea"/>
                <a:sym typeface="Wingdings" panose="05000000000000000000" pitchFamily="2" charset="2"/>
              </a:rPr>
              <a:t>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You </a:t>
            </a:r>
            <a:r>
              <a:rPr lang="fr-FR" sz="1200" b="1" dirty="0" err="1">
                <a:solidFill>
                  <a:schemeClr val="tx2"/>
                </a:solidFill>
                <a:latin typeface="+mn-lt"/>
                <a:ea typeface="+mn-ea"/>
              </a:rPr>
              <a:t>can</a:t>
            </a:r>
            <a:r>
              <a:rPr lang="fr-FR" sz="1200" b="1" dirty="0">
                <a:solidFill>
                  <a:schemeClr val="tx2"/>
                </a:solidFill>
                <a:latin typeface="+mn-lt"/>
                <a:ea typeface="+mn-ea"/>
              </a:rPr>
              <a:t> </a:t>
            </a:r>
            <a:r>
              <a:rPr lang="fr-FR" sz="1200" b="1" dirty="0" err="1">
                <a:solidFill>
                  <a:schemeClr val="tx2"/>
                </a:solidFill>
                <a:latin typeface="+mn-lt"/>
                <a:ea typeface="+mn-ea"/>
              </a:rPr>
              <a:t>pre</a:t>
            </a:r>
            <a:r>
              <a:rPr lang="fr-FR" sz="1200" b="1" dirty="0">
                <a:solidFill>
                  <a:schemeClr val="tx2"/>
                </a:solidFill>
                <a:latin typeface="+mn-lt"/>
                <a:ea typeface="+mn-ea"/>
              </a:rPr>
              <a:t>-book </a:t>
            </a:r>
            <a:r>
              <a:rPr lang="fr-FR" sz="1200" b="1" dirty="0" err="1">
                <a:solidFill>
                  <a:schemeClr val="tx2"/>
                </a:solidFill>
                <a:latin typeface="+mn-lt"/>
                <a:ea typeface="+mn-ea"/>
              </a:rPr>
              <a:t>your</a:t>
            </a:r>
            <a:r>
              <a:rPr lang="fr-FR" sz="1200" b="1" dirty="0">
                <a:solidFill>
                  <a:schemeClr val="tx2"/>
                </a:solidFill>
                <a:latin typeface="+mn-lt"/>
                <a:ea typeface="+mn-ea"/>
              </a:rPr>
              <a:t> 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flight ticket </a:t>
            </a:r>
          </a:p>
          <a:p>
            <a:pPr>
              <a:lnSpc>
                <a:spcPct val="150000"/>
              </a:lnSpc>
            </a:pP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with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 ORELI 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without</a:t>
            </a:r>
            <a:r>
              <a:rPr lang="fr-FR" sz="1200" b="1" dirty="0" smtClean="0">
                <a:solidFill>
                  <a:schemeClr val="tx2"/>
                </a:solidFill>
                <a:latin typeface="+mn-lt"/>
                <a:ea typeface="+mn-ea"/>
              </a:rPr>
              <a:t> the OM </a:t>
            </a:r>
            <a:r>
              <a:rPr lang="fr-FR" sz="1200" b="1" dirty="0" err="1" smtClean="0">
                <a:solidFill>
                  <a:schemeClr val="tx2"/>
                </a:solidFill>
                <a:latin typeface="+mn-lt"/>
                <a:ea typeface="+mn-ea"/>
              </a:rPr>
              <a:t>number</a:t>
            </a:r>
            <a:endParaRPr lang="fr-FR" sz="1200" b="1" dirty="0" smtClean="0">
              <a:solidFill>
                <a:schemeClr val="tx2"/>
              </a:solidFill>
              <a:latin typeface="+mn-lt"/>
              <a:ea typeface="+mn-ea"/>
            </a:endParaRPr>
          </a:p>
        </p:txBody>
      </p:sp>
      <p:pic>
        <p:nvPicPr>
          <p:cNvPr id="7" name="Imag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057" y="44623"/>
            <a:ext cx="1365448" cy="165618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7504" y="5661248"/>
            <a:ext cx="91711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rgbClr val="0070C0"/>
                </a:solidFill>
              </a:rPr>
              <a:t>User guide </a:t>
            </a:r>
            <a:r>
              <a:rPr lang="fr-FR" sz="1100" dirty="0"/>
              <a:t>: </a:t>
            </a:r>
            <a:r>
              <a:rPr lang="fr-FR" sz="1100" dirty="0">
                <a:hlinkClick r:id="rId9"/>
              </a:rPr>
              <a:t>https://partage.inria.fr/share/page/document-details?nodeRef=workspace://</a:t>
            </a:r>
            <a:r>
              <a:rPr lang="fr-FR" sz="1100" dirty="0" smtClean="0">
                <a:hlinkClick r:id="rId9"/>
              </a:rPr>
              <a:t>SpacesStore/a1d61cbc-a2b9-4f14-98c8-4823d77c347e</a:t>
            </a:r>
            <a:endParaRPr lang="fr-FR" sz="1100" dirty="0" smtClean="0"/>
          </a:p>
          <a:p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5618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IZIGFD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56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700808"/>
            <a:ext cx="7540625" cy="45365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1/ </a:t>
            </a:r>
            <a:r>
              <a:rPr lang="en-US" sz="1200" b="1" dirty="0"/>
              <a:t>Once discussed with your team leader about your professional trip and </a:t>
            </a:r>
            <a:r>
              <a:rPr lang="en-US" sz="1200" b="1" dirty="0" smtClean="0"/>
              <a:t>the </a:t>
            </a:r>
            <a:r>
              <a:rPr lang="en-US" sz="1200" b="1" dirty="0">
                <a:solidFill>
                  <a:srgbClr val="0070C0"/>
                </a:solidFill>
              </a:rPr>
              <a:t>financial source </a:t>
            </a:r>
            <a:r>
              <a:rPr lang="en-US" sz="1200" b="1" dirty="0" smtClean="0">
                <a:solidFill>
                  <a:srgbClr val="0070C0"/>
                </a:solidFill>
              </a:rPr>
              <a:t>(</a:t>
            </a:r>
            <a:r>
              <a:rPr lang="en-US" sz="1200" b="1" dirty="0">
                <a:solidFill>
                  <a:srgbClr val="0070C0"/>
                </a:solidFill>
              </a:rPr>
              <a:t>name </a:t>
            </a:r>
            <a:endParaRPr lang="en-US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and </a:t>
            </a:r>
            <a:r>
              <a:rPr lang="en-US" sz="1200" b="1" dirty="0">
                <a:solidFill>
                  <a:srgbClr val="0070C0"/>
                </a:solidFill>
              </a:rPr>
              <a:t>number of the contract)</a:t>
            </a: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2/ </a:t>
            </a:r>
            <a:r>
              <a:rPr lang="en-US" sz="1600" b="1" dirty="0" smtClean="0">
                <a:solidFill>
                  <a:srgbClr val="0070C0"/>
                </a:solidFill>
              </a:rPr>
              <a:t>Create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b="1" dirty="0">
                <a:solidFill>
                  <a:srgbClr val="0070C0"/>
                </a:solidFill>
              </a:rPr>
              <a:t>your mission </a:t>
            </a:r>
            <a:r>
              <a:rPr lang="en-US" sz="1200" dirty="0"/>
              <a:t>with </a:t>
            </a:r>
            <a:r>
              <a:rPr lang="en-US" sz="1200" b="1" dirty="0" smtClean="0">
                <a:solidFill>
                  <a:srgbClr val="0070C0"/>
                </a:solidFill>
              </a:rPr>
              <a:t>IZIGFD</a:t>
            </a:r>
            <a:r>
              <a:rPr lang="en-US" sz="1200" b="1" dirty="0" smtClean="0"/>
              <a:t> </a:t>
            </a:r>
            <a:r>
              <a:rPr lang="en-US" sz="1200" dirty="0" smtClean="0"/>
              <a:t> </a:t>
            </a:r>
            <a:r>
              <a:rPr lang="en-US" sz="1200" dirty="0" smtClean="0">
                <a:hlinkClick r:id="rId2"/>
              </a:rPr>
              <a:t>https</a:t>
            </a:r>
            <a:r>
              <a:rPr lang="en-US" sz="1200" dirty="0">
                <a:hlinkClick r:id="rId2"/>
              </a:rPr>
              <a:t>://portail-izi.inria.fr//</a:t>
            </a:r>
            <a:r>
              <a:rPr lang="en-US" sz="1200" dirty="0" smtClean="0">
                <a:hlinkClick r:id="rId2"/>
              </a:rPr>
              <a:t>tiki-index.php</a:t>
            </a:r>
            <a:endParaRPr lang="en-US" sz="1200" dirty="0" smtClean="0"/>
          </a:p>
          <a:p>
            <a:pPr>
              <a:lnSpc>
                <a:spcPct val="100000"/>
              </a:lnSpc>
            </a:pPr>
            <a:endParaRPr lang="en-US" sz="1200" b="1" u="sng" dirty="0" smtClean="0"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en-US" sz="1200" b="1" u="sng" dirty="0" smtClean="0">
              <a:sym typeface="Wingdings" pitchFamily="2" charset="2"/>
            </a:endParaRPr>
          </a:p>
          <a:p>
            <a:endParaRPr lang="en-US" sz="1200" dirty="0" smtClean="0">
              <a:sym typeface="Wingdings" pitchFamily="2" charset="2"/>
            </a:endParaRPr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057" y="44623"/>
            <a:ext cx="1365448" cy="1656185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251520" y="2852936"/>
            <a:ext cx="8424936" cy="3286125"/>
            <a:chOff x="251520" y="2852936"/>
            <a:chExt cx="8424936" cy="32861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031" y="2852936"/>
              <a:ext cx="7972425" cy="328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Connecteur droit avec flèche 9"/>
            <p:cNvCxnSpPr/>
            <p:nvPr/>
          </p:nvCxnSpPr>
          <p:spPr>
            <a:xfrm flipV="1">
              <a:off x="251520" y="4797152"/>
              <a:ext cx="576064" cy="57606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97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188640"/>
            <a:ext cx="7540625" cy="485874"/>
          </a:xfrm>
        </p:spPr>
        <p:txBody>
          <a:bodyPr/>
          <a:lstStyle/>
          <a:p>
            <a:r>
              <a:rPr lang="fr-FR" dirty="0" smtClean="0"/>
              <a:t>IZIGFD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57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74514"/>
            <a:ext cx="8956083" cy="5813599"/>
          </a:xfrm>
          <a:prstGeom prst="rect">
            <a:avLst/>
          </a:prstGeom>
        </p:spPr>
      </p:pic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3" y="44623"/>
            <a:ext cx="1080121" cy="131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53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IZIGFD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58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700808"/>
            <a:ext cx="7540625" cy="26642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2000" b="1" u="sng" dirty="0" smtClean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b="1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400" b="1" dirty="0" smtClean="0">
                <a:solidFill>
                  <a:srgbClr val="0070C0"/>
                </a:solidFill>
                <a:sym typeface="Wingdings"/>
              </a:rPr>
              <a:t>This </a:t>
            </a:r>
            <a:r>
              <a:rPr lang="fr-FR" sz="1400" b="1" dirty="0" err="1" smtClean="0">
                <a:solidFill>
                  <a:srgbClr val="0070C0"/>
                </a:solidFill>
                <a:sym typeface="Wingdings"/>
              </a:rPr>
              <a:t>webservice</a:t>
            </a:r>
            <a:r>
              <a:rPr lang="fr-FR" sz="14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  <a:sym typeface="Wingdings"/>
              </a:rPr>
              <a:t>is</a:t>
            </a:r>
            <a:r>
              <a:rPr lang="fr-FR" sz="1400" b="1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en-US" sz="1400" b="1" dirty="0" smtClean="0">
                <a:solidFill>
                  <a:srgbClr val="0070C0"/>
                </a:solidFill>
              </a:rPr>
              <a:t>Open from 02:00 am to 11:00 pm everyday</a:t>
            </a:r>
            <a:endParaRPr lang="en-US" sz="14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dirty="0" err="1" smtClean="0"/>
              <a:t>Your</a:t>
            </a:r>
            <a:r>
              <a:rPr lang="fr-FR" sz="1200" dirty="0" smtClean="0"/>
              <a:t> </a:t>
            </a:r>
            <a:r>
              <a:rPr lang="fr-FR" sz="1200" dirty="0" err="1" smtClean="0"/>
              <a:t>request</a:t>
            </a:r>
            <a:r>
              <a:rPr lang="fr-FR" sz="1200" dirty="0" smtClean="0"/>
              <a:t> must </a:t>
            </a:r>
            <a:r>
              <a:rPr lang="fr-FR" sz="1200" dirty="0" err="1" smtClean="0"/>
              <a:t>be</a:t>
            </a:r>
            <a:r>
              <a:rPr lang="fr-FR" sz="1200" dirty="0" smtClean="0"/>
              <a:t> </a:t>
            </a:r>
            <a:r>
              <a:rPr lang="fr-FR" sz="1200" dirty="0" err="1" smtClean="0"/>
              <a:t>validated</a:t>
            </a:r>
            <a:r>
              <a:rPr lang="fr-FR" sz="1200" dirty="0" smtClean="0"/>
              <a:t>, </a:t>
            </a:r>
            <a:r>
              <a:rPr lang="fr-FR" sz="1200" dirty="0" err="1" smtClean="0"/>
              <a:t>usually</a:t>
            </a:r>
            <a:r>
              <a:rPr lang="fr-FR" sz="1200" dirty="0" smtClean="0"/>
              <a:t> by the team assistant or </a:t>
            </a:r>
            <a:r>
              <a:rPr lang="fr-FR" sz="1200" dirty="0" err="1" smtClean="0"/>
              <a:t>your</a:t>
            </a:r>
            <a:r>
              <a:rPr lang="fr-FR" sz="1200" dirty="0" smtClean="0"/>
              <a:t> team leader</a:t>
            </a:r>
          </a:p>
          <a:p>
            <a:pPr>
              <a:lnSpc>
                <a:spcPct val="150000"/>
              </a:lnSpc>
            </a:pPr>
            <a:r>
              <a:rPr lang="fr-FR" sz="1200" dirty="0" smtClean="0">
                <a:sym typeface="Wingdings" pitchFamily="2" charset="2"/>
              </a:rPr>
              <a:t>Once </a:t>
            </a:r>
            <a:r>
              <a:rPr lang="fr-FR" sz="1200" dirty="0" err="1" smtClean="0">
                <a:sym typeface="Wingdings" pitchFamily="2" charset="2"/>
              </a:rPr>
              <a:t>your</a:t>
            </a:r>
            <a:r>
              <a:rPr lang="fr-FR" sz="1200" dirty="0" smtClean="0">
                <a:sym typeface="Wingdings" pitchFamily="2" charset="2"/>
              </a:rPr>
              <a:t> trip </a:t>
            </a:r>
            <a:r>
              <a:rPr lang="fr-FR" sz="1200" dirty="0" err="1" smtClean="0">
                <a:sym typeface="Wingdings" pitchFamily="2" charset="2"/>
              </a:rPr>
              <a:t>is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 err="1" smtClean="0">
                <a:sym typeface="Wingdings" pitchFamily="2" charset="2"/>
              </a:rPr>
              <a:t>validated</a:t>
            </a:r>
            <a:r>
              <a:rPr lang="fr-FR" sz="1200" dirty="0" smtClean="0">
                <a:sym typeface="Wingdings" pitchFamily="2" charset="2"/>
              </a:rPr>
              <a:t> in IZIGFD, </a:t>
            </a:r>
            <a:r>
              <a:rPr lang="fr-FR" sz="1200" b="1" dirty="0" err="1" smtClean="0">
                <a:sym typeface="Wingdings" pitchFamily="2" charset="2"/>
              </a:rPr>
              <a:t>it</a:t>
            </a:r>
            <a:r>
              <a:rPr lang="fr-FR" sz="1200" b="1" dirty="0" smtClean="0">
                <a:sym typeface="Wingdings" pitchFamily="2" charset="2"/>
              </a:rPr>
              <a:t> </a:t>
            </a:r>
            <a:r>
              <a:rPr lang="fr-FR" sz="1200" b="1" dirty="0" err="1" smtClean="0">
                <a:sym typeface="Wingdings" pitchFamily="2" charset="2"/>
              </a:rPr>
              <a:t>will</a:t>
            </a:r>
            <a:r>
              <a:rPr lang="fr-FR" sz="1200" b="1" dirty="0" smtClean="0">
                <a:sym typeface="Wingdings" pitchFamily="2" charset="2"/>
              </a:rPr>
              <a:t> </a:t>
            </a:r>
            <a:r>
              <a:rPr lang="fr-FR" sz="1200" b="1" dirty="0" err="1" smtClean="0">
                <a:sym typeface="Wingdings" pitchFamily="2" charset="2"/>
              </a:rPr>
              <a:t>be</a:t>
            </a:r>
            <a:r>
              <a:rPr lang="fr-FR" sz="1200" b="1" dirty="0" smtClean="0">
                <a:sym typeface="Wingdings" pitchFamily="2" charset="2"/>
              </a:rPr>
              <a:t> </a:t>
            </a:r>
            <a:r>
              <a:rPr lang="fr-FR" sz="1200" b="1" dirty="0" err="1" smtClean="0">
                <a:sym typeface="Wingdings" pitchFamily="2" charset="2"/>
              </a:rPr>
              <a:t>implemented</a:t>
            </a:r>
            <a:r>
              <a:rPr lang="fr-FR" sz="1200" b="1" dirty="0" smtClean="0">
                <a:sym typeface="Wingdings" pitchFamily="2" charset="2"/>
              </a:rPr>
              <a:t> in GFD/OPSF 4 times a </a:t>
            </a:r>
            <a:r>
              <a:rPr lang="fr-FR" sz="1200" b="1" dirty="0" err="1" smtClean="0">
                <a:sym typeface="Wingdings" pitchFamily="2" charset="2"/>
              </a:rPr>
              <a:t>day</a:t>
            </a:r>
            <a:r>
              <a:rPr lang="fr-FR" sz="1200" b="1" dirty="0" smtClean="0">
                <a:sym typeface="Wingdings" pitchFamily="2" charset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sym typeface="Wingdings" pitchFamily="2" charset="2"/>
              </a:rPr>
              <a:t>(</a:t>
            </a:r>
            <a:r>
              <a:rPr lang="fr-FR" sz="1200" b="1" dirty="0" err="1" smtClean="0">
                <a:sym typeface="Wingdings" pitchFamily="2" charset="2"/>
              </a:rPr>
              <a:t>Monday</a:t>
            </a:r>
            <a:r>
              <a:rPr lang="fr-FR" sz="1200" b="1" dirty="0" smtClean="0">
                <a:sym typeface="Wingdings" pitchFamily="2" charset="2"/>
              </a:rPr>
              <a:t> to Friday </a:t>
            </a:r>
            <a:r>
              <a:rPr lang="fr-FR" sz="1200" b="1" dirty="0" smtClean="0"/>
              <a:t>7h30</a:t>
            </a:r>
            <a:r>
              <a:rPr lang="fr-FR" sz="1200" b="1" dirty="0"/>
              <a:t>, 11h30, </a:t>
            </a:r>
            <a:r>
              <a:rPr lang="fr-FR" sz="1200" b="1" dirty="0" smtClean="0"/>
              <a:t>14h00, 16h00</a:t>
            </a:r>
            <a:r>
              <a:rPr lang="fr-FR" sz="1200" b="1" dirty="0"/>
              <a:t>) </a:t>
            </a:r>
          </a:p>
          <a:p>
            <a:pPr>
              <a:lnSpc>
                <a:spcPct val="150000"/>
              </a:lnSpc>
            </a:pPr>
            <a:endParaRPr lang="en-US" sz="1200" b="1" i="1" dirty="0" smtClean="0"/>
          </a:p>
          <a:p>
            <a:pPr>
              <a:lnSpc>
                <a:spcPct val="100000"/>
              </a:lnSpc>
            </a:pPr>
            <a:endParaRPr lang="en-US" sz="1200" b="1" u="sng" dirty="0" smtClean="0">
              <a:sym typeface="Wingdings" pitchFamily="2" charset="2"/>
            </a:endParaRPr>
          </a:p>
          <a:p>
            <a:r>
              <a:rPr lang="en-US" sz="1200" b="1" dirty="0" smtClean="0">
                <a:solidFill>
                  <a:srgbClr val="FF6600"/>
                </a:solidFill>
                <a:sym typeface="Wingdings" pitchFamily="2" charset="2"/>
              </a:rPr>
              <a:t>NB: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If a city doesn’t exist  Write the closest known one + specify it in comment + request it with a</a:t>
            </a:r>
          </a:p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ticket To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  <a:hlinkClick r:id="rId2"/>
              </a:rPr>
              <a:t>https://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  <a:hlinkClick r:id="rId2"/>
              </a:rPr>
              <a:t>helpdesk.inria.fr/categories/161/submit</a:t>
            </a:r>
            <a:endParaRPr lang="en-US" sz="1200" b="1" dirty="0" smtClean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endParaRPr lang="en-US" sz="1200" dirty="0" smtClean="0">
              <a:sym typeface="Wingdings" pitchFamily="2" charset="2"/>
            </a:endParaRPr>
          </a:p>
          <a:p>
            <a:endParaRPr lang="en-US" sz="1200" dirty="0" smtClean="0">
              <a:sym typeface="Wingdings" pitchFamily="2" charset="2"/>
            </a:endParaRPr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057" y="44623"/>
            <a:ext cx="1365448" cy="165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4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IZIGFD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59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601564"/>
            <a:ext cx="7540625" cy="369964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b="1" u="sng" dirty="0" smtClean="0">
                <a:solidFill>
                  <a:srgbClr val="0070C0"/>
                </a:solidFill>
              </a:rPr>
              <a:t>Important points </a:t>
            </a:r>
            <a:r>
              <a:rPr lang="en-US" sz="1600" b="1" u="sng" dirty="0">
                <a:solidFill>
                  <a:srgbClr val="0070C0"/>
                </a:solidFill>
              </a:rPr>
              <a:t>to </a:t>
            </a:r>
            <a:r>
              <a:rPr lang="en-US" sz="1600" b="1" u="sng" dirty="0" smtClean="0">
                <a:solidFill>
                  <a:srgbClr val="0070C0"/>
                </a:solidFill>
              </a:rPr>
              <a:t>know when you create your mission:</a:t>
            </a:r>
            <a:endParaRPr lang="en-US" sz="16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100" b="1" u="sng" dirty="0" smtClean="0"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en-US" sz="1100" b="1" dirty="0"/>
          </a:p>
          <a:p>
            <a:pPr>
              <a:lnSpc>
                <a:spcPct val="150000"/>
              </a:lnSpc>
            </a:pPr>
            <a:r>
              <a:rPr lang="en-US" sz="1100" b="1" dirty="0">
                <a:solidFill>
                  <a:srgbClr val="0070C0"/>
                </a:solidFill>
              </a:rPr>
              <a:t>Trip in </a:t>
            </a:r>
            <a:r>
              <a:rPr lang="en-US" sz="1100" b="1" dirty="0" smtClean="0">
                <a:solidFill>
                  <a:srgbClr val="0070C0"/>
                </a:solidFill>
              </a:rPr>
              <a:t>Europe: </a:t>
            </a:r>
            <a:r>
              <a:rPr lang="en-US" sz="1100" dirty="0"/>
              <a:t>your </a:t>
            </a:r>
            <a:r>
              <a:rPr lang="en-US" sz="1100" dirty="0" smtClean="0"/>
              <a:t>trip will start the day before the beginning of the conference...</a:t>
            </a: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b="1" dirty="0">
                <a:solidFill>
                  <a:srgbClr val="0070C0"/>
                </a:solidFill>
              </a:rPr>
              <a:t>Trip outside of </a:t>
            </a:r>
            <a:r>
              <a:rPr lang="en-US" sz="1100" b="1" dirty="0" smtClean="0">
                <a:solidFill>
                  <a:srgbClr val="0070C0"/>
                </a:solidFill>
              </a:rPr>
              <a:t>Europe: </a:t>
            </a:r>
            <a:r>
              <a:rPr lang="en-US" sz="1100" dirty="0" smtClean="0"/>
              <a:t>your trip will start 2 days before the beginning the </a:t>
            </a:r>
            <a:r>
              <a:rPr lang="en-US" sz="1100" dirty="0"/>
              <a:t>conference</a:t>
            </a:r>
            <a:r>
              <a:rPr lang="en-US" sz="1100" dirty="0" smtClean="0"/>
              <a:t>...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 marL="0" indent="0">
              <a:lnSpc>
                <a:spcPct val="150000"/>
              </a:lnSpc>
            </a:pPr>
            <a:r>
              <a:rPr lang="fr-FR" sz="18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100" b="1" dirty="0">
                <a:solidFill>
                  <a:srgbClr val="FF0000"/>
                </a:solidFill>
                <a:sym typeface="Wingdings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sym typeface="Wingdings 2"/>
              </a:rPr>
              <a:t>If you plan to arrive in the country of the mission a few days before or to stay a few days after the mission, 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sym typeface="Wingdings 2"/>
            </a:endParaRP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for 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 2"/>
              </a:rPr>
              <a:t>holidays or any personal reasons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sym typeface="Wingdings 2"/>
              </a:rPr>
              <a:t>:</a:t>
            </a:r>
          </a:p>
          <a:p>
            <a:pPr marL="0" indent="0">
              <a:lnSpc>
                <a:spcPct val="150000"/>
              </a:lnSpc>
            </a:pPr>
            <a:r>
              <a:rPr lang="en-US" sz="1100" dirty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the financial service will just refund you the length of the professional 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trip/Conference, without including day before and day after!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Make sure that the price of the tickets would be the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same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and do 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write in “Comments”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on the bottom of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IZIGFD </a:t>
            </a:r>
            <a:r>
              <a:rPr lang="en-US" sz="1100" b="1" dirty="0">
                <a:solidFill>
                  <a:srgbClr val="0070C0"/>
                </a:solidFill>
                <a:sym typeface="Wingdings" pitchFamily="2" charset="2"/>
              </a:rPr>
              <a:t>“For personal reasons &amp; without financial implications for INRIA”</a:t>
            </a:r>
            <a:endParaRPr lang="en-US" sz="1100" dirty="0"/>
          </a:p>
          <a:p>
            <a:endParaRPr lang="fr-FR" sz="1100" dirty="0"/>
          </a:p>
        </p:txBody>
      </p:sp>
      <p:pic>
        <p:nvPicPr>
          <p:cNvPr id="10" name="Image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057" y="44623"/>
            <a:ext cx="1365448" cy="165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4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50838"/>
            <a:ext cx="7540625" cy="820539"/>
          </a:xfrm>
        </p:spPr>
        <p:txBody>
          <a:bodyPr/>
          <a:lstStyle/>
          <a:p>
            <a:r>
              <a:rPr lang="fr-FR" dirty="0" smtClean="0"/>
              <a:t>Cash Advance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60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412776"/>
            <a:ext cx="7540625" cy="417646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  <a:sym typeface="Wingdings" pitchFamily="2" charset="2"/>
              </a:rPr>
              <a:t>You can request  for cash advance when you fill out the mission in IZIGFD</a:t>
            </a:r>
            <a:endParaRPr lang="en-US" sz="1200" dirty="0" smtClean="0"/>
          </a:p>
          <a:p>
            <a:pPr>
              <a:lnSpc>
                <a:spcPct val="150000"/>
              </a:lnSpc>
            </a:pPr>
            <a:r>
              <a:rPr lang="fr-FR" sz="1200" dirty="0" smtClean="0"/>
              <a:t>to </a:t>
            </a:r>
            <a:r>
              <a:rPr lang="fr-FR" sz="1200" dirty="0" err="1" smtClean="0"/>
              <a:t>cover</a:t>
            </a:r>
            <a:r>
              <a:rPr lang="fr-FR" sz="1200" dirty="0" smtClean="0"/>
              <a:t> up a part of the mission </a:t>
            </a:r>
            <a:r>
              <a:rPr lang="fr-FR" sz="1200" dirty="0" err="1" smtClean="0"/>
              <a:t>expenses</a:t>
            </a:r>
            <a:endParaRPr lang="fr-FR" sz="1200" dirty="0" smtClean="0"/>
          </a:p>
          <a:p>
            <a:pPr>
              <a:lnSpc>
                <a:spcPct val="150000"/>
              </a:lnSpc>
            </a:pPr>
            <a:r>
              <a:rPr lang="fr-FR" sz="1200" dirty="0" smtClean="0">
                <a:solidFill>
                  <a:srgbClr val="0070C0"/>
                </a:solidFill>
                <a:effectLst/>
                <a:sym typeface="Wingdings 2"/>
              </a:rPr>
              <a:t>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You have to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forward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your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booking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hotel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 or a proof of accommodation to 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effectLst/>
                <a:sym typeface="Wingdings 2"/>
              </a:rPr>
              <a:t>the assistant</a:t>
            </a:r>
            <a:endParaRPr lang="fr-FR" sz="1200" dirty="0" smtClean="0">
              <a:solidFill>
                <a:schemeClr val="bg1">
                  <a:lumMod val="50000"/>
                </a:schemeClr>
              </a:solidFill>
              <a:sym typeface="Wingdings 2"/>
            </a:endParaRPr>
          </a:p>
          <a:p>
            <a:pPr>
              <a:lnSpc>
                <a:spcPct val="150000"/>
              </a:lnSpc>
            </a:pPr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3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weeks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before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the mission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to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get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the money on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your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bank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account</a:t>
            </a:r>
            <a:endParaRPr lang="fr-FR" sz="1200" dirty="0" smtClean="0">
              <a:solidFill>
                <a:schemeClr val="bg1">
                  <a:lumMod val="50000"/>
                </a:schemeClr>
              </a:solidFill>
              <a:sym typeface="Wingdings 2"/>
            </a:endParaRPr>
          </a:p>
          <a:p>
            <a:pPr>
              <a:lnSpc>
                <a:spcPct val="150000"/>
              </a:lnSpc>
            </a:pPr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You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will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receive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75% of the mission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expenses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(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meals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and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nights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compensation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regarding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minefi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rate)</a:t>
            </a:r>
            <a:endParaRPr lang="fr-FR" sz="1200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>
              <a:lnSpc>
                <a:spcPct val="150000"/>
              </a:lnSpc>
            </a:pPr>
            <a:endParaRPr lang="fr-FR" sz="1200" b="1" dirty="0" smtClean="0">
              <a:solidFill>
                <a:srgbClr val="0070C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0070C0"/>
                </a:solidFill>
                <a:effectLst/>
              </a:rPr>
              <a:t>For </a:t>
            </a:r>
            <a:r>
              <a:rPr lang="fr-FR" sz="1200" b="1" dirty="0" err="1" smtClean="0">
                <a:solidFill>
                  <a:srgbClr val="0070C0"/>
                </a:solidFill>
                <a:effectLst/>
              </a:rPr>
              <a:t>example</a:t>
            </a:r>
            <a:r>
              <a:rPr lang="fr-FR" sz="1200" dirty="0" smtClean="0">
                <a:solidFill>
                  <a:srgbClr val="0070C0"/>
                </a:solidFill>
                <a:effectLst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5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nigths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in a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hotel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to Krakow</a:t>
            </a:r>
          </a:p>
          <a:p>
            <a:pPr>
              <a:lnSpc>
                <a:spcPct val="150000"/>
              </a:lnSpc>
            </a:pPr>
            <a:r>
              <a:rPr lang="fr-FR" sz="1200" dirty="0" err="1" smtClean="0"/>
              <a:t>According</a:t>
            </a:r>
            <a:r>
              <a:rPr lang="fr-FR" sz="1200" dirty="0" smtClean="0"/>
              <a:t> MINEFI, group 1, the rate </a:t>
            </a:r>
            <a:r>
              <a:rPr lang="fr-FR" sz="1200" dirty="0" err="1" smtClean="0"/>
              <a:t>refund</a:t>
            </a:r>
            <a:r>
              <a:rPr lang="fr-FR" sz="1200" dirty="0" smtClean="0"/>
              <a:t> </a:t>
            </a:r>
            <a:r>
              <a:rPr lang="fr-FR" sz="1200" dirty="0" err="1" smtClean="0"/>
              <a:t>is</a:t>
            </a:r>
            <a:r>
              <a:rPr lang="fr-FR" sz="1200" dirty="0" smtClean="0"/>
              <a:t> 175€ for 1 night + 1 breakfast + 1 lunch + 1 </a:t>
            </a:r>
            <a:r>
              <a:rPr lang="fr-FR" sz="1200" dirty="0" err="1" smtClean="0"/>
              <a:t>Dinner</a:t>
            </a:r>
            <a:endParaRPr lang="fr-FR" sz="1200" dirty="0" smtClean="0"/>
          </a:p>
          <a:p>
            <a:pPr>
              <a:lnSpc>
                <a:spcPct val="150000"/>
              </a:lnSpc>
            </a:pPr>
            <a:r>
              <a:rPr lang="fr-FR" sz="1200" dirty="0" smtClean="0">
                <a:effectLst/>
                <a:sym typeface="Wingdings" pitchFamily="2" charset="2"/>
              </a:rPr>
              <a:t></a:t>
            </a:r>
            <a:r>
              <a:rPr lang="fr-FR" sz="1200" dirty="0" err="1" smtClean="0">
                <a:effectLst/>
                <a:sym typeface="Wingdings" pitchFamily="2" charset="2"/>
              </a:rPr>
              <a:t>After</a:t>
            </a:r>
            <a:r>
              <a:rPr lang="fr-FR" sz="1200" dirty="0" smtClean="0">
                <a:effectLst/>
                <a:sym typeface="Wingdings" pitchFamily="2" charset="2"/>
              </a:rPr>
              <a:t> </a:t>
            </a:r>
            <a:r>
              <a:rPr lang="fr-FR" sz="1200" dirty="0" err="1" smtClean="0">
                <a:effectLst/>
                <a:sym typeface="Wingdings" pitchFamily="2" charset="2"/>
              </a:rPr>
              <a:t>sending</a:t>
            </a:r>
            <a:r>
              <a:rPr lang="fr-FR" sz="1200" dirty="0" smtClean="0">
                <a:effectLst/>
                <a:sym typeface="Wingdings" pitchFamily="2" charset="2"/>
              </a:rPr>
              <a:t> </a:t>
            </a:r>
            <a:r>
              <a:rPr lang="fr-FR" sz="1200" dirty="0" err="1" smtClean="0">
                <a:effectLst/>
                <a:sym typeface="Wingdings" pitchFamily="2" charset="2"/>
              </a:rPr>
              <a:t>your</a:t>
            </a:r>
            <a:r>
              <a:rPr lang="fr-FR" sz="1200" dirty="0" smtClean="0">
                <a:effectLst/>
                <a:sym typeface="Wingdings" pitchFamily="2" charset="2"/>
              </a:rPr>
              <a:t> </a:t>
            </a:r>
            <a:r>
              <a:rPr lang="fr-FR" sz="1200" dirty="0" err="1" smtClean="0">
                <a:effectLst/>
                <a:sym typeface="Wingdings" pitchFamily="2" charset="2"/>
              </a:rPr>
              <a:t>hotel</a:t>
            </a:r>
            <a:r>
              <a:rPr lang="fr-FR" sz="1200" dirty="0" smtClean="0">
                <a:effectLst/>
                <a:sym typeface="Wingdings" pitchFamily="2" charset="2"/>
              </a:rPr>
              <a:t> </a:t>
            </a:r>
            <a:r>
              <a:rPr lang="fr-FR" sz="1200" dirty="0" err="1" smtClean="0">
                <a:effectLst/>
                <a:sym typeface="Wingdings" pitchFamily="2" charset="2"/>
              </a:rPr>
              <a:t>booking</a:t>
            </a:r>
            <a:r>
              <a:rPr lang="fr-FR" sz="1200" dirty="0" smtClean="0">
                <a:sym typeface="Wingdings" pitchFamily="2" charset="2"/>
              </a:rPr>
              <a:t>, </a:t>
            </a:r>
            <a:r>
              <a:rPr lang="fr-FR" sz="1200" dirty="0" err="1" smtClean="0">
                <a:sym typeface="Wingdings" pitchFamily="2" charset="2"/>
              </a:rPr>
              <a:t>you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 err="1" smtClean="0">
                <a:sym typeface="Wingdings" pitchFamily="2" charset="2"/>
              </a:rPr>
              <a:t>will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 err="1" smtClean="0">
                <a:sym typeface="Wingdings" pitchFamily="2" charset="2"/>
              </a:rPr>
              <a:t>receive</a:t>
            </a:r>
            <a:r>
              <a:rPr lang="fr-FR" sz="1200" dirty="0" smtClean="0">
                <a:sym typeface="Wingdings" pitchFamily="2" charset="2"/>
              </a:rPr>
              <a:t> +/- 650€ (= 175*5 and 75% of 875€) in cash </a:t>
            </a:r>
            <a:r>
              <a:rPr lang="fr-FR" sz="1200" dirty="0" err="1" smtClean="0">
                <a:sym typeface="Wingdings" pitchFamily="2" charset="2"/>
              </a:rPr>
              <a:t>advance</a:t>
            </a:r>
            <a:endParaRPr lang="fr-FR" sz="12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fr-FR" sz="12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200" b="1" dirty="0" smtClean="0">
                <a:sym typeface="Wingdings" pitchFamily="2" charset="2"/>
              </a:rPr>
              <a:t>If 5 </a:t>
            </a:r>
            <a:r>
              <a:rPr lang="fr-FR" sz="1200" b="1" dirty="0" err="1" smtClean="0">
                <a:sym typeface="Wingdings" pitchFamily="2" charset="2"/>
              </a:rPr>
              <a:t>nights</a:t>
            </a:r>
            <a:r>
              <a:rPr lang="fr-FR" sz="1200" b="1" dirty="0" smtClean="0">
                <a:sym typeface="Wingdings" pitchFamily="2" charset="2"/>
              </a:rPr>
              <a:t> in a french country :</a:t>
            </a:r>
          </a:p>
          <a:p>
            <a:pPr>
              <a:lnSpc>
                <a:spcPct val="150000"/>
              </a:lnSpc>
            </a:pPr>
            <a:r>
              <a:rPr lang="fr-FR" sz="1200" dirty="0" smtClean="0">
                <a:sym typeface="Wingdings" pitchFamily="2" charset="2"/>
              </a:rPr>
              <a:t></a:t>
            </a:r>
            <a:r>
              <a:rPr lang="fr-FR" sz="1200" dirty="0" err="1" smtClean="0">
                <a:sym typeface="Wingdings" pitchFamily="2" charset="2"/>
              </a:rPr>
              <a:t>After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 err="1">
                <a:sym typeface="Wingdings" pitchFamily="2" charset="2"/>
              </a:rPr>
              <a:t>sending</a:t>
            </a:r>
            <a:r>
              <a:rPr lang="fr-FR" sz="1200" dirty="0">
                <a:sym typeface="Wingdings" pitchFamily="2" charset="2"/>
              </a:rPr>
              <a:t> </a:t>
            </a:r>
            <a:r>
              <a:rPr lang="fr-FR" sz="1200" dirty="0" err="1">
                <a:sym typeface="Wingdings" pitchFamily="2" charset="2"/>
              </a:rPr>
              <a:t>your</a:t>
            </a:r>
            <a:r>
              <a:rPr lang="fr-FR" sz="1200" dirty="0">
                <a:sym typeface="Wingdings" pitchFamily="2" charset="2"/>
              </a:rPr>
              <a:t> </a:t>
            </a:r>
            <a:r>
              <a:rPr lang="fr-FR" sz="1200" dirty="0" err="1">
                <a:sym typeface="Wingdings" pitchFamily="2" charset="2"/>
              </a:rPr>
              <a:t>hotel</a:t>
            </a:r>
            <a:r>
              <a:rPr lang="fr-FR" sz="1200" dirty="0">
                <a:sym typeface="Wingdings" pitchFamily="2" charset="2"/>
              </a:rPr>
              <a:t> </a:t>
            </a:r>
            <a:r>
              <a:rPr lang="fr-FR" sz="1200" dirty="0" err="1">
                <a:sym typeface="Wingdings" pitchFamily="2" charset="2"/>
              </a:rPr>
              <a:t>booking</a:t>
            </a:r>
            <a:r>
              <a:rPr lang="fr-FR" sz="1200" dirty="0">
                <a:sym typeface="Wingdings" pitchFamily="2" charset="2"/>
              </a:rPr>
              <a:t>, </a:t>
            </a:r>
            <a:r>
              <a:rPr lang="fr-FR" sz="1200" dirty="0" err="1">
                <a:sym typeface="Wingdings" pitchFamily="2" charset="2"/>
              </a:rPr>
              <a:t>you</a:t>
            </a:r>
            <a:r>
              <a:rPr lang="fr-FR" sz="1200" dirty="0">
                <a:sym typeface="Wingdings" pitchFamily="2" charset="2"/>
              </a:rPr>
              <a:t> </a:t>
            </a:r>
            <a:r>
              <a:rPr lang="fr-FR" sz="1200" dirty="0" err="1">
                <a:sym typeface="Wingdings" pitchFamily="2" charset="2"/>
              </a:rPr>
              <a:t>will</a:t>
            </a:r>
            <a:r>
              <a:rPr lang="fr-FR" sz="1200" dirty="0">
                <a:sym typeface="Wingdings" pitchFamily="2" charset="2"/>
              </a:rPr>
              <a:t> </a:t>
            </a:r>
            <a:r>
              <a:rPr lang="fr-FR" sz="1200" dirty="0" err="1">
                <a:sym typeface="Wingdings" pitchFamily="2" charset="2"/>
              </a:rPr>
              <a:t>receive</a:t>
            </a:r>
            <a:r>
              <a:rPr lang="fr-FR" sz="1200" dirty="0">
                <a:sym typeface="Wingdings" pitchFamily="2" charset="2"/>
              </a:rPr>
              <a:t> +/- </a:t>
            </a:r>
            <a:r>
              <a:rPr lang="fr-FR" sz="1200" dirty="0" smtClean="0">
                <a:sym typeface="Wingdings" pitchFamily="2" charset="2"/>
              </a:rPr>
              <a:t>470€ (= 5 </a:t>
            </a:r>
            <a:r>
              <a:rPr lang="fr-FR" sz="1200" dirty="0" err="1" smtClean="0">
                <a:sym typeface="Wingdings" pitchFamily="2" charset="2"/>
              </a:rPr>
              <a:t>nights</a:t>
            </a:r>
            <a:r>
              <a:rPr lang="fr-FR" sz="1200" dirty="0" smtClean="0">
                <a:sym typeface="Wingdings" pitchFamily="2" charset="2"/>
              </a:rPr>
              <a:t>*95€ </a:t>
            </a:r>
            <a:r>
              <a:rPr lang="fr-FR" sz="1200" dirty="0" err="1" smtClean="0">
                <a:sym typeface="Wingdings" pitchFamily="2" charset="2"/>
              </a:rPr>
              <a:t>reimbursement</a:t>
            </a:r>
            <a:r>
              <a:rPr lang="fr-FR" sz="1200" dirty="0" smtClean="0">
                <a:sym typeface="Wingdings" pitchFamily="2" charset="2"/>
              </a:rPr>
              <a:t> per night + 10</a:t>
            </a:r>
          </a:p>
          <a:p>
            <a:pPr>
              <a:lnSpc>
                <a:spcPct val="150000"/>
              </a:lnSpc>
            </a:pPr>
            <a:r>
              <a:rPr lang="fr-FR" sz="1200" dirty="0" err="1" smtClean="0">
                <a:sym typeface="Wingdings" pitchFamily="2" charset="2"/>
              </a:rPr>
              <a:t>meals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 err="1" smtClean="0">
                <a:sym typeface="Wingdings" pitchFamily="2" charset="2"/>
              </a:rPr>
              <a:t>between</a:t>
            </a:r>
            <a:r>
              <a:rPr lang="fr-FR" sz="1200" dirty="0" smtClean="0">
                <a:sym typeface="Wingdings" pitchFamily="2" charset="2"/>
              </a:rPr>
              <a:t> lunch &amp; </a:t>
            </a:r>
            <a:r>
              <a:rPr lang="fr-FR" sz="1200" dirty="0" err="1" smtClean="0">
                <a:sym typeface="Wingdings" pitchFamily="2" charset="2"/>
              </a:rPr>
              <a:t>dinner</a:t>
            </a:r>
            <a:r>
              <a:rPr lang="fr-FR" sz="1200" dirty="0" smtClean="0">
                <a:sym typeface="Wingdings" pitchFamily="2" charset="2"/>
              </a:rPr>
              <a:t> *15,25  75% of 627,5) </a:t>
            </a:r>
            <a:r>
              <a:rPr lang="fr-FR" sz="1200" dirty="0">
                <a:sym typeface="Wingdings" pitchFamily="2" charset="2"/>
              </a:rPr>
              <a:t>in cash </a:t>
            </a:r>
            <a:r>
              <a:rPr lang="fr-FR" sz="1200" dirty="0" err="1" smtClean="0">
                <a:sym typeface="Wingdings" pitchFamily="2" charset="2"/>
              </a:rPr>
              <a:t>advance</a:t>
            </a:r>
            <a:r>
              <a:rPr lang="fr-FR" sz="1200" dirty="0" smtClean="0">
                <a:sym typeface="Wingdings" pitchFamily="2" charset="2"/>
              </a:rPr>
              <a:t>.</a:t>
            </a:r>
            <a:endParaRPr lang="fr-FR" sz="1200" dirty="0">
              <a:effectLst/>
            </a:endParaRPr>
          </a:p>
        </p:txBody>
      </p:sp>
      <p:pic>
        <p:nvPicPr>
          <p:cNvPr id="8" name="Image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083" y="44624"/>
            <a:ext cx="1248421" cy="112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9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116632"/>
            <a:ext cx="7540625" cy="500117"/>
          </a:xfrm>
        </p:spPr>
        <p:txBody>
          <a:bodyPr/>
          <a:lstStyle/>
          <a:p>
            <a:r>
              <a:rPr lang="fr-FR" dirty="0" smtClean="0"/>
              <a:t>ORELI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61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043609" y="620688"/>
            <a:ext cx="7488831" cy="56166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Once</a:t>
            </a:r>
            <a:r>
              <a:rPr lang="en-US" sz="1100" b="1" dirty="0" smtClean="0">
                <a:solidFill>
                  <a:srgbClr val="0070C0"/>
                </a:solidFill>
              </a:rPr>
              <a:t> </a:t>
            </a:r>
            <a:r>
              <a:rPr lang="en-US" sz="1100" dirty="0" smtClean="0"/>
              <a:t>you receive from IZIGFD </a:t>
            </a:r>
            <a:r>
              <a:rPr lang="en-US" sz="1100" b="1" dirty="0" smtClean="0"/>
              <a:t>by email </a:t>
            </a:r>
            <a:r>
              <a:rPr lang="en-US" sz="1100" b="1" dirty="0" smtClean="0">
                <a:solidFill>
                  <a:srgbClr val="0070C0"/>
                </a:solidFill>
              </a:rPr>
              <a:t>your mission number</a:t>
            </a:r>
            <a:r>
              <a:rPr lang="en-US" sz="11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en-US" sz="1100" b="1" dirty="0" smtClean="0">
                <a:sym typeface="Wingdings" pitchFamily="2" charset="2"/>
              </a:rPr>
              <a:t> </a:t>
            </a:r>
            <a:r>
              <a:rPr lang="en-US" sz="1100" b="1" dirty="0" smtClean="0">
                <a:solidFill>
                  <a:srgbClr val="0070C0"/>
                </a:solidFill>
                <a:sym typeface="Wingdings" pitchFamily="2" charset="2"/>
              </a:rPr>
              <a:t>B</a:t>
            </a:r>
            <a:r>
              <a:rPr lang="en-US" sz="1100" b="1" dirty="0" smtClean="0">
                <a:solidFill>
                  <a:srgbClr val="0070C0"/>
                </a:solidFill>
              </a:rPr>
              <a:t>ook </a:t>
            </a:r>
            <a:r>
              <a:rPr lang="en-US" sz="1100" b="1" dirty="0">
                <a:solidFill>
                  <a:srgbClr val="0070C0"/>
                </a:solidFill>
              </a:rPr>
              <a:t>your trip with </a:t>
            </a:r>
            <a:r>
              <a:rPr lang="en-US" sz="1100" b="1" dirty="0" smtClean="0">
                <a:solidFill>
                  <a:srgbClr val="0070C0"/>
                </a:solidFill>
              </a:rPr>
              <a:t>ORELI/KDS</a:t>
            </a:r>
            <a:r>
              <a:rPr lang="en-US" sz="1100" b="1" dirty="0" smtClean="0"/>
              <a:t> flight </a:t>
            </a:r>
            <a:r>
              <a:rPr lang="en-US" sz="1100" b="1" dirty="0"/>
              <a:t>and/or </a:t>
            </a:r>
            <a:r>
              <a:rPr lang="en-US" sz="1100" b="1" dirty="0" smtClean="0"/>
              <a:t>train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ym typeface="Wingdings" pitchFamily="2" charset="2"/>
                <a:hlinkClick r:id="rId2"/>
              </a:rPr>
              <a:t>https://</a:t>
            </a:r>
            <a:r>
              <a:rPr lang="en-US" sz="1100" dirty="0" smtClean="0">
                <a:sym typeface="Wingdings" pitchFamily="2" charset="2"/>
                <a:hlinkClick r:id="rId2"/>
              </a:rPr>
              <a:t>neo.mykds.com/home?instance=inria</a:t>
            </a:r>
            <a:endParaRPr lang="en-US" sz="11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b="1" i="1" dirty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2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1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1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1100" b="1" i="1" dirty="0" smtClean="0">
                <a:solidFill>
                  <a:srgbClr val="0070C0"/>
                </a:solidFill>
                <a:sym typeface="Wingdings" pitchFamily="2" charset="2"/>
              </a:rPr>
              <a:t>Train </a:t>
            </a:r>
            <a:r>
              <a:rPr lang="en-US" sz="1100" b="1" i="1" dirty="0">
                <a:solidFill>
                  <a:srgbClr val="0070C0"/>
                </a:solidFill>
                <a:sym typeface="Wingdings" pitchFamily="2" charset="2"/>
              </a:rPr>
              <a:t>Tickets: </a:t>
            </a:r>
            <a:r>
              <a:rPr lang="en-US" sz="1100" b="1" i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We have </a:t>
            </a:r>
            <a:r>
              <a:rPr lang="en-US" sz="1100" b="1" i="1" dirty="0">
                <a:solidFill>
                  <a:srgbClr val="FF6600"/>
                </a:solidFill>
                <a:sym typeface="Wingdings" pitchFamily="2" charset="2"/>
              </a:rPr>
              <a:t>96h to approve </a:t>
            </a:r>
            <a:r>
              <a:rPr lang="en-US" sz="1100" b="1" i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your booking in ORELI  </a:t>
            </a:r>
          </a:p>
          <a:p>
            <a:pPr>
              <a:lnSpc>
                <a:spcPct val="150000"/>
              </a:lnSpc>
            </a:pPr>
            <a:r>
              <a:rPr lang="en-US" sz="1100" b="1" i="1" dirty="0">
                <a:solidFill>
                  <a:srgbClr val="0070C0"/>
                </a:solidFill>
                <a:sym typeface="Wingdings" pitchFamily="2" charset="2"/>
              </a:rPr>
              <a:t>Flights Tickets: </a:t>
            </a:r>
            <a:r>
              <a:rPr lang="en-US" sz="1100" b="1" i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We have </a:t>
            </a:r>
            <a:r>
              <a:rPr lang="en-US" sz="1100" b="1" i="1" dirty="0">
                <a:solidFill>
                  <a:srgbClr val="FF6600"/>
                </a:solidFill>
                <a:sym typeface="Wingdings" pitchFamily="2" charset="2"/>
              </a:rPr>
              <a:t>48h/72h</a:t>
            </a:r>
            <a:r>
              <a:rPr lang="en-US" sz="1100" b="1" i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- The airline specifies in the email requesting approval how long price is </a:t>
            </a:r>
          </a:p>
          <a:p>
            <a:pPr>
              <a:lnSpc>
                <a:spcPct val="150000"/>
              </a:lnSpc>
            </a:pPr>
            <a:r>
              <a:rPr lang="en-US" sz="1100" b="1" i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guaranteed</a:t>
            </a:r>
          </a:p>
          <a:p>
            <a:pPr>
              <a:lnSpc>
                <a:spcPct val="150000"/>
              </a:lnSpc>
            </a:pP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100" b="1" dirty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100" b="1" dirty="0">
                <a:solidFill>
                  <a:srgbClr val="0070C0"/>
                </a:solidFill>
                <a:sym typeface="Wingdings"/>
              </a:rPr>
              <a:t>If </a:t>
            </a:r>
            <a:r>
              <a:rPr lang="en-US" sz="1100" b="1" i="1" dirty="0">
                <a:solidFill>
                  <a:srgbClr val="0070C0"/>
                </a:solidFill>
                <a:sym typeface="Wingdings" pitchFamily="2" charset="2"/>
              </a:rPr>
              <a:t>You pre-book on Friday, you could lose your tickets…</a:t>
            </a:r>
          </a:p>
          <a:p>
            <a:pPr>
              <a:lnSpc>
                <a:spcPct val="150000"/>
              </a:lnSpc>
            </a:pP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100" b="1" dirty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To </a:t>
            </a:r>
            <a:r>
              <a:rPr lang="fr-FR" sz="1100" b="1" u="sng" dirty="0" err="1">
                <a:solidFill>
                  <a:srgbClr val="FF0000"/>
                </a:solidFill>
                <a:sym typeface="Wingdings"/>
              </a:rPr>
              <a:t>approve</a:t>
            </a: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 in ORELI </a:t>
            </a:r>
            <a:r>
              <a:rPr lang="fr-FR" sz="1100" b="1" u="sng" dirty="0" err="1">
                <a:solidFill>
                  <a:srgbClr val="FF0000"/>
                </a:solidFill>
                <a:sym typeface="Wingdings"/>
              </a:rPr>
              <a:t>we</a:t>
            </a: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100" b="1" u="sng" dirty="0" err="1">
                <a:solidFill>
                  <a:srgbClr val="FF0000"/>
                </a:solidFill>
                <a:sym typeface="Wingdings"/>
              </a:rPr>
              <a:t>need</a:t>
            </a: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 the OM NUMBER </a:t>
            </a:r>
            <a:r>
              <a:rPr lang="fr-FR" sz="1100" b="1" u="sng" dirty="0" err="1">
                <a:solidFill>
                  <a:srgbClr val="FF0000"/>
                </a:solidFill>
                <a:sym typeface="Wingdings"/>
              </a:rPr>
              <a:t>provided</a:t>
            </a: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 by </a:t>
            </a:r>
            <a:r>
              <a:rPr lang="fr-FR" sz="1100" b="1" u="sng" dirty="0" err="1">
                <a:solidFill>
                  <a:srgbClr val="FF0000"/>
                </a:solidFill>
                <a:sym typeface="Wingdings"/>
              </a:rPr>
              <a:t>creating</a:t>
            </a: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FR" sz="1100" b="1" u="sng" dirty="0" err="1">
                <a:solidFill>
                  <a:srgbClr val="FF0000"/>
                </a:solidFill>
                <a:sym typeface="Wingdings"/>
              </a:rPr>
              <a:t>your</a:t>
            </a:r>
            <a:r>
              <a:rPr lang="fr-FR" sz="1100" b="1" u="sng" dirty="0">
                <a:solidFill>
                  <a:srgbClr val="FF0000"/>
                </a:solidFill>
                <a:sym typeface="Wingdings"/>
              </a:rPr>
              <a:t> mission in IZIGFD </a:t>
            </a:r>
            <a:endParaRPr lang="en-US" sz="1100" b="1" i="1" dirty="0">
              <a:solidFill>
                <a:srgbClr val="0070C0"/>
              </a:solidFill>
              <a:sym typeface="Wingdings" pitchFamily="2" charset="2"/>
            </a:endParaRPr>
          </a:p>
        </p:txBody>
      </p:sp>
      <p:pic>
        <p:nvPicPr>
          <p:cNvPr id="18" name="Image 1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2532"/>
            <a:ext cx="1278236" cy="1278236"/>
          </a:xfrm>
          <a:prstGeom prst="rect">
            <a:avLst/>
          </a:prstGeom>
        </p:spPr>
      </p:pic>
      <p:grpSp>
        <p:nvGrpSpPr>
          <p:cNvPr id="36" name="Groupe 35"/>
          <p:cNvGrpSpPr/>
          <p:nvPr/>
        </p:nvGrpSpPr>
        <p:grpSpPr>
          <a:xfrm>
            <a:off x="35496" y="1484784"/>
            <a:ext cx="9001000" cy="3096344"/>
            <a:chOff x="35496" y="1484784"/>
            <a:chExt cx="9001000" cy="3096344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5615" y="1484784"/>
              <a:ext cx="6902861" cy="3096344"/>
            </a:xfrm>
            <a:prstGeom prst="rect">
              <a:avLst/>
            </a:prstGeom>
          </p:spPr>
        </p:pic>
        <p:grpSp>
          <p:nvGrpSpPr>
            <p:cNvPr id="35" name="Groupe 34"/>
            <p:cNvGrpSpPr/>
            <p:nvPr/>
          </p:nvGrpSpPr>
          <p:grpSpPr>
            <a:xfrm>
              <a:off x="35496" y="1628800"/>
              <a:ext cx="3960440" cy="1417514"/>
              <a:chOff x="35496" y="1628800"/>
              <a:chExt cx="3960440" cy="1417514"/>
            </a:xfrm>
          </p:grpSpPr>
          <p:cxnSp>
            <p:nvCxnSpPr>
              <p:cNvPr id="11" name="Connecteur droit avec flèche 10"/>
              <p:cNvCxnSpPr/>
              <p:nvPr/>
            </p:nvCxnSpPr>
            <p:spPr>
              <a:xfrm flipV="1">
                <a:off x="899592" y="1628800"/>
                <a:ext cx="1584176" cy="93610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/>
              <p:cNvCxnSpPr/>
              <p:nvPr/>
            </p:nvCxnSpPr>
            <p:spPr>
              <a:xfrm flipV="1">
                <a:off x="899592" y="2276873"/>
                <a:ext cx="3096344" cy="28803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ZoneTexte 26"/>
              <p:cNvSpPr txBox="1"/>
              <p:nvPr/>
            </p:nvSpPr>
            <p:spPr>
              <a:xfrm>
                <a:off x="35496" y="2276873"/>
                <a:ext cx="1097855" cy="769441"/>
              </a:xfrm>
              <a:prstGeom prst="rect">
                <a:avLst/>
              </a:prstGeom>
              <a:noFill/>
              <a:ln>
                <a:solidFill>
                  <a:srgbClr val="0000CC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solidFill>
                      <a:srgbClr val="0070C0"/>
                    </a:solidFill>
                    <a:latin typeface="+mn-lt"/>
                    <a:ea typeface="+mn-ea"/>
                  </a:rPr>
                  <a:t>Book </a:t>
                </a:r>
                <a:r>
                  <a:rPr lang="fr-FR" sz="1100" dirty="0" err="1">
                    <a:solidFill>
                      <a:srgbClr val="0070C0"/>
                    </a:solidFill>
                    <a:latin typeface="+mn-lt"/>
                    <a:ea typeface="+mn-ea"/>
                  </a:rPr>
                  <a:t>your</a:t>
                </a:r>
                <a:r>
                  <a:rPr lang="fr-FR" sz="1100" dirty="0">
                    <a:solidFill>
                      <a:srgbClr val="0070C0"/>
                    </a:solidFill>
                    <a:latin typeface="+mn-lt"/>
                    <a:ea typeface="+mn-ea"/>
                  </a:rPr>
                  <a:t> </a:t>
                </a:r>
                <a:r>
                  <a:rPr lang="fr-FR" sz="1100" dirty="0" smtClean="0">
                    <a:solidFill>
                      <a:srgbClr val="0070C0"/>
                    </a:solidFill>
                    <a:latin typeface="+mn-lt"/>
                    <a:ea typeface="+mn-ea"/>
                  </a:rPr>
                  <a:t>flight or train tickets  and/or hôtel</a:t>
                </a:r>
                <a:endParaRPr lang="fr-FR" sz="1100" dirty="0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34" name="Groupe 33"/>
            <p:cNvGrpSpPr/>
            <p:nvPr/>
          </p:nvGrpSpPr>
          <p:grpSpPr>
            <a:xfrm>
              <a:off x="7524328" y="1628800"/>
              <a:ext cx="1512168" cy="2056151"/>
              <a:chOff x="7524328" y="1628800"/>
              <a:chExt cx="1512168" cy="2056151"/>
            </a:xfrm>
          </p:grpSpPr>
          <p:cxnSp>
            <p:nvCxnSpPr>
              <p:cNvPr id="24" name="Connecteur droit avec flèche 23"/>
              <p:cNvCxnSpPr/>
              <p:nvPr/>
            </p:nvCxnSpPr>
            <p:spPr>
              <a:xfrm flipH="1" flipV="1">
                <a:off x="7524328" y="1628800"/>
                <a:ext cx="545665" cy="112190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ZoneTexte 28"/>
              <p:cNvSpPr txBox="1"/>
              <p:nvPr/>
            </p:nvSpPr>
            <p:spPr>
              <a:xfrm>
                <a:off x="8069993" y="2576955"/>
                <a:ext cx="966503" cy="1107996"/>
              </a:xfrm>
              <a:prstGeom prst="rect">
                <a:avLst/>
              </a:prstGeom>
              <a:noFill/>
              <a:ln>
                <a:solidFill>
                  <a:srgbClr val="0000CC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 smtClean="0">
                    <a:solidFill>
                      <a:srgbClr val="0070C0"/>
                    </a:solidFill>
                    <a:latin typeface="+mn-lt"/>
                    <a:ea typeface="+mn-ea"/>
                  </a:rPr>
                  <a:t>You </a:t>
                </a:r>
                <a:r>
                  <a:rPr lang="fr-FR" sz="1100" dirty="0" err="1" smtClean="0">
                    <a:solidFill>
                      <a:srgbClr val="0070C0"/>
                    </a:solidFill>
                    <a:latin typeface="+mn-lt"/>
                    <a:ea typeface="+mn-ea"/>
                  </a:rPr>
                  <a:t>will</a:t>
                </a:r>
                <a:r>
                  <a:rPr lang="fr-FR" sz="1100" dirty="0" smtClean="0">
                    <a:solidFill>
                      <a:srgbClr val="0070C0"/>
                    </a:solidFill>
                    <a:latin typeface="+mn-lt"/>
                    <a:ea typeface="+mn-ea"/>
                  </a:rPr>
                  <a:t> </a:t>
                </a:r>
                <a:r>
                  <a:rPr lang="fr-FR" sz="1100" dirty="0" err="1" smtClean="0">
                    <a:solidFill>
                      <a:srgbClr val="0070C0"/>
                    </a:solidFill>
                    <a:latin typeface="+mn-lt"/>
                    <a:ea typeface="+mn-ea"/>
                  </a:rPr>
                  <a:t>find</a:t>
                </a:r>
                <a:r>
                  <a:rPr lang="fr-FR" sz="1100" dirty="0" smtClean="0">
                    <a:solidFill>
                      <a:srgbClr val="0070C0"/>
                    </a:solidFill>
                    <a:latin typeface="+mn-lt"/>
                    <a:ea typeface="+mn-ea"/>
                  </a:rPr>
                  <a:t> the contact If </a:t>
                </a:r>
                <a:r>
                  <a:rPr lang="fr-FR" sz="1100" dirty="0" err="1" smtClean="0">
                    <a:solidFill>
                      <a:srgbClr val="0070C0"/>
                    </a:solidFill>
                    <a:latin typeface="+mn-lt"/>
                    <a:ea typeface="+mn-ea"/>
                  </a:rPr>
                  <a:t>any</a:t>
                </a:r>
                <a:r>
                  <a:rPr lang="fr-FR" sz="1100" dirty="0" smtClean="0">
                    <a:solidFill>
                      <a:srgbClr val="0070C0"/>
                    </a:solidFill>
                    <a:latin typeface="+mn-lt"/>
                    <a:ea typeface="+mn-ea"/>
                  </a:rPr>
                  <a:t> question about </a:t>
                </a:r>
                <a:r>
                  <a:rPr lang="fr-FR" sz="1100" dirty="0" err="1" smtClean="0">
                    <a:solidFill>
                      <a:srgbClr val="0070C0"/>
                    </a:solidFill>
                    <a:latin typeface="+mn-lt"/>
                    <a:ea typeface="+mn-ea"/>
                  </a:rPr>
                  <a:t>your</a:t>
                </a:r>
                <a:r>
                  <a:rPr lang="fr-FR" sz="1100" dirty="0" smtClean="0">
                    <a:solidFill>
                      <a:srgbClr val="0070C0"/>
                    </a:solidFill>
                    <a:latin typeface="+mn-lt"/>
                    <a:ea typeface="+mn-ea"/>
                  </a:rPr>
                  <a:t> </a:t>
                </a:r>
                <a:r>
                  <a:rPr lang="fr-FR" sz="1100" dirty="0" err="1" smtClean="0">
                    <a:solidFill>
                      <a:srgbClr val="0070C0"/>
                    </a:solidFill>
                    <a:latin typeface="+mn-lt"/>
                    <a:ea typeface="+mn-ea"/>
                  </a:rPr>
                  <a:t>booking</a:t>
                </a:r>
                <a:r>
                  <a:rPr lang="fr-FR" sz="1100" dirty="0" smtClean="0">
                    <a:solidFill>
                      <a:srgbClr val="0070C0"/>
                    </a:solidFill>
                    <a:latin typeface="+mn-lt"/>
                    <a:ea typeface="+mn-ea"/>
                  </a:rPr>
                  <a:t> </a:t>
                </a:r>
                <a:endParaRPr lang="fr-FR" sz="1100" dirty="0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220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116632"/>
            <a:ext cx="7540625" cy="1143000"/>
          </a:xfrm>
        </p:spPr>
        <p:txBody>
          <a:bodyPr/>
          <a:lstStyle/>
          <a:p>
            <a:r>
              <a:rPr lang="fr-FR" dirty="0" smtClean="0"/>
              <a:t>ORELI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62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484784"/>
            <a:ext cx="7540625" cy="4032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200" dirty="0" smtClean="0"/>
              <a:t>Sometimes, your travel is “</a:t>
            </a:r>
            <a:r>
              <a:rPr lang="en-US" sz="1200" dirty="0" err="1" smtClean="0"/>
              <a:t>complexe</a:t>
            </a:r>
            <a:r>
              <a:rPr lang="en-US" sz="1200" dirty="0" smtClean="0"/>
              <a:t>” and you can’t book it with </a:t>
            </a:r>
            <a:r>
              <a:rPr lang="en-US" sz="1200" dirty="0" err="1" smtClean="0"/>
              <a:t>Oreli</a:t>
            </a:r>
            <a:endParaRPr lang="en-US" sz="1200" dirty="0" smtClean="0"/>
          </a:p>
          <a:p>
            <a:pPr>
              <a:lnSpc>
                <a:spcPct val="150000"/>
              </a:lnSpc>
            </a:pPr>
            <a:r>
              <a:rPr lang="en-US" sz="1200" dirty="0" smtClean="0"/>
              <a:t>(</a:t>
            </a:r>
            <a:r>
              <a:rPr lang="en-US" sz="1200" b="1" dirty="0" smtClean="0"/>
              <a:t>for example</a:t>
            </a:r>
            <a:r>
              <a:rPr lang="en-US" sz="1200" dirty="0" smtClean="0"/>
              <a:t>: they don’t suggest flights with specific low cost </a:t>
            </a:r>
            <a:r>
              <a:rPr lang="en-US" sz="1200" dirty="0" err="1" smtClean="0"/>
              <a:t>compagny</a:t>
            </a:r>
            <a:r>
              <a:rPr lang="en-US" sz="1200" dirty="0" smtClean="0"/>
              <a:t>)</a:t>
            </a:r>
          </a:p>
          <a:p>
            <a:pPr marL="0" indent="0"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en-US" sz="1200" b="1" dirty="0" smtClean="0">
                <a:sym typeface="Wingdings" pitchFamily="2" charset="2"/>
              </a:rPr>
              <a:t> mail to: </a:t>
            </a:r>
            <a:r>
              <a:rPr lang="en-US" sz="1400" b="1" dirty="0" smtClean="0">
                <a:sym typeface="Wingdings" pitchFamily="2" charset="2"/>
                <a:hlinkClick r:id="rId2"/>
              </a:rPr>
              <a:t>fr.businesstravel@service.amexgbt.com</a:t>
            </a:r>
            <a:r>
              <a:rPr lang="en-US" sz="1200" dirty="0" smtClean="0">
                <a:sym typeface="Wingdings" pitchFamily="2" charset="2"/>
              </a:rPr>
              <a:t> with your request</a:t>
            </a:r>
          </a:p>
          <a:p>
            <a:pPr marL="0" indent="0">
              <a:lnSpc>
                <a:spcPct val="150000"/>
              </a:lnSpc>
            </a:pPr>
            <a:r>
              <a:rPr lang="en-US" sz="1200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</a:t>
            </a:r>
            <a:r>
              <a:rPr lang="en-US" sz="1200" dirty="0" smtClean="0">
                <a:sym typeface="Wingdings" pitchFamily="2" charset="2"/>
              </a:rPr>
              <a:t>hey will send you a proposal and after having confirmed your travel, you will receive e-tickets</a:t>
            </a:r>
          </a:p>
          <a:p>
            <a:pPr marL="0" indent="0">
              <a:lnSpc>
                <a:spcPct val="150000"/>
              </a:lnSpc>
            </a:pPr>
            <a:r>
              <a:rPr lang="fr-FR" sz="2000" b="1" u="sng" dirty="0" smtClean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b="1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  <a:sym typeface="Wingdings"/>
              </a:rPr>
              <a:t>Think</a:t>
            </a:r>
            <a:r>
              <a:rPr lang="fr-FR" sz="1200" b="1" dirty="0" smtClean="0">
                <a:solidFill>
                  <a:srgbClr val="0070C0"/>
                </a:solidFill>
                <a:sym typeface="Wingdings"/>
              </a:rPr>
              <a:t> to cc the assistant</a:t>
            </a:r>
          </a:p>
          <a:p>
            <a:pPr marL="0" indent="0">
              <a:lnSpc>
                <a:spcPct val="150000"/>
              </a:lnSpc>
            </a:pPr>
            <a:endParaRPr lang="fr-FR" sz="1200" b="1" dirty="0" smtClean="0">
              <a:solidFill>
                <a:srgbClr val="0070C0"/>
              </a:solidFill>
              <a:sym typeface="Wingdings"/>
            </a:endParaRPr>
          </a:p>
          <a:p>
            <a:r>
              <a:rPr lang="en-US" sz="1200" b="1" dirty="0">
                <a:solidFill>
                  <a:srgbClr val="FF0000"/>
                </a:solidFill>
                <a:sym typeface="Wingdings" pitchFamily="2" charset="2"/>
              </a:rPr>
              <a:t>NB: </a:t>
            </a:r>
            <a:r>
              <a:rPr lang="en-US" sz="1200" dirty="0">
                <a:sym typeface="Wingdings" pitchFamily="2" charset="2"/>
              </a:rPr>
              <a:t>For the moment </a:t>
            </a:r>
            <a:r>
              <a:rPr lang="en-US" sz="1200" dirty="0"/>
              <a:t>you can't book any </a:t>
            </a:r>
            <a:r>
              <a:rPr lang="en-US" sz="1200" dirty="0" err="1"/>
              <a:t>Transavia</a:t>
            </a:r>
            <a:r>
              <a:rPr lang="en-US" sz="1200" dirty="0"/>
              <a:t> flight tickets by ORELI not even in Offline with </a:t>
            </a:r>
          </a:p>
          <a:p>
            <a:r>
              <a:rPr lang="en-US" sz="1200" dirty="0"/>
              <a:t>American express</a:t>
            </a:r>
          </a:p>
          <a:p>
            <a:r>
              <a:rPr lang="en-US" sz="1200" dirty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en-US" sz="1200" dirty="0">
                <a:sym typeface="Wingdings" panose="05000000000000000000" pitchFamily="2" charset="2"/>
              </a:rPr>
              <a:t> </a:t>
            </a:r>
            <a:r>
              <a:rPr lang="en-US" sz="1200" dirty="0"/>
              <a:t>you have to pay yourself and ask the refund when you will do the report mission</a:t>
            </a:r>
            <a:endParaRPr lang="fr-FR" sz="1200" b="1" dirty="0">
              <a:solidFill>
                <a:srgbClr val="0070C0"/>
              </a:solidFill>
              <a:sym typeface="Wingdings"/>
            </a:endParaRPr>
          </a:p>
          <a:p>
            <a:pPr marL="0" indent="0">
              <a:lnSpc>
                <a:spcPct val="150000"/>
              </a:lnSpc>
            </a:pPr>
            <a:endParaRPr lang="fr-FR" sz="1200" b="1" dirty="0" smtClean="0">
              <a:solidFill>
                <a:srgbClr val="0070C0"/>
              </a:solidFill>
              <a:sym typeface="Wingdings"/>
            </a:endParaRPr>
          </a:p>
          <a:p>
            <a:pPr marL="0" indent="0">
              <a:lnSpc>
                <a:spcPct val="150000"/>
              </a:lnSpc>
            </a:pPr>
            <a:r>
              <a:rPr lang="en-US" sz="1200" b="1" u="sng" dirty="0">
                <a:sym typeface="Wingdings" pitchFamily="2" charset="2"/>
              </a:rPr>
              <a:t>Low Cost &amp; bags permitted : </a:t>
            </a:r>
            <a:r>
              <a:rPr lang="fr-FR" sz="1200" dirty="0">
                <a:hlinkClick r:id="rId3"/>
              </a:rPr>
              <a:t>https://wiki.inria.fr/Oreli/Low-cost_et_bagages_autoris%C3%A9s</a:t>
            </a:r>
            <a:endParaRPr lang="fr-FR" sz="1200" dirty="0"/>
          </a:p>
          <a:p>
            <a:pPr marL="0" indent="0">
              <a:lnSpc>
                <a:spcPct val="150000"/>
              </a:lnSpc>
            </a:pPr>
            <a:endParaRPr lang="en-US" sz="1200" b="1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endParaRPr lang="en-US" sz="1200" b="1" u="sng" dirty="0" smtClean="0">
              <a:sym typeface="Wingdings" pitchFamily="2" charset="2"/>
            </a:endParaRPr>
          </a:p>
          <a:p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  <a:p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  <a:p>
            <a:endParaRPr lang="en-US" sz="1200" dirty="0"/>
          </a:p>
          <a:p>
            <a:endParaRPr lang="en-US" sz="1200" dirty="0" smtClean="0">
              <a:sym typeface="Wingdings" pitchFamily="2" charset="2"/>
            </a:endParaRPr>
          </a:p>
        </p:txBody>
      </p:sp>
      <p:pic>
        <p:nvPicPr>
          <p:cNvPr id="9" name="Image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2532"/>
            <a:ext cx="1278236" cy="127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0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1855" y="350838"/>
            <a:ext cx="7540625" cy="845914"/>
          </a:xfrm>
        </p:spPr>
        <p:txBody>
          <a:bodyPr/>
          <a:lstStyle/>
          <a:p>
            <a:r>
              <a:rPr lang="fr-FR" dirty="0" smtClean="0"/>
              <a:t>Mission </a:t>
            </a:r>
            <a:r>
              <a:rPr lang="fr-FR" dirty="0"/>
              <a:t>in </a:t>
            </a:r>
            <a:r>
              <a:rPr lang="fr-FR" dirty="0" smtClean="0"/>
              <a:t>France/Hôtel : </a:t>
            </a:r>
            <a:r>
              <a:rPr lang="fr-FR" dirty="0" err="1" smtClean="0"/>
              <a:t>Ialbatros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63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268760"/>
            <a:ext cx="7540625" cy="4886549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100" b="1" dirty="0">
                <a:solidFill>
                  <a:srgbClr val="0070C0"/>
                </a:solidFill>
              </a:rPr>
              <a:t>The </a:t>
            </a:r>
            <a:r>
              <a:rPr lang="en-US" sz="1100" b="1" dirty="0" smtClean="0">
                <a:solidFill>
                  <a:srgbClr val="0070C0"/>
                </a:solidFill>
              </a:rPr>
              <a:t>service </a:t>
            </a:r>
            <a:r>
              <a:rPr lang="en-US" sz="1100" b="1" dirty="0">
                <a:solidFill>
                  <a:srgbClr val="0070C0"/>
                </a:solidFill>
              </a:rPr>
              <a:t>is called “IALBATROS” but it is the same link to book flight/train </a:t>
            </a:r>
            <a:r>
              <a:rPr lang="en-US" sz="1100" b="1" dirty="0" smtClean="0">
                <a:solidFill>
                  <a:srgbClr val="0070C0"/>
                </a:solidFill>
              </a:rPr>
              <a:t>tickets</a:t>
            </a:r>
          </a:p>
          <a:p>
            <a:pPr marL="0" indent="0">
              <a:lnSpc>
                <a:spcPct val="150000"/>
              </a:lnSpc>
            </a:pPr>
            <a:endParaRPr lang="en-US" sz="1100" b="1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 pitchFamily="2" charset="2"/>
              </a:rPr>
              <a:t> </a:t>
            </a:r>
            <a:r>
              <a:rPr lang="en-US" sz="1100" b="1" dirty="0" smtClean="0">
                <a:solidFill>
                  <a:srgbClr val="FF6600"/>
                </a:solidFill>
                <a:sym typeface="Wingdings" pitchFamily="2" charset="2"/>
              </a:rPr>
              <a:t>For mission in France it’s Mandatory to book a room using ORELI</a:t>
            </a:r>
            <a:endParaRPr lang="en-US" sz="1100" b="1" dirty="0" smtClean="0">
              <a:solidFill>
                <a:srgbClr val="FF660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100" b="1" i="1" dirty="0" smtClean="0"/>
              <a:t>120</a:t>
            </a:r>
            <a:r>
              <a:rPr lang="en-US" sz="1100" b="1" i="1" dirty="0"/>
              <a:t>€/night : </a:t>
            </a:r>
            <a:r>
              <a:rPr lang="en-US" sz="1100" b="1" i="1" dirty="0" smtClean="0"/>
              <a:t>Paris (75) </a:t>
            </a:r>
            <a:r>
              <a:rPr lang="en-US" sz="1100" b="1" i="1" dirty="0"/>
              <a:t>+ </a:t>
            </a:r>
            <a:r>
              <a:rPr lang="en-US" sz="1100" b="1" i="1" dirty="0" smtClean="0"/>
              <a:t>78 + 91 </a:t>
            </a:r>
            <a:r>
              <a:rPr lang="en-US" sz="1100" b="1" i="1" dirty="0"/>
              <a:t>(les </a:t>
            </a:r>
            <a:r>
              <a:rPr lang="en-US" sz="1100" b="1" i="1" dirty="0" smtClean="0"/>
              <a:t>Yvelines &amp; </a:t>
            </a:r>
            <a:r>
              <a:rPr lang="en-US" sz="1100" b="1" i="1" dirty="0" err="1" smtClean="0"/>
              <a:t>l’Essonne</a:t>
            </a:r>
            <a:r>
              <a:rPr lang="en-US" sz="1100" b="1" i="1" dirty="0" smtClean="0"/>
              <a:t>) </a:t>
            </a:r>
            <a:endParaRPr lang="en-US" sz="1100" b="1" i="1" dirty="0"/>
          </a:p>
          <a:p>
            <a:pPr marL="0" indent="0">
              <a:lnSpc>
                <a:spcPct val="150000"/>
              </a:lnSpc>
            </a:pPr>
            <a:r>
              <a:rPr lang="en-US" sz="1100" b="1" i="1" dirty="0"/>
              <a:t>95€/night </a:t>
            </a:r>
            <a:r>
              <a:rPr lang="en-US" sz="1100" i="1" dirty="0"/>
              <a:t>: other </a:t>
            </a:r>
            <a:r>
              <a:rPr lang="en-US" sz="1100" i="1" dirty="0" err="1"/>
              <a:t>french</a:t>
            </a:r>
            <a:r>
              <a:rPr lang="en-US" sz="1100" i="1" dirty="0"/>
              <a:t> </a:t>
            </a:r>
            <a:r>
              <a:rPr lang="en-US" sz="1100" i="1" dirty="0" smtClean="0"/>
              <a:t>countries</a:t>
            </a:r>
            <a:endParaRPr lang="en-US" sz="1100" i="1" dirty="0"/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FF6600"/>
                </a:solidFill>
              </a:rPr>
              <a:t>Otherwise you will get only 60€ per night</a:t>
            </a:r>
          </a:p>
          <a:p>
            <a:pPr marL="0" indent="0">
              <a:lnSpc>
                <a:spcPct val="150000"/>
              </a:lnSpc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</a:rPr>
              <a:t>The </a:t>
            </a:r>
            <a:r>
              <a:rPr lang="en-US" sz="1100" b="1" dirty="0">
                <a:solidFill>
                  <a:srgbClr val="0070C0"/>
                </a:solidFill>
              </a:rPr>
              <a:t>only situations where you can book hotel outside </a:t>
            </a:r>
            <a:r>
              <a:rPr lang="en-US" sz="1100" b="1" dirty="0" smtClean="0">
                <a:solidFill>
                  <a:srgbClr val="0070C0"/>
                </a:solidFill>
              </a:rPr>
              <a:t>ORELI</a:t>
            </a:r>
            <a:endParaRPr lang="en-US" sz="1100" b="1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fr-FR" sz="1100" dirty="0">
                <a:solidFill>
                  <a:srgbClr val="FF0000"/>
                </a:solidFill>
                <a:sym typeface="Wingdings 2"/>
              </a:rPr>
              <a:t></a:t>
            </a:r>
            <a:r>
              <a:rPr lang="fr-FR" sz="1100" dirty="0">
                <a:solidFill>
                  <a:srgbClr val="0070C0"/>
                </a:solidFill>
                <a:sym typeface="Wingdings 2"/>
              </a:rPr>
              <a:t> 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 2"/>
              </a:rPr>
              <a:t>No room available within 5km</a:t>
            </a:r>
          </a:p>
          <a:p>
            <a:pPr marL="0" indent="0">
              <a:lnSpc>
                <a:spcPct val="150000"/>
              </a:lnSpc>
            </a:pPr>
            <a:r>
              <a:rPr lang="fr-FR" sz="1100" dirty="0">
                <a:solidFill>
                  <a:srgbClr val="FF0000"/>
                </a:solidFill>
                <a:sym typeface="Wingdings 2"/>
              </a:rPr>
              <a:t></a:t>
            </a:r>
            <a:r>
              <a:rPr lang="fr-FR" sz="1100" dirty="0">
                <a:solidFill>
                  <a:srgbClr val="0070C0"/>
                </a:solidFill>
                <a:sym typeface="Wingdings 2"/>
              </a:rPr>
              <a:t> 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 2"/>
              </a:rPr>
              <a:t>Some hotel doesn’t reply online, it’s called “Hotel </a:t>
            </a:r>
            <a:r>
              <a:rPr lang="en-US" sz="1100" b="1" dirty="0" err="1">
                <a:solidFill>
                  <a:schemeClr val="bg1">
                    <a:lumMod val="50000"/>
                  </a:schemeClr>
                </a:solidFill>
                <a:sym typeface="Wingdings 2"/>
              </a:rPr>
              <a:t>en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 2"/>
              </a:rPr>
              <a:t> </a:t>
            </a:r>
            <a:r>
              <a:rPr lang="en-US" sz="1100" b="1" dirty="0" err="1">
                <a:solidFill>
                  <a:schemeClr val="bg1">
                    <a:lumMod val="50000"/>
                  </a:schemeClr>
                </a:solidFill>
                <a:sym typeface="Wingdings 2"/>
              </a:rPr>
              <a:t>demande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 2"/>
              </a:rPr>
              <a:t>” 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 If the reply later is “no room available”</a:t>
            </a:r>
            <a:endParaRPr lang="en-US" sz="1100" b="1" dirty="0">
              <a:solidFill>
                <a:schemeClr val="bg1">
                  <a:lumMod val="50000"/>
                </a:schemeClr>
              </a:solidFill>
              <a:sym typeface="Wingdings 2"/>
            </a:endParaRPr>
          </a:p>
          <a:p>
            <a:pPr marL="0" indent="0">
              <a:lnSpc>
                <a:spcPct val="150000"/>
              </a:lnSpc>
            </a:pPr>
            <a:r>
              <a:rPr lang="fr-FR" sz="1100" dirty="0">
                <a:solidFill>
                  <a:srgbClr val="FF0000"/>
                </a:solidFill>
                <a:sym typeface="Wingdings 2"/>
              </a:rPr>
              <a:t> 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If room suggested is unacceptable in terms of comfort</a:t>
            </a:r>
          </a:p>
          <a:p>
            <a:pPr marL="171450" indent="-171450">
              <a:lnSpc>
                <a:spcPct val="150000"/>
              </a:lnSpc>
              <a:buFont typeface="Wingdings 2"/>
              <a:buChar char="E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If hotel can’t host properly disabled people</a:t>
            </a:r>
          </a:p>
          <a:p>
            <a:pPr marL="0" indent="0">
              <a:lnSpc>
                <a:spcPct val="150000"/>
              </a:lnSpc>
            </a:pPr>
            <a:endParaRPr lang="en-US" sz="1100" b="1" dirty="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endParaRPr lang="en-US" sz="1100" b="1" dirty="0">
              <a:solidFill>
                <a:srgbClr val="FF660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en-US" sz="1100" b="1" dirty="0">
                <a:solidFill>
                  <a:srgbClr val="FF6600"/>
                </a:solidFill>
                <a:sym typeface="Wingdings" panose="05000000000000000000" pitchFamily="2" charset="2"/>
              </a:rPr>
              <a:t>To prove one of these </a:t>
            </a:r>
            <a:r>
              <a:rPr lang="en-US" sz="11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cases and to get the full refunding: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MAKE </a:t>
            </a:r>
            <a:r>
              <a:rPr lang="en-US" sz="1100" b="1" dirty="0">
                <a:solidFill>
                  <a:srgbClr val="FF6600"/>
                </a:solidFill>
                <a:sym typeface="Wingdings" panose="05000000000000000000" pitchFamily="2" charset="2"/>
              </a:rPr>
              <a:t>A SCREENSHOT and/or keep any message (cancellation) from hotel that you will join to your report </a:t>
            </a:r>
            <a:r>
              <a:rPr lang="en-US" sz="11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mission, 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writing 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in comment what happened</a:t>
            </a:r>
          </a:p>
          <a:p>
            <a:pPr marL="0" indent="0">
              <a:lnSpc>
                <a:spcPct val="150000"/>
              </a:lnSpc>
            </a:pPr>
            <a:endParaRPr lang="en-US" sz="1400" b="1" dirty="0" smtClean="0">
              <a:solidFill>
                <a:srgbClr val="FF6600"/>
              </a:solidFill>
            </a:endParaRPr>
          </a:p>
          <a:p>
            <a:pPr marL="0" indent="0">
              <a:lnSpc>
                <a:spcPct val="150000"/>
              </a:lnSpc>
            </a:pPr>
            <a:r>
              <a:rPr lang="en-US" sz="1400" b="1" dirty="0">
                <a:solidFill>
                  <a:srgbClr val="0070C0"/>
                </a:solidFill>
              </a:rPr>
              <a:t>	</a:t>
            </a:r>
            <a:r>
              <a:rPr lang="en-US" sz="1400" b="1" dirty="0" smtClean="0">
                <a:solidFill>
                  <a:srgbClr val="0070C0"/>
                </a:solidFill>
              </a:rPr>
              <a:t>			</a:t>
            </a:r>
          </a:p>
          <a:p>
            <a:pPr marL="0" indent="0">
              <a:lnSpc>
                <a:spcPct val="150000"/>
              </a:lnSpc>
            </a:pPr>
            <a:endParaRPr lang="en-US" sz="1100" b="1" dirty="0" smtClean="0">
              <a:solidFill>
                <a:srgbClr val="0070C0"/>
              </a:solidFill>
              <a:sym typeface="Wingdings 2"/>
            </a:endParaRPr>
          </a:p>
          <a:p>
            <a:pPr marL="0" indent="0">
              <a:lnSpc>
                <a:spcPct val="150000"/>
              </a:lnSpc>
            </a:pPr>
            <a:endParaRPr lang="en-US" sz="11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</a:pPr>
            <a:endParaRPr lang="en-US" sz="1100" b="1" dirty="0"/>
          </a:p>
          <a:p>
            <a:pPr marL="0" indent="0">
              <a:lnSpc>
                <a:spcPct val="150000"/>
              </a:lnSpc>
            </a:pPr>
            <a:endParaRPr lang="en-US" sz="1100" b="1" dirty="0" smtClean="0"/>
          </a:p>
        </p:txBody>
      </p:sp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290" y="24503"/>
            <a:ext cx="1588213" cy="956225"/>
          </a:xfrm>
          <a:prstGeom prst="rect">
            <a:avLst/>
          </a:prstGeom>
        </p:spPr>
      </p:pic>
      <p:sp>
        <p:nvSpPr>
          <p:cNvPr id="9" name="Flèche vers le bas 8"/>
          <p:cNvSpPr/>
          <p:nvPr/>
        </p:nvSpPr>
        <p:spPr>
          <a:xfrm>
            <a:off x="1547664" y="4725144"/>
            <a:ext cx="216024" cy="50405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54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64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2132856"/>
            <a:ext cx="7540625" cy="168342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600" b="1" dirty="0" smtClean="0">
                <a:solidFill>
                  <a:srgbClr val="0070C0"/>
                </a:solidFill>
              </a:rPr>
              <a:t>In case your hotel booking with ORELI (most of the time </a:t>
            </a:r>
            <a:r>
              <a:rPr lang="en-US" sz="16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) will be successful, </a:t>
            </a:r>
          </a:p>
          <a:p>
            <a:pPr marL="0" indent="0">
              <a:lnSpc>
                <a:spcPct val="150000"/>
              </a:lnSpc>
            </a:pPr>
            <a:endParaRPr lang="en-US" sz="1100" b="1" dirty="0" smtClean="0">
              <a:solidFill>
                <a:srgbClr val="0070C0"/>
              </a:solidFill>
            </a:endParaRPr>
          </a:p>
          <a:p>
            <a:pPr marL="171450" indent="-171450">
              <a:lnSpc>
                <a:spcPct val="150000"/>
              </a:lnSpc>
              <a:buFont typeface="Wingdings 2"/>
              <a:buChar char="E"/>
            </a:pP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You’ll receive by e-mail a voucher</a:t>
            </a:r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FF0000"/>
                </a:solidFill>
                <a:sym typeface="Wingdings 2"/>
              </a:rPr>
              <a:t></a:t>
            </a:r>
            <a:r>
              <a:rPr lang="en-US" sz="1400" b="1" dirty="0" smtClean="0">
                <a:solidFill>
                  <a:srgbClr val="0070C0"/>
                </a:solidFill>
                <a:sym typeface="Wingdings 2"/>
              </a:rPr>
              <a:t>Print your VOUCHER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 and present it at hotel reception</a:t>
            </a:r>
          </a:p>
          <a:p>
            <a:pPr marL="171450" indent="-171450">
              <a:lnSpc>
                <a:spcPct val="150000"/>
              </a:lnSpc>
              <a:buFont typeface="Wingdings 2"/>
              <a:buChar char="E"/>
            </a:pPr>
            <a:r>
              <a:rPr lang="en-US" sz="1100" b="1" dirty="0" smtClean="0">
                <a:solidFill>
                  <a:srgbClr val="0070C0"/>
                </a:solidFill>
                <a:sym typeface="Wingdings 2"/>
              </a:rPr>
              <a:t>Important to know: </a:t>
            </a:r>
            <a:r>
              <a:rPr lang="en-US" sz="1100" b="1" dirty="0"/>
              <a:t>You don't have to pay the tax for staying </a:t>
            </a:r>
            <a:r>
              <a:rPr lang="en-US" sz="1100" dirty="0"/>
              <a:t>- if any </a:t>
            </a:r>
            <a:r>
              <a:rPr lang="en-US" sz="1100" dirty="0" err="1"/>
              <a:t>pb</a:t>
            </a:r>
            <a:r>
              <a:rPr lang="en-US" sz="1100" dirty="0"/>
              <a:t> email to </a:t>
            </a:r>
            <a:r>
              <a:rPr lang="en-US" sz="1100" dirty="0">
                <a:hlinkClick r:id="rId2"/>
              </a:rPr>
              <a:t>benoit.Chauvin@inria.fr</a:t>
            </a:r>
            <a:endParaRPr lang="en-US" sz="1100" dirty="0"/>
          </a:p>
          <a:p>
            <a:pPr marL="171450" indent="-171450">
              <a:lnSpc>
                <a:spcPct val="150000"/>
              </a:lnSpc>
              <a:buFont typeface="Wingdings 2"/>
              <a:buChar char="E"/>
            </a:pPr>
            <a:endParaRPr lang="en-US" sz="1100" b="1" dirty="0"/>
          </a:p>
          <a:p>
            <a:pPr marL="0" indent="0">
              <a:lnSpc>
                <a:spcPct val="150000"/>
              </a:lnSpc>
            </a:pPr>
            <a:endParaRPr lang="en-US" sz="1100" b="1" dirty="0" smtClean="0"/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092" y="24503"/>
            <a:ext cx="1827412" cy="1100241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351855" y="494854"/>
            <a:ext cx="7540625" cy="845914"/>
          </a:xfrm>
        </p:spPr>
        <p:txBody>
          <a:bodyPr/>
          <a:lstStyle/>
          <a:p>
            <a:r>
              <a:rPr lang="fr-FR" dirty="0" smtClean="0"/>
              <a:t>Mission </a:t>
            </a:r>
            <a:r>
              <a:rPr lang="fr-FR" dirty="0"/>
              <a:t>in </a:t>
            </a:r>
            <a:r>
              <a:rPr lang="fr-FR" dirty="0" smtClean="0"/>
              <a:t>France/Hôtel : </a:t>
            </a:r>
            <a:r>
              <a:rPr lang="fr-FR" dirty="0" err="1" smtClean="0"/>
              <a:t>Ialbatros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328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50838"/>
            <a:ext cx="7540625" cy="845914"/>
          </a:xfrm>
        </p:spPr>
        <p:txBody>
          <a:bodyPr/>
          <a:lstStyle/>
          <a:p>
            <a:r>
              <a:rPr lang="fr-FR" dirty="0" smtClean="0"/>
              <a:t>Mission in France : </a:t>
            </a:r>
            <a:r>
              <a:rPr lang="fr-FR" dirty="0" err="1" smtClean="0"/>
              <a:t>Expenses</a:t>
            </a:r>
            <a:r>
              <a:rPr lang="fr-FR" dirty="0" smtClean="0"/>
              <a:t> </a:t>
            </a:r>
            <a:r>
              <a:rPr lang="fr-FR" dirty="0" err="1" smtClean="0"/>
              <a:t>Limit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65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0481" y="1772816"/>
            <a:ext cx="7540625" cy="1944216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FF6600"/>
                </a:solidFill>
                <a:sym typeface="Wingdings 2"/>
              </a:rPr>
              <a:t>Mission </a:t>
            </a:r>
            <a:r>
              <a:rPr lang="en-US" sz="1400" b="1" dirty="0">
                <a:solidFill>
                  <a:srgbClr val="FF6600"/>
                </a:solidFill>
                <a:sym typeface="Wingdings 2"/>
              </a:rPr>
              <a:t>in France </a:t>
            </a:r>
            <a:r>
              <a:rPr lang="en-US" sz="1400" dirty="0">
                <a:sym typeface="Wingdings" panose="05000000000000000000" pitchFamily="2" charset="2"/>
              </a:rPr>
              <a:t></a:t>
            </a:r>
            <a:r>
              <a:rPr lang="en-US" sz="1400" dirty="0">
                <a:sym typeface="Wingdings 2"/>
              </a:rPr>
              <a:t> </a:t>
            </a:r>
            <a:r>
              <a:rPr lang="en-US" sz="1400" b="1" dirty="0"/>
              <a:t>2 meals per days </a:t>
            </a:r>
            <a:r>
              <a:rPr lang="en-US" sz="1400" dirty="0"/>
              <a:t>are refunded: lunch and dinner </a:t>
            </a:r>
            <a:endParaRPr lang="en-US" sz="1400" dirty="0" smtClean="0"/>
          </a:p>
          <a:p>
            <a:pPr marL="0" indent="0"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en-US" sz="1400" b="1" dirty="0" smtClean="0">
                <a:solidFill>
                  <a:srgbClr val="0070C0"/>
                </a:solidFill>
              </a:rPr>
              <a:t>15,25</a:t>
            </a:r>
            <a:r>
              <a:rPr lang="en-US" sz="1400" b="1" dirty="0">
                <a:solidFill>
                  <a:srgbClr val="0070C0"/>
                </a:solidFill>
              </a:rPr>
              <a:t>€/meal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en-US" sz="1400" b="1" dirty="0" smtClean="0">
                <a:solidFill>
                  <a:srgbClr val="0070C0"/>
                </a:solidFill>
                <a:sym typeface="Wingdings 2"/>
              </a:rPr>
              <a:t>F</a:t>
            </a:r>
            <a:r>
              <a:rPr lang="en-US" sz="1400" b="1" dirty="0" smtClean="0">
                <a:solidFill>
                  <a:srgbClr val="0070C0"/>
                </a:solidFill>
              </a:rPr>
              <a:t>or </a:t>
            </a:r>
            <a:r>
              <a:rPr lang="en-US" sz="1400" b="1" dirty="0">
                <a:solidFill>
                  <a:srgbClr val="0070C0"/>
                </a:solidFill>
              </a:rPr>
              <a:t>the accounting service, the breakfast is included with the price of the night </a:t>
            </a:r>
            <a:r>
              <a:rPr lang="en-US" sz="1400" b="1" dirty="0"/>
              <a:t>so it </a:t>
            </a:r>
            <a:r>
              <a:rPr lang="en-US" sz="1400" b="1" dirty="0" smtClean="0"/>
              <a:t>won’t be never refunded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en-US" sz="1400" dirty="0">
                <a:sym typeface="Wingdings" panose="05000000000000000000" pitchFamily="2" charset="2"/>
              </a:rPr>
              <a:t>1</a:t>
            </a:r>
            <a:r>
              <a:rPr lang="en-US" sz="1400" dirty="0" smtClean="0">
                <a:sym typeface="Wingdings" panose="05000000000000000000" pitchFamily="2" charset="2"/>
              </a:rPr>
              <a:t> night in </a:t>
            </a:r>
            <a:r>
              <a:rPr lang="en-US" sz="1400" b="1" dirty="0">
                <a:sym typeface="Wingdings" panose="05000000000000000000" pitchFamily="2" charset="2"/>
              </a:rPr>
              <a:t>P</a:t>
            </a:r>
            <a:r>
              <a:rPr lang="en-US" sz="1400" b="1" dirty="0" smtClean="0">
                <a:sym typeface="Wingdings" panose="05000000000000000000" pitchFamily="2" charset="2"/>
              </a:rPr>
              <a:t>aris</a:t>
            </a:r>
            <a:r>
              <a:rPr lang="en-US" sz="1400" dirty="0" smtClean="0">
                <a:sym typeface="Wingdings" panose="05000000000000000000" pitchFamily="2" charset="2"/>
              </a:rPr>
              <a:t> and department of </a:t>
            </a:r>
            <a:r>
              <a:rPr lang="en-US" sz="1400" b="1" dirty="0" smtClean="0">
                <a:sym typeface="Wingdings" panose="05000000000000000000" pitchFamily="2" charset="2"/>
              </a:rPr>
              <a:t>“les Yvelines” </a:t>
            </a:r>
            <a:r>
              <a:rPr lang="en-US" sz="1400" dirty="0" smtClean="0">
                <a:sym typeface="Wingdings" panose="05000000000000000000" pitchFamily="2" charset="2"/>
              </a:rPr>
              <a:t>won’t exceed </a:t>
            </a:r>
            <a:r>
              <a:rPr lang="en-US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120€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en-US" sz="1400" dirty="0" smtClean="0">
                <a:sym typeface="Wingdings" panose="05000000000000000000" pitchFamily="2" charset="2"/>
              </a:rPr>
              <a:t>1 night in others department </a:t>
            </a:r>
            <a:r>
              <a:rPr lang="en-US" sz="1400" b="1" dirty="0" smtClean="0">
                <a:sym typeface="Wingdings" panose="05000000000000000000" pitchFamily="2" charset="2"/>
              </a:rPr>
              <a:t>(77, 91, 92, 93, 94 et 95) </a:t>
            </a:r>
            <a:r>
              <a:rPr lang="en-US" sz="1400" dirty="0" smtClean="0">
                <a:sym typeface="Wingdings" panose="05000000000000000000" pitchFamily="2" charset="2"/>
              </a:rPr>
              <a:t>and </a:t>
            </a:r>
            <a:r>
              <a:rPr lang="en-US" sz="1400" b="1" dirty="0" smtClean="0">
                <a:sym typeface="Wingdings" panose="05000000000000000000" pitchFamily="2" charset="2"/>
              </a:rPr>
              <a:t>province</a:t>
            </a:r>
            <a:r>
              <a:rPr lang="en-US" sz="1400" dirty="0" smtClean="0">
                <a:sym typeface="Wingdings" panose="05000000000000000000" pitchFamily="2" charset="2"/>
              </a:rPr>
              <a:t> won’t exceed </a:t>
            </a:r>
            <a:r>
              <a:rPr lang="en-US" sz="1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95€</a:t>
            </a:r>
          </a:p>
          <a:p>
            <a:pPr marL="0" indent="0">
              <a:lnSpc>
                <a:spcPct val="150000"/>
              </a:lnSpc>
            </a:pPr>
            <a:endParaRPr lang="en-US" sz="1400" b="1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endParaRPr lang="en-US" sz="1400" b="1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endParaRPr lang="en-US" sz="1400" b="1" dirty="0"/>
          </a:p>
          <a:p>
            <a:pPr marL="0" indent="0">
              <a:lnSpc>
                <a:spcPct val="150000"/>
              </a:lnSpc>
            </a:pPr>
            <a:endParaRPr lang="en-US" sz="1400" b="1" dirty="0" smtClean="0"/>
          </a:p>
        </p:txBody>
      </p:sp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4504"/>
            <a:ext cx="1440160" cy="86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8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Mission </a:t>
            </a:r>
            <a:r>
              <a:rPr lang="fr-FR" dirty="0" err="1" smtClean="0"/>
              <a:t>outside</a:t>
            </a:r>
            <a:r>
              <a:rPr lang="fr-FR" dirty="0" smtClean="0"/>
              <a:t> France</a:t>
            </a:r>
            <a:br>
              <a:rPr lang="fr-FR" dirty="0" smtClean="0"/>
            </a:br>
            <a:r>
              <a:rPr lang="fr-FR" dirty="0" err="1" smtClean="0"/>
              <a:t>Accomodation</a:t>
            </a:r>
            <a:r>
              <a:rPr lang="fr-FR" dirty="0" smtClean="0"/>
              <a:t> </a:t>
            </a:r>
            <a:r>
              <a:rPr lang="fr-FR" dirty="0" err="1" smtClean="0"/>
              <a:t>booking</a:t>
            </a:r>
            <a:r>
              <a:rPr lang="fr-FR" dirty="0" smtClean="0"/>
              <a:t> and </a:t>
            </a:r>
            <a:r>
              <a:rPr lang="fr-FR" dirty="0" err="1" smtClean="0"/>
              <a:t>Expenses</a:t>
            </a:r>
            <a:r>
              <a:rPr lang="fr-FR" dirty="0" smtClean="0"/>
              <a:t> </a:t>
            </a:r>
            <a:r>
              <a:rPr lang="fr-FR" dirty="0" err="1" smtClean="0"/>
              <a:t>Limit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66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556792"/>
            <a:ext cx="7540625" cy="4032448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</a:rPr>
              <a:t>You can book with any means (booking.com, </a:t>
            </a:r>
            <a:r>
              <a:rPr lang="en-US" sz="1100" b="1" dirty="0" err="1" smtClean="0">
                <a:solidFill>
                  <a:srgbClr val="0070C0"/>
                </a:solidFill>
              </a:rPr>
              <a:t>AirBNB</a:t>
            </a:r>
            <a:r>
              <a:rPr lang="en-US" sz="1100" b="1" dirty="0" smtClean="0">
                <a:solidFill>
                  <a:srgbClr val="0070C0"/>
                </a:solidFill>
              </a:rPr>
              <a:t> and so on), just be sure :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1- To be able to provide an invoice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2- Your name + date of booking appear on the invoice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3- The price will match with </a:t>
            </a:r>
            <a:r>
              <a:rPr lang="en-US" sz="11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Inria</a:t>
            </a:r>
            <a:r>
              <a:rPr lang="en-US" sz="11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policy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For that, check MINEFI indicating the country of your trip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>
                <a:solidFill>
                  <a:srgbClr val="0070C0"/>
                </a:solidFill>
                <a:sym typeface="Wingdings" panose="05000000000000000000" pitchFamily="2" charset="2"/>
                <a:hlinkClick r:id="rId2"/>
              </a:rPr>
              <a:t>https://</a:t>
            </a:r>
            <a:r>
              <a:rPr lang="en-US" sz="1100" b="1" dirty="0" smtClean="0">
                <a:solidFill>
                  <a:srgbClr val="0070C0"/>
                </a:solidFill>
                <a:sym typeface="Wingdings" panose="05000000000000000000" pitchFamily="2" charset="2"/>
                <a:hlinkClick r:id="rId2"/>
              </a:rPr>
              <a:t>www.economie.gouv.fr/dgfip/mission_taux_chancellerie/frais</a:t>
            </a:r>
            <a:endParaRPr lang="en-US" sz="1100" b="1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r>
              <a:rPr lang="en-US" sz="1100" b="1" dirty="0" smtClean="0"/>
              <a:t>“</a:t>
            </a:r>
            <a:r>
              <a:rPr lang="en-US" sz="1100" b="1" dirty="0" err="1"/>
              <a:t>Groupe</a:t>
            </a:r>
            <a:r>
              <a:rPr lang="en-US" sz="1100" b="1" dirty="0"/>
              <a:t> 1” - </a:t>
            </a:r>
            <a:r>
              <a:rPr lang="en-US" sz="1100" b="1" dirty="0">
                <a:solidFill>
                  <a:srgbClr val="FF6600"/>
                </a:solidFill>
              </a:rPr>
              <a:t>The rate includes 1 Night with Breakfast + 1 Lunch + 1 Dinner per </a:t>
            </a:r>
            <a:r>
              <a:rPr lang="en-US" sz="1100" b="1" dirty="0" smtClean="0">
                <a:solidFill>
                  <a:srgbClr val="FF6600"/>
                </a:solidFill>
              </a:rPr>
              <a:t>day</a:t>
            </a:r>
          </a:p>
          <a:p>
            <a:r>
              <a:rPr lang="en-US" sz="1100" b="1" dirty="0" smtClean="0">
                <a:solidFill>
                  <a:srgbClr val="FF6600"/>
                </a:solidFill>
              </a:rPr>
              <a:t>The night is 0,65 of the </a:t>
            </a:r>
            <a:r>
              <a:rPr lang="en-US" sz="1100" b="1" dirty="0" err="1" smtClean="0">
                <a:solidFill>
                  <a:srgbClr val="FF6600"/>
                </a:solidFill>
              </a:rPr>
              <a:t>minefi</a:t>
            </a:r>
            <a:r>
              <a:rPr lang="en-US" sz="1100" b="1" dirty="0" smtClean="0">
                <a:solidFill>
                  <a:srgbClr val="FF6600"/>
                </a:solidFill>
              </a:rPr>
              <a:t> rate</a:t>
            </a:r>
          </a:p>
          <a:p>
            <a:r>
              <a:rPr lang="en-US" sz="1100" b="1" dirty="0" smtClean="0">
                <a:solidFill>
                  <a:srgbClr val="FF6600"/>
                </a:solidFill>
              </a:rPr>
              <a:t>1 meal is 0,175 of the </a:t>
            </a:r>
            <a:r>
              <a:rPr lang="en-US" sz="1100" b="1" dirty="0" err="1" smtClean="0">
                <a:solidFill>
                  <a:srgbClr val="FF6600"/>
                </a:solidFill>
              </a:rPr>
              <a:t>minefi</a:t>
            </a:r>
            <a:r>
              <a:rPr lang="en-US" sz="1100" b="1" dirty="0" smtClean="0">
                <a:solidFill>
                  <a:srgbClr val="FF6600"/>
                </a:solidFill>
              </a:rPr>
              <a:t> rate</a:t>
            </a:r>
            <a:endParaRPr lang="en-US" sz="1100" dirty="0">
              <a:solidFill>
                <a:srgbClr val="FF6600"/>
              </a:solidFill>
            </a:endParaRPr>
          </a:p>
          <a:p>
            <a:r>
              <a:rPr lang="en-US" sz="1100" b="1" dirty="0">
                <a:solidFill>
                  <a:srgbClr val="0070C0"/>
                </a:solidFill>
              </a:rPr>
              <a:t>Example</a:t>
            </a:r>
            <a:r>
              <a:rPr lang="en-US" sz="1100" b="1" dirty="0"/>
              <a:t>:</a:t>
            </a:r>
            <a:r>
              <a:rPr lang="en-US" sz="1100" dirty="0"/>
              <a:t> for a mission in </a:t>
            </a:r>
            <a:r>
              <a:rPr lang="en-US" sz="1100" dirty="0" smtClean="0"/>
              <a:t>UK, </a:t>
            </a:r>
            <a:r>
              <a:rPr lang="en-US" sz="1100" dirty="0"/>
              <a:t>the </a:t>
            </a:r>
            <a:r>
              <a:rPr lang="en-US" sz="1100" b="1" dirty="0" err="1"/>
              <a:t>MINEFi</a:t>
            </a:r>
            <a:r>
              <a:rPr lang="en-US" sz="1100" b="1" dirty="0"/>
              <a:t> </a:t>
            </a:r>
            <a:r>
              <a:rPr lang="en-US" sz="1100" b="1" dirty="0" err="1"/>
              <a:t>Groupe</a:t>
            </a:r>
            <a:r>
              <a:rPr lang="en-US" sz="1100" b="1" dirty="0"/>
              <a:t> 1 </a:t>
            </a:r>
            <a:r>
              <a:rPr lang="en-US" sz="1100" dirty="0"/>
              <a:t>is : </a:t>
            </a:r>
            <a:r>
              <a:rPr lang="en-US" sz="1100" dirty="0" smtClean="0"/>
              <a:t>130 GBP </a:t>
            </a:r>
            <a:endParaRPr lang="en-US" sz="1100" dirty="0"/>
          </a:p>
          <a:p>
            <a:pPr>
              <a:buFont typeface="Wingdings" panose="05000000000000000000" pitchFamily="2" charset="2"/>
              <a:buChar char="è"/>
            </a:pPr>
            <a:r>
              <a:rPr lang="en-US" sz="1100" dirty="0" smtClean="0">
                <a:sym typeface="Wingdings" panose="05000000000000000000" pitchFamily="2" charset="2"/>
              </a:rPr>
              <a:t>1 night + breakfast won’t exceed 84,50GBP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US" sz="1100" dirty="0" smtClean="0">
                <a:sym typeface="Wingdings" panose="05000000000000000000" pitchFamily="2" charset="2"/>
              </a:rPr>
              <a:t>1 meal per day won’t exceed 22,75GBP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US" sz="1100" dirty="0" smtClean="0">
                <a:sym typeface="Wingdings" panose="05000000000000000000" pitchFamily="2" charset="2"/>
              </a:rPr>
              <a:t>84,50 + 22,75 + 22,75 = 130GBP per day</a:t>
            </a:r>
          </a:p>
          <a:p>
            <a:pPr>
              <a:buFont typeface="Wingdings" panose="05000000000000000000" pitchFamily="2" charset="2"/>
              <a:buChar char="è"/>
            </a:pPr>
            <a:endParaRPr lang="en-US" sz="1100" dirty="0"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endParaRPr lang="en-US" sz="1100" b="1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endParaRPr lang="en-US" sz="1100" b="1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endParaRPr lang="en-US" sz="1100" b="1" dirty="0"/>
          </a:p>
          <a:p>
            <a:pPr marL="0" indent="0">
              <a:lnSpc>
                <a:spcPct val="150000"/>
              </a:lnSpc>
            </a:pPr>
            <a:endParaRPr lang="en-US" sz="1100" b="1" dirty="0" smtClean="0"/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4504"/>
            <a:ext cx="1440160" cy="86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67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340768"/>
            <a:ext cx="7615113" cy="4104456"/>
          </a:xfrm>
        </p:spPr>
        <p:txBody>
          <a:bodyPr/>
          <a:lstStyle/>
          <a:p>
            <a:r>
              <a:rPr lang="en-US" sz="1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Flight or train Tickets : 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American </a:t>
            </a:r>
            <a:r>
              <a:rPr lang="fr-FR" sz="1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Express Contact</a:t>
            </a:r>
          </a:p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From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Monday to Friday 08:30 am to 06:30 pm (not for bank holidays)</a:t>
            </a:r>
          </a:p>
          <a:p>
            <a:r>
              <a:rPr lang="en-US" sz="1200" b="1" dirty="0" smtClean="0">
                <a:sym typeface="Wingdings 2"/>
              </a:rPr>
              <a:t></a:t>
            </a:r>
            <a:r>
              <a:rPr lang="en-US" sz="1200" b="1" dirty="0" smtClean="0"/>
              <a:t>: </a:t>
            </a:r>
            <a:r>
              <a:rPr lang="en-US" sz="1200" dirty="0"/>
              <a:t>01.72.28.94.12</a:t>
            </a:r>
          </a:p>
          <a:p>
            <a:r>
              <a:rPr lang="en-US" sz="1200" b="1" dirty="0" smtClean="0">
                <a:sym typeface="Wingdings"/>
              </a:rPr>
              <a:t></a:t>
            </a:r>
            <a:r>
              <a:rPr lang="en-US" sz="1200" dirty="0" smtClean="0"/>
              <a:t>: </a:t>
            </a:r>
            <a:r>
              <a:rPr lang="en-US" sz="1200" b="1" dirty="0">
                <a:sym typeface="Wingdings" pitchFamily="2" charset="2"/>
                <a:hlinkClick r:id="rId2"/>
              </a:rPr>
              <a:t>fr.businesstravel@service.amexgbt.com </a:t>
            </a:r>
            <a:endParaRPr lang="en-US" sz="1200" b="1" dirty="0" smtClean="0">
              <a:sym typeface="Wingdings" pitchFamily="2" charset="2"/>
            </a:endParaRPr>
          </a:p>
          <a:p>
            <a:r>
              <a:rPr lang="fr-FR" sz="1200" b="1" dirty="0" err="1" smtClean="0">
                <a:solidFill>
                  <a:srgbClr val="0070C0"/>
                </a:solidFill>
              </a:rPr>
              <a:t>Acess</a:t>
            </a:r>
            <a:r>
              <a:rPr lang="fr-FR" sz="1200" b="1" dirty="0" smtClean="0">
                <a:solidFill>
                  <a:srgbClr val="0070C0"/>
                </a:solidFill>
              </a:rPr>
              <a:t> </a:t>
            </a:r>
            <a:r>
              <a:rPr lang="fr-FR" sz="1200" b="1" dirty="0" err="1">
                <a:solidFill>
                  <a:srgbClr val="0070C0"/>
                </a:solidFill>
              </a:rPr>
              <a:t>After</a:t>
            </a:r>
            <a:r>
              <a:rPr lang="fr-FR" sz="1200" b="1" dirty="0">
                <a:solidFill>
                  <a:srgbClr val="0070C0"/>
                </a:solidFill>
              </a:rPr>
              <a:t> </a:t>
            </a:r>
            <a:r>
              <a:rPr lang="fr-FR" sz="1200" b="1" dirty="0" err="1">
                <a:solidFill>
                  <a:srgbClr val="0070C0"/>
                </a:solidFill>
              </a:rPr>
              <a:t>Hours</a:t>
            </a:r>
            <a:r>
              <a:rPr lang="fr-FR" sz="1200" b="1" dirty="0">
                <a:solidFill>
                  <a:srgbClr val="0070C0"/>
                </a:solidFill>
              </a:rPr>
              <a:t>/Service </a:t>
            </a:r>
            <a:r>
              <a:rPr lang="fr-FR" sz="1200" b="1" dirty="0" smtClean="0">
                <a:solidFill>
                  <a:srgbClr val="0070C0"/>
                </a:solidFill>
              </a:rPr>
              <a:t>24/24h</a:t>
            </a:r>
            <a:r>
              <a:rPr lang="fr-FR" sz="1200" dirty="0" smtClean="0"/>
              <a:t>: </a:t>
            </a:r>
            <a:r>
              <a:rPr lang="fr-FR" sz="1200" dirty="0"/>
              <a:t>01 72 03 96 </a:t>
            </a:r>
            <a:r>
              <a:rPr lang="fr-FR" sz="1200" dirty="0" smtClean="0"/>
              <a:t>91</a:t>
            </a:r>
          </a:p>
          <a:p>
            <a:r>
              <a:rPr lang="fr-FR" sz="1200" dirty="0" err="1" smtClean="0"/>
              <a:t>available</a:t>
            </a:r>
            <a:r>
              <a:rPr lang="fr-FR" sz="1200" dirty="0" smtClean="0"/>
              <a:t> </a:t>
            </a:r>
            <a:r>
              <a:rPr lang="fr-FR" sz="1200" dirty="0" err="1"/>
              <a:t>from</a:t>
            </a:r>
            <a:r>
              <a:rPr lang="fr-FR" sz="1200" dirty="0"/>
              <a:t> </a:t>
            </a:r>
            <a:r>
              <a:rPr lang="fr-FR" sz="1200" dirty="0" smtClean="0"/>
              <a:t>06:30 </a:t>
            </a:r>
            <a:r>
              <a:rPr lang="fr-FR" sz="1200" dirty="0"/>
              <a:t>pm </a:t>
            </a:r>
            <a:r>
              <a:rPr lang="fr-FR" sz="1200" dirty="0" smtClean="0"/>
              <a:t>to 08:30 </a:t>
            </a:r>
            <a:r>
              <a:rPr lang="fr-FR" sz="1200" dirty="0" err="1"/>
              <a:t>am</a:t>
            </a:r>
            <a:r>
              <a:rPr lang="fr-FR" sz="1200" dirty="0"/>
              <a:t> </a:t>
            </a:r>
            <a:endParaRPr lang="fr-FR" sz="1200" dirty="0" smtClean="0"/>
          </a:p>
          <a:p>
            <a:r>
              <a:rPr lang="fr-FR" sz="1200" dirty="0" err="1" smtClean="0"/>
              <a:t>from</a:t>
            </a:r>
            <a:r>
              <a:rPr lang="fr-FR" sz="1200" dirty="0" smtClean="0"/>
              <a:t> </a:t>
            </a:r>
            <a:r>
              <a:rPr lang="fr-FR" sz="1200" dirty="0" err="1"/>
              <a:t>Monday</a:t>
            </a:r>
            <a:r>
              <a:rPr lang="fr-FR" sz="1200" dirty="0"/>
              <a:t> to </a:t>
            </a:r>
            <a:r>
              <a:rPr lang="fr-FR" sz="1200" dirty="0" smtClean="0"/>
              <a:t>Friday + </a:t>
            </a:r>
            <a:r>
              <a:rPr lang="fr-FR" sz="1200" dirty="0"/>
              <a:t>week-end and </a:t>
            </a:r>
            <a:r>
              <a:rPr lang="fr-FR" sz="1200" dirty="0" err="1"/>
              <a:t>bank</a:t>
            </a:r>
            <a:r>
              <a:rPr lang="fr-FR" sz="1200" dirty="0"/>
              <a:t> </a:t>
            </a:r>
            <a:r>
              <a:rPr lang="fr-FR" sz="1200" dirty="0" err="1" smtClean="0"/>
              <a:t>holidays</a:t>
            </a:r>
            <a:r>
              <a:rPr lang="fr-FR" sz="1200" dirty="0" smtClean="0"/>
              <a:t> </a:t>
            </a:r>
            <a:endParaRPr lang="fr-FR" sz="1200" dirty="0"/>
          </a:p>
          <a:p>
            <a:r>
              <a:rPr lang="fr-FR" sz="12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dirty="0" smtClean="0">
                <a:sym typeface="Wingdings" panose="05000000000000000000" pitchFamily="2" charset="2"/>
              </a:rPr>
              <a:t> </a:t>
            </a:r>
            <a:r>
              <a:rPr lang="fr-FR" sz="1200" b="1" dirty="0" err="1">
                <a:solidFill>
                  <a:srgbClr val="FF6600"/>
                </a:solidFill>
                <a:sym typeface="Wingdings" panose="05000000000000000000" pitchFamily="2" charset="2"/>
              </a:rPr>
              <a:t>T</a:t>
            </a:r>
            <a:r>
              <a:rPr lang="fr-FR" sz="1200" b="1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hese</a:t>
            </a:r>
            <a:r>
              <a:rPr lang="fr-FR" sz="1200" b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200" b="1" dirty="0">
                <a:solidFill>
                  <a:srgbClr val="FF6600"/>
                </a:solidFill>
                <a:sym typeface="Wingdings" panose="05000000000000000000" pitchFamily="2" charset="2"/>
              </a:rPr>
              <a:t>calls are </a:t>
            </a:r>
            <a:r>
              <a:rPr lang="fr-FR" sz="1200" b="1" dirty="0" err="1">
                <a:solidFill>
                  <a:srgbClr val="FF6600"/>
                </a:solidFill>
                <a:sym typeface="Wingdings" panose="05000000000000000000" pitchFamily="2" charset="2"/>
              </a:rPr>
              <a:t>billed</a:t>
            </a:r>
            <a:r>
              <a:rPr lang="fr-FR" sz="1200" b="1" dirty="0">
                <a:solidFill>
                  <a:srgbClr val="FF6600"/>
                </a:solidFill>
              </a:rPr>
              <a:t> 30 € HT</a:t>
            </a:r>
            <a:r>
              <a:rPr lang="fr-FR" sz="1200" dirty="0"/>
              <a:t> </a:t>
            </a:r>
            <a:r>
              <a:rPr lang="fr-FR" sz="12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fr-FR" sz="1200" dirty="0" smtClean="0"/>
              <a:t> </a:t>
            </a:r>
            <a:r>
              <a:rPr lang="fr-FR" sz="1200" b="1" dirty="0" err="1"/>
              <a:t>so</a:t>
            </a:r>
            <a:r>
              <a:rPr lang="fr-FR" sz="1200" b="1" dirty="0"/>
              <a:t> </a:t>
            </a:r>
            <a:r>
              <a:rPr lang="fr-FR" sz="1200" b="1" dirty="0" err="1"/>
              <a:t>only</a:t>
            </a:r>
            <a:r>
              <a:rPr lang="fr-FR" sz="1200" b="1" dirty="0"/>
              <a:t> use </a:t>
            </a:r>
            <a:r>
              <a:rPr lang="fr-FR" sz="1200" b="1" dirty="0" err="1"/>
              <a:t>it</a:t>
            </a:r>
            <a:r>
              <a:rPr lang="fr-FR" sz="1200" b="1" dirty="0"/>
              <a:t> if </a:t>
            </a:r>
            <a:r>
              <a:rPr lang="fr-FR" sz="1200" b="1" dirty="0" err="1" smtClean="0"/>
              <a:t>necessary</a:t>
            </a:r>
            <a:endParaRPr lang="fr-FR" sz="1200" b="1" dirty="0" smtClean="0"/>
          </a:p>
          <a:p>
            <a:endParaRPr lang="fr-FR" sz="1100" b="1" dirty="0" smtClean="0"/>
          </a:p>
          <a:p>
            <a:pPr>
              <a:lnSpc>
                <a:spcPct val="150000"/>
              </a:lnSpc>
            </a:pP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Any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prob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booking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in </a:t>
            </a: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Oreli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including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hotel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18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can</a:t>
            </a:r>
            <a:r>
              <a:rPr lang="fr-FR" sz="1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Contact : </a:t>
            </a:r>
            <a:r>
              <a:rPr lang="fr-FR" sz="1800" b="1" dirty="0" smtClean="0">
                <a:solidFill>
                  <a:srgbClr val="0070C0"/>
                </a:solidFill>
                <a:hlinkClick r:id="rId3"/>
              </a:rPr>
              <a:t>Si.moa.oreli@inria.fr</a:t>
            </a:r>
            <a:endParaRPr lang="fr-FR" sz="1800" b="1" dirty="0" smtClean="0">
              <a:solidFill>
                <a:srgbClr val="0070C0"/>
              </a:solidFill>
            </a:endParaRPr>
          </a:p>
          <a:p>
            <a:endParaRPr lang="en-US" sz="2400" b="1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  <a:p>
            <a:endParaRPr lang="fr-FR" sz="1100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349375" y="350838"/>
            <a:ext cx="7540625" cy="845914"/>
          </a:xfrm>
        </p:spPr>
        <p:txBody>
          <a:bodyPr/>
          <a:lstStyle/>
          <a:p>
            <a:r>
              <a:rPr lang="fr-FR" dirty="0" smtClean="0"/>
              <a:t>Mission : Contacts for assistance</a:t>
            </a:r>
            <a:endParaRPr lang="fr-FR" dirty="0"/>
          </a:p>
        </p:txBody>
      </p:sp>
      <p:pic>
        <p:nvPicPr>
          <p:cNvPr id="2" name="Image 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44624"/>
            <a:ext cx="1451545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8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23602"/>
            <a:ext cx="7540625" cy="657126"/>
          </a:xfrm>
        </p:spPr>
        <p:txBody>
          <a:bodyPr/>
          <a:lstStyle/>
          <a:p>
            <a:r>
              <a:rPr lang="fr-FR" dirty="0" smtClean="0"/>
              <a:t>Mission : You </a:t>
            </a:r>
            <a:r>
              <a:rPr lang="fr-FR" dirty="0" err="1" smtClean="0"/>
              <a:t>can</a:t>
            </a:r>
            <a:r>
              <a:rPr lang="fr-FR" dirty="0" smtClean="0"/>
              <a:t> book an </a:t>
            </a:r>
            <a:r>
              <a:rPr lang="fr-FR" dirty="0" err="1" smtClean="0"/>
              <a:t>Inria</a:t>
            </a:r>
            <a:r>
              <a:rPr lang="fr-FR" dirty="0" smtClean="0"/>
              <a:t> car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68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124744"/>
            <a:ext cx="7687121" cy="489654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70C0"/>
                </a:solidFill>
                <a:sym typeface="Wingdings" pitchFamily="2" charset="2"/>
              </a:rPr>
              <a:t>INRIA has 4 utility cars</a:t>
            </a:r>
            <a:endParaRPr lang="en-US" sz="1600" b="1" dirty="0"/>
          </a:p>
          <a:p>
            <a:pPr>
              <a:lnSpc>
                <a:spcPct val="150000"/>
              </a:lnSpc>
            </a:pPr>
            <a:r>
              <a:rPr lang="en-US" sz="1200" dirty="0">
                <a:hlinkClick r:id="rId2"/>
              </a:rPr>
              <a:t>https://</a:t>
            </a:r>
            <a:r>
              <a:rPr lang="en-US" sz="1200" dirty="0" smtClean="0">
                <a:hlinkClick r:id="rId2"/>
              </a:rPr>
              <a:t>intranet.inria.fr/Vie-pratique/Infos-pratiques/Infos-pratiques-centre/Reserver-un-vehicule</a:t>
            </a:r>
            <a:endParaRPr lang="en-US" sz="1200" dirty="0" smtClean="0"/>
          </a:p>
          <a:p>
            <a:pPr>
              <a:lnSpc>
                <a:spcPct val="150000"/>
              </a:lnSpc>
            </a:pPr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 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T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o book one</a:t>
            </a:r>
            <a:r>
              <a:rPr lang="en-US" sz="120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Mail to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helpdesk.inria.fr/categories/208/submit</a:t>
            </a:r>
            <a:endParaRPr lang="en-US" sz="1200" dirty="0" smtClean="0"/>
          </a:p>
          <a:p>
            <a:pPr>
              <a:lnSpc>
                <a:spcPct val="150000"/>
              </a:lnSpc>
            </a:pPr>
            <a:r>
              <a:rPr lang="en-US" sz="1200" dirty="0" smtClean="0"/>
              <a:t>With names of the driver + names of passengers </a:t>
            </a:r>
            <a:r>
              <a:rPr lang="en-US" sz="1200" b="1" dirty="0" smtClean="0">
                <a:solidFill>
                  <a:srgbClr val="0070C0"/>
                </a:solidFill>
              </a:rPr>
              <a:t>(if you drive more than 10 hours </a:t>
            </a:r>
            <a:r>
              <a:rPr lang="en-US" sz="1200" b="1" dirty="0" smtClean="0">
                <a:solidFill>
                  <a:srgbClr val="0070C0"/>
                </a:solidFill>
                <a:sym typeface="Wingdings" pitchFamily="2" charset="2"/>
              </a:rPr>
              <a:t>2 drivers mandatory)</a:t>
            </a:r>
            <a:endParaRPr lang="en-US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dirty="0" smtClean="0"/>
              <a:t>dates and schedule (departure &amp; return)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Where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Why</a:t>
            </a:r>
            <a:endParaRPr lang="en-US" sz="1200" dirty="0"/>
          </a:p>
          <a:p>
            <a:r>
              <a:rPr lang="fr-FR" sz="1200" b="1" dirty="0" err="1" smtClean="0">
                <a:solidFill>
                  <a:srgbClr val="0070C0"/>
                </a:solidFill>
              </a:rPr>
              <a:t>Taking</a:t>
            </a:r>
            <a:r>
              <a:rPr lang="fr-FR" sz="1200" b="1" dirty="0" smtClean="0">
                <a:solidFill>
                  <a:srgbClr val="0070C0"/>
                </a:solidFill>
              </a:rPr>
              <a:t> over the Car:</a:t>
            </a:r>
            <a:endParaRPr lang="fr-FR" sz="1200" b="1" dirty="0">
              <a:solidFill>
                <a:srgbClr val="0070C0"/>
              </a:solidFill>
            </a:endParaRPr>
          </a:p>
          <a:p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dirty="0" smtClean="0"/>
              <a:t>You </a:t>
            </a:r>
            <a:r>
              <a:rPr lang="fr-FR" sz="1200" dirty="0" err="1"/>
              <a:t>can</a:t>
            </a:r>
            <a:r>
              <a:rPr lang="fr-FR" sz="1200" dirty="0"/>
              <a:t> </a:t>
            </a:r>
            <a:r>
              <a:rPr lang="fr-FR" sz="1200" dirty="0" smtClean="0"/>
              <a:t>have </a:t>
            </a:r>
            <a:r>
              <a:rPr lang="fr-FR" sz="1200" dirty="0"/>
              <a:t>the car the </a:t>
            </a:r>
            <a:r>
              <a:rPr lang="fr-FR" sz="1200" dirty="0" err="1"/>
              <a:t>day</a:t>
            </a:r>
            <a:r>
              <a:rPr lang="fr-FR" sz="1200" dirty="0"/>
              <a:t> of the </a:t>
            </a:r>
            <a:r>
              <a:rPr lang="fr-FR" sz="1200" dirty="0" err="1"/>
              <a:t>departure</a:t>
            </a:r>
            <a:r>
              <a:rPr lang="fr-FR" sz="1200" dirty="0"/>
              <a:t> not the </a:t>
            </a:r>
            <a:r>
              <a:rPr lang="fr-FR" sz="1200" dirty="0" err="1"/>
              <a:t>day</a:t>
            </a:r>
            <a:r>
              <a:rPr lang="fr-FR" sz="1200" dirty="0"/>
              <a:t> </a:t>
            </a:r>
            <a:r>
              <a:rPr lang="fr-FR" sz="1200" dirty="0" err="1"/>
              <a:t>before</a:t>
            </a:r>
            <a:endParaRPr lang="fr-FR" sz="1200" dirty="0"/>
          </a:p>
          <a:p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dirty="0" err="1" smtClean="0"/>
              <a:t>Get</a:t>
            </a:r>
            <a:r>
              <a:rPr lang="fr-FR" sz="1200" dirty="0" smtClean="0"/>
              <a:t> back the keys and car registration </a:t>
            </a:r>
            <a:r>
              <a:rPr lang="fr-FR" sz="1200" dirty="0" err="1" smtClean="0"/>
              <a:t>paper</a:t>
            </a:r>
            <a:r>
              <a:rPr lang="fr-FR" sz="1200" dirty="0" smtClean="0"/>
              <a:t> to the </a:t>
            </a:r>
            <a:r>
              <a:rPr lang="fr-FR" sz="1200" dirty="0" err="1" smtClean="0"/>
              <a:t>reception</a:t>
            </a:r>
            <a:r>
              <a:rPr lang="fr-FR" sz="1200" dirty="0" smtClean="0"/>
              <a:t> </a:t>
            </a:r>
          </a:p>
          <a:p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C</a:t>
            </a:r>
            <a:r>
              <a:rPr lang="fr-FR" sz="1200" dirty="0" smtClean="0"/>
              <a:t>heck if the </a:t>
            </a:r>
            <a:r>
              <a:rPr lang="fr-FR" sz="1200" dirty="0" err="1" smtClean="0"/>
              <a:t>credit</a:t>
            </a:r>
            <a:r>
              <a:rPr lang="fr-FR" sz="1200" dirty="0" smtClean="0"/>
              <a:t> </a:t>
            </a:r>
            <a:r>
              <a:rPr lang="fr-FR" sz="1200" dirty="0" err="1" smtClean="0"/>
              <a:t>card</a:t>
            </a:r>
            <a:r>
              <a:rPr lang="fr-FR" sz="1200" dirty="0" smtClean="0"/>
              <a:t> for </a:t>
            </a:r>
            <a:r>
              <a:rPr lang="fr-FR" sz="1200" dirty="0" err="1" smtClean="0"/>
              <a:t>petrol</a:t>
            </a:r>
            <a:r>
              <a:rPr lang="fr-FR" sz="1200" dirty="0" smtClean="0"/>
              <a:t> and </a:t>
            </a:r>
            <a:r>
              <a:rPr lang="fr-FR" sz="1200" dirty="0" err="1" smtClean="0"/>
              <a:t>motorway</a:t>
            </a:r>
            <a:r>
              <a:rPr lang="fr-FR" sz="1200" dirty="0" smtClean="0"/>
              <a:t> </a:t>
            </a:r>
            <a:r>
              <a:rPr lang="fr-FR" sz="1200" dirty="0" err="1" smtClean="0"/>
              <a:t>is</a:t>
            </a:r>
            <a:r>
              <a:rPr lang="fr-FR" sz="1200" dirty="0" smtClean="0"/>
              <a:t> </a:t>
            </a:r>
            <a:r>
              <a:rPr lang="fr-FR" sz="1200" dirty="0" err="1" smtClean="0"/>
              <a:t>well</a:t>
            </a:r>
            <a:r>
              <a:rPr lang="fr-FR" sz="1200" dirty="0" smtClean="0"/>
              <a:t> </a:t>
            </a:r>
            <a:r>
              <a:rPr lang="fr-FR" sz="1200" dirty="0" err="1" smtClean="0"/>
              <a:t>with</a:t>
            </a:r>
            <a:r>
              <a:rPr lang="fr-FR" sz="1200" dirty="0" smtClean="0"/>
              <a:t> the </a:t>
            </a:r>
            <a:r>
              <a:rPr lang="fr-FR" sz="1200" dirty="0" err="1" smtClean="0"/>
              <a:t>papers</a:t>
            </a:r>
            <a:r>
              <a:rPr lang="fr-FR" sz="1200" dirty="0" smtClean="0"/>
              <a:t> </a:t>
            </a:r>
            <a:r>
              <a:rPr lang="fr-FR" sz="1200" dirty="0" smtClean="0">
                <a:sym typeface="Wingdings" pitchFamily="2" charset="2"/>
              </a:rPr>
              <a:t> </a:t>
            </a:r>
            <a:r>
              <a:rPr lang="fr-FR" sz="1200" dirty="0" err="1" smtClean="0">
                <a:sym typeface="Wingdings" pitchFamily="2" charset="2"/>
              </a:rPr>
              <a:t>only</a:t>
            </a:r>
            <a:r>
              <a:rPr lang="fr-FR" sz="1200" dirty="0" smtClean="0">
                <a:sym typeface="Wingdings" pitchFamily="2" charset="2"/>
              </a:rPr>
              <a:t> use </a:t>
            </a:r>
            <a:r>
              <a:rPr lang="fr-FR" sz="1200" dirty="0" err="1" smtClean="0">
                <a:sym typeface="Wingdings" pitchFamily="2" charset="2"/>
              </a:rPr>
              <a:t>it</a:t>
            </a:r>
            <a:r>
              <a:rPr lang="fr-FR" sz="1200" dirty="0" smtClean="0">
                <a:sym typeface="Wingdings" pitchFamily="2" charset="2"/>
              </a:rPr>
              <a:t> in </a:t>
            </a:r>
            <a:r>
              <a:rPr lang="fr-FR" sz="1200" b="1" dirty="0">
                <a:sym typeface="Wingdings" pitchFamily="2" charset="2"/>
              </a:rPr>
              <a:t>T</a:t>
            </a:r>
            <a:r>
              <a:rPr lang="fr-FR" sz="1200" b="1" dirty="0" smtClean="0">
                <a:sym typeface="Wingdings" pitchFamily="2" charset="2"/>
              </a:rPr>
              <a:t>otal </a:t>
            </a:r>
            <a:r>
              <a:rPr lang="fr-FR" sz="1200" b="1" dirty="0" err="1" smtClean="0">
                <a:sym typeface="Wingdings" pitchFamily="2" charset="2"/>
              </a:rPr>
              <a:t>petrol</a:t>
            </a:r>
            <a:r>
              <a:rPr lang="fr-FR" sz="1200" b="1" dirty="0" smtClean="0">
                <a:sym typeface="Wingdings" pitchFamily="2" charset="2"/>
              </a:rPr>
              <a:t> station </a:t>
            </a:r>
          </a:p>
          <a:p>
            <a:r>
              <a:rPr lang="fr-FR" sz="1200" dirty="0" smtClean="0">
                <a:sym typeface="Wingdings" pitchFamily="2" charset="2"/>
              </a:rPr>
              <a:t>and for </a:t>
            </a:r>
            <a:r>
              <a:rPr lang="fr-FR" sz="1200" dirty="0" err="1" smtClean="0">
                <a:sym typeface="Wingdings" pitchFamily="2" charset="2"/>
              </a:rPr>
              <a:t>motorway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 err="1" smtClean="0">
                <a:sym typeface="Wingdings" pitchFamily="2" charset="2"/>
              </a:rPr>
              <a:t>fees</a:t>
            </a:r>
            <a:r>
              <a:rPr lang="fr-FR" sz="1200" dirty="0">
                <a:sym typeface="Wingdings" pitchFamily="2" charset="2"/>
              </a:rPr>
              <a:t>.</a:t>
            </a:r>
            <a:r>
              <a:rPr lang="fr-FR" sz="1200" dirty="0" smtClean="0">
                <a:sym typeface="Wingdings" pitchFamily="2" charset="2"/>
              </a:rPr>
              <a:t> </a:t>
            </a:r>
          </a:p>
          <a:p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dirty="0" err="1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D</a:t>
            </a:r>
            <a:r>
              <a:rPr lang="fr-FR" sz="1200" dirty="0" err="1" smtClean="0">
                <a:sym typeface="Wingdings" pitchFamily="2" charset="2"/>
              </a:rPr>
              <a:t>on’t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 err="1" smtClean="0">
                <a:sym typeface="Wingdings" pitchFamily="2" charset="2"/>
              </a:rPr>
              <a:t>forget</a:t>
            </a:r>
            <a:r>
              <a:rPr lang="fr-FR" sz="1200" dirty="0" smtClean="0">
                <a:sym typeface="Wingdings" pitchFamily="2" charset="2"/>
              </a:rPr>
              <a:t> to </a:t>
            </a:r>
            <a:r>
              <a:rPr lang="fr-FR" sz="1200" dirty="0" err="1" smtClean="0">
                <a:sym typeface="Wingdings" pitchFamily="2" charset="2"/>
              </a:rPr>
              <a:t>ask</a:t>
            </a:r>
            <a:r>
              <a:rPr lang="fr-FR" sz="1200" dirty="0" smtClean="0">
                <a:sym typeface="Wingdings" pitchFamily="2" charset="2"/>
              </a:rPr>
              <a:t> the PIN </a:t>
            </a:r>
            <a:r>
              <a:rPr lang="fr-FR" sz="1200" dirty="0" err="1" smtClean="0">
                <a:sym typeface="Wingdings" pitchFamily="2" charset="2"/>
              </a:rPr>
              <a:t>number</a:t>
            </a:r>
            <a:r>
              <a:rPr lang="fr-FR" sz="1200" dirty="0" smtClean="0">
                <a:sym typeface="Wingdings" pitchFamily="2" charset="2"/>
              </a:rPr>
              <a:t> of the </a:t>
            </a:r>
            <a:r>
              <a:rPr lang="fr-FR" sz="1200" dirty="0" err="1" smtClean="0">
                <a:sym typeface="Wingdings" pitchFamily="2" charset="2"/>
              </a:rPr>
              <a:t>credit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dirty="0" err="1" smtClean="0">
                <a:sym typeface="Wingdings" pitchFamily="2" charset="2"/>
              </a:rPr>
              <a:t>card</a:t>
            </a:r>
            <a:endParaRPr lang="fr-FR" sz="1200" dirty="0"/>
          </a:p>
          <a:p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dirty="0" err="1" smtClean="0"/>
              <a:t>Think</a:t>
            </a:r>
            <a:r>
              <a:rPr lang="fr-FR" sz="1200" dirty="0" smtClean="0"/>
              <a:t> to </a:t>
            </a:r>
            <a:r>
              <a:rPr lang="fr-FR" sz="1200" dirty="0" err="1" smtClean="0"/>
              <a:t>fill</a:t>
            </a:r>
            <a:r>
              <a:rPr lang="fr-FR" sz="1200" dirty="0" smtClean="0"/>
              <a:t> up the car </a:t>
            </a:r>
            <a:r>
              <a:rPr lang="fr-FR" sz="1200" dirty="0" err="1" smtClean="0"/>
              <a:t>with</a:t>
            </a:r>
            <a:r>
              <a:rPr lang="fr-FR" sz="1200" dirty="0" smtClean="0"/>
              <a:t> </a:t>
            </a:r>
            <a:r>
              <a:rPr lang="fr-FR" sz="1200" dirty="0" err="1" smtClean="0"/>
              <a:t>petrol</a:t>
            </a:r>
            <a:r>
              <a:rPr lang="fr-FR" sz="1200" dirty="0" smtClean="0"/>
              <a:t> </a:t>
            </a:r>
            <a:r>
              <a:rPr lang="fr-FR" sz="1200" dirty="0" err="1" smtClean="0"/>
              <a:t>when</a:t>
            </a:r>
            <a:r>
              <a:rPr lang="fr-FR" sz="1200" dirty="0" smtClean="0"/>
              <a:t> </a:t>
            </a:r>
            <a:r>
              <a:rPr lang="fr-FR" sz="1200" dirty="0" err="1" smtClean="0"/>
              <a:t>you</a:t>
            </a:r>
            <a:r>
              <a:rPr lang="fr-FR" sz="1200" dirty="0" smtClean="0"/>
              <a:t> come back and </a:t>
            </a:r>
            <a:r>
              <a:rPr lang="fr-FR" sz="1200" dirty="0" err="1" smtClean="0"/>
              <a:t>park</a:t>
            </a:r>
            <a:r>
              <a:rPr lang="fr-FR" sz="1200" dirty="0" smtClean="0"/>
              <a:t> </a:t>
            </a:r>
            <a:r>
              <a:rPr lang="fr-FR" sz="1200" dirty="0" err="1" smtClean="0"/>
              <a:t>it</a:t>
            </a:r>
            <a:r>
              <a:rPr lang="fr-FR" sz="1200" dirty="0" smtClean="0"/>
              <a:t> </a:t>
            </a:r>
            <a:r>
              <a:rPr lang="fr-FR" sz="1200" dirty="0" err="1" smtClean="0"/>
              <a:t>where</a:t>
            </a:r>
            <a:r>
              <a:rPr lang="fr-FR" sz="1200" dirty="0" smtClean="0"/>
              <a:t> </a:t>
            </a:r>
            <a:r>
              <a:rPr lang="fr-FR" sz="1200" dirty="0" err="1" smtClean="0"/>
              <a:t>you</a:t>
            </a:r>
            <a:r>
              <a:rPr lang="fr-FR" sz="1200" dirty="0" smtClean="0"/>
              <a:t> </a:t>
            </a:r>
            <a:r>
              <a:rPr lang="fr-FR" sz="1200" dirty="0" err="1" smtClean="0"/>
              <a:t>found</a:t>
            </a:r>
            <a:r>
              <a:rPr lang="fr-FR" sz="1200" dirty="0" smtClean="0"/>
              <a:t> </a:t>
            </a:r>
            <a:r>
              <a:rPr lang="fr-FR" sz="1200" dirty="0" err="1" smtClean="0"/>
              <a:t>it</a:t>
            </a:r>
            <a:endParaRPr lang="fr-FR" sz="1200" dirty="0" smtClean="0"/>
          </a:p>
          <a:p>
            <a:pPr>
              <a:lnSpc>
                <a:spcPct val="100000"/>
              </a:lnSpc>
            </a:pPr>
            <a:endParaRPr lang="fr-FR" sz="12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200" dirty="0" smtClean="0"/>
          </a:p>
        </p:txBody>
      </p:sp>
      <p:pic>
        <p:nvPicPr>
          <p:cNvPr id="7" name="Imag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8316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9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188640"/>
            <a:ext cx="7540625" cy="880778"/>
          </a:xfrm>
        </p:spPr>
        <p:txBody>
          <a:bodyPr/>
          <a:lstStyle/>
          <a:p>
            <a:r>
              <a:rPr lang="fr-FR" dirty="0" smtClean="0"/>
              <a:t>Mission : FILHET-ALLARD </a:t>
            </a:r>
            <a:r>
              <a:rPr lang="fr-FR" dirty="0" err="1" smtClean="0"/>
              <a:t>Insurance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69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196752"/>
            <a:ext cx="7540625" cy="493132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FF6600"/>
                </a:solidFill>
              </a:rPr>
              <a:t>For any agent in mission </a:t>
            </a:r>
            <a:r>
              <a:rPr lang="en-US" sz="1400" b="1" u="sng" dirty="0" smtClean="0">
                <a:solidFill>
                  <a:srgbClr val="FF6600"/>
                </a:solidFill>
              </a:rPr>
              <a:t>for </a:t>
            </a:r>
            <a:r>
              <a:rPr lang="en-US" sz="1400" b="1" u="sng" dirty="0" err="1" smtClean="0">
                <a:solidFill>
                  <a:srgbClr val="FF6600"/>
                </a:solidFill>
              </a:rPr>
              <a:t>Inria</a:t>
            </a:r>
            <a:r>
              <a:rPr lang="en-US" sz="1400" b="1" u="sng" dirty="0" smtClean="0">
                <a:solidFill>
                  <a:srgbClr val="FF6600"/>
                </a:solidFill>
              </a:rPr>
              <a:t> (IZIGFD application form) the insurance will cover:</a:t>
            </a:r>
            <a:endParaRPr lang="en-US" sz="1400" b="1" dirty="0" smtClean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1400" b="1" dirty="0" smtClean="0">
                <a:solidFill>
                  <a:srgbClr val="0070C0"/>
                </a:solidFill>
              </a:rPr>
              <a:t>Foreign missions for agents paid or not by </a:t>
            </a:r>
            <a:r>
              <a:rPr lang="en-US" sz="1400" b="1" dirty="0" err="1" smtClean="0">
                <a:solidFill>
                  <a:srgbClr val="0070C0"/>
                </a:solidFill>
              </a:rPr>
              <a:t>Inria</a:t>
            </a:r>
            <a:r>
              <a:rPr lang="en-US" sz="1400" b="1" dirty="0" smtClean="0">
                <a:solidFill>
                  <a:srgbClr val="0070C0"/>
                </a:solidFill>
              </a:rPr>
              <a:t> (travelling with </a:t>
            </a:r>
            <a:r>
              <a:rPr lang="en-US" sz="1400" b="1" dirty="0" err="1" smtClean="0">
                <a:solidFill>
                  <a:srgbClr val="0070C0"/>
                </a:solidFill>
              </a:rPr>
              <a:t>Inria</a:t>
            </a:r>
            <a:r>
              <a:rPr lang="en-US" sz="1400" b="1" dirty="0" smtClean="0">
                <a:solidFill>
                  <a:srgbClr val="0070C0"/>
                </a:solidFill>
              </a:rPr>
              <a:t> mission order)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1400" b="1" dirty="0" smtClean="0">
                <a:solidFill>
                  <a:srgbClr val="0070C0"/>
                </a:solidFill>
              </a:rPr>
              <a:t>Missions in France for agent non paid by </a:t>
            </a:r>
            <a:r>
              <a:rPr lang="en-US" sz="1400" b="1" dirty="0" err="1" smtClean="0">
                <a:solidFill>
                  <a:srgbClr val="0070C0"/>
                </a:solidFill>
              </a:rPr>
              <a:t>Inria</a:t>
            </a:r>
            <a:r>
              <a:rPr lang="en-US" sz="1400" b="1" dirty="0" smtClean="0">
                <a:solidFill>
                  <a:srgbClr val="0070C0"/>
                </a:solidFill>
              </a:rPr>
              <a:t> and living outside </a:t>
            </a:r>
            <a:r>
              <a:rPr lang="en-US" sz="1400" b="1" dirty="0" err="1" smtClean="0">
                <a:solidFill>
                  <a:srgbClr val="0070C0"/>
                </a:solidFill>
              </a:rPr>
              <a:t>french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>
                <a:solidFill>
                  <a:srgbClr val="0070C0"/>
                </a:solidFill>
              </a:rPr>
              <a:t>territory </a:t>
            </a:r>
            <a:r>
              <a:rPr lang="en-US" sz="1400" b="1" dirty="0" smtClean="0">
                <a:solidFill>
                  <a:srgbClr val="0070C0"/>
                </a:solidFill>
              </a:rPr>
              <a:t>(</a:t>
            </a:r>
            <a:r>
              <a:rPr lang="en-US" sz="1400" b="1" dirty="0">
                <a:solidFill>
                  <a:srgbClr val="0070C0"/>
                </a:solidFill>
              </a:rPr>
              <a:t>travelling with </a:t>
            </a:r>
            <a:r>
              <a:rPr lang="en-US" sz="1400" b="1" dirty="0" err="1">
                <a:solidFill>
                  <a:srgbClr val="0070C0"/>
                </a:solidFill>
              </a:rPr>
              <a:t>Inria</a:t>
            </a:r>
            <a:r>
              <a:rPr lang="en-US" sz="1400" b="1" dirty="0">
                <a:solidFill>
                  <a:srgbClr val="0070C0"/>
                </a:solidFill>
              </a:rPr>
              <a:t> mission order</a:t>
            </a:r>
            <a:r>
              <a:rPr lang="en-US" sz="1400" b="1" dirty="0" smtClean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50000"/>
              </a:lnSpc>
              <a:buFont typeface="Wingdings 2" panose="05020102010507070707" pitchFamily="18" charset="2"/>
              <a:buChar char="'"/>
            </a:pPr>
            <a:r>
              <a:rPr lang="fr-FR" sz="1400" dirty="0" smtClean="0"/>
              <a:t>+ </a:t>
            </a:r>
            <a:r>
              <a:rPr lang="fr-FR" sz="1400" dirty="0"/>
              <a:t>33 1 49 02 46 70 </a:t>
            </a:r>
            <a:r>
              <a:rPr lang="fr-FR" sz="1400" dirty="0" smtClean="0"/>
              <a:t>(for emergency)</a:t>
            </a:r>
          </a:p>
          <a:p>
            <a:pPr marL="0" indent="0">
              <a:lnSpc>
                <a:spcPct val="150000"/>
              </a:lnSpc>
            </a:pPr>
            <a:r>
              <a:rPr lang="en-US" sz="1400" dirty="0" smtClean="0"/>
              <a:t>and </a:t>
            </a:r>
            <a:r>
              <a:rPr lang="en-US" sz="1400" dirty="0"/>
              <a:t>the insurance number that you have to mention </a:t>
            </a:r>
            <a:r>
              <a:rPr lang="en-US" sz="1400" dirty="0" smtClean="0"/>
              <a:t>in case </a:t>
            </a:r>
            <a:r>
              <a:rPr lang="en-US" sz="1400" dirty="0"/>
              <a:t>you </a:t>
            </a:r>
            <a:r>
              <a:rPr lang="en-US" sz="1400" dirty="0" smtClean="0"/>
              <a:t>call it: </a:t>
            </a:r>
            <a:r>
              <a:rPr lang="en-US" sz="1400" b="1" dirty="0">
                <a:solidFill>
                  <a:srgbClr val="0070C0"/>
                </a:solidFill>
              </a:rPr>
              <a:t>INRIA- </a:t>
            </a:r>
            <a:r>
              <a:rPr lang="en-US" sz="1400" b="1" dirty="0" smtClean="0">
                <a:solidFill>
                  <a:srgbClr val="0070C0"/>
                </a:solidFill>
              </a:rPr>
              <a:t>4.904.188</a:t>
            </a:r>
            <a:endParaRPr lang="en-US" sz="14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dirty="0" smtClean="0"/>
              <a:t>and </a:t>
            </a:r>
            <a:r>
              <a:rPr lang="en-US" sz="1400" b="1" u="sng" dirty="0">
                <a:solidFill>
                  <a:srgbClr val="0070C0"/>
                </a:solidFill>
              </a:rPr>
              <a:t>then you will have to mention as </a:t>
            </a:r>
            <a:r>
              <a:rPr lang="en-US" sz="1400" b="1" u="sng" dirty="0" smtClean="0">
                <a:solidFill>
                  <a:srgbClr val="0070C0"/>
                </a:solidFill>
              </a:rPr>
              <a:t>well</a:t>
            </a:r>
            <a:r>
              <a:rPr lang="en-US" sz="1400" b="1" u="sng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/>
              <a:t>First </a:t>
            </a:r>
            <a:r>
              <a:rPr lang="en-US" sz="1400" b="1" dirty="0"/>
              <a:t>&amp; Last </a:t>
            </a:r>
            <a:r>
              <a:rPr lang="en-US" sz="1400" b="1" dirty="0" smtClean="0"/>
              <a:t>name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/>
              <a:t>Where </a:t>
            </a:r>
            <a:r>
              <a:rPr lang="en-US" sz="1400" b="1" dirty="0"/>
              <a:t>you are (country, city</a:t>
            </a:r>
            <a:r>
              <a:rPr lang="en-US" sz="1400" b="1" dirty="0" smtClean="0"/>
              <a:t>..)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/>
              <a:t>Why </a:t>
            </a:r>
            <a:r>
              <a:rPr lang="en-US" sz="1400" b="1" dirty="0"/>
              <a:t>you are </a:t>
            </a:r>
            <a:r>
              <a:rPr lang="en-US" sz="1400" b="1" dirty="0" smtClean="0"/>
              <a:t>calling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/>
              <a:t>A </a:t>
            </a:r>
            <a:r>
              <a:rPr lang="en-US" sz="1400" b="1" dirty="0"/>
              <a:t>phone  number where you can be </a:t>
            </a:r>
            <a:r>
              <a:rPr lang="en-US" sz="1400" b="1" dirty="0" smtClean="0"/>
              <a:t>reach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0070C0"/>
                </a:solidFill>
              </a:rPr>
              <a:t>More information with Intranet: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hlinkClick r:id="rId2"/>
              </a:rPr>
              <a:t>https://</a:t>
            </a:r>
            <a:r>
              <a:rPr lang="fr-FR" sz="1400" dirty="0" smtClean="0">
                <a:hlinkClick r:id="rId2"/>
              </a:rPr>
              <a:t>intranet.inria.fr/Vie-pratique/Achats-Remboursements/Voyage-d-affaires/FILHET-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hlinkClick r:id="rId2"/>
              </a:rPr>
              <a:t>ALLARD-2016-00501</a:t>
            </a:r>
            <a:endParaRPr lang="fr-FR" sz="1400" dirty="0" smtClean="0"/>
          </a:p>
          <a:p>
            <a:pPr>
              <a:lnSpc>
                <a:spcPct val="150000"/>
              </a:lnSpc>
            </a:pPr>
            <a:endParaRPr lang="fr-FR" sz="1400" i="1" dirty="0"/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4624"/>
            <a:ext cx="1368152" cy="10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Mission Report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70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412776"/>
            <a:ext cx="7540625" cy="42037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400" dirty="0">
                <a:hlinkClick r:id="rId2"/>
              </a:rPr>
              <a:t>https://portail-izi.inria.fr//</a:t>
            </a:r>
            <a:r>
              <a:rPr lang="en-US" sz="1400" dirty="0" smtClean="0">
                <a:hlinkClick r:id="rId2"/>
              </a:rPr>
              <a:t>tiki-index.php</a:t>
            </a:r>
            <a:endParaRPr lang="en-US" sz="1400" dirty="0" smtClean="0"/>
          </a:p>
          <a:p>
            <a:pPr>
              <a:lnSpc>
                <a:spcPct val="150000"/>
              </a:lnSpc>
            </a:pPr>
            <a:endParaRPr lang="en-US" sz="14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400" b="1" i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400" b="1" i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4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400" b="1" i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4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400" b="1" i="1" dirty="0"/>
          </a:p>
          <a:p>
            <a:pPr>
              <a:lnSpc>
                <a:spcPct val="150000"/>
              </a:lnSpc>
            </a:pPr>
            <a:endParaRPr lang="en-US" sz="1400" b="1" i="1" dirty="0" smtClean="0"/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4686"/>
            <a:ext cx="1943972" cy="1130678"/>
          </a:xfrm>
          <a:prstGeom prst="rect">
            <a:avLst/>
          </a:prstGeom>
        </p:spPr>
      </p:pic>
      <p:grpSp>
        <p:nvGrpSpPr>
          <p:cNvPr id="14" name="Groupe 13"/>
          <p:cNvGrpSpPr/>
          <p:nvPr/>
        </p:nvGrpSpPr>
        <p:grpSpPr>
          <a:xfrm>
            <a:off x="342900" y="2132856"/>
            <a:ext cx="8458200" cy="3286125"/>
            <a:chOff x="342900" y="2132856"/>
            <a:chExt cx="8458200" cy="328612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" y="2132856"/>
              <a:ext cx="8458200" cy="328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Connecteur droit avec flèche 10"/>
            <p:cNvCxnSpPr/>
            <p:nvPr/>
          </p:nvCxnSpPr>
          <p:spPr>
            <a:xfrm flipH="1" flipV="1">
              <a:off x="4211960" y="4077072"/>
              <a:ext cx="432048" cy="4320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097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6340" y="111230"/>
            <a:ext cx="7540625" cy="413866"/>
          </a:xfrm>
        </p:spPr>
        <p:txBody>
          <a:bodyPr/>
          <a:lstStyle/>
          <a:p>
            <a:r>
              <a:rPr lang="fr-FR" dirty="0" smtClean="0"/>
              <a:t>Mission Report – </a:t>
            </a:r>
            <a:r>
              <a:rPr lang="fr-FR" sz="1600" dirty="0" smtClean="0"/>
              <a:t>To do ASAP </a:t>
            </a:r>
            <a:r>
              <a:rPr lang="fr-FR" sz="1600" dirty="0" err="1" smtClean="0"/>
              <a:t>after</a:t>
            </a:r>
            <a:r>
              <a:rPr lang="fr-FR" sz="1600" dirty="0" smtClean="0"/>
              <a:t> </a:t>
            </a:r>
            <a:r>
              <a:rPr lang="fr-FR" sz="1600" dirty="0" err="1" smtClean="0"/>
              <a:t>coming</a:t>
            </a:r>
            <a:r>
              <a:rPr lang="fr-FR" sz="1600" dirty="0" smtClean="0"/>
              <a:t> back</a:t>
            </a:r>
            <a:endParaRPr lang="fr-FR" sz="16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71</a:t>
            </a:fld>
            <a:endParaRPr lang="fr-FR"/>
          </a:p>
        </p:txBody>
      </p:sp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4686"/>
            <a:ext cx="1727948" cy="100503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81770"/>
            <a:ext cx="5256584" cy="5716534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 flipH="1" flipV="1">
            <a:off x="3563888" y="908720"/>
            <a:ext cx="2160240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5724128" y="685145"/>
            <a:ext cx="1224136" cy="1015663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You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will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join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the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invoice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of the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hotel</a:t>
            </a:r>
            <a:endParaRPr lang="fr-FR" sz="1000" dirty="0" smtClean="0">
              <a:solidFill>
                <a:srgbClr val="0070C0"/>
              </a:solidFill>
              <a:latin typeface="+mn-lt"/>
              <a:ea typeface="+mn-ea"/>
            </a:endParaRPr>
          </a:p>
          <a:p>
            <a:r>
              <a:rPr lang="fr-FR" sz="1000" b="1" dirty="0" smtClean="0">
                <a:solidFill>
                  <a:srgbClr val="0070C0"/>
                </a:solidFill>
                <a:latin typeface="+mn-lt"/>
                <a:ea typeface="+mn-ea"/>
              </a:rPr>
              <a:t>NB: 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no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need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to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provide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the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receipt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of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meals</a:t>
            </a:r>
            <a:endParaRPr lang="fr-FR" sz="10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24128" y="2348880"/>
            <a:ext cx="1224136" cy="707886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You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will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join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all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receipt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of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any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expense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declared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in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this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part</a:t>
            </a:r>
            <a:endParaRPr lang="fr-FR" sz="10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3275856" y="2276872"/>
            <a:ext cx="2448272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724128" y="5025370"/>
            <a:ext cx="1512168" cy="1015663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If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you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travel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for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personnal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reason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With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no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financial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effect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, if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you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paid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the tickets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yourself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and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why</a:t>
            </a:r>
            <a:r>
              <a:rPr lang="fr-FR" sz="1000" dirty="0" smtClean="0">
                <a:solidFill>
                  <a:srgbClr val="0070C0"/>
                </a:solidFill>
                <a:latin typeface="+mn-lt"/>
                <a:ea typeface="+mn-ea"/>
              </a:rPr>
              <a:t> and all important </a:t>
            </a:r>
            <a:r>
              <a:rPr lang="fr-FR" sz="1000" dirty="0" err="1" smtClean="0">
                <a:solidFill>
                  <a:srgbClr val="0070C0"/>
                </a:solidFill>
                <a:latin typeface="+mn-lt"/>
                <a:ea typeface="+mn-ea"/>
              </a:rPr>
              <a:t>things</a:t>
            </a:r>
            <a:endParaRPr lang="fr-FR" sz="10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flipH="1" flipV="1">
            <a:off x="3275856" y="5025370"/>
            <a:ext cx="2448272" cy="1318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01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116632"/>
            <a:ext cx="7540625" cy="557882"/>
          </a:xfrm>
        </p:spPr>
        <p:txBody>
          <a:bodyPr/>
          <a:lstStyle/>
          <a:p>
            <a:r>
              <a:rPr lang="fr-FR" dirty="0" smtClean="0"/>
              <a:t>Mission Report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72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115616" y="836712"/>
            <a:ext cx="7540625" cy="26407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Any </a:t>
            </a:r>
            <a:r>
              <a:rPr lang="en-US" sz="1200" b="1" dirty="0">
                <a:solidFill>
                  <a:srgbClr val="0070C0"/>
                </a:solidFill>
              </a:rPr>
              <a:t>costs connected with hotel and within the mission, will be funded (hotel &amp; </a:t>
            </a:r>
            <a:r>
              <a:rPr lang="en-US" sz="1200" b="1" dirty="0" smtClean="0">
                <a:solidFill>
                  <a:srgbClr val="0070C0"/>
                </a:solidFill>
              </a:rPr>
              <a:t>Flight,</a:t>
            </a: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bus</a:t>
            </a:r>
            <a:r>
              <a:rPr lang="en-US" sz="1200" b="1" dirty="0">
                <a:solidFill>
                  <a:srgbClr val="0070C0"/>
                </a:solidFill>
              </a:rPr>
              <a:t>, taxi, </a:t>
            </a:r>
            <a:r>
              <a:rPr lang="en-US" sz="1200" b="1" dirty="0" err="1" smtClean="0">
                <a:solidFill>
                  <a:srgbClr val="0070C0"/>
                </a:solidFill>
              </a:rPr>
              <a:t>wifi</a:t>
            </a:r>
            <a:r>
              <a:rPr lang="en-US" sz="1200" b="1" dirty="0" smtClean="0">
                <a:solidFill>
                  <a:srgbClr val="0070C0"/>
                </a:solidFill>
              </a:rPr>
              <a:t> and </a:t>
            </a:r>
            <a:r>
              <a:rPr lang="en-US" sz="1200" b="1" dirty="0">
                <a:solidFill>
                  <a:srgbClr val="0070C0"/>
                </a:solidFill>
              </a:rPr>
              <a:t>all)</a:t>
            </a:r>
          </a:p>
          <a:p>
            <a:pPr>
              <a:lnSpc>
                <a:spcPct val="150000"/>
              </a:lnSpc>
            </a:pPr>
            <a:r>
              <a:rPr lang="fr-FR" sz="12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dirty="0" smtClean="0">
                <a:sym typeface="Wingdings"/>
              </a:rPr>
              <a:t> </a:t>
            </a:r>
            <a:r>
              <a:rPr lang="fr-FR" sz="1200" b="1" dirty="0">
                <a:solidFill>
                  <a:srgbClr val="FF6600"/>
                </a:solidFill>
                <a:sym typeface="Wingdings"/>
              </a:rPr>
              <a:t>The </a:t>
            </a:r>
            <a:r>
              <a:rPr lang="fr-FR" sz="1200" b="1" dirty="0" err="1">
                <a:solidFill>
                  <a:srgbClr val="FF6600"/>
                </a:solidFill>
                <a:sym typeface="Wingdings"/>
              </a:rPr>
              <a:t>refund</a:t>
            </a:r>
            <a:r>
              <a:rPr lang="fr-FR" sz="1200" b="1" dirty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FF6600"/>
                </a:solidFill>
                <a:sym typeface="Wingdings"/>
              </a:rPr>
              <a:t>is</a:t>
            </a:r>
            <a:r>
              <a:rPr lang="fr-FR" sz="1200" b="1" dirty="0" smtClean="0">
                <a:solidFill>
                  <a:srgbClr val="FF6600"/>
                </a:solidFill>
                <a:sym typeface="Wingdings"/>
              </a:rPr>
              <a:t> made </a:t>
            </a:r>
            <a:r>
              <a:rPr lang="fr-FR" sz="1200" b="1" dirty="0" err="1">
                <a:solidFill>
                  <a:srgbClr val="FF6600"/>
                </a:solidFill>
                <a:sym typeface="Wingdings"/>
              </a:rPr>
              <a:t>only</a:t>
            </a:r>
            <a:r>
              <a:rPr lang="fr-FR" sz="1200" b="1" dirty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FF6600"/>
                </a:solidFill>
                <a:sym typeface="Wingdings"/>
              </a:rPr>
              <a:t>upon</a:t>
            </a:r>
            <a:r>
              <a:rPr lang="fr-FR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dirty="0">
                <a:solidFill>
                  <a:srgbClr val="FF6600"/>
                </a:solidFill>
                <a:sym typeface="Wingdings"/>
              </a:rPr>
              <a:t>proof of </a:t>
            </a:r>
            <a:r>
              <a:rPr lang="fr-FR" sz="1200" b="1" dirty="0" err="1" smtClean="0">
                <a:solidFill>
                  <a:srgbClr val="FF6600"/>
                </a:solidFill>
                <a:sym typeface="Wingdings"/>
              </a:rPr>
              <a:t>payment</a:t>
            </a:r>
            <a:r>
              <a:rPr lang="fr-FR" sz="1200" b="1" dirty="0" smtClean="0">
                <a:solidFill>
                  <a:srgbClr val="FF6600"/>
                </a:solidFill>
                <a:sym typeface="Wingdings"/>
              </a:rPr>
              <a:t> and </a:t>
            </a:r>
            <a:r>
              <a:rPr lang="fr-FR" sz="1200" b="1" dirty="0" err="1" smtClean="0">
                <a:solidFill>
                  <a:srgbClr val="FF6600"/>
                </a:solidFill>
                <a:sym typeface="Wingdings"/>
              </a:rPr>
              <a:t>receipt</a:t>
            </a:r>
            <a:r>
              <a:rPr lang="fr-FR" sz="1200" b="1" dirty="0" smtClean="0">
                <a:solidFill>
                  <a:srgbClr val="FF6600"/>
                </a:solidFill>
                <a:sym typeface="Wingdings"/>
              </a:rPr>
              <a:t> (</a:t>
            </a:r>
            <a:r>
              <a:rPr lang="fr-FR" sz="1200" b="1" dirty="0" err="1" smtClean="0">
                <a:solidFill>
                  <a:srgbClr val="FF6600"/>
                </a:solidFill>
                <a:sym typeface="Wingdings"/>
              </a:rPr>
              <a:t>hotel</a:t>
            </a:r>
            <a:r>
              <a:rPr lang="fr-FR" sz="1200" b="1" dirty="0" smtClean="0">
                <a:solidFill>
                  <a:srgbClr val="FF6600"/>
                </a:solidFill>
                <a:sym typeface="Wingdings"/>
              </a:rPr>
              <a:t>, taxi, bus and all)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FF6600"/>
                </a:solidFill>
                <a:sym typeface="Wingdings"/>
              </a:rPr>
              <a:t>E</a:t>
            </a:r>
            <a:r>
              <a:rPr lang="fr-FR" sz="1200" b="1" i="1" dirty="0" err="1" smtClean="0">
                <a:solidFill>
                  <a:srgbClr val="FF6600"/>
                </a:solidFill>
                <a:sym typeface="Wingdings"/>
              </a:rPr>
              <a:t>xcept</a:t>
            </a:r>
            <a:r>
              <a:rPr lang="fr-FR" sz="1200" b="1" i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i="1" dirty="0" err="1" smtClean="0">
                <a:solidFill>
                  <a:srgbClr val="FF6600"/>
                </a:solidFill>
                <a:sym typeface="Wingdings"/>
              </a:rPr>
              <a:t>meals</a:t>
            </a:r>
            <a:r>
              <a:rPr lang="fr-FR" sz="1200" b="1" i="1" dirty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i="1" dirty="0" smtClean="0">
                <a:solidFill>
                  <a:srgbClr val="FF6600"/>
                </a:solidFill>
                <a:sym typeface="Wingdings" panose="05000000000000000000" pitchFamily="2" charset="2"/>
              </a:rPr>
              <a:t></a:t>
            </a:r>
            <a:r>
              <a:rPr lang="fr-FR" sz="1200" b="1" i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i="1" dirty="0" err="1" smtClean="0">
                <a:solidFill>
                  <a:srgbClr val="FF6600"/>
                </a:solidFill>
                <a:sym typeface="Wingdings"/>
              </a:rPr>
              <a:t>only</a:t>
            </a:r>
            <a:r>
              <a:rPr lang="fr-FR" sz="1200" b="1" i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i="1" dirty="0" err="1" smtClean="0">
                <a:solidFill>
                  <a:srgbClr val="FF6600"/>
                </a:solidFill>
                <a:sym typeface="Wingdings"/>
              </a:rPr>
              <a:t>writing</a:t>
            </a:r>
            <a:r>
              <a:rPr lang="fr-FR" sz="1200" b="1" i="1" dirty="0" smtClean="0">
                <a:solidFill>
                  <a:srgbClr val="FF6600"/>
                </a:solidFill>
                <a:sym typeface="Wingdings"/>
              </a:rPr>
              <a:t> how </a:t>
            </a:r>
            <a:r>
              <a:rPr lang="fr-FR" sz="1200" b="1" i="1" dirty="0" err="1" smtClean="0">
                <a:solidFill>
                  <a:srgbClr val="FF6600"/>
                </a:solidFill>
                <a:sym typeface="Wingdings"/>
              </a:rPr>
              <a:t>many</a:t>
            </a:r>
            <a:r>
              <a:rPr lang="fr-FR" sz="1200" b="1" i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i="1" dirty="0" err="1" smtClean="0">
                <a:solidFill>
                  <a:srgbClr val="FF6600"/>
                </a:solidFill>
                <a:sym typeface="Wingdings"/>
              </a:rPr>
              <a:t>you</a:t>
            </a:r>
            <a:r>
              <a:rPr lang="fr-FR" sz="1200" b="1" i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i="1" dirty="0" err="1" smtClean="0">
                <a:solidFill>
                  <a:srgbClr val="FF6600"/>
                </a:solidFill>
                <a:sym typeface="Wingdings"/>
              </a:rPr>
              <a:t>paid</a:t>
            </a:r>
            <a:endParaRPr lang="fr-FR" sz="1200" b="1" i="1" dirty="0" smtClean="0">
              <a:solidFill>
                <a:srgbClr val="FF6600"/>
              </a:solidFill>
              <a:sym typeface="Wingdings"/>
            </a:endParaRPr>
          </a:p>
          <a:p>
            <a:pPr>
              <a:lnSpc>
                <a:spcPct val="150000"/>
              </a:lnSpc>
            </a:pPr>
            <a:r>
              <a:rPr lang="fr-FR" sz="2000" b="1" u="sng" dirty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b="1" dirty="0">
                <a:solidFill>
                  <a:srgbClr val="FF000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FF6600"/>
                </a:solidFill>
                <a:sym typeface="Wingdings"/>
              </a:rPr>
              <a:t>Provide</a:t>
            </a:r>
            <a:r>
              <a:rPr lang="fr-FR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dirty="0" err="1" smtClean="0">
                <a:solidFill>
                  <a:srgbClr val="FF6600"/>
                </a:solidFill>
                <a:sym typeface="Wingdings"/>
              </a:rPr>
              <a:t>your</a:t>
            </a:r>
            <a:r>
              <a:rPr lang="fr-FR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200" b="1" dirty="0">
                <a:solidFill>
                  <a:srgbClr val="FF6600"/>
                </a:solidFill>
              </a:rPr>
              <a:t>Post-</a:t>
            </a:r>
            <a:r>
              <a:rPr lang="fr-FR" sz="1200" b="1" dirty="0" err="1">
                <a:solidFill>
                  <a:srgbClr val="FF6600"/>
                </a:solidFill>
              </a:rPr>
              <a:t>assignment</a:t>
            </a:r>
            <a:r>
              <a:rPr lang="fr-FR" sz="1200" b="1" dirty="0">
                <a:solidFill>
                  <a:srgbClr val="FF6600"/>
                </a:solidFill>
              </a:rPr>
              <a:t> report </a:t>
            </a:r>
            <a:r>
              <a:rPr lang="fr-FR" sz="1200" b="1" dirty="0" err="1" smtClean="0">
                <a:solidFill>
                  <a:srgbClr val="FF6600"/>
                </a:solidFill>
              </a:rPr>
              <a:t>sheet</a:t>
            </a:r>
            <a:r>
              <a:rPr lang="fr-FR" sz="1200" b="1" dirty="0" smtClean="0">
                <a:solidFill>
                  <a:srgbClr val="FF6600"/>
                </a:solidFill>
              </a:rPr>
              <a:t> ASAP </a:t>
            </a:r>
            <a:r>
              <a:rPr lang="fr-FR" sz="1200" b="1" dirty="0" err="1" smtClean="0">
                <a:solidFill>
                  <a:srgbClr val="FF6600"/>
                </a:solidFill>
              </a:rPr>
              <a:t>after</a:t>
            </a:r>
            <a:r>
              <a:rPr lang="fr-FR" sz="1200" b="1" dirty="0" smtClean="0">
                <a:solidFill>
                  <a:srgbClr val="FF6600"/>
                </a:solidFill>
              </a:rPr>
              <a:t> the end of </a:t>
            </a:r>
            <a:r>
              <a:rPr lang="fr-FR" sz="1200" b="1" dirty="0" err="1" smtClean="0">
                <a:solidFill>
                  <a:srgbClr val="FF6600"/>
                </a:solidFill>
              </a:rPr>
              <a:t>your</a:t>
            </a:r>
            <a:r>
              <a:rPr lang="fr-FR" sz="1200" b="1" dirty="0" smtClean="0">
                <a:solidFill>
                  <a:srgbClr val="FF6600"/>
                </a:solidFill>
              </a:rPr>
              <a:t> mission</a:t>
            </a:r>
            <a:endParaRPr lang="fr-FR" sz="1200" b="1" dirty="0">
              <a:solidFill>
                <a:srgbClr val="FF6600"/>
              </a:solidFill>
              <a:sym typeface="Wingdings"/>
            </a:endParaRPr>
          </a:p>
          <a:p>
            <a:pPr>
              <a:lnSpc>
                <a:spcPct val="100000"/>
              </a:lnSpc>
            </a:pPr>
            <a:endParaRPr lang="en-US" sz="1200" dirty="0" smtClean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fr-FR" sz="1200" b="1" dirty="0" err="1">
                <a:sym typeface="Wingdings 2"/>
              </a:rPr>
              <a:t>After</a:t>
            </a:r>
            <a:r>
              <a:rPr lang="fr-FR" sz="1200" b="1" dirty="0">
                <a:sym typeface="Wingdings 2"/>
              </a:rPr>
              <a:t> </a:t>
            </a:r>
            <a:r>
              <a:rPr lang="fr-FR" sz="1200" b="1" dirty="0" err="1" smtClean="0">
                <a:sym typeface="Wingdings 2"/>
              </a:rPr>
              <a:t>submitting</a:t>
            </a:r>
            <a:r>
              <a:rPr lang="fr-FR" sz="1200" b="1" dirty="0" smtClean="0">
                <a:sym typeface="Wingdings 2"/>
              </a:rPr>
              <a:t> in IZIGFD, </a:t>
            </a:r>
            <a:r>
              <a:rPr lang="en-US" sz="1200" b="1" dirty="0" smtClean="0"/>
              <a:t>Give 2 </a:t>
            </a:r>
            <a:r>
              <a:rPr lang="en-US" sz="1200" b="1" dirty="0" err="1" smtClean="0"/>
              <a:t>copys</a:t>
            </a:r>
            <a:r>
              <a:rPr lang="en-US" sz="1200" b="1" dirty="0" smtClean="0"/>
              <a:t> of your Mission Report + all of the receipts to </a:t>
            </a:r>
            <a:r>
              <a:rPr lang="en-US" sz="1200" b="1" u="sng" dirty="0" smtClean="0"/>
              <a:t>the</a:t>
            </a:r>
          </a:p>
          <a:p>
            <a:pPr>
              <a:lnSpc>
                <a:spcPct val="150000"/>
              </a:lnSpc>
            </a:pPr>
            <a:r>
              <a:rPr lang="en-US" sz="1200" b="1" u="sng" dirty="0" smtClean="0"/>
              <a:t>Team assistant </a:t>
            </a:r>
            <a:r>
              <a:rPr lang="en-US" sz="1200" b="1" dirty="0" smtClean="0"/>
              <a:t> </a:t>
            </a:r>
            <a:r>
              <a:rPr lang="en-US" sz="1200" b="1" dirty="0" smtClean="0">
                <a:solidFill>
                  <a:srgbClr val="0070C0"/>
                </a:solidFill>
              </a:rPr>
              <a:t>In the same time send to the assistant 1 pdf file including the report of mission from</a:t>
            </a: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IZIGFD followed by all of the receipts and invoice from taxi, hotel </a:t>
            </a:r>
            <a:r>
              <a:rPr lang="en-US" sz="1200" b="1" dirty="0" err="1" smtClean="0">
                <a:solidFill>
                  <a:srgbClr val="0070C0"/>
                </a:solidFill>
              </a:rPr>
              <a:t>etc</a:t>
            </a:r>
            <a:endParaRPr lang="en-US" sz="1200" b="1" dirty="0"/>
          </a:p>
          <a:p>
            <a:pPr>
              <a:lnSpc>
                <a:spcPct val="150000"/>
              </a:lnSpc>
            </a:pPr>
            <a:endParaRPr lang="en-US" sz="1200" b="1" dirty="0"/>
          </a:p>
          <a:p>
            <a:pPr>
              <a:lnSpc>
                <a:spcPct val="150000"/>
              </a:lnSpc>
            </a:pPr>
            <a:endParaRPr lang="en-US" sz="1200" b="1" i="1" dirty="0" smtClean="0"/>
          </a:p>
        </p:txBody>
      </p:sp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4686"/>
            <a:ext cx="1511924" cy="87938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3645024"/>
            <a:ext cx="1778521" cy="261785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420" y="3645024"/>
            <a:ext cx="1881364" cy="268247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7600" y="3717032"/>
            <a:ext cx="1897306" cy="248301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200" y="3717032"/>
            <a:ext cx="1680406" cy="2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37407" y="3429000"/>
            <a:ext cx="6823025" cy="696913"/>
          </a:xfrm>
        </p:spPr>
        <p:txBody>
          <a:bodyPr/>
          <a:lstStyle/>
          <a:p>
            <a:r>
              <a:rPr lang="fr-FR" dirty="0" smtClean="0"/>
              <a:t>Registration to a </a:t>
            </a:r>
            <a:r>
              <a:rPr lang="fr-FR" dirty="0" err="1" smtClean="0"/>
              <a:t>Conference</a:t>
            </a:r>
            <a:endParaRPr lang="fr-FR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14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1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350838"/>
            <a:ext cx="7540625" cy="629890"/>
          </a:xfrm>
        </p:spPr>
        <p:txBody>
          <a:bodyPr/>
          <a:lstStyle/>
          <a:p>
            <a:r>
              <a:rPr lang="fr-FR" dirty="0" smtClean="0"/>
              <a:t>Registration to a </a:t>
            </a:r>
            <a:r>
              <a:rPr lang="fr-FR" dirty="0" err="1" smtClean="0"/>
              <a:t>Conference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74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77367" y="1340768"/>
            <a:ext cx="7975153" cy="432048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1 -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Request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the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approval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from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your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team leader to attend a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conference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, 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2 -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If the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payment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will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be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done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with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Inria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credit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card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,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see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with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the team assistant to book in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Zimbra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calendar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the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person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in charge of the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credit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card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smtClean="0">
                <a:solidFill>
                  <a:srgbClr val="FF6600"/>
                </a:solidFill>
                <a:sym typeface="Wingdings" pitchFamily="2" charset="2"/>
              </a:rPr>
              <a:t>(Building Lagrange/Room: L123 /</a:t>
            </a:r>
            <a:r>
              <a:rPr lang="fr-FR" sz="1400" b="1" dirty="0" err="1">
                <a:solidFill>
                  <a:srgbClr val="FF6600"/>
                </a:solidFill>
                <a:sym typeface="Wingdings" pitchFamily="2" charset="2"/>
              </a:rPr>
              <a:t>O</a:t>
            </a:r>
            <a:r>
              <a:rPr lang="fr-FR" sz="1400" b="1" dirty="0" err="1" smtClean="0">
                <a:solidFill>
                  <a:srgbClr val="FF6600"/>
                </a:solidFill>
                <a:sym typeface="Wingdings" pitchFamily="2" charset="2"/>
              </a:rPr>
              <a:t>nly</a:t>
            </a:r>
            <a:r>
              <a:rPr lang="fr-FR" sz="1400" b="1" dirty="0" smtClean="0">
                <a:solidFill>
                  <a:srgbClr val="FF660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FF6600"/>
                </a:solidFill>
                <a:sym typeface="Wingdings" pitchFamily="2" charset="2"/>
              </a:rPr>
              <a:t>Monday</a:t>
            </a:r>
            <a:r>
              <a:rPr lang="fr-FR" sz="1400" b="1" dirty="0" smtClean="0">
                <a:solidFill>
                  <a:srgbClr val="FF6600"/>
                </a:solidFill>
                <a:sym typeface="Wingdings" pitchFamily="2" charset="2"/>
              </a:rPr>
              <a:t> or </a:t>
            </a:r>
            <a:r>
              <a:rPr lang="fr-FR" sz="1400" b="1" dirty="0" err="1" smtClean="0">
                <a:solidFill>
                  <a:srgbClr val="FF6600"/>
                </a:solidFill>
                <a:sym typeface="Wingdings" pitchFamily="2" charset="2"/>
              </a:rPr>
              <a:t>thirsday</a:t>
            </a:r>
            <a:r>
              <a:rPr lang="fr-FR" sz="1400" b="1" dirty="0" smtClean="0">
                <a:solidFill>
                  <a:srgbClr val="FF6600"/>
                </a:solidFill>
                <a:sym typeface="Wingdings" pitchFamily="2" charset="2"/>
              </a:rPr>
              <a:t> </a:t>
            </a:r>
            <a:r>
              <a:rPr lang="fr-FR" sz="1400" b="1" dirty="0" err="1" smtClean="0">
                <a:solidFill>
                  <a:srgbClr val="FF6600"/>
                </a:solidFill>
                <a:sym typeface="Wingdings" pitchFamily="2" charset="2"/>
              </a:rPr>
              <a:t>from</a:t>
            </a:r>
            <a:r>
              <a:rPr lang="fr-FR" sz="1400" b="1" dirty="0" smtClean="0">
                <a:solidFill>
                  <a:srgbClr val="FF6600"/>
                </a:solidFill>
                <a:sym typeface="Wingdings" pitchFamily="2" charset="2"/>
              </a:rPr>
              <a:t> 09:30 </a:t>
            </a:r>
            <a:r>
              <a:rPr lang="fr-FR" sz="1400" b="1" dirty="0" err="1" smtClean="0">
                <a:solidFill>
                  <a:srgbClr val="FF6600"/>
                </a:solidFill>
                <a:sym typeface="Wingdings" pitchFamily="2" charset="2"/>
              </a:rPr>
              <a:t>am</a:t>
            </a:r>
            <a:r>
              <a:rPr lang="fr-FR" sz="1400" b="1" dirty="0" smtClean="0">
                <a:solidFill>
                  <a:srgbClr val="FF6600"/>
                </a:solidFill>
                <a:sym typeface="Wingdings" pitchFamily="2" charset="2"/>
              </a:rPr>
              <a:t> to 04:30 pm)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>
                <a:solidFill>
                  <a:srgbClr val="0070C0"/>
                </a:solidFill>
                <a:sym typeface="Wingdings" pitchFamily="2" charset="2"/>
              </a:rPr>
              <a:t>3 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–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Before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the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appointment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,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fill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out the application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form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« Menue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depense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 »,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sign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and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make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sign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the team leader.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the assistant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will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complete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the part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with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budget and all)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" pitchFamily="2" charset="2"/>
              </a:rPr>
              <a:t>4 –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Think you maybe should provide your paper number, title of the paper, passport 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number (often requested) when you will go to register online</a:t>
            </a:r>
          </a:p>
          <a:p>
            <a:pPr>
              <a:lnSpc>
                <a:spcPct val="150000"/>
              </a:lnSpc>
            </a:pPr>
            <a:endParaRPr lang="fr-FR" sz="1400" dirty="0" smtClean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b="1" i="1" dirty="0" smtClean="0">
                <a:solidFill>
                  <a:srgbClr val="0070C0"/>
                </a:solidFill>
                <a:sym typeface="Wingdings" pitchFamily="2" charset="2"/>
              </a:rPr>
              <a:t>For </a:t>
            </a:r>
            <a:r>
              <a:rPr lang="fr-FR" sz="1400" b="1" i="1" dirty="0" err="1" smtClean="0">
                <a:solidFill>
                  <a:srgbClr val="0070C0"/>
                </a:solidFill>
                <a:sym typeface="Wingdings" pitchFamily="2" charset="2"/>
              </a:rPr>
              <a:t>bank</a:t>
            </a:r>
            <a:r>
              <a:rPr lang="fr-FR" sz="1400" b="1" i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i="1" dirty="0" err="1" smtClean="0">
                <a:solidFill>
                  <a:srgbClr val="0070C0"/>
                </a:solidFill>
                <a:sym typeface="Wingdings" pitchFamily="2" charset="2"/>
              </a:rPr>
              <a:t>transfer</a:t>
            </a:r>
            <a:r>
              <a:rPr lang="fr-FR" sz="1400" b="1" i="1" dirty="0" smtClean="0">
                <a:solidFill>
                  <a:srgbClr val="0070C0"/>
                </a:solidFill>
                <a:sym typeface="Wingdings" pitchFamily="2" charset="2"/>
              </a:rPr>
              <a:t>: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 </a:t>
            </a:r>
            <a:r>
              <a:rPr lang="fr-FR" sz="1400" i="1" dirty="0" err="1">
                <a:sym typeface="Wingdings 2"/>
              </a:rPr>
              <a:t>Specify</a:t>
            </a:r>
            <a:r>
              <a:rPr lang="fr-FR" sz="1400" i="1" dirty="0">
                <a:sym typeface="Wingdings 2"/>
              </a:rPr>
              <a:t> </a:t>
            </a:r>
            <a:r>
              <a:rPr lang="fr-FR" sz="1400" i="1" dirty="0" err="1">
                <a:sym typeface="Wingdings 2"/>
              </a:rPr>
              <a:t>it</a:t>
            </a:r>
            <a:r>
              <a:rPr lang="fr-FR" sz="1400" i="1" dirty="0">
                <a:sym typeface="Wingdings 2"/>
              </a:rPr>
              <a:t> in </a:t>
            </a:r>
            <a:r>
              <a:rPr lang="fr-FR" sz="1400" i="1" dirty="0" err="1">
                <a:sym typeface="Wingdings 2"/>
              </a:rPr>
              <a:t>your</a:t>
            </a:r>
            <a:r>
              <a:rPr lang="fr-FR" sz="1400" i="1" dirty="0">
                <a:sym typeface="Wingdings 2"/>
              </a:rPr>
              <a:t> IZIGFD </a:t>
            </a:r>
            <a:r>
              <a:rPr lang="fr-FR" sz="1400" i="1" dirty="0" err="1">
                <a:sym typeface="Wingdings 2"/>
              </a:rPr>
              <a:t>form</a:t>
            </a:r>
            <a:r>
              <a:rPr lang="fr-FR" sz="1400" i="1" dirty="0">
                <a:sym typeface="Wingdings 2"/>
              </a:rPr>
              <a:t> and </a:t>
            </a:r>
            <a:r>
              <a:rPr lang="fr-FR" sz="1400" i="1" dirty="0" err="1">
                <a:sym typeface="Wingdings 2"/>
              </a:rPr>
              <a:t>send</a:t>
            </a:r>
            <a:r>
              <a:rPr lang="fr-FR" sz="1400" i="1" dirty="0">
                <a:sym typeface="Wingdings 2"/>
              </a:rPr>
              <a:t> to </a:t>
            </a:r>
            <a:r>
              <a:rPr lang="fr-FR" sz="1400" i="1" dirty="0" smtClean="0">
                <a:sym typeface="Wingdings 2"/>
              </a:rPr>
              <a:t>the </a:t>
            </a:r>
            <a:r>
              <a:rPr lang="fr-FR" sz="1400" i="1" dirty="0">
                <a:sym typeface="Wingdings 2"/>
              </a:rPr>
              <a:t>team assistant the confirmation of </a:t>
            </a:r>
            <a:r>
              <a:rPr lang="fr-FR" sz="1400" i="1" dirty="0" err="1">
                <a:sym typeface="Wingdings 2"/>
              </a:rPr>
              <a:t>your</a:t>
            </a:r>
            <a:r>
              <a:rPr lang="fr-FR" sz="1400" i="1" dirty="0">
                <a:sym typeface="Wingdings 2"/>
              </a:rPr>
              <a:t> </a:t>
            </a:r>
            <a:r>
              <a:rPr lang="fr-FR" sz="1400" i="1" dirty="0" err="1">
                <a:sym typeface="Wingdings 2"/>
              </a:rPr>
              <a:t>conference</a:t>
            </a:r>
            <a:r>
              <a:rPr lang="fr-FR" sz="1400" i="1" dirty="0">
                <a:sym typeface="Wingdings 2"/>
              </a:rPr>
              <a:t> </a:t>
            </a:r>
            <a:r>
              <a:rPr lang="fr-FR" sz="1400" i="1" dirty="0" smtClean="0">
                <a:sym typeface="Wingdings 2"/>
              </a:rPr>
              <a:t>registration,</a:t>
            </a:r>
            <a:endParaRPr lang="fr-FR" sz="1400" i="1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US" sz="1400" i="1" dirty="0"/>
          </a:p>
        </p:txBody>
      </p:sp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4624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6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37407" y="3429000"/>
            <a:ext cx="6823025" cy="696913"/>
          </a:xfrm>
        </p:spPr>
        <p:txBody>
          <a:bodyPr/>
          <a:lstStyle/>
          <a:p>
            <a:r>
              <a:rPr lang="fr-FR" dirty="0" smtClean="0"/>
              <a:t>To </a:t>
            </a:r>
            <a:r>
              <a:rPr lang="fr-FR" dirty="0" err="1" smtClean="0"/>
              <a:t>Print</a:t>
            </a:r>
            <a:r>
              <a:rPr lang="fr-FR" dirty="0" smtClean="0"/>
              <a:t> a Poster</a:t>
            </a:r>
            <a:endParaRPr lang="fr-FR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15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0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375" y="-243408"/>
            <a:ext cx="7540625" cy="1143000"/>
          </a:xfrm>
        </p:spPr>
        <p:txBody>
          <a:bodyPr/>
          <a:lstStyle/>
          <a:p>
            <a:r>
              <a:rPr lang="fr-FR" dirty="0" smtClean="0"/>
              <a:t>To </a:t>
            </a:r>
            <a:r>
              <a:rPr lang="fr-FR" dirty="0" err="1" smtClean="0"/>
              <a:t>print</a:t>
            </a:r>
            <a:r>
              <a:rPr lang="fr-FR" dirty="0" smtClean="0"/>
              <a:t> a </a:t>
            </a:r>
            <a:r>
              <a:rPr lang="fr-FR" dirty="0"/>
              <a:t>Poster </a:t>
            </a:r>
            <a:r>
              <a:rPr lang="fr-FR" sz="1000" dirty="0"/>
              <a:t>https://intranet.inria.fr/Vie-pratique/Infos-pratiques/Au-bureau/Impressions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76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971601" y="548679"/>
            <a:ext cx="8208912" cy="604867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  <a:sym typeface="Wingdings" pitchFamily="2" charset="2"/>
              </a:rPr>
              <a:t> A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nticipate your request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+/- 15 days before the conference</a:t>
            </a:r>
          </a:p>
          <a:p>
            <a:pPr marL="0" indent="0"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1/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Email to the 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Assistant,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specifying: </a:t>
            </a:r>
          </a:p>
          <a:p>
            <a:pPr marL="0" indent="0">
              <a:lnSpc>
                <a:spcPct val="150000"/>
              </a:lnSpc>
            </a:pPr>
            <a:r>
              <a:rPr lang="en-US" sz="1200" dirty="0" smtClean="0"/>
              <a:t>Name </a:t>
            </a:r>
            <a:r>
              <a:rPr lang="en-US" sz="1200" dirty="0"/>
              <a:t>of the </a:t>
            </a:r>
            <a:r>
              <a:rPr lang="en-US" sz="1200" dirty="0" err="1"/>
              <a:t>Conf</a:t>
            </a:r>
            <a:r>
              <a:rPr lang="en-US" sz="1200" dirty="0"/>
              <a:t>, what exactly you want (poster or any else), the size, finishing touches, tube or not </a:t>
            </a:r>
            <a:r>
              <a:rPr lang="en-US" sz="1200" dirty="0" smtClean="0"/>
              <a:t>etc.</a:t>
            </a:r>
          </a:p>
          <a:p>
            <a:pPr marL="0" indent="0"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2/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She will request approval from the boss suggesting 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the name and number of the allocation</a:t>
            </a:r>
          </a:p>
          <a:p>
            <a:pPr marL="0" indent="0">
              <a:lnSpc>
                <a:spcPct val="150000"/>
              </a:lnSpc>
            </a:pPr>
            <a:r>
              <a:rPr lang="en-US" sz="1200" b="1" dirty="0">
                <a:solidFill>
                  <a:srgbClr val="0070C0"/>
                </a:solidFill>
              </a:rPr>
              <a:t>3/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After agreement from the boss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the Assistant will 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order it to SAF (accounting service)</a:t>
            </a:r>
          </a:p>
          <a:p>
            <a:pPr marL="0" indent="0"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4/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Then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en-US" sz="1200" b="1" dirty="0" smtClean="0">
                <a:solidFill>
                  <a:srgbClr val="0070C0"/>
                </a:solidFill>
              </a:rPr>
              <a:t> 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send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your 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pdf file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fr-FR" sz="1200" dirty="0" smtClean="0">
                <a:hlinkClick r:id="rId2"/>
              </a:rPr>
              <a:t>print@ideogram-design.fr</a:t>
            </a:r>
            <a:r>
              <a:rPr lang="fr-FR" sz="1200" dirty="0" smtClean="0"/>
              <a:t> </a:t>
            </a:r>
            <a:r>
              <a:rPr lang="fr-FR" sz="1200" b="1" dirty="0" err="1" smtClean="0"/>
              <a:t>with</a:t>
            </a:r>
            <a:r>
              <a:rPr lang="fr-FR" sz="1200" b="1" dirty="0" smtClean="0"/>
              <a:t>:</a:t>
            </a:r>
          </a:p>
          <a:p>
            <a:pPr marL="0" indent="0">
              <a:lnSpc>
                <a:spcPct val="150000"/>
              </a:lnSpc>
            </a:pPr>
            <a:r>
              <a:rPr lang="fr-FR" sz="1200" dirty="0"/>
              <a:t> </a:t>
            </a:r>
            <a:r>
              <a:rPr lang="fr-FR" sz="1200" dirty="0" smtClean="0"/>
              <a:t>	</a:t>
            </a:r>
            <a:r>
              <a:rPr lang="fr-FR" sz="1200" dirty="0" smtClean="0">
                <a:solidFill>
                  <a:srgbClr val="0070C0"/>
                </a:solidFill>
              </a:rPr>
              <a:t>- </a:t>
            </a:r>
            <a:r>
              <a:rPr lang="fr-FR" sz="1100" b="1" dirty="0" smtClean="0">
                <a:solidFill>
                  <a:srgbClr val="0070C0"/>
                </a:solidFill>
              </a:rPr>
              <a:t>Nom </a:t>
            </a:r>
            <a:r>
              <a:rPr lang="fr-FR" sz="1100" b="1" dirty="0">
                <a:solidFill>
                  <a:srgbClr val="0070C0"/>
                </a:solidFill>
              </a:rPr>
              <a:t>du demandeur</a:t>
            </a:r>
            <a:r>
              <a:rPr lang="fr-FR" sz="1100" b="1" dirty="0" smtClean="0">
                <a:solidFill>
                  <a:srgbClr val="0070C0"/>
                </a:solidFill>
              </a:rPr>
              <a:t>/ </a:t>
            </a:r>
            <a:r>
              <a:rPr lang="fr-FR" sz="1100" b="1" dirty="0" err="1" smtClean="0">
                <a:solidFill>
                  <a:srgbClr val="0070C0"/>
                </a:solidFill>
              </a:rPr>
              <a:t>Applicant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Name 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Nom </a:t>
            </a:r>
            <a:r>
              <a:rPr lang="fr-FR" sz="1100" b="1" dirty="0">
                <a:solidFill>
                  <a:srgbClr val="0070C0"/>
                </a:solidFill>
              </a:rPr>
              <a:t>de l'équipe</a:t>
            </a:r>
            <a:r>
              <a:rPr lang="fr-FR" sz="1100" b="1" dirty="0" smtClean="0">
                <a:solidFill>
                  <a:srgbClr val="0070C0"/>
                </a:solidFill>
              </a:rPr>
              <a:t>/ Name </a:t>
            </a:r>
            <a:r>
              <a:rPr lang="fr-FR" sz="1100" b="1" dirty="0">
                <a:solidFill>
                  <a:srgbClr val="0070C0"/>
                </a:solidFill>
              </a:rPr>
              <a:t>of the team 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Nom </a:t>
            </a:r>
            <a:r>
              <a:rPr lang="fr-FR" sz="1100" b="1" dirty="0">
                <a:solidFill>
                  <a:srgbClr val="0070C0"/>
                </a:solidFill>
              </a:rPr>
              <a:t>du ou des fichiers / Name of </a:t>
            </a:r>
            <a:r>
              <a:rPr lang="fr-FR" sz="1100" b="1" dirty="0" err="1">
                <a:solidFill>
                  <a:srgbClr val="0070C0"/>
                </a:solidFill>
              </a:rPr>
              <a:t>your</a:t>
            </a:r>
            <a:r>
              <a:rPr lang="fr-FR" sz="1100" b="1" dirty="0">
                <a:solidFill>
                  <a:srgbClr val="0070C0"/>
                </a:solidFill>
              </a:rPr>
              <a:t> file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Type </a:t>
            </a:r>
            <a:r>
              <a:rPr lang="fr-FR" sz="1100" b="1" dirty="0">
                <a:solidFill>
                  <a:srgbClr val="0070C0"/>
                </a:solidFill>
              </a:rPr>
              <a:t>de produit (poster, kakémono, roll-up…) / Type of service 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Format </a:t>
            </a:r>
            <a:r>
              <a:rPr lang="fr-FR" sz="1100" b="1" dirty="0">
                <a:solidFill>
                  <a:srgbClr val="0070C0"/>
                </a:solidFill>
              </a:rPr>
              <a:t>du produit en </a:t>
            </a:r>
            <a:r>
              <a:rPr lang="fr-FR" sz="1100" b="1" dirty="0" smtClean="0">
                <a:solidFill>
                  <a:srgbClr val="0070C0"/>
                </a:solidFill>
              </a:rPr>
              <a:t>mm / Size </a:t>
            </a:r>
            <a:r>
              <a:rPr lang="fr-FR" sz="1100" b="1" dirty="0">
                <a:solidFill>
                  <a:srgbClr val="0070C0"/>
                </a:solidFill>
              </a:rPr>
              <a:t>(mm) 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Nombre </a:t>
            </a:r>
            <a:r>
              <a:rPr lang="fr-FR" sz="1100" b="1" dirty="0">
                <a:solidFill>
                  <a:srgbClr val="0070C0"/>
                </a:solidFill>
              </a:rPr>
              <a:t>d'exemplaires</a:t>
            </a:r>
            <a:r>
              <a:rPr lang="fr-FR" sz="1100" b="1" dirty="0" smtClean="0">
                <a:solidFill>
                  <a:srgbClr val="0070C0"/>
                </a:solidFill>
              </a:rPr>
              <a:t>/ How </a:t>
            </a:r>
            <a:r>
              <a:rPr lang="fr-FR" sz="1100" b="1" dirty="0" err="1">
                <a:solidFill>
                  <a:srgbClr val="0070C0"/>
                </a:solidFill>
              </a:rPr>
              <a:t>many</a:t>
            </a:r>
            <a:r>
              <a:rPr lang="fr-FR" sz="1100" b="1" dirty="0">
                <a:solidFill>
                  <a:srgbClr val="0070C0"/>
                </a:solidFill>
              </a:rPr>
              <a:t> 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Papier </a:t>
            </a:r>
            <a:r>
              <a:rPr lang="fr-FR" sz="1100" b="1" dirty="0">
                <a:solidFill>
                  <a:srgbClr val="0070C0"/>
                </a:solidFill>
              </a:rPr>
              <a:t>demandé (papier photo, tissu, bâche, support aimanté</a:t>
            </a:r>
            <a:r>
              <a:rPr lang="fr-FR" sz="1100" b="1" dirty="0" smtClean="0">
                <a:solidFill>
                  <a:srgbClr val="0070C0"/>
                </a:solidFill>
              </a:rPr>
              <a:t>…)/ Paper </a:t>
            </a:r>
            <a:r>
              <a:rPr lang="fr-FR" sz="1100" b="1" dirty="0">
                <a:solidFill>
                  <a:srgbClr val="0070C0"/>
                </a:solidFill>
              </a:rPr>
              <a:t>base 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Finitions/</a:t>
            </a:r>
            <a:r>
              <a:rPr lang="fr-FR" sz="1100" b="1" dirty="0" err="1" smtClean="0">
                <a:solidFill>
                  <a:srgbClr val="0070C0"/>
                </a:solidFill>
              </a:rPr>
              <a:t>Finishing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touches 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   plastification : aucune / brillante / satinée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   trous (</a:t>
            </a:r>
            <a:r>
              <a:rPr lang="fr-FR" sz="1100" b="1" dirty="0" err="1">
                <a:solidFill>
                  <a:srgbClr val="0070C0"/>
                </a:solidFill>
              </a:rPr>
              <a:t>oeillets</a:t>
            </a:r>
            <a:r>
              <a:rPr lang="fr-FR" sz="1100" b="1" dirty="0">
                <a:solidFill>
                  <a:srgbClr val="0070C0"/>
                </a:solidFill>
              </a:rPr>
              <a:t>) avec emplacement à préciser 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   contre-collage : aucun / PVC 2 mm / PVC 3 mm 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Demande </a:t>
            </a:r>
            <a:r>
              <a:rPr lang="fr-FR" sz="1100" b="1" dirty="0">
                <a:solidFill>
                  <a:srgbClr val="0070C0"/>
                </a:solidFill>
              </a:rPr>
              <a:t>particulière</a:t>
            </a:r>
            <a:r>
              <a:rPr lang="fr-FR" sz="1100" b="1" dirty="0" smtClean="0">
                <a:solidFill>
                  <a:srgbClr val="0070C0"/>
                </a:solidFill>
              </a:rPr>
              <a:t>/ </a:t>
            </a:r>
            <a:r>
              <a:rPr lang="fr-FR" sz="1100" b="1" dirty="0" err="1" smtClean="0">
                <a:solidFill>
                  <a:srgbClr val="0070C0"/>
                </a:solidFill>
              </a:rPr>
              <a:t>Comments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: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Tube </a:t>
            </a:r>
            <a:r>
              <a:rPr lang="fr-FR" sz="1100" b="1" dirty="0">
                <a:solidFill>
                  <a:srgbClr val="0070C0"/>
                </a:solidFill>
              </a:rPr>
              <a:t>pour transport (en supplément)/Tube or not : OUI / NON</a:t>
            </a:r>
          </a:p>
          <a:p>
            <a:pPr marL="0" indent="0">
              <a:lnSpc>
                <a:spcPct val="150000"/>
              </a:lnSpc>
            </a:pPr>
            <a:r>
              <a:rPr lang="fr-FR" sz="1100" b="1" dirty="0">
                <a:solidFill>
                  <a:srgbClr val="0070C0"/>
                </a:solidFill>
              </a:rPr>
              <a:t>     </a:t>
            </a:r>
            <a:r>
              <a:rPr lang="fr-FR" sz="1100" b="1" dirty="0" smtClean="0">
                <a:solidFill>
                  <a:srgbClr val="0070C0"/>
                </a:solidFill>
              </a:rPr>
              <a:t>- Date </a:t>
            </a:r>
            <a:r>
              <a:rPr lang="fr-FR" sz="1100" b="1" dirty="0">
                <a:solidFill>
                  <a:srgbClr val="0070C0"/>
                </a:solidFill>
              </a:rPr>
              <a:t>de livraison souhaitée/Delivery </a:t>
            </a:r>
            <a:r>
              <a:rPr lang="fr-FR" sz="1100" b="1" dirty="0" smtClean="0">
                <a:solidFill>
                  <a:srgbClr val="0070C0"/>
                </a:solidFill>
              </a:rPr>
              <a:t>date </a:t>
            </a:r>
            <a:r>
              <a:rPr lang="fr-FR" sz="1100" b="1" dirty="0" err="1" smtClean="0">
                <a:solidFill>
                  <a:srgbClr val="0070C0"/>
                </a:solidFill>
              </a:rPr>
              <a:t>requested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: </a:t>
            </a:r>
          </a:p>
          <a:p>
            <a:pPr marL="0" indent="0"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4/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Inform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your team assistant </a:t>
            </a:r>
            <a:r>
              <a:rPr lang="fr-FR" sz="1200" b="1" i="1" dirty="0">
                <a:solidFill>
                  <a:srgbClr val="0070C0"/>
                </a:solidFill>
              </a:rPr>
              <a:t>once </a:t>
            </a:r>
            <a:r>
              <a:rPr lang="fr-FR" sz="1200" b="1" i="1" dirty="0" err="1">
                <a:solidFill>
                  <a:srgbClr val="0070C0"/>
                </a:solidFill>
              </a:rPr>
              <a:t>you</a:t>
            </a:r>
            <a:r>
              <a:rPr lang="fr-FR" sz="1200" b="1" i="1" dirty="0">
                <a:solidFill>
                  <a:srgbClr val="0070C0"/>
                </a:solidFill>
              </a:rPr>
              <a:t> </a:t>
            </a:r>
            <a:r>
              <a:rPr lang="fr-FR" sz="1200" b="1" i="1" dirty="0" err="1" smtClean="0">
                <a:solidFill>
                  <a:srgbClr val="0070C0"/>
                </a:solidFill>
              </a:rPr>
              <a:t>will</a:t>
            </a:r>
            <a:r>
              <a:rPr lang="fr-FR" sz="1200" b="1" i="1" dirty="0" smtClean="0">
                <a:solidFill>
                  <a:srgbClr val="0070C0"/>
                </a:solidFill>
              </a:rPr>
              <a:t> </a:t>
            </a:r>
            <a:r>
              <a:rPr lang="fr-FR" sz="1200" b="1" i="1" dirty="0" err="1" smtClean="0">
                <a:solidFill>
                  <a:srgbClr val="0070C0"/>
                </a:solidFill>
              </a:rPr>
              <a:t>receive</a:t>
            </a:r>
            <a:r>
              <a:rPr lang="fr-FR" sz="1200" b="1" i="1" dirty="0" smtClean="0">
                <a:solidFill>
                  <a:srgbClr val="0070C0"/>
                </a:solidFill>
              </a:rPr>
              <a:t> </a:t>
            </a:r>
            <a:r>
              <a:rPr lang="fr-FR" sz="1200" b="1" i="1" dirty="0" err="1">
                <a:solidFill>
                  <a:srgbClr val="0070C0"/>
                </a:solidFill>
              </a:rPr>
              <a:t>your</a:t>
            </a:r>
            <a:r>
              <a:rPr lang="fr-FR" sz="1200" b="1" i="1" dirty="0">
                <a:solidFill>
                  <a:srgbClr val="0070C0"/>
                </a:solidFill>
              </a:rPr>
              <a:t> </a:t>
            </a:r>
            <a:r>
              <a:rPr lang="fr-FR" sz="1200" b="1" i="1" dirty="0" smtClean="0">
                <a:solidFill>
                  <a:srgbClr val="0070C0"/>
                </a:solidFill>
              </a:rPr>
              <a:t>poster</a:t>
            </a:r>
          </a:p>
          <a:p>
            <a:pPr marL="0" indent="0">
              <a:lnSpc>
                <a:spcPct val="150000"/>
              </a:lnSpc>
            </a:pPr>
            <a:r>
              <a:rPr lang="fr-FR" sz="1200" b="1" u="sng" dirty="0" smtClean="0">
                <a:solidFill>
                  <a:srgbClr val="FF0000"/>
                </a:solidFill>
                <a:sym typeface="Wingdings"/>
              </a:rPr>
              <a:t>/!\</a:t>
            </a:r>
            <a:r>
              <a:rPr lang="fr-FR" sz="1200" dirty="0" smtClean="0">
                <a:sym typeface="Wingdings"/>
              </a:rPr>
              <a:t> </a:t>
            </a:r>
            <a:r>
              <a:rPr lang="fr-FR" sz="1400" b="1" i="1" dirty="0" err="1">
                <a:solidFill>
                  <a:srgbClr val="FF6600"/>
                </a:solidFill>
                <a:sym typeface="Wingdings"/>
              </a:rPr>
              <a:t>Please</a:t>
            </a:r>
            <a:r>
              <a:rPr lang="fr-FR" sz="1400" b="1" i="1" dirty="0">
                <a:solidFill>
                  <a:srgbClr val="FF6600"/>
                </a:solidFill>
                <a:sym typeface="Wingdings"/>
              </a:rPr>
              <a:t> respect </a:t>
            </a:r>
            <a:r>
              <a:rPr lang="fr-FR" sz="1400" b="1" i="1" dirty="0" err="1">
                <a:solidFill>
                  <a:srgbClr val="FF6600"/>
                </a:solidFill>
                <a:sym typeface="Wingdings"/>
              </a:rPr>
              <a:t>this</a:t>
            </a:r>
            <a:r>
              <a:rPr lang="fr-FR" sz="1400" b="1" i="1" dirty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400" b="1" i="1" dirty="0" err="1">
                <a:solidFill>
                  <a:srgbClr val="FF6600"/>
                </a:solidFill>
                <a:sym typeface="Wingdings"/>
              </a:rPr>
              <a:t>process</a:t>
            </a:r>
            <a:r>
              <a:rPr lang="fr-FR" sz="1400" b="1" i="1" dirty="0">
                <a:solidFill>
                  <a:srgbClr val="FF6600"/>
                </a:solidFill>
                <a:sym typeface="Wingdings"/>
              </a:rPr>
              <a:t> and do not </a:t>
            </a:r>
            <a:r>
              <a:rPr lang="fr-FR" sz="1400" b="1" i="1" dirty="0" err="1">
                <a:solidFill>
                  <a:srgbClr val="FF6600"/>
                </a:solidFill>
                <a:sym typeface="Wingdings"/>
              </a:rPr>
              <a:t>request</a:t>
            </a:r>
            <a:r>
              <a:rPr lang="fr-FR" sz="1400" b="1" i="1" dirty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400" b="1" i="1" dirty="0" err="1">
                <a:solidFill>
                  <a:srgbClr val="FF6600"/>
                </a:solidFill>
                <a:sym typeface="Wingdings"/>
              </a:rPr>
              <a:t>your</a:t>
            </a:r>
            <a:r>
              <a:rPr lang="fr-FR" sz="1400" b="1" i="1" dirty="0">
                <a:solidFill>
                  <a:srgbClr val="FF6600"/>
                </a:solidFill>
                <a:sym typeface="Wingdings"/>
              </a:rPr>
              <a:t> poster </a:t>
            </a:r>
            <a:r>
              <a:rPr lang="fr-FR" sz="1400" b="1" i="1" dirty="0" err="1">
                <a:solidFill>
                  <a:srgbClr val="FF6600"/>
                </a:solidFill>
                <a:sym typeface="Wingdings"/>
              </a:rPr>
              <a:t>without</a:t>
            </a:r>
            <a:r>
              <a:rPr lang="fr-FR" sz="1400" b="1" i="1" dirty="0">
                <a:solidFill>
                  <a:srgbClr val="FF6600"/>
                </a:solidFill>
                <a:sym typeface="Wingdings"/>
              </a:rPr>
              <a:t> </a:t>
            </a:r>
            <a:r>
              <a:rPr lang="fr-FR" sz="1400" b="1" i="1" dirty="0" err="1">
                <a:solidFill>
                  <a:srgbClr val="FF6600"/>
                </a:solidFill>
                <a:sym typeface="Wingdings"/>
              </a:rPr>
              <a:t>informing</a:t>
            </a:r>
            <a:r>
              <a:rPr lang="fr-FR" sz="1400" b="1" i="1" dirty="0">
                <a:solidFill>
                  <a:srgbClr val="FF6600"/>
                </a:solidFill>
                <a:sym typeface="Wingdings"/>
              </a:rPr>
              <a:t> the assistant</a:t>
            </a:r>
            <a:endParaRPr lang="fr-FR" sz="1400" b="1" i="1" dirty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endParaRPr lang="fr-FR" sz="1200" b="1" dirty="0" smtClean="0">
              <a:solidFill>
                <a:srgbClr val="0070C0"/>
              </a:solidFill>
            </a:endParaRPr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9736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9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To </a:t>
            </a:r>
            <a:r>
              <a:rPr lang="fr-FR" dirty="0" err="1" smtClean="0"/>
              <a:t>print</a:t>
            </a:r>
            <a:r>
              <a:rPr lang="fr-FR" dirty="0" smtClean="0"/>
              <a:t> a Poster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77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349375" y="1556792"/>
            <a:ext cx="7540625" cy="38164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rgbClr val="0070C0"/>
                </a:solidFill>
              </a:rPr>
              <a:t>IDEOGRAM</a:t>
            </a:r>
            <a:endParaRPr lang="fr-FR" sz="14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400" dirty="0"/>
              <a:t>120 route des Macarons – WTC 2</a:t>
            </a:r>
          </a:p>
          <a:p>
            <a:pPr>
              <a:lnSpc>
                <a:spcPct val="150000"/>
              </a:lnSpc>
            </a:pPr>
            <a:r>
              <a:rPr lang="fr-FR" sz="1400" b="1" dirty="0"/>
              <a:t>06560 VALBONNE</a:t>
            </a:r>
          </a:p>
          <a:p>
            <a:pPr>
              <a:lnSpc>
                <a:spcPct val="150000"/>
              </a:lnSpc>
            </a:pPr>
            <a:r>
              <a:rPr lang="fr-FR" sz="1400" b="1" dirty="0">
                <a:sym typeface="Wingdings 2"/>
              </a:rPr>
              <a:t></a:t>
            </a:r>
            <a:r>
              <a:rPr lang="fr-FR" sz="1400" b="1" dirty="0"/>
              <a:t>: </a:t>
            </a:r>
            <a:r>
              <a:rPr lang="fr-FR" sz="1400" dirty="0"/>
              <a:t>+ 33 (0)4 93 00 15 30</a:t>
            </a:r>
          </a:p>
          <a:p>
            <a:pPr>
              <a:lnSpc>
                <a:spcPct val="150000"/>
              </a:lnSpc>
            </a:pPr>
            <a:r>
              <a:rPr lang="fr-FR" sz="1400" b="1" dirty="0">
                <a:sym typeface="Wingdings"/>
              </a:rPr>
              <a:t></a:t>
            </a:r>
            <a:r>
              <a:rPr lang="fr-FR" sz="1400" b="1" dirty="0"/>
              <a:t>: </a:t>
            </a:r>
            <a:r>
              <a:rPr lang="fr-FR" sz="1400" dirty="0">
                <a:hlinkClick r:id="rId2"/>
              </a:rPr>
              <a:t>http://www.ideogram-design.fr</a:t>
            </a:r>
            <a:endParaRPr lang="fr-FR" sz="1400" dirty="0"/>
          </a:p>
          <a:p>
            <a:pPr>
              <a:lnSpc>
                <a:spcPct val="100000"/>
              </a:lnSpc>
            </a:pPr>
            <a:endParaRPr lang="en-US" sz="1400" b="1" i="1" dirty="0" smtClean="0"/>
          </a:p>
          <a:p>
            <a:pPr>
              <a:lnSpc>
                <a:spcPct val="150000"/>
              </a:lnSpc>
            </a:pPr>
            <a:r>
              <a:rPr lang="en-US" sz="1400" b="1" i="1" dirty="0" smtClean="0">
                <a:solidFill>
                  <a:srgbClr val="0070C0"/>
                </a:solidFill>
                <a:hlinkClick r:id="rId3" action="ppaction://hlinkfile"/>
              </a:rPr>
              <a:t>Below, sizes most used and for all the offer, click </a:t>
            </a:r>
            <a:r>
              <a:rPr lang="en-US" sz="1400" b="1" i="1" dirty="0" smtClean="0">
                <a:solidFill>
                  <a:srgbClr val="0000CC"/>
                </a:solidFill>
                <a:hlinkClick r:id="rId4" action="ppaction://hlinkfile"/>
              </a:rPr>
              <a:t>here</a:t>
            </a:r>
            <a:r>
              <a:rPr lang="en-US" sz="1400" b="1" i="1" dirty="0" smtClean="0">
                <a:solidFill>
                  <a:srgbClr val="0070C0"/>
                </a:solidFill>
                <a:hlinkClick r:id="rId4" action="ppaction://hlinkfile"/>
              </a:rPr>
              <a:t> </a:t>
            </a:r>
            <a:r>
              <a:rPr lang="en-US" sz="1400" b="1" i="1" dirty="0" smtClean="0">
                <a:solidFill>
                  <a:srgbClr val="0070C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400" b="1" i="1" dirty="0" smtClean="0"/>
              <a:t>Poster size A0 bright (the basic one – 84*120 cm) 53€ht</a:t>
            </a:r>
          </a:p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400" b="1" i="1" dirty="0" smtClean="0"/>
              <a:t>Poster Size A1 bright (60*84 cm) 26,50€ht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smtClean="0">
                <a:solidFill>
                  <a:srgbClr val="0070C0"/>
                </a:solidFill>
                <a:sym typeface="Wingdings 2"/>
              </a:rPr>
              <a:t> </a:t>
            </a:r>
            <a:r>
              <a:rPr lang="en-US" sz="1400" b="1" i="1" dirty="0" smtClean="0"/>
              <a:t>Delivery on </a:t>
            </a:r>
            <a:r>
              <a:rPr lang="en-US" sz="1400" b="1" i="1" dirty="0" err="1" smtClean="0"/>
              <a:t>Inria</a:t>
            </a:r>
            <a:r>
              <a:rPr lang="en-US" sz="1400" b="1" i="1" dirty="0" smtClean="0"/>
              <a:t> site is free</a:t>
            </a:r>
          </a:p>
        </p:txBody>
      </p:sp>
      <p:pic>
        <p:nvPicPr>
          <p:cNvPr id="7" name="Image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036" y="58316"/>
            <a:ext cx="1426468" cy="142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8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3429000"/>
            <a:ext cx="6967041" cy="696913"/>
          </a:xfrm>
        </p:spPr>
        <p:txBody>
          <a:bodyPr/>
          <a:lstStyle/>
          <a:p>
            <a:r>
              <a:rPr lang="fr-FR" dirty="0" smtClean="0"/>
              <a:t>Combine 2 </a:t>
            </a:r>
            <a:r>
              <a:rPr lang="fr-FR" dirty="0" err="1" smtClean="0"/>
              <a:t>Activities</a:t>
            </a:r>
            <a:endParaRPr lang="fr-FR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16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350838"/>
            <a:ext cx="7540625" cy="1143000"/>
          </a:xfrm>
        </p:spPr>
        <p:txBody>
          <a:bodyPr/>
          <a:lstStyle/>
          <a:p>
            <a:r>
              <a:rPr lang="fr-FR" dirty="0" smtClean="0"/>
              <a:t>Combine 2 </a:t>
            </a:r>
            <a:r>
              <a:rPr lang="fr-FR" dirty="0" err="1" smtClean="0"/>
              <a:t>Activities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79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683568" y="1984015"/>
            <a:ext cx="8396376" cy="352839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dirty="0" err="1" smtClean="0">
                <a:sym typeface="Wingdings" pitchFamily="2" charset="2"/>
              </a:rPr>
              <a:t>Usually</a:t>
            </a:r>
            <a:r>
              <a:rPr lang="fr-FR" sz="1400" dirty="0" smtClean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permitted</a:t>
            </a:r>
            <a:r>
              <a:rPr lang="fr-FR" sz="1400" dirty="0">
                <a:sym typeface="Wingdings" pitchFamily="2" charset="2"/>
              </a:rPr>
              <a:t>, </a:t>
            </a:r>
            <a:r>
              <a:rPr lang="fr-FR" sz="1400" dirty="0" err="1">
                <a:sym typeface="Wingdings" pitchFamily="2" charset="2"/>
              </a:rPr>
              <a:t>be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 err="1">
                <a:sym typeface="Wingdings" pitchFamily="2" charset="2"/>
              </a:rPr>
              <a:t>aware</a:t>
            </a:r>
            <a:r>
              <a:rPr lang="fr-FR" sz="1400" dirty="0">
                <a:sym typeface="Wingdings" pitchFamily="2" charset="2"/>
              </a:rPr>
              <a:t> of the </a:t>
            </a:r>
            <a:r>
              <a:rPr lang="fr-FR" sz="1400" dirty="0" err="1">
                <a:sym typeface="Wingdings" pitchFamily="2" charset="2"/>
              </a:rPr>
              <a:t>limits</a:t>
            </a:r>
            <a:r>
              <a:rPr lang="fr-FR" sz="1400" dirty="0">
                <a:sym typeface="Wingdings" pitchFamily="2" charset="2"/>
              </a:rPr>
              <a:t> </a:t>
            </a:r>
            <a:r>
              <a:rPr lang="fr-FR" sz="1400" dirty="0">
                <a:solidFill>
                  <a:srgbClr val="0070C0"/>
                </a:solidFill>
                <a:sym typeface="Wingdings" pitchFamily="2" charset="2"/>
              </a:rPr>
              <a:t>f</a:t>
            </a:r>
            <a:r>
              <a:rPr lang="fr-FR" sz="1400" dirty="0">
                <a:solidFill>
                  <a:srgbClr val="0070C0"/>
                </a:solidFill>
              </a:rPr>
              <a:t>or </a:t>
            </a:r>
            <a:r>
              <a:rPr lang="fr-FR" sz="1400" dirty="0" err="1">
                <a:solidFill>
                  <a:srgbClr val="0070C0"/>
                </a:solidFill>
              </a:rPr>
              <a:t>teaching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 err="1">
                <a:solidFill>
                  <a:srgbClr val="0070C0"/>
                </a:solidFill>
              </a:rPr>
              <a:t>activity</a:t>
            </a:r>
            <a:r>
              <a:rPr lang="fr-FR" sz="1400" dirty="0"/>
              <a:t> </a:t>
            </a:r>
          </a:p>
          <a:p>
            <a:pPr>
              <a:lnSpc>
                <a:spcPct val="150000"/>
              </a:lnSpc>
            </a:pPr>
            <a:r>
              <a:rPr lang="fr-FR" sz="1400" dirty="0"/>
              <a:t> INRIA </a:t>
            </a:r>
            <a:r>
              <a:rPr lang="fr-FR" sz="1400" dirty="0" err="1"/>
              <a:t>agrees</a:t>
            </a:r>
            <a:r>
              <a:rPr lang="fr-FR" sz="1400" dirty="0"/>
              <a:t> </a:t>
            </a:r>
            <a:r>
              <a:rPr lang="fr-FR" sz="1400" dirty="0" err="1"/>
              <a:t>with</a:t>
            </a:r>
            <a:r>
              <a:rPr lang="fr-FR" sz="1400" dirty="0"/>
              <a:t> the second </a:t>
            </a:r>
            <a:r>
              <a:rPr lang="fr-FR" sz="1400" dirty="0" err="1"/>
              <a:t>activity</a:t>
            </a:r>
            <a:r>
              <a:rPr lang="fr-FR" sz="1400" dirty="0"/>
              <a:t> if </a:t>
            </a:r>
            <a:r>
              <a:rPr lang="fr-FR" sz="1400" dirty="0" err="1"/>
              <a:t>teaching</a:t>
            </a:r>
            <a:r>
              <a:rPr lang="fr-FR" sz="1400" dirty="0"/>
              <a:t> </a:t>
            </a:r>
            <a:r>
              <a:rPr lang="fr-FR" sz="1400" dirty="0" err="1"/>
              <a:t>does</a:t>
            </a:r>
            <a:r>
              <a:rPr lang="fr-FR" sz="1400" dirty="0"/>
              <a:t> not </a:t>
            </a:r>
            <a:r>
              <a:rPr lang="fr-FR" sz="1400" dirty="0" err="1"/>
              <a:t>become</a:t>
            </a:r>
            <a:r>
              <a:rPr lang="fr-FR" sz="1400" dirty="0"/>
              <a:t> the main </a:t>
            </a:r>
            <a:r>
              <a:rPr lang="fr-FR" sz="1400" dirty="0" err="1"/>
              <a:t>activity</a:t>
            </a:r>
            <a:r>
              <a:rPr lang="fr-FR" sz="1400" dirty="0"/>
              <a:t> of the agent.</a:t>
            </a:r>
          </a:p>
          <a:p>
            <a:pPr>
              <a:lnSpc>
                <a:spcPct val="150000"/>
              </a:lnSpc>
            </a:pPr>
            <a:endParaRPr lang="fr-FR" sz="1400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dirty="0" err="1" smtClean="0">
                <a:sym typeface="Wingdings" pitchFamily="2" charset="2"/>
              </a:rPr>
              <a:t>Ask</a:t>
            </a:r>
            <a:r>
              <a:rPr lang="fr-FR" sz="1400" dirty="0" smtClean="0">
                <a:sym typeface="Wingdings" pitchFamily="2" charset="2"/>
              </a:rPr>
              <a:t> to </a:t>
            </a:r>
            <a:r>
              <a:rPr lang="fr-FR" sz="1400" dirty="0" err="1" smtClean="0">
                <a:sym typeface="Wingdings" pitchFamily="2" charset="2"/>
              </a:rPr>
              <a:t>your</a:t>
            </a:r>
            <a:r>
              <a:rPr lang="fr-FR" sz="1400" dirty="0" smtClean="0">
                <a:sym typeface="Wingdings" pitchFamily="2" charset="2"/>
              </a:rPr>
              <a:t> boss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dirty="0" err="1" smtClean="0">
                <a:sym typeface="Wingdings" pitchFamily="2" charset="2"/>
              </a:rPr>
              <a:t>After</a:t>
            </a:r>
            <a:r>
              <a:rPr lang="fr-FR" sz="1400" dirty="0" smtClean="0">
                <a:sym typeface="Wingdings" pitchFamily="2" charset="2"/>
              </a:rPr>
              <a:t> </a:t>
            </a:r>
            <a:r>
              <a:rPr lang="fr-FR" sz="1400" dirty="0" err="1" smtClean="0">
                <a:sym typeface="Wingdings" pitchFamily="2" charset="2"/>
              </a:rPr>
              <a:t>his</a:t>
            </a:r>
            <a:r>
              <a:rPr lang="fr-FR" sz="1400" dirty="0" smtClean="0">
                <a:sym typeface="Wingdings" pitchFamily="2" charset="2"/>
              </a:rPr>
              <a:t> </a:t>
            </a:r>
            <a:r>
              <a:rPr lang="fr-FR" sz="1400" dirty="0" err="1" smtClean="0">
                <a:sym typeface="Wingdings" pitchFamily="2" charset="2"/>
              </a:rPr>
              <a:t>approval</a:t>
            </a:r>
            <a:r>
              <a:rPr lang="fr-FR" sz="1400" dirty="0" smtClean="0">
                <a:sym typeface="Wingdings" pitchFamily="2" charset="2"/>
              </a:rPr>
              <a:t>, </a:t>
            </a:r>
            <a:r>
              <a:rPr lang="fr-FR" sz="1400" dirty="0" err="1" smtClean="0">
                <a:sym typeface="Wingdings" pitchFamily="2" charset="2"/>
              </a:rPr>
              <a:t>Fill</a:t>
            </a:r>
            <a:r>
              <a:rPr lang="fr-FR" sz="1400" dirty="0" smtClean="0">
                <a:sym typeface="Wingdings" pitchFamily="2" charset="2"/>
              </a:rPr>
              <a:t> out the </a:t>
            </a:r>
            <a:r>
              <a:rPr lang="fr-FR" sz="1400" dirty="0" err="1" smtClean="0">
                <a:sym typeface="Wingdings" pitchFamily="2" charset="2"/>
              </a:rPr>
              <a:t>form</a:t>
            </a:r>
            <a:r>
              <a:rPr lang="fr-FR" sz="1400" dirty="0" smtClean="0">
                <a:sym typeface="Wingdings" pitchFamily="2" charset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hlinkClick r:id="rId2"/>
              </a:rPr>
              <a:t>https</a:t>
            </a:r>
            <a:r>
              <a:rPr lang="fr-FR" sz="1400" dirty="0">
                <a:hlinkClick r:id="rId2"/>
              </a:rPr>
              <a:t>://</a:t>
            </a:r>
            <a:r>
              <a:rPr lang="fr-FR" sz="1400" dirty="0" smtClean="0">
                <a:hlinkClick r:id="rId2"/>
              </a:rPr>
              <a:t>intranet.inria.fr/Carriere-vie-professionnelle/Remuneration-Cumul/Remuneration-et-cumul/Cumul</a:t>
            </a:r>
            <a:endParaRPr lang="fr-FR" sz="1400" dirty="0" smtClean="0"/>
          </a:p>
          <a:p>
            <a:pPr>
              <a:lnSpc>
                <a:spcPct val="150000"/>
              </a:lnSpc>
            </a:pPr>
            <a:endParaRPr lang="fr-FR" sz="1400" dirty="0" smtClean="0">
              <a:solidFill>
                <a:srgbClr val="0070C0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dirty="0" err="1">
                <a:sym typeface="Wingdings" pitchFamily="2" charset="2"/>
              </a:rPr>
              <a:t>Send</a:t>
            </a:r>
            <a:r>
              <a:rPr lang="fr-FR" sz="1400" dirty="0">
                <a:sym typeface="Wingdings" pitchFamily="2" charset="2"/>
              </a:rPr>
              <a:t> the </a:t>
            </a:r>
            <a:r>
              <a:rPr lang="fr-FR" sz="1400" dirty="0" err="1">
                <a:sym typeface="Wingdings" pitchFamily="2" charset="2"/>
              </a:rPr>
              <a:t>form</a:t>
            </a:r>
            <a:r>
              <a:rPr lang="fr-FR" sz="1400" dirty="0">
                <a:sym typeface="Wingdings" pitchFamily="2" charset="2"/>
              </a:rPr>
              <a:t> (</a:t>
            </a:r>
            <a:r>
              <a:rPr lang="fr-FR" sz="1400" dirty="0" err="1">
                <a:sym typeface="Wingdings" pitchFamily="2" charset="2"/>
              </a:rPr>
              <a:t>internal</a:t>
            </a:r>
            <a:r>
              <a:rPr lang="fr-FR" sz="1400" dirty="0">
                <a:sym typeface="Wingdings" pitchFamily="2" charset="2"/>
              </a:rPr>
              <a:t> post) and an email to </a:t>
            </a:r>
            <a:r>
              <a:rPr lang="fr-FR" sz="1400" dirty="0" smtClean="0">
                <a:sym typeface="Wingdings" pitchFamily="2" charset="2"/>
              </a:rPr>
              <a:t>the </a:t>
            </a:r>
            <a:r>
              <a:rPr lang="fr-FR" sz="1400" dirty="0">
                <a:sym typeface="Wingdings" pitchFamily="2" charset="2"/>
              </a:rPr>
              <a:t>HRS </a:t>
            </a:r>
            <a:r>
              <a:rPr lang="fr-FR" sz="1400" dirty="0" smtClean="0">
                <a:sym typeface="Wingdings" pitchFamily="2" charset="2"/>
              </a:rPr>
              <a:t>contact, </a:t>
            </a:r>
            <a:r>
              <a:rPr lang="fr-FR" sz="1400" b="1" u="sng" dirty="0" smtClean="0">
                <a:sym typeface="Wingdings" pitchFamily="2" charset="2"/>
              </a:rPr>
              <a:t>2 </a:t>
            </a:r>
            <a:r>
              <a:rPr lang="fr-FR" sz="1400" b="1" u="sng" dirty="0" err="1" smtClean="0">
                <a:sym typeface="Wingdings" pitchFamily="2" charset="2"/>
              </a:rPr>
              <a:t>month</a:t>
            </a:r>
            <a:r>
              <a:rPr lang="fr-FR" sz="1400" b="1" u="sng" dirty="0" smtClean="0">
                <a:sym typeface="Wingdings" pitchFamily="2" charset="2"/>
              </a:rPr>
              <a:t> </a:t>
            </a:r>
            <a:r>
              <a:rPr lang="fr-FR" sz="1400" b="1" u="sng" dirty="0" err="1" smtClean="0">
                <a:sym typeface="Wingdings" pitchFamily="2" charset="2"/>
              </a:rPr>
              <a:t>before</a:t>
            </a:r>
            <a:r>
              <a:rPr lang="fr-FR" sz="1400" b="1" u="sng" dirty="0" smtClean="0">
                <a:sym typeface="Wingdings" pitchFamily="2" charset="2"/>
              </a:rPr>
              <a:t> the </a:t>
            </a:r>
            <a:r>
              <a:rPr lang="fr-FR" sz="1400" b="1" u="sng" dirty="0" err="1" smtClean="0">
                <a:sym typeface="Wingdings" pitchFamily="2" charset="2"/>
              </a:rPr>
              <a:t>starting</a:t>
            </a:r>
            <a:endParaRPr lang="fr-FR" sz="1400" b="1" u="sng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400" b="1" dirty="0" err="1" smtClean="0">
                <a:sym typeface="Wingdings" pitchFamily="2" charset="2"/>
              </a:rPr>
              <a:t>specifying</a:t>
            </a:r>
            <a:r>
              <a:rPr lang="fr-FR" sz="1400" b="1" dirty="0" smtClean="0">
                <a:sym typeface="Wingdings" pitchFamily="2" charset="2"/>
              </a:rPr>
              <a:t> </a:t>
            </a:r>
            <a:r>
              <a:rPr lang="fr-FR" sz="1400" b="1" dirty="0" err="1" smtClean="0">
                <a:sym typeface="Wingdings" pitchFamily="2" charset="2"/>
              </a:rPr>
              <a:t>that</a:t>
            </a:r>
            <a:r>
              <a:rPr lang="fr-FR" sz="1400" b="1" dirty="0" smtClean="0">
                <a:sym typeface="Wingdings" pitchFamily="2" charset="2"/>
              </a:rPr>
              <a:t> </a:t>
            </a:r>
            <a:r>
              <a:rPr lang="fr-FR" sz="1400" b="1" dirty="0" err="1">
                <a:sym typeface="Wingdings" pitchFamily="2" charset="2"/>
              </a:rPr>
              <a:t>you</a:t>
            </a:r>
            <a:r>
              <a:rPr lang="fr-FR" sz="1400" b="1" dirty="0">
                <a:sym typeface="Wingdings" pitchFamily="2" charset="2"/>
              </a:rPr>
              <a:t> </a:t>
            </a:r>
            <a:r>
              <a:rPr lang="fr-FR" sz="1400" b="1" dirty="0" err="1">
                <a:sym typeface="Wingdings" pitchFamily="2" charset="2"/>
              </a:rPr>
              <a:t>undertake</a:t>
            </a:r>
            <a:r>
              <a:rPr lang="fr-FR" sz="1400" b="1" dirty="0">
                <a:sym typeface="Wingdings" pitchFamily="2" charset="2"/>
              </a:rPr>
              <a:t> </a:t>
            </a:r>
            <a:r>
              <a:rPr lang="fr-FR" sz="1400" b="1" dirty="0" err="1">
                <a:sym typeface="Wingdings" pitchFamily="2" charset="2"/>
              </a:rPr>
              <a:t>your</a:t>
            </a:r>
            <a:r>
              <a:rPr lang="fr-FR" sz="1400" b="1" dirty="0">
                <a:sym typeface="Wingdings" pitchFamily="2" charset="2"/>
              </a:rPr>
              <a:t> second </a:t>
            </a:r>
            <a:r>
              <a:rPr lang="fr-FR" sz="1400" b="1" dirty="0" err="1">
                <a:sym typeface="Wingdings" pitchFamily="2" charset="2"/>
              </a:rPr>
              <a:t>activity</a:t>
            </a:r>
            <a:r>
              <a:rPr lang="fr-FR" sz="1400" b="1" dirty="0">
                <a:sym typeface="Wingdings" pitchFamily="2" charset="2"/>
              </a:rPr>
              <a:t> </a:t>
            </a:r>
            <a:r>
              <a:rPr lang="fr-FR" sz="1400" b="1" dirty="0" err="1">
                <a:sym typeface="Wingdings" pitchFamily="2" charset="2"/>
              </a:rPr>
              <a:t>within</a:t>
            </a:r>
            <a:r>
              <a:rPr lang="fr-FR" sz="1400" b="1" dirty="0">
                <a:sym typeface="Wingdings" pitchFamily="2" charset="2"/>
              </a:rPr>
              <a:t> </a:t>
            </a:r>
            <a:r>
              <a:rPr lang="fr-FR" sz="1400" b="1" dirty="0" err="1">
                <a:sym typeface="Wingdings" pitchFamily="2" charset="2"/>
              </a:rPr>
              <a:t>your</a:t>
            </a:r>
            <a:r>
              <a:rPr lang="fr-FR" sz="1400" b="1" dirty="0">
                <a:sym typeface="Wingdings" pitchFamily="2" charset="2"/>
              </a:rPr>
              <a:t> </a:t>
            </a:r>
            <a:r>
              <a:rPr lang="fr-FR" sz="1400" b="1" dirty="0" err="1">
                <a:sym typeface="Wingdings" pitchFamily="2" charset="2"/>
              </a:rPr>
              <a:t>holidays</a:t>
            </a:r>
            <a:r>
              <a:rPr lang="fr-FR" sz="1400" b="1" dirty="0">
                <a:sym typeface="Wingdings" pitchFamily="2" charset="2"/>
              </a:rPr>
              <a:t> and not </a:t>
            </a:r>
            <a:r>
              <a:rPr lang="fr-FR" sz="1400" b="1" dirty="0" err="1">
                <a:sym typeface="Wingdings" pitchFamily="2" charset="2"/>
              </a:rPr>
              <a:t>during</a:t>
            </a:r>
            <a:r>
              <a:rPr lang="fr-FR" sz="1400" b="1" dirty="0">
                <a:sym typeface="Wingdings" pitchFamily="2" charset="2"/>
              </a:rPr>
              <a:t> </a:t>
            </a:r>
            <a:endParaRPr lang="fr-FR" sz="1400" b="1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1400" b="1" dirty="0" err="1" smtClean="0">
                <a:sym typeface="Wingdings" pitchFamily="2" charset="2"/>
              </a:rPr>
              <a:t>your</a:t>
            </a:r>
            <a:r>
              <a:rPr lang="fr-FR" sz="1400" b="1" dirty="0" smtClean="0">
                <a:sym typeface="Wingdings" pitchFamily="2" charset="2"/>
              </a:rPr>
              <a:t> </a:t>
            </a:r>
            <a:r>
              <a:rPr lang="fr-FR" sz="1400" b="1" dirty="0">
                <a:sym typeface="Wingdings" pitchFamily="2" charset="2"/>
              </a:rPr>
              <a:t>INRIA </a:t>
            </a:r>
            <a:r>
              <a:rPr lang="fr-FR" sz="1400" b="1" dirty="0" err="1" smtClean="0">
                <a:sym typeface="Wingdings" pitchFamily="2" charset="2"/>
              </a:rPr>
              <a:t>days</a:t>
            </a:r>
            <a:r>
              <a:rPr lang="fr-FR" sz="1400" b="1" dirty="0" smtClean="0">
                <a:sym typeface="Wingdings" pitchFamily="2" charset="2"/>
              </a:rPr>
              <a:t> </a:t>
            </a:r>
            <a:r>
              <a:rPr lang="fr-FR" sz="1400" b="1" dirty="0" err="1">
                <a:sym typeface="Wingdings" pitchFamily="2" charset="2"/>
              </a:rPr>
              <a:t>work</a:t>
            </a:r>
            <a:endParaRPr lang="fr-FR" sz="1400" b="1" dirty="0">
              <a:sym typeface="Wingdings" pitchFamily="2" charset="2"/>
            </a:endParaRPr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4614"/>
            <a:ext cx="1627624" cy="1152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93390" y="3740199"/>
            <a:ext cx="7471098" cy="696913"/>
          </a:xfrm>
        </p:spPr>
        <p:txBody>
          <a:bodyPr/>
          <a:lstStyle/>
          <a:p>
            <a:r>
              <a:rPr lang="fr-FR" dirty="0" smtClean="0"/>
              <a:t>How to book a meeting Room, Audio, Visio Line</a:t>
            </a:r>
            <a:endParaRPr lang="fr-FR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17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1043608" y="350838"/>
            <a:ext cx="7540625" cy="1143000"/>
          </a:xfrm>
        </p:spPr>
        <p:txBody>
          <a:bodyPr/>
          <a:lstStyle/>
          <a:p>
            <a:r>
              <a:rPr lang="fr-FR" dirty="0" smtClean="0"/>
              <a:t>To book a meeting Room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81</a:t>
            </a:fld>
            <a:endParaRPr lang="fr-FR"/>
          </a:p>
        </p:txBody>
      </p:sp>
      <p:sp>
        <p:nvSpPr>
          <p:cNvPr id="15" name="Espace réservé du contenu 5"/>
          <p:cNvSpPr>
            <a:spLocks noGrp="1"/>
          </p:cNvSpPr>
          <p:nvPr>
            <p:ph idx="1"/>
          </p:nvPr>
        </p:nvSpPr>
        <p:spPr>
          <a:xfrm>
            <a:off x="971600" y="1268760"/>
            <a:ext cx="8208912" cy="50033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400" dirty="0" smtClean="0"/>
              <a:t>To </a:t>
            </a:r>
            <a:r>
              <a:rPr lang="fr-FR" sz="1400" dirty="0" err="1" smtClean="0"/>
              <a:t>see</a:t>
            </a:r>
            <a:r>
              <a:rPr lang="fr-FR" sz="1400" dirty="0" smtClean="0"/>
              <a:t> all the </a:t>
            </a:r>
            <a:r>
              <a:rPr lang="fr-FR" sz="1400" dirty="0" err="1" smtClean="0"/>
              <a:t>rooms</a:t>
            </a:r>
            <a:r>
              <a:rPr lang="fr-FR" sz="1400" dirty="0" smtClean="0"/>
              <a:t> on the CRI SA-M </a:t>
            </a:r>
            <a:r>
              <a:rPr lang="fr-FR" sz="1400" dirty="0" err="1" smtClean="0"/>
              <a:t>with</a:t>
            </a:r>
            <a:r>
              <a:rPr lang="fr-FR" sz="1400" dirty="0" smtClean="0"/>
              <a:t> </a:t>
            </a:r>
            <a:r>
              <a:rPr lang="fr-FR" sz="1400" dirty="0" err="1" smtClean="0"/>
              <a:t>facilities</a:t>
            </a:r>
            <a:r>
              <a:rPr lang="fr-FR" sz="1400" dirty="0" smtClean="0"/>
              <a:t> </a:t>
            </a:r>
            <a:r>
              <a:rPr lang="fr-FR" sz="1400" dirty="0" err="1" smtClean="0"/>
              <a:t>available</a:t>
            </a:r>
            <a:r>
              <a:rPr lang="fr-FR" sz="1400" dirty="0" smtClean="0"/>
              <a:t> in </a:t>
            </a:r>
            <a:r>
              <a:rPr lang="fr-FR" sz="1400" dirty="0" err="1" smtClean="0"/>
              <a:t>every</a:t>
            </a:r>
            <a:r>
              <a:rPr lang="fr-FR" sz="1400" dirty="0" smtClean="0"/>
              <a:t> room </a:t>
            </a:r>
          </a:p>
          <a:p>
            <a:pPr>
              <a:lnSpc>
                <a:spcPct val="150000"/>
              </a:lnSpc>
            </a:pPr>
            <a:r>
              <a:rPr lang="fr-FR" sz="1400" dirty="0" smtClean="0"/>
              <a:t>(</a:t>
            </a:r>
            <a:r>
              <a:rPr lang="fr-FR" sz="1400" dirty="0" err="1" smtClean="0"/>
              <a:t>video</a:t>
            </a:r>
            <a:r>
              <a:rPr lang="fr-FR" sz="1400" dirty="0" smtClean="0"/>
              <a:t> </a:t>
            </a:r>
            <a:r>
              <a:rPr lang="fr-FR" sz="1400" dirty="0" err="1" smtClean="0"/>
              <a:t>projector</a:t>
            </a:r>
            <a:r>
              <a:rPr lang="fr-FR" sz="1400" dirty="0" smtClean="0"/>
              <a:t>, white </a:t>
            </a:r>
            <a:r>
              <a:rPr lang="fr-FR" sz="1400" dirty="0" err="1" smtClean="0"/>
              <a:t>board</a:t>
            </a:r>
            <a:r>
              <a:rPr lang="fr-FR" sz="1400" dirty="0" smtClean="0"/>
              <a:t>, </a:t>
            </a:r>
            <a:r>
              <a:rPr lang="fr-FR" sz="1400" dirty="0" err="1" smtClean="0"/>
              <a:t>capacity</a:t>
            </a:r>
            <a:r>
              <a:rPr lang="fr-FR" sz="1400" dirty="0" smtClean="0"/>
              <a:t> and </a:t>
            </a:r>
            <a:r>
              <a:rPr lang="fr-FR" sz="1400" dirty="0" err="1" smtClean="0"/>
              <a:t>so</a:t>
            </a:r>
            <a:r>
              <a:rPr lang="fr-FR" sz="1400" dirty="0" smtClean="0"/>
              <a:t> on) :</a:t>
            </a:r>
            <a:endParaRPr lang="fr-FR" sz="1400" dirty="0" smtClean="0">
              <a:hlinkClick r:id="rId2"/>
            </a:endParaRPr>
          </a:p>
          <a:p>
            <a:pPr>
              <a:lnSpc>
                <a:spcPct val="150000"/>
              </a:lnSpc>
            </a:pPr>
            <a:r>
              <a:rPr lang="fr-FR" sz="1400" dirty="0">
                <a:hlinkClick r:id="rId3"/>
              </a:rPr>
              <a:t>https://</a:t>
            </a:r>
            <a:r>
              <a:rPr lang="fr-FR" sz="1400" dirty="0" smtClean="0">
                <a:hlinkClick r:id="rId3"/>
              </a:rPr>
              <a:t>intranet.inria.fr/Vie-pratique/Infos-pratiques/Au-bureau/Organiser-une-reunion</a:t>
            </a:r>
            <a:endParaRPr lang="fr-FR" sz="1400" dirty="0" smtClean="0"/>
          </a:p>
          <a:p>
            <a:pPr>
              <a:lnSpc>
                <a:spcPct val="150000"/>
              </a:lnSpc>
            </a:pPr>
            <a:endParaRPr lang="fr-FR" sz="1400" dirty="0" smtClean="0"/>
          </a:p>
          <a:p>
            <a:pPr>
              <a:lnSpc>
                <a:spcPct val="150000"/>
              </a:lnSpc>
            </a:pPr>
            <a:r>
              <a:rPr lang="fr-FR" sz="1400" b="1" u="sng" dirty="0" err="1" smtClean="0"/>
              <a:t>Conference</a:t>
            </a:r>
            <a:r>
              <a:rPr lang="fr-FR" sz="1400" b="1" u="sng" dirty="0" smtClean="0"/>
              <a:t> </a:t>
            </a:r>
            <a:r>
              <a:rPr lang="fr-FR" sz="1400" b="1" u="sng" dirty="0" err="1" smtClean="0"/>
              <a:t>rooms</a:t>
            </a:r>
            <a:r>
              <a:rPr lang="fr-FR" sz="1400" b="1" u="sng" dirty="0" smtClean="0"/>
              <a:t> location</a:t>
            </a:r>
          </a:p>
          <a:p>
            <a:pPr>
              <a:lnSpc>
                <a:spcPct val="150000"/>
              </a:lnSpc>
            </a:pPr>
            <a:r>
              <a:rPr lang="fr-FR" sz="1000" dirty="0">
                <a:hlinkClick r:id="rId4"/>
              </a:rPr>
              <a:t>https://partage.inria.fr/share/page/document-details?nodeRef=workspace://</a:t>
            </a:r>
            <a:r>
              <a:rPr lang="fr-FR" sz="1000" dirty="0" smtClean="0">
                <a:hlinkClick r:id="rId4"/>
              </a:rPr>
              <a:t>SpacesStore/778499d8-d60a-4582-b033-3d2641a8c52e</a:t>
            </a:r>
            <a:endParaRPr lang="fr-FR" sz="1000" dirty="0" smtClean="0"/>
          </a:p>
          <a:p>
            <a:pPr>
              <a:lnSpc>
                <a:spcPct val="150000"/>
              </a:lnSpc>
            </a:pPr>
            <a:endParaRPr lang="fr-FR" sz="1400" b="1" i="1" dirty="0" smtClean="0"/>
          </a:p>
          <a:p>
            <a:pPr>
              <a:lnSpc>
                <a:spcPct val="150000"/>
              </a:lnSpc>
            </a:pPr>
            <a:r>
              <a:rPr lang="fr-FR" sz="1400" b="1" i="1" dirty="0" smtClean="0">
                <a:solidFill>
                  <a:srgbClr val="0070C0"/>
                </a:solidFill>
              </a:rPr>
              <a:t>You </a:t>
            </a:r>
            <a:r>
              <a:rPr lang="fr-FR" sz="1400" b="1" i="1" dirty="0" err="1" smtClean="0">
                <a:solidFill>
                  <a:srgbClr val="0070C0"/>
                </a:solidFill>
              </a:rPr>
              <a:t>can’t</a:t>
            </a:r>
            <a:r>
              <a:rPr lang="fr-FR" sz="1400" b="1" i="1" dirty="0" smtClean="0">
                <a:solidFill>
                  <a:srgbClr val="0070C0"/>
                </a:solidFill>
              </a:rPr>
              <a:t> book </a:t>
            </a:r>
            <a:r>
              <a:rPr lang="fr-FR" sz="1400" b="1" i="1" dirty="0" err="1" smtClean="0">
                <a:solidFill>
                  <a:srgbClr val="0070C0"/>
                </a:solidFill>
              </a:rPr>
              <a:t>yourself</a:t>
            </a:r>
            <a:r>
              <a:rPr lang="fr-FR" sz="1400" b="1" i="1" dirty="0" smtClean="0">
                <a:solidFill>
                  <a:srgbClr val="0070C0"/>
                </a:solidFill>
              </a:rPr>
              <a:t>:</a:t>
            </a:r>
            <a:endParaRPr lang="fr-FR" sz="14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400" b="1" i="1" dirty="0" smtClean="0">
                <a:solidFill>
                  <a:srgbClr val="0070C0"/>
                </a:solidFill>
              </a:rPr>
              <a:t>Amphi Morgenstern + </a:t>
            </a:r>
            <a:r>
              <a:rPr lang="fr-FR" sz="1400" b="1" i="1" dirty="0" err="1" smtClean="0">
                <a:solidFill>
                  <a:srgbClr val="0070C0"/>
                </a:solidFill>
              </a:rPr>
              <a:t>rooms</a:t>
            </a:r>
            <a:r>
              <a:rPr lang="fr-FR" sz="1400" b="1" i="1" dirty="0" smtClean="0">
                <a:solidFill>
                  <a:srgbClr val="0070C0"/>
                </a:solidFill>
              </a:rPr>
              <a:t> K1, K2 &amp; K3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fr-FR" sz="1400" b="1" dirty="0" smtClean="0">
                <a:sym typeface="Wingdings" pitchFamily="2" charset="2"/>
              </a:rPr>
              <a:t>Mail </a:t>
            </a:r>
            <a:r>
              <a:rPr lang="fr-FR" sz="1400" b="1" dirty="0">
                <a:sym typeface="Wingdings" pitchFamily="2" charset="2"/>
              </a:rPr>
              <a:t>the team assistant or the helpdesk  </a:t>
            </a:r>
            <a:r>
              <a:rPr lang="fr-FR" sz="1400" b="1" dirty="0">
                <a:sym typeface="Wingdings" pitchFamily="2" charset="2"/>
                <a:hlinkClick r:id="rId5"/>
              </a:rPr>
              <a:t>https://</a:t>
            </a:r>
            <a:r>
              <a:rPr lang="fr-FR" sz="1400" b="1" dirty="0" smtClean="0">
                <a:sym typeface="Wingdings" pitchFamily="2" charset="2"/>
                <a:hlinkClick r:id="rId5"/>
              </a:rPr>
              <a:t>helpdesk.inria.fr/categories/207/submit</a:t>
            </a:r>
            <a:endParaRPr lang="fr-FR" sz="1400" b="1" dirty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With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all </a:t>
            </a:r>
            <a:r>
              <a:rPr lang="fr-FR" sz="1400" b="1" dirty="0" err="1" smtClean="0">
                <a:solidFill>
                  <a:srgbClr val="0070C0"/>
                </a:solidFill>
                <a:sym typeface="Wingdings" pitchFamily="2" charset="2"/>
              </a:rPr>
              <a:t>details</a:t>
            </a:r>
            <a:r>
              <a:rPr lang="fr-FR" sz="14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1400" b="1" dirty="0" smtClean="0">
                <a:sym typeface="Wingdings" pitchFamily="2" charset="2"/>
              </a:rPr>
              <a:t>: </a:t>
            </a:r>
            <a:r>
              <a:rPr lang="fr-FR" sz="1400" dirty="0" smtClean="0"/>
              <a:t>Date + </a:t>
            </a:r>
            <a:r>
              <a:rPr lang="fr-FR" sz="1400" dirty="0" err="1" smtClean="0"/>
              <a:t>schedule</a:t>
            </a:r>
            <a:r>
              <a:rPr lang="fr-FR" sz="1400" dirty="0" smtClean="0"/>
              <a:t> + Object  </a:t>
            </a:r>
          </a:p>
          <a:p>
            <a:pPr marL="0" indent="0">
              <a:lnSpc>
                <a:spcPct val="150000"/>
              </a:lnSpc>
            </a:pPr>
            <a:r>
              <a:rPr lang="fr-FR" sz="1400" dirty="0" smtClean="0"/>
              <a:t>+ Name of the room and the </a:t>
            </a:r>
            <a:r>
              <a:rPr lang="fr-FR" sz="1400" dirty="0" err="1" smtClean="0"/>
              <a:t>layout</a:t>
            </a:r>
            <a:r>
              <a:rPr lang="fr-FR" sz="1400" dirty="0" smtClean="0"/>
              <a:t> </a:t>
            </a:r>
            <a:r>
              <a:rPr lang="fr-FR" sz="1400" dirty="0" err="1" smtClean="0"/>
              <a:t>you</a:t>
            </a:r>
            <a:r>
              <a:rPr lang="fr-FR" sz="1400" dirty="0" smtClean="0"/>
              <a:t> </a:t>
            </a:r>
            <a:r>
              <a:rPr lang="fr-FR" sz="1400" dirty="0" err="1" smtClean="0"/>
              <a:t>need</a:t>
            </a:r>
            <a:r>
              <a:rPr lang="fr-FR" sz="1400" dirty="0" smtClean="0"/>
              <a:t> (</a:t>
            </a:r>
            <a:r>
              <a:rPr lang="fr-FR" sz="1400" dirty="0" err="1" smtClean="0"/>
              <a:t>School</a:t>
            </a:r>
            <a:r>
              <a:rPr lang="fr-FR" sz="1400" dirty="0" smtClean="0"/>
              <a:t> or U) </a:t>
            </a:r>
            <a:r>
              <a:rPr lang="fr-FR" sz="1400" b="1" i="1" dirty="0" smtClean="0">
                <a:solidFill>
                  <a:srgbClr val="0070C0"/>
                </a:solidFill>
              </a:rPr>
              <a:t>- </a:t>
            </a:r>
            <a:r>
              <a:rPr lang="fr-FR" sz="1400" b="1" i="1" dirty="0" err="1" smtClean="0">
                <a:solidFill>
                  <a:srgbClr val="0070C0"/>
                </a:solidFill>
              </a:rPr>
              <a:t>except</a:t>
            </a:r>
            <a:r>
              <a:rPr lang="fr-FR" sz="1400" b="1" i="1" dirty="0" smtClean="0">
                <a:solidFill>
                  <a:srgbClr val="0070C0"/>
                </a:solidFill>
              </a:rPr>
              <a:t> Amphi Morgenstern</a:t>
            </a:r>
          </a:p>
        </p:txBody>
      </p:sp>
      <p:pic>
        <p:nvPicPr>
          <p:cNvPr id="6" name="Image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26734"/>
            <a:ext cx="1144747" cy="1386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To book a meeting Room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82</a:t>
            </a:fld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1475656" y="1591441"/>
            <a:ext cx="7344816" cy="5169722"/>
            <a:chOff x="860425" y="419100"/>
            <a:chExt cx="8104063" cy="6092904"/>
          </a:xfrm>
        </p:grpSpPr>
        <p:grpSp>
          <p:nvGrpSpPr>
            <p:cNvPr id="7" name="Groupe 6"/>
            <p:cNvGrpSpPr/>
            <p:nvPr/>
          </p:nvGrpSpPr>
          <p:grpSpPr>
            <a:xfrm>
              <a:off x="860425" y="419100"/>
              <a:ext cx="5948727" cy="6092904"/>
              <a:chOff x="860425" y="419100"/>
              <a:chExt cx="5948727" cy="6468601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425" y="419100"/>
                <a:ext cx="5753853" cy="4666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9" name="Connecteur droit avec flèche 8"/>
              <p:cNvCxnSpPr/>
              <p:nvPr/>
            </p:nvCxnSpPr>
            <p:spPr>
              <a:xfrm flipH="1" flipV="1">
                <a:off x="2051722" y="908720"/>
                <a:ext cx="4757430" cy="166844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avec flèche 9"/>
              <p:cNvCxnSpPr/>
              <p:nvPr/>
            </p:nvCxnSpPr>
            <p:spPr>
              <a:xfrm flipH="1" flipV="1">
                <a:off x="2267744" y="2276873"/>
                <a:ext cx="2213646" cy="352839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/>
              <p:cNvSpPr txBox="1"/>
              <p:nvPr/>
            </p:nvSpPr>
            <p:spPr>
              <a:xfrm>
                <a:off x="4382030" y="5805264"/>
                <a:ext cx="2232248" cy="1082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smtClean="0">
                    <a:solidFill>
                      <a:srgbClr val="0070C0"/>
                    </a:solidFill>
                  </a:rPr>
                  <a:t>2/ 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You Select (click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twice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)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day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and time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that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you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would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like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for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your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conference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</a:t>
                </a:r>
              </a:p>
              <a:p>
                <a:endParaRPr lang="fr-FR" sz="1000" dirty="0"/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>
              <a:off x="6732240" y="2370946"/>
              <a:ext cx="2232248" cy="837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smtClean="0">
                  <a:solidFill>
                    <a:srgbClr val="0070C0"/>
                  </a:solidFill>
                </a:rPr>
                <a:t>1/ 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In</a:t>
              </a:r>
              <a:r>
                <a:rPr lang="fr-FR" sz="1000" dirty="0" smtClean="0"/>
                <a:t> </a:t>
              </a:r>
              <a:r>
                <a:rPr lang="fr-FR" sz="1000" dirty="0" smtClean="0">
                  <a:hlinkClick r:id="rId3"/>
                </a:rPr>
                <a:t>https://zimbra.inria.fr/zimbra/</a:t>
              </a:r>
              <a:endParaRPr lang="fr-FR" sz="1000" dirty="0" smtClean="0"/>
            </a:p>
            <a:p>
              <a:r>
                <a:rPr lang="fr-FR" sz="1000" b="1" dirty="0" smtClean="0">
                  <a:solidFill>
                    <a:schemeClr val="tx2"/>
                  </a:solidFill>
                </a:rPr>
                <a:t>You go in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Calendar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Tab</a:t>
              </a:r>
            </a:p>
            <a:p>
              <a:endParaRPr lang="fr-FR" sz="1000" dirty="0"/>
            </a:p>
          </p:txBody>
        </p:sp>
      </p:grpSp>
      <p:pic>
        <p:nvPicPr>
          <p:cNvPr id="15" name="Image 1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26734"/>
            <a:ext cx="1144747" cy="138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2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83</a:t>
            </a:fld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683568" y="1486396"/>
            <a:ext cx="8013700" cy="4606900"/>
            <a:chOff x="876300" y="622300"/>
            <a:chExt cx="8013700" cy="460690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" y="622300"/>
              <a:ext cx="6066099" cy="460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e 8"/>
            <p:cNvGrpSpPr/>
            <p:nvPr/>
          </p:nvGrpSpPr>
          <p:grpSpPr>
            <a:xfrm>
              <a:off x="2133302" y="1341574"/>
              <a:ext cx="6756698" cy="2600969"/>
              <a:chOff x="2133302" y="1341574"/>
              <a:chExt cx="6756698" cy="2600969"/>
            </a:xfrm>
          </p:grpSpPr>
          <p:cxnSp>
            <p:nvCxnSpPr>
              <p:cNvPr id="10" name="Connecteur droit avec flèche 9"/>
              <p:cNvCxnSpPr/>
              <p:nvPr/>
            </p:nvCxnSpPr>
            <p:spPr>
              <a:xfrm flipH="1" flipV="1">
                <a:off x="2483768" y="1341574"/>
                <a:ext cx="5472608" cy="158417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/>
              <p:cNvSpPr txBox="1"/>
              <p:nvPr/>
            </p:nvSpPr>
            <p:spPr>
              <a:xfrm>
                <a:off x="6973110" y="2926880"/>
                <a:ext cx="191689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rgbClr val="0070C0"/>
                    </a:solidFill>
                  </a:rPr>
                  <a:t>3</a:t>
                </a:r>
                <a:r>
                  <a:rPr lang="fr-FR" sz="1000" b="1" dirty="0" smtClean="0">
                    <a:solidFill>
                      <a:srgbClr val="0070C0"/>
                    </a:solidFill>
                  </a:rPr>
                  <a:t>/</a:t>
                </a:r>
                <a:r>
                  <a:rPr lang="fr-FR" sz="1000" b="1" dirty="0" smtClean="0">
                    <a:solidFill>
                      <a:srgbClr val="00B050"/>
                    </a:solidFill>
                  </a:rPr>
                  <a:t>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Fill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out:</a:t>
                </a:r>
              </a:p>
              <a:p>
                <a:r>
                  <a:rPr lang="fr-FR" sz="1000" b="1" dirty="0" smtClean="0">
                    <a:solidFill>
                      <a:schemeClr val="tx2"/>
                    </a:solidFill>
                  </a:rPr>
                  <a:t>-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Subject</a:t>
                </a:r>
                <a:endParaRPr lang="fr-FR" sz="1000" b="1" dirty="0" smtClean="0">
                  <a:solidFill>
                    <a:schemeClr val="tx2"/>
                  </a:solidFill>
                </a:endParaRPr>
              </a:p>
              <a:p>
                <a:r>
                  <a:rPr lang="fr-FR" sz="1000" b="1" dirty="0" smtClean="0">
                    <a:solidFill>
                      <a:schemeClr val="tx2"/>
                    </a:solidFill>
                  </a:rPr>
                  <a:t>-Participants (email)</a:t>
                </a:r>
              </a:p>
              <a:p>
                <a:r>
                  <a:rPr lang="fr-FR" sz="1000" b="1" dirty="0" smtClean="0">
                    <a:solidFill>
                      <a:schemeClr val="tx2"/>
                    </a:solidFill>
                  </a:rPr>
                  <a:t>-Endroit (place) for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this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,</a:t>
                </a:r>
              </a:p>
              <a:p>
                <a:r>
                  <a:rPr lang="fr-FR" sz="1000" b="1" dirty="0" smtClean="0">
                    <a:solidFill>
                      <a:schemeClr val="tx2"/>
                    </a:solidFill>
                    <a:sym typeface="Wingdings" pitchFamily="2" charset="2"/>
                  </a:rPr>
                  <a:t>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you</a:t>
                </a:r>
                <a:r>
                  <a:rPr lang="fr-FR" sz="1000" b="1" dirty="0" smtClean="0">
                    <a:solidFill>
                      <a:schemeClr val="tx2"/>
                    </a:solidFill>
                  </a:rPr>
                  <a:t> click on </a:t>
                </a:r>
                <a:r>
                  <a:rPr lang="fr-FR" sz="1000" b="1" dirty="0" err="1" smtClean="0">
                    <a:solidFill>
                      <a:schemeClr val="tx2"/>
                    </a:solidFill>
                  </a:rPr>
                  <a:t>it</a:t>
                </a:r>
                <a:endParaRPr lang="fr-FR" sz="1000" b="1" dirty="0" smtClean="0">
                  <a:solidFill>
                    <a:schemeClr val="tx2"/>
                  </a:solidFill>
                </a:endParaRPr>
              </a:p>
              <a:p>
                <a:endParaRPr lang="fr-FR" sz="1000" dirty="0"/>
              </a:p>
            </p:txBody>
          </p:sp>
          <p:cxnSp>
            <p:nvCxnSpPr>
              <p:cNvPr id="12" name="Connecteur droit avec flèche 11"/>
              <p:cNvCxnSpPr/>
              <p:nvPr/>
            </p:nvCxnSpPr>
            <p:spPr>
              <a:xfrm flipH="1" flipV="1">
                <a:off x="2133302" y="1660280"/>
                <a:ext cx="4886970" cy="184072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" name="Image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26734"/>
            <a:ext cx="1144747" cy="138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6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84</a:t>
            </a:fld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142875" y="1150782"/>
            <a:ext cx="8893621" cy="5158538"/>
            <a:chOff x="142875" y="336013"/>
            <a:chExt cx="9265712" cy="5158538"/>
          </a:xfrm>
        </p:grpSpPr>
        <p:sp>
          <p:nvSpPr>
            <p:cNvPr id="8" name="ZoneTexte 7"/>
            <p:cNvSpPr txBox="1"/>
            <p:nvPr/>
          </p:nvSpPr>
          <p:spPr>
            <a:xfrm>
              <a:off x="6660232" y="1916832"/>
              <a:ext cx="2748355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smtClean="0">
                  <a:solidFill>
                    <a:srgbClr val="0070C0"/>
                  </a:solidFill>
                </a:rPr>
                <a:t>4/</a:t>
              </a:r>
              <a:r>
                <a:rPr lang="fr-FR" sz="1000" b="1" dirty="0" smtClean="0">
                  <a:solidFill>
                    <a:srgbClr val="00B050"/>
                  </a:solidFill>
                </a:rPr>
                <a:t> 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and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then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click on « Rechercher » =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Search</a:t>
              </a:r>
              <a:endParaRPr lang="fr-FR" sz="1000" b="1" dirty="0" smtClean="0">
                <a:solidFill>
                  <a:schemeClr val="tx2"/>
                </a:solidFill>
              </a:endParaRPr>
            </a:p>
            <a:p>
              <a:r>
                <a:rPr lang="fr-FR" sz="1000" b="1" dirty="0" smtClean="0">
                  <a:solidFill>
                    <a:schemeClr val="tx2"/>
                  </a:solidFill>
                </a:rPr>
                <a:t>And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below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will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see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appear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all of the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rooms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from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INRIA France and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click down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untill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finding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the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rooms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of Sophia</a:t>
              </a:r>
            </a:p>
            <a:p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b="1" dirty="0" smtClean="0">
                <a:solidFill>
                  <a:schemeClr val="tx2"/>
                </a:solidFill>
              </a:endParaRPr>
            </a:p>
            <a:p>
              <a:r>
                <a:rPr lang="fr-FR" sz="1000" b="1" dirty="0" smtClean="0">
                  <a:solidFill>
                    <a:schemeClr val="tx2"/>
                  </a:solidFill>
                </a:rPr>
                <a:t>This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link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to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remind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the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rooms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at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INRIA Sophia-Antipolis</a:t>
              </a:r>
            </a:p>
            <a:p>
              <a:r>
                <a:rPr lang="fr-FR" sz="1000" b="1" dirty="0" smtClean="0">
                  <a:solidFill>
                    <a:schemeClr val="tx2"/>
                  </a:solidFill>
                  <a:hlinkClick r:id="rId2"/>
                </a:rPr>
                <a:t>http://www-sop.inria.fr/interne/services/gener/salles2.shtml#sallesdisponibles</a:t>
              </a:r>
              <a:endParaRPr lang="fr-FR" sz="1000" b="1" dirty="0" smtClean="0">
                <a:solidFill>
                  <a:schemeClr val="tx2"/>
                </a:solidFill>
              </a:endParaRPr>
            </a:p>
            <a:p>
              <a:endParaRPr lang="fr-FR" sz="1000" b="1" dirty="0" smtClean="0">
                <a:solidFill>
                  <a:schemeClr val="tx2"/>
                </a:solidFill>
              </a:endParaRPr>
            </a:p>
            <a:p>
              <a:endParaRPr lang="fr-FR" sz="1000" dirty="0"/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5" y="336013"/>
              <a:ext cx="6462533" cy="3669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Connecteur droit avec flèche 9"/>
            <p:cNvCxnSpPr/>
            <p:nvPr/>
          </p:nvCxnSpPr>
          <p:spPr>
            <a:xfrm flipH="1" flipV="1">
              <a:off x="4572002" y="908720"/>
              <a:ext cx="2160239" cy="108012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/>
            <p:nvPr/>
          </p:nvCxnSpPr>
          <p:spPr>
            <a:xfrm flipH="1" flipV="1">
              <a:off x="611561" y="1700808"/>
              <a:ext cx="6048671" cy="6480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>
              <a:off x="971600" y="4478888"/>
              <a:ext cx="28104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rgbClr val="0070C0"/>
                  </a:solidFill>
                </a:rPr>
                <a:t>5</a:t>
              </a:r>
              <a:r>
                <a:rPr lang="fr-FR" sz="1000" b="1" dirty="0" smtClean="0">
                  <a:solidFill>
                    <a:srgbClr val="0070C0"/>
                  </a:solidFill>
                </a:rPr>
                <a:t>/ 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You click on the one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want</a:t>
              </a:r>
              <a:endParaRPr lang="fr-FR" sz="1000" b="1" dirty="0" smtClean="0">
                <a:solidFill>
                  <a:schemeClr val="tx2"/>
                </a:solidFill>
              </a:endParaRPr>
            </a:p>
            <a:p>
              <a:endParaRPr lang="fr-FR" sz="1000" b="1" dirty="0">
                <a:solidFill>
                  <a:schemeClr val="tx2"/>
                </a:solidFill>
              </a:endParaRPr>
            </a:p>
            <a:p>
              <a:r>
                <a:rPr lang="fr-FR" sz="1000" b="1" dirty="0" smtClean="0">
                  <a:solidFill>
                    <a:schemeClr val="tx2"/>
                  </a:solidFill>
                </a:rPr>
                <a:t>          And select 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it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 = « </a:t>
              </a:r>
              <a:r>
                <a:rPr lang="fr-FR" sz="1000" b="1" dirty="0" err="1" smtClean="0">
                  <a:solidFill>
                    <a:schemeClr val="tx2"/>
                  </a:solidFill>
                </a:rPr>
                <a:t>selectionner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 » </a:t>
              </a:r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b="1" dirty="0" smtClean="0">
                <a:solidFill>
                  <a:srgbClr val="00B050"/>
                </a:solidFill>
              </a:endParaRPr>
            </a:p>
            <a:p>
              <a:r>
                <a:rPr lang="fr-FR" sz="1000" b="1" dirty="0" smtClean="0">
                  <a:solidFill>
                    <a:srgbClr val="00B050"/>
                  </a:solidFill>
                </a:rPr>
                <a:t>	</a:t>
              </a:r>
              <a:r>
                <a:rPr lang="fr-FR" sz="1000" b="1" dirty="0" smtClean="0">
                  <a:solidFill>
                    <a:srgbClr val="0070C0"/>
                  </a:solidFill>
                </a:rPr>
                <a:t>6/</a:t>
              </a:r>
              <a:r>
                <a:rPr lang="fr-FR" sz="1000" b="1" dirty="0" smtClean="0">
                  <a:solidFill>
                    <a:srgbClr val="00B050"/>
                  </a:solidFill>
                </a:rPr>
                <a:t> </a:t>
              </a:r>
              <a:r>
                <a:rPr lang="fr-FR" sz="1000" b="1" dirty="0">
                  <a:solidFill>
                    <a:schemeClr val="tx2"/>
                  </a:solidFill>
                </a:rPr>
                <a:t>And to finish 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 </a:t>
              </a:r>
              <a:r>
                <a:rPr lang="fr-FR" sz="1000" b="1" dirty="0" smtClean="0">
                  <a:solidFill>
                    <a:schemeClr val="tx2"/>
                  </a:solidFill>
                </a:rPr>
                <a:t>OK</a:t>
              </a:r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dirty="0"/>
            </a:p>
          </p:txBody>
        </p:sp>
        <p:cxnSp>
          <p:nvCxnSpPr>
            <p:cNvPr id="13" name="Connecteur droit avec flèche 12"/>
            <p:cNvCxnSpPr/>
            <p:nvPr/>
          </p:nvCxnSpPr>
          <p:spPr>
            <a:xfrm flipH="1" flipV="1">
              <a:off x="611561" y="1988840"/>
              <a:ext cx="469731" cy="2529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/>
            <p:nvPr/>
          </p:nvCxnSpPr>
          <p:spPr>
            <a:xfrm flipH="1" flipV="1">
              <a:off x="3131840" y="2924945"/>
              <a:ext cx="125052" cy="190788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 flipV="1">
              <a:off x="3374142" y="3878888"/>
              <a:ext cx="2421994" cy="127830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 1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26734"/>
            <a:ext cx="1144747" cy="138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3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To book a Visio/Audio Line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85</a:t>
            </a:fld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539552" y="1196752"/>
            <a:ext cx="8352928" cy="4968552"/>
            <a:chOff x="150357" y="23854"/>
            <a:chExt cx="8606491" cy="6804694"/>
          </a:xfrm>
        </p:grpSpPr>
        <p:sp>
          <p:nvSpPr>
            <p:cNvPr id="8" name="ZoneTexte 7"/>
            <p:cNvSpPr txBox="1"/>
            <p:nvPr/>
          </p:nvSpPr>
          <p:spPr>
            <a:xfrm>
              <a:off x="6156176" y="2275904"/>
              <a:ext cx="2448272" cy="1272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smtClean="0">
                  <a:solidFill>
                    <a:srgbClr val="0070C0"/>
                  </a:solidFill>
                </a:rPr>
                <a:t>7/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You </a:t>
              </a:r>
              <a:r>
                <a:rPr lang="fr-FR" sz="1000" b="1" dirty="0">
                  <a:solidFill>
                    <a:schemeClr val="tx2"/>
                  </a:solidFill>
                  <a:sym typeface="Wingdings" pitchFamily="2" charset="2"/>
                </a:rPr>
                <a:t>click on « Afficher les 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Ressources » = display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means</a:t>
              </a:r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b="1" dirty="0" smtClean="0">
                <a:solidFill>
                  <a:schemeClr val="tx2"/>
                </a:solidFill>
              </a:endParaRPr>
            </a:p>
            <a:p>
              <a:endParaRPr lang="fr-FR" sz="1000" dirty="0"/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981" y="23854"/>
              <a:ext cx="5832648" cy="3888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Connecteur droit avec flèche 9"/>
            <p:cNvCxnSpPr/>
            <p:nvPr/>
          </p:nvCxnSpPr>
          <p:spPr>
            <a:xfrm flipH="1" flipV="1">
              <a:off x="5652120" y="1076591"/>
              <a:ext cx="787596" cy="119931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357" y="3414679"/>
              <a:ext cx="5855272" cy="3413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6308576" y="4316950"/>
              <a:ext cx="2448272" cy="1180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rgbClr val="0070C0"/>
                  </a:solidFill>
                </a:rPr>
                <a:t>8</a:t>
              </a:r>
              <a:r>
                <a:rPr lang="fr-FR" sz="1000" b="1" dirty="0" smtClean="0">
                  <a:solidFill>
                    <a:srgbClr val="0070C0"/>
                  </a:solidFill>
                </a:rPr>
                <a:t>/ 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You </a:t>
              </a:r>
              <a:r>
                <a:rPr lang="fr-FR" sz="1000" b="1" dirty="0">
                  <a:solidFill>
                    <a:schemeClr val="tx2"/>
                  </a:solidFill>
                  <a:sym typeface="Wingdings" pitchFamily="2" charset="2"/>
                </a:rPr>
                <a:t>click on « 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Ressources » display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means</a:t>
              </a:r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b="1" dirty="0" smtClean="0">
                <a:solidFill>
                  <a:schemeClr val="tx2"/>
                </a:solidFill>
              </a:endParaRPr>
            </a:p>
            <a:p>
              <a:endParaRPr lang="fr-FR" sz="1000" dirty="0"/>
            </a:p>
          </p:txBody>
        </p:sp>
        <p:cxnSp>
          <p:nvCxnSpPr>
            <p:cNvPr id="13" name="Connecteur droit avec flèche 12"/>
            <p:cNvCxnSpPr/>
            <p:nvPr/>
          </p:nvCxnSpPr>
          <p:spPr>
            <a:xfrm flipH="1" flipV="1">
              <a:off x="1331640" y="4388958"/>
              <a:ext cx="4976936" cy="7200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Image 1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26734"/>
            <a:ext cx="1144747" cy="138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0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86</a:t>
            </a:fld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107504" y="548680"/>
            <a:ext cx="8856984" cy="4459272"/>
            <a:chOff x="179513" y="404664"/>
            <a:chExt cx="8856984" cy="445927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3" y="404664"/>
              <a:ext cx="5904656" cy="413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5940153" y="2924944"/>
              <a:ext cx="309634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smtClean="0">
                  <a:solidFill>
                    <a:srgbClr val="0070C0"/>
                  </a:solidFill>
                </a:rPr>
                <a:t>9/ 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And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then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click down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untill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find</a:t>
              </a:r>
              <a:endParaRPr lang="fr-FR" sz="1000" b="1" dirty="0" smtClean="0">
                <a:solidFill>
                  <a:schemeClr val="tx2"/>
                </a:solidFill>
                <a:sym typeface="Wingdings" pitchFamily="2" charset="2"/>
              </a:endParaRPr>
            </a:p>
            <a:p>
              <a:endParaRPr lang="fr-FR" sz="1000" b="1" dirty="0">
                <a:solidFill>
                  <a:schemeClr val="tx2"/>
                </a:solidFill>
                <a:sym typeface="Wingdings" pitchFamily="2" charset="2"/>
              </a:endParaRPr>
            </a:p>
            <a:p>
              <a:r>
                <a:rPr lang="fr-FR" sz="1000" b="1" dirty="0" err="1" smtClean="0">
                  <a:solidFill>
                    <a:srgbClr val="0070C0"/>
                  </a:solidFill>
                  <a:sym typeface="Wingdings" pitchFamily="2" charset="2"/>
                </a:rPr>
                <a:t>Visioconference</a:t>
              </a:r>
              <a:r>
                <a:rPr lang="fr-FR" sz="1000" b="1" dirty="0" smtClean="0">
                  <a:solidFill>
                    <a:srgbClr val="0070C0"/>
                  </a:solidFill>
                  <a:sym typeface="Wingdings" pitchFamily="2" charset="2"/>
                </a:rPr>
                <a:t> 8 </a:t>
              </a:r>
              <a:r>
                <a:rPr lang="fr-FR" sz="1000" b="1" dirty="0" smtClean="0">
                  <a:solidFill>
                    <a:schemeClr val="bg1">
                      <a:lumMod val="50000"/>
                    </a:schemeClr>
                  </a:solidFill>
                  <a:sym typeface="Wingdings" pitchFamily="2" charset="2"/>
                </a:rPr>
                <a:t>(for </a:t>
              </a:r>
              <a:r>
                <a:rPr lang="fr-FR" sz="1000" b="1" dirty="0" err="1" smtClean="0">
                  <a:solidFill>
                    <a:schemeClr val="bg1">
                      <a:lumMod val="50000"/>
                    </a:schemeClr>
                  </a:solidFill>
                  <a:sym typeface="Wingdings" pitchFamily="2" charset="2"/>
                </a:rPr>
                <a:t>example</a:t>
              </a:r>
              <a:r>
                <a:rPr lang="fr-FR" sz="1000" b="1" dirty="0" smtClean="0">
                  <a:solidFill>
                    <a:schemeClr val="bg1">
                      <a:lumMod val="50000"/>
                    </a:schemeClr>
                  </a:solidFill>
                  <a:sym typeface="Wingdings" pitchFamily="2" charset="2"/>
                </a:rPr>
                <a:t>) 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or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else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number</a:t>
              </a:r>
              <a:endParaRPr lang="fr-FR" sz="1000" b="1" dirty="0" smtClean="0">
                <a:solidFill>
                  <a:schemeClr val="tx2"/>
                </a:solidFill>
                <a:sym typeface="Wingdings" pitchFamily="2" charset="2"/>
              </a:endParaRPr>
            </a:p>
            <a:p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And</a:t>
              </a:r>
            </a:p>
            <a:p>
              <a:r>
                <a:rPr lang="fr-FR" sz="1000" b="1" dirty="0" smtClean="0">
                  <a:solidFill>
                    <a:srgbClr val="0070C0"/>
                  </a:solidFill>
                  <a:sym typeface="Wingdings" pitchFamily="2" charset="2"/>
                </a:rPr>
                <a:t>Ligne </a:t>
              </a:r>
              <a:r>
                <a:rPr lang="fr-FR" sz="1000" b="1" dirty="0" err="1" smtClean="0">
                  <a:solidFill>
                    <a:srgbClr val="0070C0"/>
                  </a:solidFill>
                  <a:sym typeface="Wingdings" pitchFamily="2" charset="2"/>
                </a:rPr>
                <a:t>Audioconf</a:t>
              </a:r>
              <a:r>
                <a:rPr lang="fr-FR" sz="1000" b="1" dirty="0" smtClean="0">
                  <a:solidFill>
                    <a:srgbClr val="0070C0"/>
                  </a:solidFill>
                  <a:sym typeface="Wingdings" pitchFamily="2" charset="2"/>
                </a:rPr>
                <a:t> 9 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or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else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number</a:t>
              </a:r>
              <a:endParaRPr lang="fr-FR" sz="1000" b="1" dirty="0" smtClean="0">
                <a:solidFill>
                  <a:schemeClr val="tx2"/>
                </a:solidFill>
                <a:sym typeface="Wingdings" pitchFamily="2" charset="2"/>
              </a:endParaRPr>
            </a:p>
            <a:p>
              <a:endParaRPr lang="fr-FR" sz="1000" b="1" dirty="0">
                <a:solidFill>
                  <a:schemeClr val="tx2"/>
                </a:solidFill>
                <a:sym typeface="Wingdings" pitchFamily="2" charset="2"/>
              </a:endParaRPr>
            </a:p>
            <a:p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Then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select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what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want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and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then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you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will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have all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numbers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to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transfer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to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your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colleague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in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order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to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get</a:t>
              </a:r>
              <a:r>
                <a:rPr lang="fr-FR" sz="1000" b="1" dirty="0" smtClean="0">
                  <a:solidFill>
                    <a:schemeClr val="tx2"/>
                  </a:solidFill>
                  <a:sym typeface="Wingdings" pitchFamily="2" charset="2"/>
                </a:rPr>
                <a:t> </a:t>
              </a:r>
              <a:r>
                <a:rPr lang="fr-FR" sz="1000" b="1" dirty="0" err="1" smtClean="0">
                  <a:solidFill>
                    <a:schemeClr val="tx2"/>
                  </a:solidFill>
                  <a:sym typeface="Wingdings" pitchFamily="2" charset="2"/>
                </a:rPr>
                <a:t>connection</a:t>
              </a:r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b="1" dirty="0">
                <a:solidFill>
                  <a:schemeClr val="tx2"/>
                </a:solidFill>
              </a:endParaRPr>
            </a:p>
            <a:p>
              <a:endParaRPr lang="fr-FR" sz="1000" b="1" dirty="0" smtClean="0">
                <a:solidFill>
                  <a:schemeClr val="tx2"/>
                </a:solidFill>
              </a:endParaRPr>
            </a:p>
            <a:p>
              <a:endParaRPr lang="fr-FR" sz="1000" dirty="0"/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 flipH="1" flipV="1">
              <a:off x="1187624" y="2060850"/>
              <a:ext cx="4824537" cy="93610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ZoneTexte 11"/>
          <p:cNvSpPr txBox="1"/>
          <p:nvPr/>
        </p:nvSpPr>
        <p:spPr>
          <a:xfrm>
            <a:off x="1907704" y="4906391"/>
            <a:ext cx="4680520" cy="1330921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fr-FR" sz="1400" b="1" dirty="0" smtClean="0">
                <a:solidFill>
                  <a:srgbClr val="0070C0"/>
                </a:solidFill>
              </a:rPr>
              <a:t>Visio </a:t>
            </a:r>
            <a:r>
              <a:rPr lang="fr-FR" sz="1400" b="1" dirty="0" err="1" smtClean="0">
                <a:solidFill>
                  <a:srgbClr val="0070C0"/>
                </a:solidFill>
              </a:rPr>
              <a:t>Connection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you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will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need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the</a:t>
            </a:r>
          </a:p>
          <a:p>
            <a:pPr>
              <a:lnSpc>
                <a:spcPct val="120000"/>
              </a:lnSpc>
            </a:pP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IP: 123.456.798.12</a:t>
            </a:r>
          </a:p>
          <a:p>
            <a:pPr>
              <a:lnSpc>
                <a:spcPct val="120000"/>
              </a:lnSpc>
            </a:pP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Number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: 123</a:t>
            </a:r>
          </a:p>
          <a:p>
            <a:pPr>
              <a:lnSpc>
                <a:spcPct val="120000"/>
              </a:lnSpc>
            </a:pP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PIN: 1234</a:t>
            </a:r>
          </a:p>
          <a:p>
            <a:pPr>
              <a:lnSpc>
                <a:spcPct val="120000"/>
              </a:lnSpc>
            </a:pPr>
            <a:endParaRPr lang="fr-FR" sz="14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fr-FR" sz="1400" b="1" dirty="0" smtClean="0">
                <a:solidFill>
                  <a:srgbClr val="0070C0"/>
                </a:solidFill>
              </a:rPr>
              <a:t>Audio </a:t>
            </a:r>
            <a:r>
              <a:rPr lang="fr-FR" sz="1400" b="1" dirty="0" err="1" smtClean="0">
                <a:solidFill>
                  <a:srgbClr val="0070C0"/>
                </a:solidFill>
              </a:rPr>
              <a:t>Connection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you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will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transmit to the participants the phone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number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01……. + </a:t>
            </a:r>
            <a:r>
              <a:rPr lang="fr-FR" sz="1400" b="1" dirty="0" smtClean="0">
                <a:solidFill>
                  <a:srgbClr val="0070C0"/>
                </a:solidFill>
              </a:rPr>
              <a:t>Org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anisateur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number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for the one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who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will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start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the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connection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+ </a:t>
            </a:r>
            <a:r>
              <a:rPr lang="fr-FR" sz="1400" b="1" dirty="0" smtClean="0">
                <a:solidFill>
                  <a:srgbClr val="0070C0"/>
                </a:solidFill>
              </a:rPr>
              <a:t>Part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icipant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number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dialed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 by the </a:t>
            </a:r>
            <a:r>
              <a:rPr lang="fr-FR" sz="1400" b="1" dirty="0" err="1" smtClean="0">
                <a:solidFill>
                  <a:schemeClr val="bg1">
                    <a:lumMod val="50000"/>
                  </a:schemeClr>
                </a:solidFill>
              </a:rPr>
              <a:t>other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 participants</a:t>
            </a:r>
          </a:p>
          <a:p>
            <a:endParaRPr lang="fr-FR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26734"/>
            <a:ext cx="1144747" cy="138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Printer</a:t>
            </a:r>
            <a:endParaRPr lang="fr-FR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18</a:t>
            </a:r>
            <a:endParaRPr lang="fr-FR" sz="1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6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59632" y="506723"/>
            <a:ext cx="7540625" cy="690029"/>
          </a:xfrm>
        </p:spPr>
        <p:txBody>
          <a:bodyPr/>
          <a:lstStyle/>
          <a:p>
            <a:r>
              <a:rPr lang="fr-FR" dirty="0" smtClean="0"/>
              <a:t>Printer </a:t>
            </a:r>
            <a:r>
              <a:rPr lang="fr-FR" dirty="0"/>
              <a:t>:</a:t>
            </a:r>
            <a:r>
              <a:rPr lang="fr-FR" dirty="0" smtClean="0"/>
              <a:t> How to Install – How to use </a:t>
            </a:r>
            <a:r>
              <a:rPr lang="fr-FR" dirty="0" err="1" smtClean="0"/>
              <a:t>it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88</a:t>
            </a:fld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1264013" y="1484784"/>
            <a:ext cx="6768752" cy="4104456"/>
          </a:xfrm>
        </p:spPr>
        <p:txBody>
          <a:bodyPr/>
          <a:lstStyle/>
          <a:p>
            <a:r>
              <a:rPr lang="en-US" sz="1200" b="1" dirty="0" smtClean="0">
                <a:solidFill>
                  <a:srgbClr val="0070C0"/>
                </a:solidFill>
              </a:rPr>
              <a:t>To set up printing on Linux </a:t>
            </a:r>
          </a:p>
          <a:p>
            <a:r>
              <a:rPr lang="en-US" sz="1200" dirty="0">
                <a:hlinkClick r:id="rId2"/>
              </a:rPr>
              <a:t>https://</a:t>
            </a:r>
            <a:r>
              <a:rPr lang="en-US" sz="1200" dirty="0" smtClean="0">
                <a:hlinkClick r:id="rId2"/>
              </a:rPr>
              <a:t>wiki.inria.fr/support/Configurer_l%27impression_depuis_un_poste_Linux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="1" dirty="0" smtClean="0">
                <a:solidFill>
                  <a:srgbClr val="0070C0"/>
                </a:solidFill>
              </a:rPr>
              <a:t>To set up printing with </a:t>
            </a:r>
            <a:r>
              <a:rPr lang="en-US" sz="1200" b="1" dirty="0" err="1" smtClean="0">
                <a:solidFill>
                  <a:srgbClr val="0070C0"/>
                </a:solidFill>
              </a:rPr>
              <a:t>macOS</a:t>
            </a:r>
            <a:endParaRPr lang="en-US" sz="1200" b="1" dirty="0" smtClean="0">
              <a:solidFill>
                <a:srgbClr val="0070C0"/>
              </a:solidFill>
            </a:endParaRPr>
          </a:p>
          <a:p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wiki.inria.fr/support/Configurer_l%27impression_depuis_un_poste_macOS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b="1" dirty="0">
                <a:solidFill>
                  <a:srgbClr val="0070C0"/>
                </a:solidFill>
              </a:rPr>
              <a:t>To set up printing with Windows</a:t>
            </a: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0070C0"/>
                </a:solidFill>
                <a:hlinkClick r:id="rId4"/>
              </a:rPr>
              <a:t>https://</a:t>
            </a:r>
            <a:r>
              <a:rPr lang="en-US" sz="1200" b="1" dirty="0" smtClean="0">
                <a:solidFill>
                  <a:srgbClr val="0070C0"/>
                </a:solidFill>
                <a:hlinkClick r:id="rId4"/>
              </a:rPr>
              <a:t>wiki.inria.fr/support/Configurer_l%27impression_depuis_un_poste_Windows</a:t>
            </a:r>
            <a:endParaRPr lang="en-US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en-US" sz="12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200" b="1" dirty="0" smtClean="0">
                <a:solidFill>
                  <a:srgbClr val="0070C0"/>
                </a:solidFill>
              </a:rPr>
              <a:t>Manual and user guides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hlinkClick r:id="rId5"/>
              </a:rPr>
              <a:t>https://</a:t>
            </a:r>
            <a:r>
              <a:rPr lang="en-US" sz="1200" dirty="0" smtClean="0">
                <a:hlinkClick r:id="rId5"/>
              </a:rPr>
              <a:t>wiki.inria.fr/support/Manuels_et_guides_d%27utilisation</a:t>
            </a:r>
            <a:endParaRPr lang="en-US" sz="1200" dirty="0" smtClean="0"/>
          </a:p>
          <a:p>
            <a:pPr>
              <a:lnSpc>
                <a:spcPct val="150000"/>
              </a:lnSpc>
            </a:pPr>
            <a:endParaRPr lang="en-US" sz="1200" dirty="0" smtClean="0"/>
          </a:p>
          <a:p>
            <a:pPr>
              <a:lnSpc>
                <a:spcPct val="150000"/>
              </a:lnSpc>
            </a:pPr>
            <a:endParaRPr lang="en-US" sz="1200" dirty="0" smtClean="0"/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endParaRPr lang="fr-FR" sz="1200" dirty="0" smtClean="0"/>
          </a:p>
          <a:p>
            <a:pPr>
              <a:lnSpc>
                <a:spcPct val="150000"/>
              </a:lnSpc>
            </a:pPr>
            <a:endParaRPr lang="fr-FR" sz="1200" dirty="0"/>
          </a:p>
        </p:txBody>
      </p:sp>
      <p:pic>
        <p:nvPicPr>
          <p:cNvPr id="8" name="Imag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26293"/>
            <a:ext cx="1000840" cy="99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3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49375" y="161209"/>
            <a:ext cx="7540625" cy="459479"/>
          </a:xfrm>
        </p:spPr>
        <p:txBody>
          <a:bodyPr/>
          <a:lstStyle/>
          <a:p>
            <a:r>
              <a:rPr lang="fr-FR" dirty="0" smtClean="0"/>
              <a:t>Printer : </a:t>
            </a:r>
            <a:r>
              <a:rPr lang="fr-FR" dirty="0" err="1" smtClean="0"/>
              <a:t>What</a:t>
            </a:r>
            <a:r>
              <a:rPr lang="fr-FR" dirty="0" smtClean="0"/>
              <a:t> to do in case of </a:t>
            </a:r>
            <a:r>
              <a:rPr lang="fr-FR" dirty="0" err="1" smtClean="0"/>
              <a:t>failure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INRIA LIFE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89</a:t>
            </a:fld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1349375" y="754904"/>
            <a:ext cx="7540625" cy="548240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/>
              </a:rPr>
              <a:t> If any ERROR MESSAGE </a:t>
            </a:r>
            <a:r>
              <a:rPr lang="en-US" sz="11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Automatic message will be sent directly to Toshiba</a:t>
            </a:r>
            <a:endParaRPr lang="en-US" sz="1100" b="1" dirty="0" smtClean="0">
              <a:solidFill>
                <a:schemeClr val="bg1">
                  <a:lumMod val="50000"/>
                </a:schemeClr>
              </a:solidFill>
              <a:sym typeface="Wingdings"/>
            </a:endParaRP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/>
              </a:rPr>
              <a:t> </a:t>
            </a:r>
            <a:r>
              <a:rPr lang="en-US" sz="1100" b="1" dirty="0" smtClean="0">
                <a:solidFill>
                  <a:srgbClr val="0070C0"/>
                </a:solidFill>
              </a:rPr>
              <a:t>Any </a:t>
            </a:r>
            <a:r>
              <a:rPr lang="en-US" sz="1100" b="1" dirty="0" err="1">
                <a:solidFill>
                  <a:srgbClr val="0070C0"/>
                </a:solidFill>
              </a:rPr>
              <a:t>P</a:t>
            </a:r>
            <a:r>
              <a:rPr lang="en-US" sz="1100" b="1" dirty="0" err="1" smtClean="0">
                <a:solidFill>
                  <a:srgbClr val="0070C0"/>
                </a:solidFill>
              </a:rPr>
              <a:t>rob</a:t>
            </a:r>
            <a:r>
              <a:rPr lang="en-US" sz="1100" b="1" dirty="0" smtClean="0">
                <a:solidFill>
                  <a:srgbClr val="0070C0"/>
                </a:solidFill>
              </a:rPr>
              <a:t> with the printer itself and no error message (</a:t>
            </a:r>
            <a:r>
              <a:rPr lang="en-US" sz="1100" b="1" dirty="0" err="1" smtClean="0">
                <a:solidFill>
                  <a:srgbClr val="0070C0"/>
                </a:solidFill>
              </a:rPr>
              <a:t>eg</a:t>
            </a:r>
            <a:r>
              <a:rPr lang="en-US" sz="1100" b="1" dirty="0" smtClean="0">
                <a:solidFill>
                  <a:srgbClr val="0070C0"/>
                </a:solidFill>
              </a:rPr>
              <a:t>: paper Jam …) </a:t>
            </a:r>
          </a:p>
          <a:p>
            <a:pPr marL="0" indent="0">
              <a:lnSpc>
                <a:spcPct val="150000"/>
              </a:lnSpc>
            </a:pPr>
            <a:r>
              <a:rPr lang="en-US" sz="11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2/ </a:t>
            </a:r>
            <a:r>
              <a:rPr lang="en-US" sz="1100" dirty="0" smtClean="0">
                <a:sym typeface="Wingdings" panose="05000000000000000000" pitchFamily="2" charset="2"/>
              </a:rPr>
              <a:t>after sales service Toshiba  </a:t>
            </a:r>
            <a:r>
              <a:rPr lang="en-US" sz="1100" b="1" dirty="0" smtClean="0">
                <a:sym typeface="Wingdings" panose="05000000000000000000" pitchFamily="2" charset="2"/>
              </a:rPr>
              <a:t>0 820 12 02 80</a:t>
            </a:r>
          </a:p>
          <a:p>
            <a:pPr marL="0" indent="0">
              <a:lnSpc>
                <a:spcPct val="150000"/>
              </a:lnSpc>
            </a:pPr>
            <a:r>
              <a:rPr lang="fr-FR" sz="1100" dirty="0" smtClean="0"/>
              <a:t>Tell </a:t>
            </a:r>
            <a:r>
              <a:rPr lang="fr-FR" sz="1100" dirty="0" err="1" smtClean="0"/>
              <a:t>them</a:t>
            </a:r>
            <a:r>
              <a:rPr lang="fr-FR" sz="1100" dirty="0" smtClean="0"/>
              <a:t> serial </a:t>
            </a:r>
            <a:r>
              <a:rPr lang="fr-FR" sz="1100" dirty="0" err="1" smtClean="0"/>
              <a:t>number</a:t>
            </a:r>
            <a:r>
              <a:rPr lang="fr-FR" sz="1100" dirty="0" smtClean="0"/>
              <a:t> and </a:t>
            </a:r>
            <a:r>
              <a:rPr lang="fr-FR" sz="1100" dirty="0" err="1" smtClean="0"/>
              <a:t>where</a:t>
            </a:r>
            <a:r>
              <a:rPr lang="fr-FR" sz="1100" dirty="0" smtClean="0"/>
              <a:t> </a:t>
            </a:r>
            <a:r>
              <a:rPr lang="fr-FR" sz="1100" dirty="0" err="1" smtClean="0"/>
              <a:t>is</a:t>
            </a:r>
            <a:r>
              <a:rPr lang="fr-FR" sz="1100" dirty="0" smtClean="0"/>
              <a:t> </a:t>
            </a:r>
            <a:r>
              <a:rPr lang="fr-FR" sz="1100" dirty="0" err="1" smtClean="0"/>
              <a:t>located</a:t>
            </a:r>
            <a:endParaRPr lang="fr-FR" sz="1100" dirty="0" smtClean="0"/>
          </a:p>
          <a:p>
            <a:pPr marL="0" indent="0">
              <a:lnSpc>
                <a:spcPct val="150000"/>
              </a:lnSpc>
            </a:pPr>
            <a:r>
              <a:rPr lang="fr-FR" sz="1100" dirty="0" smtClean="0"/>
              <a:t>For Borel 0 </a:t>
            </a:r>
            <a:r>
              <a:rPr lang="fr-FR" sz="1100" dirty="0" err="1" smtClean="0"/>
              <a:t>it</a:t>
            </a:r>
            <a:r>
              <a:rPr lang="fr-FR" sz="1100" dirty="0" smtClean="0"/>
              <a:t> </a:t>
            </a:r>
            <a:r>
              <a:rPr lang="fr-FR" sz="1100" dirty="0" err="1" smtClean="0"/>
              <a:t>is</a:t>
            </a:r>
            <a:r>
              <a:rPr lang="fr-FR" sz="1100" dirty="0"/>
              <a:t> Room B014 + </a:t>
            </a:r>
            <a:r>
              <a:rPr lang="fr-FR" sz="1100" dirty="0" smtClean="0"/>
              <a:t>CFAG42836 + 24</a:t>
            </a:r>
          </a:p>
          <a:p>
            <a:pPr marL="0" indent="0">
              <a:lnSpc>
                <a:spcPct val="150000"/>
              </a:lnSpc>
            </a:pPr>
            <a:r>
              <a:rPr lang="fr-FR" sz="1100" dirty="0" smtClean="0"/>
              <a:t>For Borel S </a:t>
            </a:r>
            <a:r>
              <a:rPr lang="fr-FR" sz="1100" dirty="0" err="1" smtClean="0"/>
              <a:t>it</a:t>
            </a:r>
            <a:r>
              <a:rPr lang="fr-FR" sz="1100" dirty="0" smtClean="0"/>
              <a:t> </a:t>
            </a:r>
            <a:r>
              <a:rPr lang="fr-FR" sz="1100" dirty="0" err="1" smtClean="0"/>
              <a:t>is</a:t>
            </a:r>
            <a:r>
              <a:rPr lang="fr-FR" sz="1100" dirty="0" smtClean="0"/>
              <a:t> room BS13 + CGAG52844 + 12</a:t>
            </a:r>
          </a:p>
          <a:p>
            <a:pPr marL="0" indent="0">
              <a:lnSpc>
                <a:spcPct val="150000"/>
              </a:lnSpc>
            </a:pPr>
            <a:r>
              <a:rPr lang="fr-FR" sz="1100" dirty="0" smtClean="0"/>
              <a:t>You </a:t>
            </a:r>
            <a:r>
              <a:rPr lang="fr-FR" sz="1100" dirty="0" err="1" smtClean="0"/>
              <a:t>will</a:t>
            </a:r>
            <a:r>
              <a:rPr lang="fr-FR" sz="1100" dirty="0" smtClean="0"/>
              <a:t> </a:t>
            </a:r>
            <a:r>
              <a:rPr lang="fr-FR" sz="1100" dirty="0" err="1" smtClean="0"/>
              <a:t>find</a:t>
            </a:r>
            <a:r>
              <a:rPr lang="fr-FR" sz="1100" dirty="0" smtClean="0"/>
              <a:t> </a:t>
            </a:r>
            <a:r>
              <a:rPr lang="fr-FR" sz="1100" dirty="0" err="1" smtClean="0"/>
              <a:t>its</a:t>
            </a:r>
            <a:r>
              <a:rPr lang="fr-FR" sz="1100" dirty="0" smtClean="0"/>
              <a:t> on the </a:t>
            </a:r>
            <a:r>
              <a:rPr lang="fr-FR" sz="1100" dirty="0" err="1" smtClean="0"/>
              <a:t>link</a:t>
            </a:r>
            <a:endParaRPr lang="fr-FR" sz="1100" dirty="0" smtClean="0"/>
          </a:p>
          <a:p>
            <a:pPr marL="0" indent="0">
              <a:lnSpc>
                <a:spcPct val="150000"/>
              </a:lnSpc>
            </a:pPr>
            <a:r>
              <a:rPr lang="fr-FR" sz="1100" dirty="0">
                <a:hlinkClick r:id="rId2"/>
              </a:rPr>
              <a:t>https://</a:t>
            </a:r>
            <a:r>
              <a:rPr lang="fr-FR" sz="1100" dirty="0" smtClean="0">
                <a:hlinkClick r:id="rId2"/>
              </a:rPr>
              <a:t>intranet.inria.fr/Vie-pratique/Infos-pratiques/Au-bureau/Impression</a:t>
            </a:r>
            <a:endParaRPr lang="fr-FR" sz="1100" dirty="0" smtClean="0"/>
          </a:p>
          <a:p>
            <a:pPr>
              <a:lnSpc>
                <a:spcPct val="150000"/>
              </a:lnSpc>
            </a:pPr>
            <a:r>
              <a:rPr lang="fr-FR" sz="1100" dirty="0" smtClean="0"/>
              <a:t>And </a:t>
            </a:r>
            <a:r>
              <a:rPr lang="fr-FR" sz="1100" dirty="0" err="1" smtClean="0"/>
              <a:t>provide</a:t>
            </a:r>
            <a:r>
              <a:rPr lang="fr-FR" sz="1100" dirty="0" smtClean="0"/>
              <a:t> maximum information about the </a:t>
            </a:r>
            <a:r>
              <a:rPr lang="fr-FR" sz="1100" dirty="0" err="1" smtClean="0"/>
              <a:t>prob</a:t>
            </a:r>
            <a:endParaRPr lang="fr-FR" sz="1100" dirty="0"/>
          </a:p>
          <a:p>
            <a:pPr>
              <a:lnSpc>
                <a:spcPct val="150000"/>
              </a:lnSpc>
            </a:pPr>
            <a:endParaRPr lang="fr-FR" sz="1100" dirty="0"/>
          </a:p>
          <a:p>
            <a:pPr>
              <a:lnSpc>
                <a:spcPct val="150000"/>
              </a:lnSpc>
            </a:pPr>
            <a:r>
              <a:rPr lang="en-US" sz="1100" b="1" dirty="0">
                <a:solidFill>
                  <a:srgbClr val="0070C0"/>
                </a:solidFill>
                <a:sym typeface="Wingdings"/>
              </a:rPr>
              <a:t></a:t>
            </a:r>
            <a:r>
              <a:rPr lang="en-US" sz="1100" dirty="0">
                <a:solidFill>
                  <a:srgbClr val="0070C0"/>
                </a:solidFill>
                <a:sym typeface="Wingdings"/>
              </a:rPr>
              <a:t> </a:t>
            </a:r>
            <a:r>
              <a:rPr lang="fr-FR" sz="1100" b="1" dirty="0" err="1" smtClean="0">
                <a:solidFill>
                  <a:srgbClr val="0070C0"/>
                </a:solidFill>
              </a:rPr>
              <a:t>Any</a:t>
            </a:r>
            <a:r>
              <a:rPr lang="fr-FR" sz="1100" b="1" dirty="0" smtClean="0">
                <a:solidFill>
                  <a:srgbClr val="0070C0"/>
                </a:solidFill>
              </a:rPr>
              <a:t> printing </a:t>
            </a:r>
            <a:r>
              <a:rPr lang="fr-FR" sz="1100" b="1" dirty="0" err="1" smtClean="0">
                <a:solidFill>
                  <a:srgbClr val="0070C0"/>
                </a:solidFill>
              </a:rPr>
              <a:t>prob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b="1" dirty="0" err="1" smtClean="0">
                <a:solidFill>
                  <a:srgbClr val="0070C0"/>
                </a:solidFill>
              </a:rPr>
              <a:t>from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b="1" dirty="0" err="1" smtClean="0">
                <a:solidFill>
                  <a:srgbClr val="0070C0"/>
                </a:solidFill>
              </a:rPr>
              <a:t>your</a:t>
            </a:r>
            <a:r>
              <a:rPr lang="fr-FR" sz="1100" b="1" dirty="0" smtClean="0">
                <a:solidFill>
                  <a:srgbClr val="0070C0"/>
                </a:solidFill>
              </a:rPr>
              <a:t> computer </a:t>
            </a:r>
            <a:r>
              <a:rPr lang="fr-FR" sz="1100" dirty="0" smtClean="0">
                <a:sym typeface="Wingdings" panose="05000000000000000000" pitchFamily="2" charset="2"/>
              </a:rPr>
              <a:t> </a:t>
            </a:r>
            <a:r>
              <a:rPr lang="fr-FR" sz="1100" b="1" dirty="0" err="1" smtClean="0">
                <a:sym typeface="Wingdings" panose="05000000000000000000" pitchFamily="2" charset="2"/>
              </a:rPr>
              <a:t>Keystone</a:t>
            </a:r>
            <a:r>
              <a:rPr lang="fr-FR" sz="1100" b="1" dirty="0" smtClean="0">
                <a:sym typeface="Wingdings" panose="05000000000000000000" pitchFamily="2" charset="2"/>
              </a:rPr>
              <a:t> to SIC</a:t>
            </a:r>
          </a:p>
          <a:p>
            <a:pPr>
              <a:lnSpc>
                <a:spcPct val="150000"/>
              </a:lnSpc>
            </a:pPr>
            <a:r>
              <a:rPr lang="fr-FR" sz="1100" dirty="0">
                <a:hlinkClick r:id="rId3"/>
              </a:rPr>
              <a:t>https://</a:t>
            </a:r>
            <a:r>
              <a:rPr lang="fr-FR" sz="1100" dirty="0" smtClean="0">
                <a:hlinkClick r:id="rId3"/>
              </a:rPr>
              <a:t>helpdesk.inria.fr/categories/87/submit</a:t>
            </a:r>
            <a:endParaRPr lang="fr-FR" sz="1100" dirty="0" smtClean="0"/>
          </a:p>
          <a:p>
            <a:pPr>
              <a:lnSpc>
                <a:spcPct val="150000"/>
              </a:lnSpc>
            </a:pPr>
            <a:endParaRPr lang="fr-FR" sz="11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F"/>
            </a:pPr>
            <a:r>
              <a:rPr lang="fr-FR" sz="1100" b="1" dirty="0" smtClean="0">
                <a:solidFill>
                  <a:srgbClr val="0070C0"/>
                </a:solidFill>
              </a:rPr>
              <a:t>About </a:t>
            </a:r>
            <a:r>
              <a:rPr lang="fr-FR" sz="1100" b="1" dirty="0" err="1" smtClean="0">
                <a:solidFill>
                  <a:srgbClr val="0070C0"/>
                </a:solidFill>
              </a:rPr>
              <a:t>Cartridge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dirty="0" smtClean="0">
                <a:sym typeface="Wingdings" panose="05000000000000000000" pitchFamily="2" charset="2"/>
              </a:rPr>
              <a:t> </a:t>
            </a:r>
            <a:r>
              <a:rPr lang="fr-FR" sz="1100" dirty="0" err="1" smtClean="0">
                <a:sym typeface="Wingdings" panose="05000000000000000000" pitchFamily="2" charset="2"/>
              </a:rPr>
              <a:t>there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will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be</a:t>
            </a:r>
            <a:r>
              <a:rPr lang="fr-FR" sz="1100" dirty="0" smtClean="0">
                <a:sym typeface="Wingdings" panose="05000000000000000000" pitchFamily="2" charset="2"/>
              </a:rPr>
              <a:t> a message </a:t>
            </a:r>
            <a:r>
              <a:rPr lang="fr-FR" sz="1100" dirty="0" err="1" smtClean="0">
                <a:sym typeface="Wingdings" panose="05000000000000000000" pitchFamily="2" charset="2"/>
              </a:rPr>
              <a:t>from</a:t>
            </a:r>
            <a:r>
              <a:rPr lang="fr-FR" sz="1100" dirty="0" smtClean="0">
                <a:sym typeface="Wingdings" panose="05000000000000000000" pitchFamily="2" charset="2"/>
              </a:rPr>
              <a:t> the printer to change </a:t>
            </a:r>
            <a:r>
              <a:rPr lang="fr-FR" sz="1100" dirty="0" err="1" smtClean="0">
                <a:sym typeface="Wingdings" panose="05000000000000000000" pitchFamily="2" charset="2"/>
              </a:rPr>
              <a:t>it</a:t>
            </a:r>
            <a:r>
              <a:rPr lang="fr-FR" sz="1100" dirty="0" smtClean="0">
                <a:sym typeface="Wingdings" panose="05000000000000000000" pitchFamily="2" charset="2"/>
              </a:rPr>
              <a:t>, </a:t>
            </a:r>
            <a:r>
              <a:rPr lang="fr-FR" sz="1100" dirty="0" err="1" smtClean="0">
                <a:sym typeface="Wingdings" panose="05000000000000000000" pitchFamily="2" charset="2"/>
              </a:rPr>
              <a:t>you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will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find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it</a:t>
            </a:r>
            <a:r>
              <a:rPr lang="fr-FR" sz="1100" dirty="0">
                <a:sym typeface="Wingdings" panose="05000000000000000000" pitchFamily="2" charset="2"/>
              </a:rPr>
              <a:t> </a:t>
            </a:r>
            <a:r>
              <a:rPr lang="fr-FR" sz="1100" dirty="0" smtClean="0">
                <a:sym typeface="Wingdings" panose="05000000000000000000" pitchFamily="2" charset="2"/>
              </a:rPr>
              <a:t>on the table </a:t>
            </a:r>
          </a:p>
          <a:p>
            <a:pPr marL="0" indent="0">
              <a:lnSpc>
                <a:spcPct val="150000"/>
              </a:lnSpc>
            </a:pPr>
            <a:r>
              <a:rPr lang="fr-FR" sz="1100" dirty="0" err="1" smtClean="0">
                <a:sym typeface="Wingdings" panose="05000000000000000000" pitchFamily="2" charset="2"/>
              </a:rPr>
              <a:t>near</a:t>
            </a:r>
            <a:r>
              <a:rPr lang="fr-FR" sz="1100" dirty="0" smtClean="0">
                <a:sym typeface="Wingdings" panose="05000000000000000000" pitchFamily="2" charset="2"/>
              </a:rPr>
              <a:t> the printer.</a:t>
            </a:r>
          </a:p>
          <a:p>
            <a:pPr marL="0" indent="0">
              <a:lnSpc>
                <a:spcPct val="150000"/>
              </a:lnSpc>
            </a:pPr>
            <a:r>
              <a:rPr lang="fr-FR" sz="1100" dirty="0" err="1" smtClean="0">
                <a:sym typeface="Wingdings" panose="05000000000000000000" pitchFamily="2" charset="2"/>
              </a:rPr>
              <a:t>After</a:t>
            </a:r>
            <a:r>
              <a:rPr lang="fr-FR" sz="1100" dirty="0" smtClean="0">
                <a:sym typeface="Wingdings" panose="05000000000000000000" pitchFamily="2" charset="2"/>
              </a:rPr>
              <a:t> </a:t>
            </a:r>
            <a:r>
              <a:rPr lang="fr-FR" sz="1100" dirty="0" err="1" smtClean="0">
                <a:sym typeface="Wingdings" panose="05000000000000000000" pitchFamily="2" charset="2"/>
              </a:rPr>
              <a:t>making</a:t>
            </a:r>
            <a:r>
              <a:rPr lang="fr-FR" sz="1100" dirty="0" smtClean="0">
                <a:sym typeface="Wingdings" panose="05000000000000000000" pitchFamily="2" charset="2"/>
              </a:rPr>
              <a:t> the change </a:t>
            </a:r>
            <a:r>
              <a:rPr lang="fr-FR" sz="1100" dirty="0" err="1" smtClean="0">
                <a:sym typeface="Wingdings" panose="05000000000000000000" pitchFamily="2" charset="2"/>
              </a:rPr>
              <a:t>with</a:t>
            </a:r>
            <a:r>
              <a:rPr lang="fr-FR" sz="1100" dirty="0" smtClean="0">
                <a:sym typeface="Wingdings" panose="05000000000000000000" pitchFamily="2" charset="2"/>
              </a:rPr>
              <a:t> the new one, </a:t>
            </a:r>
            <a:r>
              <a:rPr lang="fr-FR" sz="1100" dirty="0" err="1" smtClean="0">
                <a:sym typeface="Wingdings" panose="05000000000000000000" pitchFamily="2" charset="2"/>
              </a:rPr>
              <a:t>please</a:t>
            </a:r>
            <a:r>
              <a:rPr lang="fr-FR" sz="1100" dirty="0" smtClean="0">
                <a:sym typeface="Wingdings" panose="05000000000000000000" pitchFamily="2" charset="2"/>
              </a:rPr>
              <a:t> put the </a:t>
            </a:r>
            <a:r>
              <a:rPr lang="fr-FR" sz="1100" dirty="0" err="1" smtClean="0">
                <a:sym typeface="Wingdings" panose="05000000000000000000" pitchFamily="2" charset="2"/>
              </a:rPr>
              <a:t>older</a:t>
            </a:r>
            <a:r>
              <a:rPr lang="fr-FR" sz="1100" dirty="0" smtClean="0">
                <a:sym typeface="Wingdings" panose="05000000000000000000" pitchFamily="2" charset="2"/>
              </a:rPr>
              <a:t> one in the box and </a:t>
            </a:r>
            <a:r>
              <a:rPr lang="fr-FR" sz="1100" dirty="0" err="1" smtClean="0">
                <a:sym typeface="Wingdings" panose="05000000000000000000" pitchFamily="2" charset="2"/>
              </a:rPr>
              <a:t>then</a:t>
            </a:r>
            <a:r>
              <a:rPr lang="fr-FR" sz="1100" dirty="0" smtClean="0">
                <a:sym typeface="Wingdings" panose="05000000000000000000" pitchFamily="2" charset="2"/>
              </a:rPr>
              <a:t> in the basket for the mail at the entrance of </a:t>
            </a:r>
            <a:r>
              <a:rPr lang="fr-FR" sz="1100" dirty="0" err="1" smtClean="0">
                <a:sym typeface="Wingdings" panose="05000000000000000000" pitchFamily="2" charset="2"/>
              </a:rPr>
              <a:t>your</a:t>
            </a:r>
            <a:r>
              <a:rPr lang="fr-FR" sz="1100" dirty="0" smtClean="0">
                <a:sym typeface="Wingdings" panose="05000000000000000000" pitchFamily="2" charset="2"/>
              </a:rPr>
              <a:t> building,</a:t>
            </a:r>
          </a:p>
          <a:p>
            <a:pPr marL="0" indent="0">
              <a:lnSpc>
                <a:spcPct val="150000"/>
              </a:lnSpc>
            </a:pPr>
            <a:r>
              <a:rPr lang="fr-FR" sz="11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The user </a:t>
            </a:r>
            <a:r>
              <a:rPr lang="fr-FR" sz="11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will</a:t>
            </a:r>
            <a:r>
              <a:rPr lang="fr-FR" sz="11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 have to change </a:t>
            </a:r>
            <a:r>
              <a:rPr lang="fr-FR" sz="11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it</a:t>
            </a:r>
            <a:r>
              <a:rPr lang="fr-FR" sz="1100" b="1" u="sng" dirty="0" smtClean="0">
                <a:solidFill>
                  <a:srgbClr val="FF6600"/>
                </a:solidFill>
                <a:sym typeface="Wingdings" panose="05000000000000000000" pitchFamily="2" charset="2"/>
              </a:rPr>
              <a:t> </a:t>
            </a:r>
            <a:r>
              <a:rPr lang="fr-FR" sz="1100" b="1" u="sng" dirty="0" err="1" smtClean="0">
                <a:solidFill>
                  <a:srgbClr val="FF6600"/>
                </a:solidFill>
                <a:sym typeface="Wingdings" panose="05000000000000000000" pitchFamily="2" charset="2"/>
              </a:rPr>
              <a:t>himself</a:t>
            </a:r>
            <a:endParaRPr lang="fr-FR" sz="1100" b="1" u="sng" dirty="0" smtClean="0">
              <a:solidFill>
                <a:srgbClr val="FF660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endParaRPr lang="fr-FR" sz="1100" b="1" u="sng" dirty="0">
              <a:solidFill>
                <a:srgbClr val="FF660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100" b="1" u="sng" dirty="0" smtClean="0">
                <a:solidFill>
                  <a:schemeClr val="bg2"/>
                </a:solidFill>
                <a:sym typeface="Wingdings" panose="05000000000000000000" pitchFamily="2" charset="2"/>
              </a:rPr>
              <a:t>HOW TO DEAL WITH YOUR PRINTING JOBS:</a:t>
            </a:r>
          </a:p>
          <a:p>
            <a:pPr marL="0" indent="0">
              <a:lnSpc>
                <a:spcPct val="150000"/>
              </a:lnSpc>
            </a:pPr>
            <a:r>
              <a:rPr lang="fr-FR" sz="1100" b="1" u="sng" dirty="0">
                <a:solidFill>
                  <a:srgbClr val="FF6600"/>
                </a:solidFill>
                <a:hlinkClick r:id="rId4"/>
              </a:rPr>
              <a:t>https://</a:t>
            </a:r>
            <a:r>
              <a:rPr lang="fr-FR" sz="1100" b="1" u="sng" dirty="0" smtClean="0">
                <a:solidFill>
                  <a:srgbClr val="FF6600"/>
                </a:solidFill>
                <a:hlinkClick r:id="rId4"/>
              </a:rPr>
              <a:t>print-sam.inria.fr/fmclient/Default.aspx</a:t>
            </a:r>
            <a:endParaRPr lang="fr-FR" sz="1100" b="1" u="sng" dirty="0" smtClean="0">
              <a:solidFill>
                <a:srgbClr val="FF6600"/>
              </a:solidFill>
            </a:endParaRPr>
          </a:p>
          <a:p>
            <a:pPr marL="0" indent="0">
              <a:lnSpc>
                <a:spcPct val="150000"/>
              </a:lnSpc>
            </a:pPr>
            <a:endParaRPr lang="fr-FR" sz="1200" b="1" u="sng" dirty="0">
              <a:solidFill>
                <a:srgbClr val="FF6600"/>
              </a:solidFill>
            </a:endParaRPr>
          </a:p>
        </p:txBody>
      </p:sp>
      <p:pic>
        <p:nvPicPr>
          <p:cNvPr id="8" name="Imag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26293"/>
            <a:ext cx="1000840" cy="99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Leaving</a:t>
            </a:r>
            <a:endParaRPr lang="fr-FR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1349377" y="1591692"/>
            <a:ext cx="3222625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lnSpc>
                <a:spcPct val="95000"/>
              </a:lnSpc>
            </a:pPr>
            <a:r>
              <a:rPr lang="fr-FR" sz="15000" b="1" dirty="0" smtClean="0">
                <a:solidFill>
                  <a:schemeClr val="bg1"/>
                </a:solidFill>
              </a:rPr>
              <a:t>19</a:t>
            </a:r>
            <a:endParaRPr lang="fr-FR" sz="15000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2867630B-45CD-4371-BE7D-96EB431F5EFB}" type="slidenum">
              <a:rPr lang="fr-FR" smtClean="0"/>
              <a:pPr>
                <a:defRPr/>
              </a:pPr>
              <a:t>90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1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Leaving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2" y="1673572"/>
            <a:ext cx="7540625" cy="4059684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fr-FR" sz="1400" dirty="0" smtClean="0"/>
              <a:t>Hope </a:t>
            </a:r>
            <a:r>
              <a:rPr lang="fr-FR" sz="1400" dirty="0" err="1" smtClean="0"/>
              <a:t>you</a:t>
            </a:r>
            <a:r>
              <a:rPr lang="fr-FR" sz="1400" dirty="0" smtClean="0"/>
              <a:t> </a:t>
            </a:r>
            <a:r>
              <a:rPr lang="fr-FR" sz="1400" dirty="0" err="1" smtClean="0"/>
              <a:t>enjoyed</a:t>
            </a:r>
            <a:r>
              <a:rPr lang="fr-FR" sz="1400" dirty="0" smtClean="0"/>
              <a:t> </a:t>
            </a:r>
            <a:r>
              <a:rPr lang="fr-FR" sz="1400" dirty="0" err="1" smtClean="0"/>
              <a:t>your</a:t>
            </a:r>
            <a:r>
              <a:rPr lang="fr-FR" sz="1400" dirty="0" smtClean="0"/>
              <a:t> </a:t>
            </a:r>
            <a:r>
              <a:rPr lang="fr-FR" sz="1400" dirty="0" err="1" smtClean="0"/>
              <a:t>stay</a:t>
            </a:r>
            <a:r>
              <a:rPr lang="fr-FR" sz="1400" dirty="0" smtClean="0"/>
              <a:t> and </a:t>
            </a:r>
            <a:r>
              <a:rPr lang="fr-FR" sz="1400" dirty="0" err="1" smtClean="0"/>
              <a:t>you</a:t>
            </a:r>
            <a:r>
              <a:rPr lang="fr-FR" sz="1400" dirty="0" smtClean="0"/>
              <a:t> </a:t>
            </a:r>
            <a:r>
              <a:rPr lang="fr-FR" sz="1400" dirty="0" err="1" smtClean="0"/>
              <a:t>learned</a:t>
            </a:r>
            <a:r>
              <a:rPr lang="fr-FR" sz="1400" dirty="0" smtClean="0"/>
              <a:t> a lot. </a:t>
            </a:r>
          </a:p>
          <a:p>
            <a:pPr marL="0" indent="0">
              <a:lnSpc>
                <a:spcPct val="150000"/>
              </a:lnSpc>
            </a:pPr>
            <a:r>
              <a:rPr lang="fr-FR" sz="1400" b="1" dirty="0" err="1" smtClean="0"/>
              <a:t>Thanks</a:t>
            </a:r>
            <a:r>
              <a:rPr lang="fr-FR" sz="1400" b="1" dirty="0" smtClean="0"/>
              <a:t> for </a:t>
            </a:r>
            <a:r>
              <a:rPr lang="fr-FR" sz="1400" b="1" dirty="0" err="1" smtClean="0"/>
              <a:t>providing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your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own</a:t>
            </a:r>
            <a:r>
              <a:rPr lang="fr-FR" sz="1400" b="1" dirty="0" smtClean="0"/>
              <a:t> contribution in the team and </a:t>
            </a:r>
            <a:r>
              <a:rPr lang="fr-FR" sz="1400" b="1" dirty="0" err="1" smtClean="0"/>
              <a:t>its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research</a:t>
            </a:r>
            <a:r>
              <a:rPr lang="fr-FR" sz="1400" b="1" dirty="0" smtClean="0"/>
              <a:t> topics.</a:t>
            </a:r>
          </a:p>
          <a:p>
            <a:pPr marL="0" indent="0">
              <a:lnSpc>
                <a:spcPct val="150000"/>
              </a:lnSpc>
            </a:pPr>
            <a:endParaRPr lang="fr-FR" sz="1400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fr-FR" sz="1400" dirty="0" smtClean="0">
                <a:solidFill>
                  <a:srgbClr val="0070C0"/>
                </a:solidFill>
                <a:sym typeface="Wingdings" pitchFamily="2" charset="2"/>
              </a:rPr>
              <a:t></a:t>
            </a:r>
            <a:r>
              <a:rPr lang="fr-FR" sz="1400" dirty="0" err="1" smtClean="0">
                <a:solidFill>
                  <a:srgbClr val="0070C0"/>
                </a:solidFill>
              </a:rPr>
              <a:t>Before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err="1" smtClean="0">
                <a:solidFill>
                  <a:srgbClr val="0070C0"/>
                </a:solidFill>
              </a:rPr>
              <a:t>leaving</a:t>
            </a:r>
            <a:r>
              <a:rPr lang="fr-FR" sz="1400" dirty="0" smtClean="0">
                <a:solidFill>
                  <a:srgbClr val="0070C0"/>
                </a:solidFill>
              </a:rPr>
              <a:t>: </a:t>
            </a:r>
          </a:p>
          <a:p>
            <a:pPr marL="0" indent="0">
              <a:lnSpc>
                <a:spcPct val="150000"/>
              </a:lnSpc>
            </a:pPr>
            <a:r>
              <a:rPr lang="en-US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en-US" sz="1200" dirty="0" smtClean="0">
                <a:sym typeface="Wingdings 2"/>
              </a:rPr>
              <a:t>R</a:t>
            </a:r>
            <a:r>
              <a:rPr lang="en-US" sz="1200" dirty="0" smtClean="0"/>
              <a:t>eturn your laptop, keys of the office to the team assistant, </a:t>
            </a:r>
          </a:p>
          <a:p>
            <a:pPr marL="0" indent="0">
              <a:lnSpc>
                <a:spcPct val="150000"/>
              </a:lnSpc>
            </a:pPr>
            <a:r>
              <a:rPr lang="en-US" sz="1200" dirty="0" smtClean="0"/>
              <a:t>any books you borrowed to the IST</a:t>
            </a:r>
            <a:br>
              <a:rPr lang="en-US" sz="1200" dirty="0" smtClean="0"/>
            </a:br>
            <a:r>
              <a:rPr lang="en-US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en-US" sz="1200" dirty="0" smtClean="0"/>
              <a:t>Clean your desk </a:t>
            </a:r>
          </a:p>
          <a:p>
            <a:pPr marL="0" indent="0">
              <a:lnSpc>
                <a:spcPct val="150000"/>
              </a:lnSpc>
            </a:pPr>
            <a:r>
              <a:rPr lang="en-US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en-US" sz="1200" dirty="0" smtClean="0"/>
              <a:t>Close your bank account</a:t>
            </a:r>
            <a:br>
              <a:rPr lang="en-US" sz="1200" dirty="0" smtClean="0"/>
            </a:br>
            <a:r>
              <a:rPr lang="en-US" sz="1200" dirty="0" smtClean="0">
                <a:solidFill>
                  <a:srgbClr val="0070C0"/>
                </a:solidFill>
                <a:sym typeface="Wingdings 2"/>
              </a:rPr>
              <a:t></a:t>
            </a:r>
            <a:r>
              <a:rPr lang="en-US" sz="1200" dirty="0" smtClean="0"/>
              <a:t>Give your team assistant your next address if already known</a:t>
            </a:r>
          </a:p>
          <a:p>
            <a:pPr marL="0" indent="0">
              <a:lnSpc>
                <a:spcPct val="150000"/>
              </a:lnSpc>
            </a:pPr>
            <a:endParaRPr lang="en-US" sz="1200" b="1" i="1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Your </a:t>
            </a:r>
            <a:r>
              <a:rPr lang="en-US" sz="1200" b="1" i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Inria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en-US" sz="1200" b="1" i="1" dirty="0" smtClean="0">
                <a:solidFill>
                  <a:srgbClr val="0070C0"/>
                </a:solidFill>
                <a:sym typeface="Wingdings" pitchFamily="2" charset="2"/>
              </a:rPr>
              <a:t>work certificate</a:t>
            </a:r>
            <a:r>
              <a:rPr lang="en-US" sz="1200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will be sent by email or by post from HRS </a:t>
            </a:r>
          </a:p>
          <a:p>
            <a:pPr marL="0" indent="0">
              <a:lnSpc>
                <a:spcPct val="150000"/>
              </a:lnSpc>
            </a:pPr>
            <a:endParaRPr lang="en-US" sz="1200" b="1" i="1" dirty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</a:pPr>
            <a:r>
              <a:rPr lang="en-US" sz="1200" b="1" i="1" dirty="0" smtClean="0">
                <a:solidFill>
                  <a:srgbClr val="0070C0"/>
                </a:solidFill>
                <a:sym typeface="Wingdings" pitchFamily="2" charset="2"/>
              </a:rPr>
              <a:t>Interns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you can request to the team assistant to sign any document about your presence in the team</a:t>
            </a:r>
            <a:endParaRPr lang="en-US" sz="1200" dirty="0">
              <a:solidFill>
                <a:srgbClr val="0070C0"/>
              </a:solidFill>
              <a:sym typeface="Wingdings" pitchFamily="2" charset="2"/>
            </a:endParaRPr>
          </a:p>
        </p:txBody>
      </p:sp>
      <p:pic>
        <p:nvPicPr>
          <p:cNvPr id="8" name="Imag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63" y="44624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5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2862064"/>
            <a:ext cx="7540625" cy="1143000"/>
          </a:xfrm>
        </p:spPr>
        <p:txBody>
          <a:bodyPr/>
          <a:lstStyle/>
          <a:p>
            <a:pPr algn="ctr"/>
            <a:r>
              <a:rPr lang="fr-FR" sz="2400" dirty="0" err="1" smtClean="0">
                <a:solidFill>
                  <a:srgbClr val="FF0000"/>
                </a:solidFill>
              </a:rPr>
              <a:t>Thank</a:t>
            </a:r>
            <a:r>
              <a:rPr lang="fr-FR" sz="2400" dirty="0" smtClean="0">
                <a:solidFill>
                  <a:srgbClr val="FF0000"/>
                </a:solidFill>
              </a:rPr>
              <a:t> You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0" y="4187826"/>
            <a:ext cx="4318000" cy="2155825"/>
          </a:xfrm>
          <a:prstGeom prst="rect">
            <a:avLst/>
          </a:prstGeom>
        </p:spPr>
        <p:txBody>
          <a:bodyPr anchor="b"/>
          <a:lstStyle/>
          <a:p>
            <a:pPr marL="1588" marR="0" lvl="1" indent="-15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Tx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23" charset="-128"/>
                <a:cs typeface="+mn-cs"/>
              </a:rPr>
              <a:t>LIEU</a:t>
            </a:r>
          </a:p>
          <a:p>
            <a:pPr marL="1588" marR="0" lvl="1" indent="-15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Tx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23" charset="-128"/>
                <a:cs typeface="+mn-cs"/>
              </a:rPr>
              <a:t>LOCALISATION</a:t>
            </a:r>
          </a:p>
          <a:p>
            <a:pPr marL="1588" marR="0" lvl="0" indent="-1588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fr-FR" sz="2400" b="1" kern="0" dirty="0" smtClean="0">
                <a:solidFill>
                  <a:schemeClr val="bg1"/>
                </a:solidFill>
                <a:latin typeface="+mn-lt"/>
                <a:ea typeface="+mn-ea"/>
              </a:rPr>
              <a:t>www.inria.fr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- </a:t>
            </a:r>
            <a:fld id="{CCD8A327-4A42-4F42-8894-A6F43B7F265B}" type="slidenum">
              <a:rPr lang="fr-FR" smtClean="0"/>
              <a:pPr>
                <a:defRPr/>
              </a:pPr>
              <a:t>92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29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uv visuel et sommaire">
  <a:themeElements>
    <a:clrScheme name="Couv visuel et sommaire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Couv visuel et sommair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ouv visuel et sommaire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uv logo equipe  et dernière">
  <a:themeElements>
    <a:clrScheme name="Couv logo equipe  et dernière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Couv logo equipe  et dernièr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ouv logo equipe  et dernière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xte et chapitre rouge">
  <a:themeElements>
    <a:clrScheme name="Personnalisé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4F5563"/>
      </a:hlink>
      <a:folHlink>
        <a:srgbClr val="595C6D"/>
      </a:folHlink>
    </a:clrScheme>
    <a:fontScheme name="Texte et chapitre roug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xte et chapitre rouge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xte et chapitre bleu">
  <a:themeElements>
    <a:clrScheme name="Texte et chapitre bleu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Texte et chapitre bleu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xte et chapitre bleu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xte et chapitre vert">
  <a:themeElements>
    <a:clrScheme name="Texte et chapitre vert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Texte et chapitre vert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xte et chapitre vert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exte et chapitre violet">
  <a:themeElements>
    <a:clrScheme name="Texte et chapitre violet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Texte et chapitre violet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xte et chapitre violet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xte et chapitre gris">
  <a:themeElements>
    <a:clrScheme name="Texte et chapitre gris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Texte et chapitre gris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xte et chapitre gris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xte et chapitre kaki">
  <a:themeElements>
    <a:clrScheme name="Texte et chapitre kaki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Texte et chapitre kaki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xte et chapitre kaki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exte et chapitre orange">
  <a:themeElements>
    <a:clrScheme name="Texte et chapitre orange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Texte et chapitre orang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xte et chapitre orange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Texte et chapitre kaki">
  <a:themeElements>
    <a:clrScheme name="Texte et chapitre kaki 1">
      <a:dk1>
        <a:srgbClr val="000000"/>
      </a:dk1>
      <a:lt1>
        <a:srgbClr val="FFFFFF"/>
      </a:lt1>
      <a:dk2>
        <a:srgbClr val="808080"/>
      </a:dk2>
      <a:lt2>
        <a:srgbClr val="E1001A"/>
      </a:lt2>
      <a:accent1>
        <a:srgbClr val="1C4672"/>
      </a:accent1>
      <a:accent2>
        <a:srgbClr val="2C972E"/>
      </a:accent2>
      <a:accent3>
        <a:srgbClr val="FFFFFF"/>
      </a:accent3>
      <a:accent4>
        <a:srgbClr val="000000"/>
      </a:accent4>
      <a:accent5>
        <a:srgbClr val="ABB0BC"/>
      </a:accent5>
      <a:accent6>
        <a:srgbClr val="278829"/>
      </a:accent6>
      <a:hlink>
        <a:srgbClr val="732B4A"/>
      </a:hlink>
      <a:folHlink>
        <a:srgbClr val="595C6D"/>
      </a:folHlink>
    </a:clrScheme>
    <a:fontScheme name="Texte et chapitre kaki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e et chapitre kaki 1">
        <a:dk1>
          <a:srgbClr val="000000"/>
        </a:dk1>
        <a:lt1>
          <a:srgbClr val="FFFFFF"/>
        </a:lt1>
        <a:dk2>
          <a:srgbClr val="808080"/>
        </a:dk2>
        <a:lt2>
          <a:srgbClr val="E1001A"/>
        </a:lt2>
        <a:accent1>
          <a:srgbClr val="1C4672"/>
        </a:accent1>
        <a:accent2>
          <a:srgbClr val="2C972E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278829"/>
        </a:accent6>
        <a:hlink>
          <a:srgbClr val="732B4A"/>
        </a:hlink>
        <a:folHlink>
          <a:srgbClr val="595C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inr_PPT-en-1</Template>
  <TotalTime>19801</TotalTime>
  <Words>6863</Words>
  <Application>Microsoft Office PowerPoint</Application>
  <PresentationFormat>Affichage à l'écran (4:3)</PresentationFormat>
  <Paragraphs>1073</Paragraphs>
  <Slides>92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92</vt:i4>
      </vt:variant>
    </vt:vector>
  </HeadingPairs>
  <TitlesOfParts>
    <vt:vector size="109" baseType="lpstr">
      <vt:lpstr>ＭＳ Ｐゴシック</vt:lpstr>
      <vt:lpstr>Arial</vt:lpstr>
      <vt:lpstr>Calibri</vt:lpstr>
      <vt:lpstr>Modern No. 20</vt:lpstr>
      <vt:lpstr>Webdings</vt:lpstr>
      <vt:lpstr>Wingdings</vt:lpstr>
      <vt:lpstr>Wingdings 2</vt:lpstr>
      <vt:lpstr>Couv visuel et sommaire</vt:lpstr>
      <vt:lpstr>Couv logo equipe  et dernière</vt:lpstr>
      <vt:lpstr>Texte et chapitre rouge</vt:lpstr>
      <vt:lpstr>Texte et chapitre bleu</vt:lpstr>
      <vt:lpstr>Texte et chapitre vert</vt:lpstr>
      <vt:lpstr>Texte et chapitre violet</vt:lpstr>
      <vt:lpstr>Texte et chapitre gris</vt:lpstr>
      <vt:lpstr>Texte et chapitre kaki</vt:lpstr>
      <vt:lpstr>Texte et chapitre orange</vt:lpstr>
      <vt:lpstr>1_Texte et chapitre kaki</vt:lpstr>
      <vt:lpstr>Inria Sophia Life, Clear &amp; Nice</vt:lpstr>
      <vt:lpstr>INTRODUCTION</vt:lpstr>
      <vt:lpstr>INTRODUCTION</vt:lpstr>
      <vt:lpstr>SUMMARY</vt:lpstr>
      <vt:lpstr>INRIA National CRI SA-M + Newcomer’s Guide </vt:lpstr>
      <vt:lpstr>INRIA </vt:lpstr>
      <vt:lpstr>  Contacts of internal services</vt:lpstr>
      <vt:lpstr>Contacts: Assistant, Reception, General Services</vt:lpstr>
      <vt:lpstr>Contacts: IT Support</vt:lpstr>
      <vt:lpstr>Contacts: Human Ressources</vt:lpstr>
      <vt:lpstr>Contacts : Phone book, Social service</vt:lpstr>
      <vt:lpstr>Transport : Inria location, partial covering, bus information, how to reach the Center, CIV, Taxi</vt:lpstr>
      <vt:lpstr>Transport : Inria location</vt:lpstr>
      <vt:lpstr>Transport : Inria partial covering</vt:lpstr>
      <vt:lpstr>Transport :  Bus Information</vt:lpstr>
      <vt:lpstr>Transport :  Bus Information</vt:lpstr>
      <vt:lpstr>CIV- Access from terminus : "GR VSA" gare Routiere Valbonne Sophia Antipolis.</vt:lpstr>
      <vt:lpstr>Transport : Taxi</vt:lpstr>
      <vt:lpstr> Arrival – Workstation Phone station &amp; Office /  Sending Post</vt:lpstr>
      <vt:lpstr>Your Arrival : Workstation &amp; Phone station</vt:lpstr>
      <vt:lpstr>Your Arrival : Phone station</vt:lpstr>
      <vt:lpstr>Your Arrival : Office</vt:lpstr>
      <vt:lpstr>Sending Post</vt:lpstr>
      <vt:lpstr>Access Rules (internal rules) &amp; Badges, Official working hours,  Lunch Time</vt:lpstr>
      <vt:lpstr>Access Rules &amp; Badges</vt:lpstr>
      <vt:lpstr>Access Rules + Badges</vt:lpstr>
      <vt:lpstr>Official Working Hours  &amp; Bank Holidays</vt:lpstr>
      <vt:lpstr>Lunch Time API restaurant https://intranet.inria.fr/Vie-pratique/Infos-pratiques/Infos-pratiques-centre/Restauration </vt:lpstr>
      <vt:lpstr>Accomodation</vt:lpstr>
      <vt:lpstr>Accomodation</vt:lpstr>
      <vt:lpstr>Accomodation</vt:lpstr>
      <vt:lpstr>Bank Account</vt:lpstr>
      <vt:lpstr>Bank Account/Société Générale and Civil Liability</vt:lpstr>
      <vt:lpstr>Bank Account/Compte Nikel</vt:lpstr>
      <vt:lpstr>Social Coverage</vt:lpstr>
      <vt:lpstr>Social Coverage</vt:lpstr>
      <vt:lpstr>Find a doctor  &amp; What to do with INRIA if you are sick</vt:lpstr>
      <vt:lpstr>Complementary Health Insurance</vt:lpstr>
      <vt:lpstr>Taxes in France</vt:lpstr>
      <vt:lpstr>Taxes in France</vt:lpstr>
      <vt:lpstr>Taxes in France certificate of tax residence  </vt:lpstr>
      <vt:lpstr>Taxes in France</vt:lpstr>
      <vt:lpstr>Taxes in France</vt:lpstr>
      <vt:lpstr>Resident Permit : Renewal</vt:lpstr>
      <vt:lpstr>Resident Permit : Renewal </vt:lpstr>
      <vt:lpstr>What you are eligible :  Transport – Training – Days OFF </vt:lpstr>
      <vt:lpstr>Transport</vt:lpstr>
      <vt:lpstr>Training</vt:lpstr>
      <vt:lpstr>Days Off</vt:lpstr>
      <vt:lpstr>Sporting, Cultural &amp; Social Life = AGOS</vt:lpstr>
      <vt:lpstr>Sporting, Cultural &amp; Social Life Beneficial Owner: Be paid by Inria</vt:lpstr>
      <vt:lpstr>Sporting, Cultural &amp; Social Life</vt:lpstr>
      <vt:lpstr>Sporting, Cultural &amp; Social Life</vt:lpstr>
      <vt:lpstr>Mission – Schema + IZIGFD + ORELI + Ialbatros + Report mission + Contacts + Inria Car + Cash Advance + Travel insurance</vt:lpstr>
      <vt:lpstr>Schema</vt:lpstr>
      <vt:lpstr>IZIGFD</vt:lpstr>
      <vt:lpstr>IZIGFD</vt:lpstr>
      <vt:lpstr>IZIGFD</vt:lpstr>
      <vt:lpstr>IZIGFD</vt:lpstr>
      <vt:lpstr>Cash Advance</vt:lpstr>
      <vt:lpstr>ORELI</vt:lpstr>
      <vt:lpstr>ORELI</vt:lpstr>
      <vt:lpstr>Mission in France/Hôtel : Ialbatros</vt:lpstr>
      <vt:lpstr>Mission in France/Hôtel : Ialbatros</vt:lpstr>
      <vt:lpstr>Mission in France : Expenses Limit</vt:lpstr>
      <vt:lpstr>Mission outside France Accomodation booking and Expenses Limit</vt:lpstr>
      <vt:lpstr>Mission : Contacts for assistance</vt:lpstr>
      <vt:lpstr>Mission : You can book an Inria car</vt:lpstr>
      <vt:lpstr>Mission : FILHET-ALLARD Insurance</vt:lpstr>
      <vt:lpstr>Mission Report</vt:lpstr>
      <vt:lpstr>Mission Report – To do ASAP after coming back</vt:lpstr>
      <vt:lpstr>Mission Report</vt:lpstr>
      <vt:lpstr>Registration to a Conference</vt:lpstr>
      <vt:lpstr>Registration to a Conference</vt:lpstr>
      <vt:lpstr>To Print a Poster</vt:lpstr>
      <vt:lpstr>To print a Poster https://intranet.inria.fr/Vie-pratique/Infos-pratiques/Au-bureau/Impressions</vt:lpstr>
      <vt:lpstr>To print a Poster</vt:lpstr>
      <vt:lpstr>Combine 2 Activities</vt:lpstr>
      <vt:lpstr>Combine 2 Activities</vt:lpstr>
      <vt:lpstr>How to book a meeting Room, Audio, Visio Line</vt:lpstr>
      <vt:lpstr>To book a meeting Room</vt:lpstr>
      <vt:lpstr>To book a meeting Room</vt:lpstr>
      <vt:lpstr>Présentation PowerPoint</vt:lpstr>
      <vt:lpstr>Présentation PowerPoint</vt:lpstr>
      <vt:lpstr>To book a Visio/Audio Line</vt:lpstr>
      <vt:lpstr>Présentation PowerPoint</vt:lpstr>
      <vt:lpstr>Printer</vt:lpstr>
      <vt:lpstr>Printer : How to Install – How to use it</vt:lpstr>
      <vt:lpstr>Printer : What to do in case of failure</vt:lpstr>
      <vt:lpstr>Your Leaving</vt:lpstr>
      <vt:lpstr>Your Leaving</vt:lpstr>
      <vt:lpstr>Thank You</vt:lpstr>
    </vt:vector>
  </TitlesOfParts>
  <Company>INRIA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SUR 1 OU 2 LIGNES MAXIMUM</dc:title>
  <dc:creator>jdesplan</dc:creator>
  <cp:lastModifiedBy>jdesplan</cp:lastModifiedBy>
  <cp:revision>817</cp:revision>
  <cp:lastPrinted>2014-04-04T14:21:51Z</cp:lastPrinted>
  <dcterms:created xsi:type="dcterms:W3CDTF">2013-04-08T13:49:22Z</dcterms:created>
  <dcterms:modified xsi:type="dcterms:W3CDTF">2017-09-29T08:59:27Z</dcterms:modified>
</cp:coreProperties>
</file>