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theme/theme5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332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269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notesSlides/notesSlide16.xml" ContentType="application/vnd.openxmlformats-officedocument.presentationml.notesSlide+xml"/>
  <Override PartName="/ppt/slideLayouts/slideLayout102.xml" ContentType="application/vnd.openxmlformats-officedocument.presentationml.slideLayout+xml"/>
  <Override PartName="/ppt/notesSlides/notesSlide41.xml" ContentType="application/vnd.openxmlformats-officedocument.presentationml.notesSlide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50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88.xml" ContentType="application/vnd.openxmlformats-officedocument.presentationml.slide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s/slide19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slideLayouts/slideLayout118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304.xml" ContentType="application/vnd.openxmlformats-officedocument.presentationml.slideLayout+xml"/>
  <Override PartName="/ppt/notesSlides/notesSlide57.xml" ContentType="application/vnd.openxmlformats-officedocument.presentationml.notesSlide+xml"/>
  <Override PartName="/ppt/slideMasters/slideMaster27.xml" ContentType="application/vnd.openxmlformats-officedocument.presentationml.slideMaster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288.xml" ContentType="application/vnd.openxmlformats-officedocument.presentationml.slideLayout+xml"/>
  <Default Extension="emf" ContentType="image/x-emf"/>
  <Override PartName="/ppt/slides/slide22.xml" ContentType="application/vnd.openxmlformats-officedocument.presentationml.slide+xml"/>
  <Override PartName="/ppt/slideLayouts/slideLayout219.xml" ContentType="application/vnd.openxmlformats-officedocument.presentationml.slideLayout+xml"/>
  <Override PartName="/ppt/slideLayouts/slideLayout266.xml" ContentType="application/vnd.openxmlformats-officedocument.presentationml.slideLayout+xml"/>
  <Override PartName="/ppt/notesSlides/notesSlide35.xml" ContentType="application/vnd.openxmlformats-officedocument.presentationml.notesSlide+xml"/>
  <Override PartName="/ppt/slideLayouts/slideLayout21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26.xml" ContentType="application/vnd.openxmlformats-officedocument.theme+xml"/>
  <Override PartName="/ppt/notesSlides/notesSlide13.xml" ContentType="application/vnd.openxmlformats-officedocument.presentationml.notesSlide+xml"/>
  <Override PartName="/ppt/slideLayouts/slideLayout244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159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Layouts/slideLayout137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323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s/slide41.xml" ContentType="application/vnd.openxmlformats-officedocument.presentationml.slide+xml"/>
  <Override PartName="/ppt/slideLayouts/slideLayout140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85.xml" ContentType="application/vnd.openxmlformats-officedocument.presentationml.slideLayout+xml"/>
  <Override PartName="/ppt/notesSlides/notesSlide54.xml" ContentType="application/vnd.openxmlformats-officedocument.presentationml.notesSlide+xml"/>
  <Override PartName="/ppt/slideMasters/slideMaster24.xml" ContentType="application/vnd.openxmlformats-officedocument.presentationml.slideMaster+xml"/>
  <Override PartName="/ppt/slideLayouts/slideLayout40.xml" ContentType="application/vnd.openxmlformats-officedocument.presentationml.slideLayout+xml"/>
  <Override PartName="/ppt/notesSlides/notesSlide32.xml" ContentType="application/vnd.openxmlformats-officedocument.presentationml.notesSlide+xml"/>
  <Override PartName="/ppt/slideLayouts/slideLayout216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3.xml" ContentType="application/vnd.openxmlformats-officedocument.theme+xml"/>
  <Override PartName="/ppt/slides/slide79.xml" ContentType="application/vnd.openxmlformats-officedocument.presentationml.slide+xml"/>
  <Override PartName="/ppt/slideLayouts/slideLayout241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7.xml" ContentType="application/vnd.openxmlformats-officedocument.presentationml.slide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6.xml" ContentType="application/vnd.openxmlformats-officedocument.presentationml.slideLayout+xml"/>
  <Override PartName="/ppt/slideLayouts/slideLayout279.xml" ContentType="application/vnd.openxmlformats-officedocument.presentationml.slideLayout+xml"/>
  <Override PartName="/ppt/notesSlides/notesSlide48.xml" ContentType="application/vnd.openxmlformats-officedocument.presentationml.notesSlide+xml"/>
  <Override PartName="/ppt/slideMasters/slideMaster18.xml" ContentType="application/vnd.openxmlformats-officedocument.presentationml.slideMaster+xml"/>
  <Override PartName="/ppt/slides/slide35.xml" ContentType="application/vnd.openxmlformats-officedocument.presentationml.slide+xml"/>
  <Override PartName="/ppt/slides/slide82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12.xml" ContentType="application/vnd.openxmlformats-officedocument.presentationml.slideLayout+xml"/>
  <Override PartName="/ppt/slideLayouts/slideLayout257.xml" ContentType="application/vnd.openxmlformats-officedocument.presentationml.slideLayout+xml"/>
  <Override PartName="/ppt/notesSlides/notesSlide26.xml" ContentType="application/vnd.openxmlformats-officedocument.presentationml.notesSlide+xml"/>
  <Override PartName="/ppt/slideLayouts/slideLayout12.xml" ContentType="application/vnd.openxmlformats-officedocument.presentationml.slideLayout+xml"/>
  <Override PartName="/ppt/theme/theme17.xml" ContentType="application/vnd.openxmlformats-officedocument.theme+xml"/>
  <Override PartName="/ppt/slideLayouts/slideLayout235.xml" ContentType="application/vnd.openxmlformats-officedocument.presentationml.slideLayout+xml"/>
  <Override PartName="/ppt/notesSlides/notesSlide51.xml" ContentType="application/vnd.openxmlformats-officedocument.presentationml.notesSlide+xml"/>
  <Override PartName="/ppt/slideMasters/slideMaster21.xml" ContentType="application/vnd.openxmlformats-officedocument.presentationml.slideMaster+xml"/>
  <Override PartName="/ppt/slideLayouts/slideLayout282.xml" ContentType="application/vnd.openxmlformats-officedocument.presentationml.slideLayout+xml"/>
  <Override PartName="/ppt/slides/slide98.xml" ContentType="application/vnd.openxmlformats-officedocument.presentationml.slide+xml"/>
  <Override PartName="/ppt/theme/theme9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s/slide87.xml" ContentType="application/vnd.openxmlformats-officedocument.presentationml.slide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20.xml" ContentType="application/vnd.openxmlformats-officedocument.them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287.xml" ContentType="application/vnd.openxmlformats-officedocument.presentationml.slideLayout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Masters/slideMaster26.xml" ContentType="application/vnd.openxmlformats-officedocument.presentationml.slideMaster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76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notesSlides/notesSlide23.xml" ContentType="application/vnd.openxmlformats-officedocument.presentationml.notesSlide+xml"/>
  <Override PartName="/ppt/theme/theme14.xml" ContentType="application/vnd.openxmlformats-officedocument.theme+xml"/>
  <Override PartName="/ppt/slideLayouts/slideLayout243.xml" ContentType="application/vnd.openxmlformats-officedocument.presentationml.slideLayout+xml"/>
  <Override PartName="/ppt/theme/theme25.xml" ContentType="application/vnd.openxmlformats-officedocument.theme+xml"/>
  <Override PartName="/ppt/slideLayouts/slideLayout290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Layouts/slideLayout232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311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9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300.xml" ContentType="application/vnd.openxmlformats-officedocument.presentationml.slideLayout+xml"/>
  <Override PartName="/ppt/notesSlides/notesSlide53.xml" ContentType="application/vnd.openxmlformats-officedocument.presentationml.notesSlide+xml"/>
  <Override PartName="/ppt/slideMasters/slideMaster23.xml" ContentType="application/vnd.openxmlformats-officedocument.presentationml.slideMaster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notesSlides/notesSlide42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Override PartName="/ppt/slideLayouts/slideLayout262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slides/slide89.xml" ContentType="application/vnd.openxmlformats-officedocument.presentationml.slide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51.xml" ContentType="application/vnd.openxmlformats-officedocument.presentationml.slideLayout+xml"/>
  <Override PartName="/ppt/theme/theme22.xml" ContentType="application/vnd.openxmlformats-officedocument.theme+xml"/>
  <Override PartName="/ppt/slides/slide78.xml" ContentType="application/vnd.openxmlformats-officedocument.presentationml.slid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32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305.xml" ContentType="application/vnd.openxmlformats-officedocument.presentationml.slideLayout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Masters/slideMaster28.xml" ContentType="application/vnd.openxmlformats-officedocument.presentationml.slideMaster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330.xml" ContentType="application/vnd.openxmlformats-officedocument.presentationml.slideLayout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7.xml" ContentType="application/vnd.openxmlformats-officedocument.theme+xml"/>
  <Override PartName="/ppt/notesSlides/notesSlide14.xml" ContentType="application/vnd.openxmlformats-officedocument.presentationml.notesSlide+xml"/>
  <Override PartName="/ppt/slideLayouts/slideLayout100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81.xml" ContentType="application/vnd.openxmlformats-officedocument.presentationml.slideLayout+xml"/>
  <Override PartName="/ppt/notesSlides/notesSlide50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s/slide97.xml" ContentType="application/vnd.openxmlformats-officedocument.presentationml.slide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30.xml" ContentType="application/vnd.openxmlformats-officedocument.theme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313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53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302.xml" ContentType="application/vnd.openxmlformats-officedocument.presentationml.slideLayout+xml"/>
  <Override PartName="/ppt/notesSlides/notesSlide55.xml" ContentType="application/vnd.openxmlformats-officedocument.presentationml.notesSlide+xml"/>
  <Override PartName="/ppt/slideMasters/slideMaster25.xml" ContentType="application/vnd.openxmlformats-officedocument.presentationml.slideMaster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notesSlides/notesSlide44.xml" ContentType="application/vnd.openxmlformats-officedocument.presentationml.notesSlide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3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64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206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4.xml" ContentType="application/vnd.openxmlformats-officedocument.theme+xml"/>
  <Override PartName="/ppt/notesSlides/notesSlide11.xml" ContentType="application/vnd.openxmlformats-officedocument.presentationml.notesSlid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s/slide58.xml" ContentType="application/vnd.openxmlformats-officedocument.presentationml.slid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135.xml" ContentType="application/vnd.openxmlformats-officedocument.presentationml.slideLayout+xml"/>
  <Override PartName="/ppt/slideLayouts/slideLayout182.xml" ContentType="application/vnd.openxmlformats-officedocument.presentationml.slideLayout+xml"/>
  <Override PartName="/ppt/notesSlides/notesSlide49.xml" ContentType="application/vnd.openxmlformats-officedocument.presentationml.notesSlide+xml"/>
  <Override PartName="/ppt/slideMasters/slideMaster19.xml" ContentType="application/vnd.openxmlformats-officedocument.presentationml.slideMaster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321.xml" ContentType="application/vnd.openxmlformats-officedocument.presentationml.slideLayout+xml"/>
  <Override PartName="/ppt/notesSlides/notesSlide27.xml" ContentType="application/vnd.openxmlformats-officedocument.presentationml.notes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236.xml" ContentType="application/vnd.openxmlformats-officedocument.presentationml.slideLayout+xml"/>
  <Override PartName="/ppt/slideLayouts/slideLayout283.xml" ContentType="application/vnd.openxmlformats-officedocument.presentationml.slideLayout+xml"/>
  <Override PartName="/ppt/notesSlides/notesSlide52.xml" ContentType="application/vnd.openxmlformats-officedocument.presentationml.notesSlide+xml"/>
  <Override PartName="/ppt/slideMasters/slideMaster22.xml" ContentType="application/vnd.openxmlformats-officedocument.presentationml.slideMaster+xml"/>
  <Override PartName="/ppt/notesSlides/notesSlide30.xml" ContentType="application/vnd.openxmlformats-officedocument.presentationml.notesSlide+xml"/>
  <Override PartName="/ppt/slideLayouts/slideLayout198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1.xml" ContentType="application/vnd.openxmlformats-officedocument.theme+xml"/>
  <Override PartName="/ppt/slideLayouts/slideLayout261.xml" ContentType="application/vnd.openxmlformats-officedocument.presentationml.slideLayout+xml"/>
  <Override PartName="/ppt/slides/slide77.xml" ContentType="application/vnd.openxmlformats-officedocument.presentationml.slide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s/slide55.xml" ContentType="application/vnd.openxmlformats-officedocument.presentationml.slide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Layouts/slideLayout54.xml" ContentType="application/vnd.openxmlformats-officedocument.presentationml.slideLayout+xml"/>
  <Override PartName="/ppt/slideLayouts/slideLayout277.xml" ContentType="application/vnd.openxmlformats-officedocument.presentationml.slideLayout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10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theme/theme7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Layouts/slideLayout26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31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51.xml" ContentType="application/vnd.openxmlformats-officedocument.presentationml.slideLayout+xml"/>
  <Override PartName="/ppt/notesSlides/notesSlide43.xml" ContentType="application/vnd.openxmlformats-officedocument.presentationml.notesSlide+xml"/>
  <Override PartName="/ppt/slides/slide30.xml" ContentType="application/vnd.openxmlformats-officedocument.presentationml.slide+xml"/>
  <Override PartName="/ppt/slideLayouts/slideLayout227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252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s/slide68.xml" ContentType="application/vnd.openxmlformats-officedocument.presentationml.slide+xml"/>
  <Override PartName="/ppt/slideLayouts/slideLayout230.xml" ContentType="application/vnd.openxmlformats-officedocument.presentationml.slideLayout+xml"/>
  <Override PartName="/ppt/slideLayouts/slideLayout328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306.xml" ContentType="application/vnd.openxmlformats-officedocument.presentationml.slideLayout+xml"/>
  <Override PartName="/ppt/notesSlides/notesSlide59.xml" ContentType="application/vnd.openxmlformats-officedocument.presentationml.notesSlide+xml"/>
  <Override PartName="/ppt/slideMasters/slideMaster29.xml" ContentType="application/vnd.openxmlformats-officedocument.presentationml.slideMaster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s/slide24.xml" ContentType="application/vnd.openxmlformats-officedocument.presentationml.slide+xml"/>
  <Override PartName="/ppt/slides/slide71.xml" ContentType="application/vnd.openxmlformats-officedocument.presentationml.slide+xml"/>
  <Override PartName="/ppt/slideLayouts/slideLayout92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331.xml" ContentType="application/vnd.openxmlformats-officedocument.presentationml.slideLayout+xml"/>
  <Override PartName="/ppt/notesSlides/notesSlide3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28.xml" ContentType="application/vnd.openxmlformats-officedocument.theme+xml"/>
  <Override PartName="/ppt/notesSlides/notesSlide15.xml" ContentType="application/vnd.openxmlformats-officedocument.presentationml.notesSlide+xml"/>
  <Default Extension="wav" ContentType="audio/wav"/>
  <Override PartName="/ppt/slideLayouts/slideLayout101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71.xml" ContentType="application/vnd.openxmlformats-officedocument.presentationml.slideLayout+xml"/>
  <Override PartName="/ppt/notesSlides/notesSlide40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85" r:id="rId3"/>
    <p:sldMasterId id="2147483721" r:id="rId4"/>
    <p:sldMasterId id="2147483733" r:id="rId5"/>
    <p:sldMasterId id="2147483746" r:id="rId6"/>
    <p:sldMasterId id="2147483758" r:id="rId7"/>
    <p:sldMasterId id="2147483770" r:id="rId8"/>
    <p:sldMasterId id="2147483795" r:id="rId9"/>
    <p:sldMasterId id="2147483807" r:id="rId10"/>
    <p:sldMasterId id="2147483819" r:id="rId11"/>
    <p:sldMasterId id="2147483831" r:id="rId12"/>
    <p:sldMasterId id="2147483843" r:id="rId13"/>
    <p:sldMasterId id="2147483855" r:id="rId14"/>
    <p:sldMasterId id="2147483867" r:id="rId15"/>
    <p:sldMasterId id="2147483884" r:id="rId16"/>
    <p:sldMasterId id="2147483896" r:id="rId17"/>
    <p:sldMasterId id="2147483925" r:id="rId18"/>
    <p:sldMasterId id="2147483938" r:id="rId19"/>
    <p:sldMasterId id="2147483950" r:id="rId20"/>
    <p:sldMasterId id="2147483963" r:id="rId21"/>
    <p:sldMasterId id="2147483976" r:id="rId22"/>
    <p:sldMasterId id="2147483988" r:id="rId23"/>
    <p:sldMasterId id="2147484000" r:id="rId24"/>
    <p:sldMasterId id="2147484012" r:id="rId25"/>
    <p:sldMasterId id="2147484024" r:id="rId26"/>
    <p:sldMasterId id="2147484036" r:id="rId27"/>
    <p:sldMasterId id="2147484048" r:id="rId28"/>
    <p:sldMasterId id="2147484060" r:id="rId29"/>
  </p:sldMasterIdLst>
  <p:notesMasterIdLst>
    <p:notesMasterId r:id="rId128"/>
  </p:notesMasterIdLst>
  <p:sldIdLst>
    <p:sldId id="398" r:id="rId30"/>
    <p:sldId id="402" r:id="rId31"/>
    <p:sldId id="346" r:id="rId32"/>
    <p:sldId id="443" r:id="rId33"/>
    <p:sldId id="347" r:id="rId34"/>
    <p:sldId id="399" r:id="rId35"/>
    <p:sldId id="445" r:id="rId36"/>
    <p:sldId id="446" r:id="rId37"/>
    <p:sldId id="447" r:id="rId38"/>
    <p:sldId id="450" r:id="rId39"/>
    <p:sldId id="441" r:id="rId40"/>
    <p:sldId id="392" r:id="rId41"/>
    <p:sldId id="393" r:id="rId42"/>
    <p:sldId id="394" r:id="rId43"/>
    <p:sldId id="395" r:id="rId44"/>
    <p:sldId id="396" r:id="rId45"/>
    <p:sldId id="397" r:id="rId46"/>
    <p:sldId id="377" r:id="rId47"/>
    <p:sldId id="314" r:id="rId48"/>
    <p:sldId id="353" r:id="rId49"/>
    <p:sldId id="349" r:id="rId50"/>
    <p:sldId id="350" r:id="rId51"/>
    <p:sldId id="351" r:id="rId52"/>
    <p:sldId id="352" r:id="rId53"/>
    <p:sldId id="400" r:id="rId54"/>
    <p:sldId id="401" r:id="rId55"/>
    <p:sldId id="355" r:id="rId56"/>
    <p:sldId id="356" r:id="rId57"/>
    <p:sldId id="442" r:id="rId58"/>
    <p:sldId id="357" r:id="rId59"/>
    <p:sldId id="358" r:id="rId60"/>
    <p:sldId id="435" r:id="rId61"/>
    <p:sldId id="449" r:id="rId62"/>
    <p:sldId id="437" r:id="rId63"/>
    <p:sldId id="438" r:id="rId64"/>
    <p:sldId id="439" r:id="rId65"/>
    <p:sldId id="440" r:id="rId66"/>
    <p:sldId id="454" r:id="rId67"/>
    <p:sldId id="359" r:id="rId68"/>
    <p:sldId id="263" r:id="rId69"/>
    <p:sldId id="320" r:id="rId70"/>
    <p:sldId id="345" r:id="rId71"/>
    <p:sldId id="306" r:id="rId72"/>
    <p:sldId id="321" r:id="rId73"/>
    <p:sldId id="307" r:id="rId74"/>
    <p:sldId id="336" r:id="rId75"/>
    <p:sldId id="455" r:id="rId76"/>
    <p:sldId id="360" r:id="rId77"/>
    <p:sldId id="312" r:id="rId78"/>
    <p:sldId id="313" r:id="rId79"/>
    <p:sldId id="322" r:id="rId80"/>
    <p:sldId id="451" r:id="rId81"/>
    <p:sldId id="343" r:id="rId82"/>
    <p:sldId id="337" r:id="rId83"/>
    <p:sldId id="434" r:id="rId84"/>
    <p:sldId id="472" r:id="rId85"/>
    <p:sldId id="422" r:id="rId86"/>
    <p:sldId id="420" r:id="rId87"/>
    <p:sldId id="421" r:id="rId88"/>
    <p:sldId id="389" r:id="rId89"/>
    <p:sldId id="423" r:id="rId90"/>
    <p:sldId id="424" r:id="rId91"/>
    <p:sldId id="425" r:id="rId92"/>
    <p:sldId id="390" r:id="rId93"/>
    <p:sldId id="391" r:id="rId94"/>
    <p:sldId id="473" r:id="rId95"/>
    <p:sldId id="426" r:id="rId96"/>
    <p:sldId id="408" r:id="rId97"/>
    <p:sldId id="404" r:id="rId98"/>
    <p:sldId id="405" r:id="rId99"/>
    <p:sldId id="406" r:id="rId100"/>
    <p:sldId id="407" r:id="rId101"/>
    <p:sldId id="462" r:id="rId102"/>
    <p:sldId id="463" r:id="rId103"/>
    <p:sldId id="464" r:id="rId104"/>
    <p:sldId id="430" r:id="rId105"/>
    <p:sldId id="431" r:id="rId106"/>
    <p:sldId id="432" r:id="rId107"/>
    <p:sldId id="433" r:id="rId108"/>
    <p:sldId id="459" r:id="rId109"/>
    <p:sldId id="460" r:id="rId110"/>
    <p:sldId id="461" r:id="rId111"/>
    <p:sldId id="465" r:id="rId112"/>
    <p:sldId id="466" r:id="rId113"/>
    <p:sldId id="467" r:id="rId114"/>
    <p:sldId id="458" r:id="rId115"/>
    <p:sldId id="469" r:id="rId116"/>
    <p:sldId id="470" r:id="rId117"/>
    <p:sldId id="471" r:id="rId118"/>
    <p:sldId id="456" r:id="rId119"/>
    <p:sldId id="457" r:id="rId120"/>
    <p:sldId id="427" r:id="rId121"/>
    <p:sldId id="444" r:id="rId122"/>
    <p:sldId id="452" r:id="rId123"/>
    <p:sldId id="429" r:id="rId124"/>
    <p:sldId id="410" r:id="rId125"/>
    <p:sldId id="412" r:id="rId126"/>
    <p:sldId id="411" r:id="rId127"/>
  </p:sldIdLst>
  <p:sldSz cx="9144000" cy="6858000" type="screen4x3"/>
  <p:notesSz cx="7315200" cy="96012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1C2F6B"/>
    <a:srgbClr val="006600"/>
    <a:srgbClr val="CCDAF8"/>
    <a:srgbClr val="B2C6F4"/>
    <a:srgbClr val="008000"/>
    <a:srgbClr val="FF9933"/>
    <a:srgbClr val="FF6600"/>
    <a:srgbClr val="0000FF"/>
    <a:srgbClr val="79B23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3986" autoAdjust="0"/>
    <p:restoredTop sz="86429" autoAdjust="0"/>
  </p:normalViewPr>
  <p:slideViewPr>
    <p:cSldViewPr>
      <p:cViewPr varScale="1">
        <p:scale>
          <a:sx n="59" d="100"/>
          <a:sy n="59" d="100"/>
        </p:scale>
        <p:origin x="-850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675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slide" Target="slides/slide88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3.xml"/><Relationship Id="rId47" Type="http://schemas.openxmlformats.org/officeDocument/2006/relationships/slide" Target="slides/slide18.xml"/><Relationship Id="rId63" Type="http://schemas.openxmlformats.org/officeDocument/2006/relationships/slide" Target="slides/slide34.xml"/><Relationship Id="rId68" Type="http://schemas.openxmlformats.org/officeDocument/2006/relationships/slide" Target="slides/slide39.xml"/><Relationship Id="rId84" Type="http://schemas.openxmlformats.org/officeDocument/2006/relationships/slide" Target="slides/slide55.xml"/><Relationship Id="rId89" Type="http://schemas.openxmlformats.org/officeDocument/2006/relationships/slide" Target="slides/slide60.xml"/><Relationship Id="rId112" Type="http://schemas.openxmlformats.org/officeDocument/2006/relationships/slide" Target="slides/slide83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78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3.xml"/><Relationship Id="rId37" Type="http://schemas.openxmlformats.org/officeDocument/2006/relationships/slide" Target="slides/slide8.xml"/><Relationship Id="rId53" Type="http://schemas.openxmlformats.org/officeDocument/2006/relationships/slide" Target="slides/slide24.xml"/><Relationship Id="rId58" Type="http://schemas.openxmlformats.org/officeDocument/2006/relationships/slide" Target="slides/slide29.xml"/><Relationship Id="rId74" Type="http://schemas.openxmlformats.org/officeDocument/2006/relationships/slide" Target="slides/slide45.xml"/><Relationship Id="rId79" Type="http://schemas.openxmlformats.org/officeDocument/2006/relationships/slide" Target="slides/slide50.xml"/><Relationship Id="rId102" Type="http://schemas.openxmlformats.org/officeDocument/2006/relationships/slide" Target="slides/slide73.xml"/><Relationship Id="rId123" Type="http://schemas.openxmlformats.org/officeDocument/2006/relationships/slide" Target="slides/slide94.xml"/><Relationship Id="rId12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1.xml"/><Relationship Id="rId95" Type="http://schemas.openxmlformats.org/officeDocument/2006/relationships/slide" Target="slides/slide6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1.xml"/><Relationship Id="rId35" Type="http://schemas.openxmlformats.org/officeDocument/2006/relationships/slide" Target="slides/slide6.xml"/><Relationship Id="rId43" Type="http://schemas.openxmlformats.org/officeDocument/2006/relationships/slide" Target="slides/slide14.xml"/><Relationship Id="rId48" Type="http://schemas.openxmlformats.org/officeDocument/2006/relationships/slide" Target="slides/slide19.xml"/><Relationship Id="rId56" Type="http://schemas.openxmlformats.org/officeDocument/2006/relationships/slide" Target="slides/slide27.xml"/><Relationship Id="rId64" Type="http://schemas.openxmlformats.org/officeDocument/2006/relationships/slide" Target="slides/slide35.xml"/><Relationship Id="rId69" Type="http://schemas.openxmlformats.org/officeDocument/2006/relationships/slide" Target="slides/slide40.xml"/><Relationship Id="rId77" Type="http://schemas.openxmlformats.org/officeDocument/2006/relationships/slide" Target="slides/slide48.xml"/><Relationship Id="rId100" Type="http://schemas.openxmlformats.org/officeDocument/2006/relationships/slide" Target="slides/slide71.xml"/><Relationship Id="rId105" Type="http://schemas.openxmlformats.org/officeDocument/2006/relationships/slide" Target="slides/slide76.xml"/><Relationship Id="rId113" Type="http://schemas.openxmlformats.org/officeDocument/2006/relationships/slide" Target="slides/slide84.xml"/><Relationship Id="rId118" Type="http://schemas.openxmlformats.org/officeDocument/2006/relationships/slide" Target="slides/slide89.xml"/><Relationship Id="rId126" Type="http://schemas.openxmlformats.org/officeDocument/2006/relationships/slide" Target="slides/slide9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2.xml"/><Relationship Id="rId72" Type="http://schemas.openxmlformats.org/officeDocument/2006/relationships/slide" Target="slides/slide43.xml"/><Relationship Id="rId80" Type="http://schemas.openxmlformats.org/officeDocument/2006/relationships/slide" Target="slides/slide51.xml"/><Relationship Id="rId85" Type="http://schemas.openxmlformats.org/officeDocument/2006/relationships/slide" Target="slides/slide56.xml"/><Relationship Id="rId93" Type="http://schemas.openxmlformats.org/officeDocument/2006/relationships/slide" Target="slides/slide64.xml"/><Relationship Id="rId98" Type="http://schemas.openxmlformats.org/officeDocument/2006/relationships/slide" Target="slides/slide69.xml"/><Relationship Id="rId121" Type="http://schemas.openxmlformats.org/officeDocument/2006/relationships/slide" Target="slides/slide92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4.xml"/><Relationship Id="rId38" Type="http://schemas.openxmlformats.org/officeDocument/2006/relationships/slide" Target="slides/slide9.xml"/><Relationship Id="rId46" Type="http://schemas.openxmlformats.org/officeDocument/2006/relationships/slide" Target="slides/slide17.xml"/><Relationship Id="rId59" Type="http://schemas.openxmlformats.org/officeDocument/2006/relationships/slide" Target="slides/slide30.xml"/><Relationship Id="rId67" Type="http://schemas.openxmlformats.org/officeDocument/2006/relationships/slide" Target="slides/slide38.xml"/><Relationship Id="rId103" Type="http://schemas.openxmlformats.org/officeDocument/2006/relationships/slide" Target="slides/slide74.xml"/><Relationship Id="rId108" Type="http://schemas.openxmlformats.org/officeDocument/2006/relationships/slide" Target="slides/slide79.xml"/><Relationship Id="rId116" Type="http://schemas.openxmlformats.org/officeDocument/2006/relationships/slide" Target="slides/slide87.xml"/><Relationship Id="rId124" Type="http://schemas.openxmlformats.org/officeDocument/2006/relationships/slide" Target="slides/slide95.xml"/><Relationship Id="rId129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2.xml"/><Relationship Id="rId54" Type="http://schemas.openxmlformats.org/officeDocument/2006/relationships/slide" Target="slides/slide25.xml"/><Relationship Id="rId62" Type="http://schemas.openxmlformats.org/officeDocument/2006/relationships/slide" Target="slides/slide33.xml"/><Relationship Id="rId70" Type="http://schemas.openxmlformats.org/officeDocument/2006/relationships/slide" Target="slides/slide41.xml"/><Relationship Id="rId75" Type="http://schemas.openxmlformats.org/officeDocument/2006/relationships/slide" Target="slides/slide46.xml"/><Relationship Id="rId83" Type="http://schemas.openxmlformats.org/officeDocument/2006/relationships/slide" Target="slides/slide54.xml"/><Relationship Id="rId88" Type="http://schemas.openxmlformats.org/officeDocument/2006/relationships/slide" Target="slides/slide59.xml"/><Relationship Id="rId91" Type="http://schemas.openxmlformats.org/officeDocument/2006/relationships/slide" Target="slides/slide62.xml"/><Relationship Id="rId96" Type="http://schemas.openxmlformats.org/officeDocument/2006/relationships/slide" Target="slides/slide67.xml"/><Relationship Id="rId111" Type="http://schemas.openxmlformats.org/officeDocument/2006/relationships/slide" Target="slides/slide82.xml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7.xml"/><Relationship Id="rId49" Type="http://schemas.openxmlformats.org/officeDocument/2006/relationships/slide" Target="slides/slide20.xml"/><Relationship Id="rId57" Type="http://schemas.openxmlformats.org/officeDocument/2006/relationships/slide" Target="slides/slide28.xml"/><Relationship Id="rId106" Type="http://schemas.openxmlformats.org/officeDocument/2006/relationships/slide" Target="slides/slide77.xml"/><Relationship Id="rId114" Type="http://schemas.openxmlformats.org/officeDocument/2006/relationships/slide" Target="slides/slide85.xml"/><Relationship Id="rId119" Type="http://schemas.openxmlformats.org/officeDocument/2006/relationships/slide" Target="slides/slide90.xml"/><Relationship Id="rId127" Type="http://schemas.openxmlformats.org/officeDocument/2006/relationships/slide" Target="slides/slide9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.xml"/><Relationship Id="rId44" Type="http://schemas.openxmlformats.org/officeDocument/2006/relationships/slide" Target="slides/slide15.xml"/><Relationship Id="rId52" Type="http://schemas.openxmlformats.org/officeDocument/2006/relationships/slide" Target="slides/slide23.xml"/><Relationship Id="rId60" Type="http://schemas.openxmlformats.org/officeDocument/2006/relationships/slide" Target="slides/slide31.xml"/><Relationship Id="rId65" Type="http://schemas.openxmlformats.org/officeDocument/2006/relationships/slide" Target="slides/slide36.xml"/><Relationship Id="rId73" Type="http://schemas.openxmlformats.org/officeDocument/2006/relationships/slide" Target="slides/slide44.xml"/><Relationship Id="rId78" Type="http://schemas.openxmlformats.org/officeDocument/2006/relationships/slide" Target="slides/slide49.xml"/><Relationship Id="rId81" Type="http://schemas.openxmlformats.org/officeDocument/2006/relationships/slide" Target="slides/slide52.xml"/><Relationship Id="rId86" Type="http://schemas.openxmlformats.org/officeDocument/2006/relationships/slide" Target="slides/slide57.xml"/><Relationship Id="rId94" Type="http://schemas.openxmlformats.org/officeDocument/2006/relationships/slide" Target="slides/slide65.xml"/><Relationship Id="rId99" Type="http://schemas.openxmlformats.org/officeDocument/2006/relationships/slide" Target="slides/slide70.xml"/><Relationship Id="rId101" Type="http://schemas.openxmlformats.org/officeDocument/2006/relationships/slide" Target="slides/slide72.xml"/><Relationship Id="rId122" Type="http://schemas.openxmlformats.org/officeDocument/2006/relationships/slide" Target="slides/slide93.xml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0.xml"/><Relationship Id="rId109" Type="http://schemas.openxmlformats.org/officeDocument/2006/relationships/slide" Target="slides/slide80.xml"/><Relationship Id="rId34" Type="http://schemas.openxmlformats.org/officeDocument/2006/relationships/slide" Target="slides/slide5.xml"/><Relationship Id="rId50" Type="http://schemas.openxmlformats.org/officeDocument/2006/relationships/slide" Target="slides/slide21.xml"/><Relationship Id="rId55" Type="http://schemas.openxmlformats.org/officeDocument/2006/relationships/slide" Target="slides/slide26.xml"/><Relationship Id="rId76" Type="http://schemas.openxmlformats.org/officeDocument/2006/relationships/slide" Target="slides/slide47.xml"/><Relationship Id="rId97" Type="http://schemas.openxmlformats.org/officeDocument/2006/relationships/slide" Target="slides/slide68.xml"/><Relationship Id="rId104" Type="http://schemas.openxmlformats.org/officeDocument/2006/relationships/slide" Target="slides/slide75.xml"/><Relationship Id="rId120" Type="http://schemas.openxmlformats.org/officeDocument/2006/relationships/slide" Target="slides/slide91.xml"/><Relationship Id="rId125" Type="http://schemas.openxmlformats.org/officeDocument/2006/relationships/slide" Target="slides/slide9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2.xml"/><Relationship Id="rId92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1.xml"/><Relationship Id="rId45" Type="http://schemas.openxmlformats.org/officeDocument/2006/relationships/slide" Target="slides/slide16.xml"/><Relationship Id="rId66" Type="http://schemas.openxmlformats.org/officeDocument/2006/relationships/slide" Target="slides/slide37.xml"/><Relationship Id="rId87" Type="http://schemas.openxmlformats.org/officeDocument/2006/relationships/slide" Target="slides/slide58.xml"/><Relationship Id="rId110" Type="http://schemas.openxmlformats.org/officeDocument/2006/relationships/slide" Target="slides/slide81.xml"/><Relationship Id="rId115" Type="http://schemas.openxmlformats.org/officeDocument/2006/relationships/slide" Target="slides/slide86.xml"/><Relationship Id="rId131" Type="http://schemas.openxmlformats.org/officeDocument/2006/relationships/theme" Target="theme/theme1.xml"/><Relationship Id="rId61" Type="http://schemas.openxmlformats.org/officeDocument/2006/relationships/slide" Target="slides/slide32.xml"/><Relationship Id="rId82" Type="http://schemas.openxmlformats.org/officeDocument/2006/relationships/slide" Target="slides/slide5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AAB5630-C6E0-42C6-90E8-883B2D260A94}" type="datetimeFigureOut">
              <a:rPr lang="fr-FR" smtClean="0"/>
              <a:pPr/>
              <a:t>09/06/2011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5A4C040-7C14-448D-9076-A86E8DD82393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0377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31137" y="4560192"/>
            <a:ext cx="5848703" cy="4223016"/>
          </a:xfrm>
          <a:prstGeom prst="rect">
            <a:avLst/>
          </a:prstGeom>
        </p:spPr>
        <p:txBody>
          <a:bodyPr lIns="99048" tIns="49524" rIns="99048" bIns="49524"/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</p:spPr>
      </p:sp>
      <p:sp>
        <p:nvSpPr>
          <p:cNvPr id="2099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2031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4759" tIns="47380" rIns="94759" bIns="47380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71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0086"/>
            <a:ext cx="5852814" cy="43203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197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0086"/>
            <a:ext cx="5852814" cy="43203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>
                <a:solidFill>
                  <a:prstClr val="black"/>
                </a:solidFill>
              </a:rPr>
              <a:pPr/>
              <a:t>6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0086"/>
            <a:ext cx="5852814" cy="43203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016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16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0086"/>
            <a:ext cx="5852814" cy="43203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016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</p:spPr>
      </p:sp>
      <p:sp>
        <p:nvSpPr>
          <p:cNvPr id="50995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924" y="4561576"/>
            <a:ext cx="5365352" cy="432031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957" tIns="48479" rIns="96957" bIns="48479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630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22835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8275" y="738188"/>
            <a:ext cx="4456113" cy="3341687"/>
          </a:xfrm>
        </p:spPr>
      </p:sp>
      <p:sp>
        <p:nvSpPr>
          <p:cNvPr id="3330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36" tIns="47666" rIns="95336" bIns="4766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8275" y="738188"/>
            <a:ext cx="4456113" cy="3341687"/>
          </a:xfrm>
        </p:spPr>
      </p:sp>
      <p:sp>
        <p:nvSpPr>
          <p:cNvPr id="3332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36" tIns="47666" rIns="95336" bIns="4766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7218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800600" cy="3600450"/>
          </a:xfrm>
        </p:spPr>
      </p:sp>
      <p:sp>
        <p:nvSpPr>
          <p:cNvPr id="333721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193" y="4560086"/>
            <a:ext cx="5854450" cy="36888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99048" tIns="49524" rIns="99048" bIns="49524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8275" y="738188"/>
            <a:ext cx="4456113" cy="3341687"/>
          </a:xfrm>
        </p:spPr>
      </p:sp>
      <p:sp>
        <p:nvSpPr>
          <p:cNvPr id="3330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36" tIns="47666" rIns="95336" bIns="4766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60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/>
              <a:pPr/>
              <a:t>40</a:t>
            </a:fld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62146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194" y="4561576"/>
            <a:ext cx="5852814" cy="431882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21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727EC0-B35A-4747-9F4F-AB38B9B17D93}" type="slidenum">
              <a:rPr lang="fr-FR" smtClean="0"/>
              <a:pPr/>
              <a:t>41</a:t>
            </a:fld>
            <a:endParaRPr lang="fr-F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3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64194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731194" y="4561576"/>
            <a:ext cx="5852814" cy="431882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4195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FE58E4-79CC-4FD0-B7CE-378D1F0F8F4B}" type="slidenum">
              <a:rPr lang="fr-FR" smtClean="0"/>
              <a:pPr/>
              <a:t>44</a:t>
            </a:fld>
            <a:endParaRPr lang="fr-F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/>
              <a:pPr/>
              <a:t>45</a:t>
            </a:fld>
            <a:endParaRPr lang="fr-F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>
                <a:solidFill>
                  <a:prstClr val="black"/>
                </a:solidFill>
              </a:rPr>
              <a:pPr/>
              <a:t>46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8275" y="738188"/>
            <a:ext cx="4456113" cy="3341687"/>
          </a:xfrm>
        </p:spPr>
      </p:sp>
      <p:sp>
        <p:nvSpPr>
          <p:cNvPr id="3330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36" tIns="47666" rIns="95336" bIns="4766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6624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/>
              <a:pPr/>
              <a:t>49</a:t>
            </a:fld>
            <a:endParaRPr lang="fr-F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/>
              <a:pPr/>
              <a:t>50</a:t>
            </a:fld>
            <a:endParaRPr lang="fr-F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71362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194" y="4561576"/>
            <a:ext cx="5852814" cy="431882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1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7A0D2-D92C-4F34-8A10-F820DFC89E59}" type="slidenum">
              <a:rPr lang="fr-FR" smtClean="0"/>
              <a:pPr/>
              <a:t>52</a:t>
            </a:fld>
            <a:endParaRPr lang="fr-F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>
                <a:solidFill>
                  <a:prstClr val="black"/>
                </a:solidFill>
              </a:rPr>
              <a:pPr/>
              <a:t>54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253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>
                <a:solidFill>
                  <a:prstClr val="black"/>
                </a:solidFill>
              </a:rPr>
              <a:pPr/>
              <a:t>57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31137" y="4560192"/>
            <a:ext cx="5848703" cy="4223016"/>
          </a:xfrm>
          <a:prstGeom prst="rect">
            <a:avLst/>
          </a:prstGeom>
        </p:spPr>
        <p:txBody>
          <a:bodyPr lIns="99048" tIns="49524" rIns="99048" bIns="49524"/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>
                <a:solidFill>
                  <a:prstClr val="black"/>
                </a:solidFill>
              </a:rPr>
              <a:pPr/>
              <a:t>59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253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>
                <a:solidFill>
                  <a:prstClr val="black"/>
                </a:solidFill>
              </a:rPr>
              <a:pPr/>
              <a:t>66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29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3330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194" y="4561576"/>
            <a:ext cx="5852814" cy="432031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070" tIns="47535" rIns="95070" bIns="47535"/>
          <a:lstStyle/>
          <a:p>
            <a:pPr eaLnBrk="1" hangingPunct="1"/>
            <a:endParaRPr lang="en-US" smtClean="0"/>
          </a:p>
        </p:txBody>
      </p:sp>
      <p:sp>
        <p:nvSpPr>
          <p:cNvPr id="4833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C52F1F-9BAB-4709-A259-1DA87A2919B3}" type="slidenum">
              <a:rPr lang="fr-FR" smtClean="0">
                <a:solidFill>
                  <a:prstClr val="black"/>
                </a:solidFill>
              </a:rPr>
              <a:pPr/>
              <a:t>68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>
                <a:solidFill>
                  <a:prstClr val="black"/>
                </a:solidFill>
              </a:rPr>
              <a:pPr/>
              <a:t>69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>
                <a:solidFill>
                  <a:prstClr val="black"/>
                </a:solidFill>
              </a:rPr>
              <a:pPr/>
              <a:t>70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016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>
                <a:solidFill>
                  <a:prstClr val="black"/>
                </a:solidFill>
              </a:rPr>
              <a:pPr/>
              <a:t>72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8275" y="738188"/>
            <a:ext cx="4454525" cy="3341687"/>
          </a:xfrm>
          <a:ln>
            <a:solidFill>
              <a:srgbClr val="000000"/>
            </a:solidFill>
          </a:ln>
        </p:spPr>
      </p:sp>
      <p:sp>
        <p:nvSpPr>
          <p:cNvPr id="3020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36" tIns="47666" rIns="95336" bIns="47666"/>
          <a:lstStyle/>
          <a:p>
            <a:pPr defTabSz="823913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58888" y="722313"/>
            <a:ext cx="4797425" cy="3597275"/>
          </a:xfrm>
          <a:ln>
            <a:solidFill>
              <a:srgbClr val="000000"/>
            </a:solidFill>
          </a:ln>
        </p:spPr>
      </p:sp>
      <p:sp>
        <p:nvSpPr>
          <p:cNvPr id="304130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194" y="4560086"/>
            <a:ext cx="5852814" cy="432031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9039" tIns="49520" rIns="99039" bIns="49520"/>
          <a:lstStyle/>
          <a:p>
            <a:pPr defTabSz="912813" eaLnBrk="1" hangingPunct="1"/>
            <a:endParaRPr lang="en-US" smtClean="0"/>
          </a:p>
        </p:txBody>
      </p:sp>
      <p:sp>
        <p:nvSpPr>
          <p:cNvPr id="304131" name="Slide Number Placeholder 3"/>
          <p:cNvSpPr txBox="1">
            <a:spLocks noGrp="1"/>
          </p:cNvSpPr>
          <p:nvPr/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39" tIns="49520" rIns="99039" bIns="49520" anchor="b"/>
          <a:lstStyle/>
          <a:p>
            <a:pPr algn="r" defTabSz="989013" fontAlgn="base">
              <a:spcBef>
                <a:spcPct val="0"/>
              </a:spcBef>
              <a:spcAft>
                <a:spcPct val="0"/>
              </a:spcAft>
            </a:pPr>
            <a:fld id="{24C8C3A5-51ED-491D-AC77-D5C9C7FFE67C}" type="slidenum">
              <a:rPr lang="fr-FR" sz="1300">
                <a:solidFill>
                  <a:prstClr val="black"/>
                </a:solidFill>
              </a:rPr>
              <a:pPr algn="r" defTabSz="989013" fontAlgn="base">
                <a:spcBef>
                  <a:spcPct val="0"/>
                </a:spcBef>
                <a:spcAft>
                  <a:spcPct val="0"/>
                </a:spcAft>
              </a:pPr>
              <a:t>74</a:t>
            </a:fld>
            <a:endParaRPr lang="fr-FR" sz="13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8470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194" y="4560086"/>
            <a:ext cx="5852814" cy="43203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9048" tIns="49524" rIns="99048" bIns="49524"/>
          <a:lstStyle/>
          <a:p>
            <a:pPr eaLnBrk="1" hangingPunct="1"/>
            <a:endParaRPr lang="en-US" smtClean="0"/>
          </a:p>
        </p:txBody>
      </p:sp>
      <p:sp>
        <p:nvSpPr>
          <p:cNvPr id="584708" name="Slide Number Placeholder 3"/>
          <p:cNvSpPr txBox="1">
            <a:spLocks noGrp="1"/>
          </p:cNvSpPr>
          <p:nvPr/>
        </p:nvSpPr>
        <p:spPr bwMode="auto">
          <a:xfrm>
            <a:off x="4161420" y="9139533"/>
            <a:ext cx="3188132" cy="44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0227" tIns="0" rIns="20227" bIns="0" anchor="b"/>
          <a:lstStyle/>
          <a:p>
            <a:pPr algn="r" defTabSz="808038" eaLnBrk="0" fontAlgn="base" hangingPunct="0">
              <a:spcBef>
                <a:spcPct val="0"/>
              </a:spcBef>
              <a:spcAft>
                <a:spcPct val="0"/>
              </a:spcAft>
            </a:pPr>
            <a:fld id="{BF548F9F-D7D5-48A6-B37B-7A2DEAC13956}" type="slidenum">
              <a:rPr lang="en-US" sz="1000" i="1">
                <a:solidFill>
                  <a:prstClr val="black"/>
                </a:solidFill>
                <a:latin typeface="Times New Roman" pitchFamily="18" charset="0"/>
              </a:rPr>
              <a:pPr algn="r" defTabSz="808038" eaLnBrk="0" fontAlgn="base" hangingPunct="0">
                <a:spcBef>
                  <a:spcPct val="0"/>
                </a:spcBef>
                <a:spcAft>
                  <a:spcPct val="0"/>
                </a:spcAft>
              </a:pPr>
              <a:t>75</a:t>
            </a:fld>
            <a:endParaRPr lang="en-US" sz="1000" i="1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7545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29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3330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194" y="4561576"/>
            <a:ext cx="5852814" cy="432031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070" tIns="47535" rIns="95070" bIns="47535"/>
          <a:lstStyle/>
          <a:p>
            <a:pPr eaLnBrk="1" hangingPunct="1"/>
            <a:endParaRPr lang="en-US" smtClean="0"/>
          </a:p>
        </p:txBody>
      </p:sp>
      <p:sp>
        <p:nvSpPr>
          <p:cNvPr id="4833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C52F1F-9BAB-4709-A259-1DA87A2919B3}" type="slidenum">
              <a:rPr lang="fr-FR" smtClean="0">
                <a:solidFill>
                  <a:prstClr val="black"/>
                </a:solidFill>
              </a:rPr>
              <a:pPr/>
              <a:t>80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3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9474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194" y="4561576"/>
            <a:ext cx="5852814" cy="432031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070" tIns="47535" rIns="95070" bIns="47535"/>
          <a:lstStyle/>
          <a:p>
            <a:pPr eaLnBrk="1" hangingPunct="1"/>
            <a:endParaRPr lang="en-US" smtClean="0"/>
          </a:p>
        </p:txBody>
      </p:sp>
      <p:sp>
        <p:nvSpPr>
          <p:cNvPr id="4894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801D1E-71E1-4094-B7B3-7BB5743F7E54}" type="slidenum">
              <a:rPr lang="fr-FR" smtClean="0">
                <a:solidFill>
                  <a:prstClr val="black"/>
                </a:solidFill>
              </a:rPr>
              <a:pPr/>
              <a:t>81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91522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194" y="4561576"/>
            <a:ext cx="5852814" cy="432031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070" tIns="47535" rIns="95070" bIns="47535"/>
          <a:lstStyle/>
          <a:p>
            <a:pPr eaLnBrk="1" hangingPunct="1"/>
            <a:endParaRPr lang="en-US" smtClean="0"/>
          </a:p>
        </p:txBody>
      </p:sp>
      <p:sp>
        <p:nvSpPr>
          <p:cNvPr id="4915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5F2480-C6BD-40E1-976E-0027FAE9733A}" type="slidenum">
              <a:rPr lang="fr-FR" smtClean="0">
                <a:solidFill>
                  <a:prstClr val="black"/>
                </a:solidFill>
              </a:rPr>
              <a:pPr/>
              <a:t>82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69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93570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194" y="4561576"/>
            <a:ext cx="5852814" cy="432031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070" tIns="47535" rIns="95070" bIns="47535"/>
          <a:lstStyle/>
          <a:p>
            <a:pPr eaLnBrk="1" hangingPunct="1"/>
            <a:endParaRPr lang="en-US" smtClean="0"/>
          </a:p>
        </p:txBody>
      </p:sp>
      <p:sp>
        <p:nvSpPr>
          <p:cNvPr id="4935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5097CB-66E5-490D-AA1C-9593B630D485}" type="slidenum">
              <a:rPr lang="fr-FR" smtClean="0">
                <a:solidFill>
                  <a:prstClr val="black"/>
                </a:solidFill>
              </a:rPr>
              <a:pPr/>
              <a:t>83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6"/>
          <p:cNvSpPr txBox="1">
            <a:spLocks noGrp="1" noChangeArrowheads="1"/>
          </p:cNvSpPr>
          <p:nvPr/>
        </p:nvSpPr>
        <p:spPr bwMode="auto">
          <a:xfrm>
            <a:off x="4146699" y="9120172"/>
            <a:ext cx="3168502" cy="48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40" tIns="47470" rIns="94940" bIns="47470" anchor="b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73C5E6-ADC9-458E-9307-81AC4C12319E}" type="slidenum">
              <a:rPr lang="en-GB" sz="1200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84</a:t>
            </a:fld>
            <a:endParaRPr lang="en-GB" sz="12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95619" name="Text Box 1"/>
          <p:cNvSpPr txBox="1">
            <a:spLocks noChangeArrowheads="1"/>
          </p:cNvSpPr>
          <p:nvPr/>
        </p:nvSpPr>
        <p:spPr bwMode="auto">
          <a:xfrm>
            <a:off x="1022363" y="720797"/>
            <a:ext cx="5270477" cy="359952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95620" name="Text Box 2"/>
          <p:cNvSpPr>
            <a:spLocks noGrp="1" noChangeArrowheads="1"/>
          </p:cNvSpPr>
          <p:nvPr>
            <p:ph type="body"/>
          </p:nvPr>
        </p:nvSpPr>
        <p:spPr bwMode="auto">
          <a:xfrm>
            <a:off x="731194" y="4560086"/>
            <a:ext cx="5852814" cy="432031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8998" tIns="49679" rIns="98998" bIns="49679"/>
          <a:lstStyle/>
          <a:p>
            <a:pPr eaLnBrk="1" hangingPunct="1">
              <a:spcBef>
                <a:spcPts val="600"/>
              </a:spcBef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0825" algn="l"/>
              </a:tabLst>
            </a:pPr>
            <a:endParaRPr lang="en-GB" smtClean="0"/>
          </a:p>
          <a:p>
            <a:pPr eaLnBrk="1" hangingPunct="1">
              <a:spcBef>
                <a:spcPts val="600"/>
              </a:spcBef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0825" algn="l"/>
              </a:tabLst>
            </a:pPr>
            <a:r>
              <a:rPr lang="en-GB" smtClean="0"/>
              <a:t>Pattern di paralleliz che sono riutilizzabli come servizi da utneti esterni allì’infrastruttura che è un grado di offrlirli</a:t>
            </a:r>
          </a:p>
          <a:p>
            <a:pPr eaLnBrk="1" hangingPunct="1">
              <a:spcBef>
                <a:spcPts val="600"/>
              </a:spcBef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0825" algn="l"/>
              </a:tabLst>
            </a:pPr>
            <a:endParaRPr lang="en-GB" smtClean="0"/>
          </a:p>
          <a:p>
            <a:pPr eaLnBrk="1" hangingPunct="1">
              <a:spcBef>
                <a:spcPts val="600"/>
              </a:spcBef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0825" algn="l"/>
              </a:tabLst>
            </a:pPr>
            <a:endParaRPr lang="en-GB" smtClean="0"/>
          </a:p>
          <a:p>
            <a:pPr eaLnBrk="1" hangingPunct="1">
              <a:spcBef>
                <a:spcPts val="600"/>
              </a:spcBef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0825" algn="l"/>
              </a:tabLst>
            </a:pPr>
            <a:endParaRPr lang="en-GB" smtClean="0"/>
          </a:p>
          <a:p>
            <a:pPr eaLnBrk="1" hangingPunct="1">
              <a:spcBef>
                <a:spcPts val="600"/>
              </a:spcBef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0825" algn="l"/>
              </a:tabLst>
            </a:pPr>
            <a:endParaRPr lang="en-GB" smtClean="0"/>
          </a:p>
          <a:p>
            <a:pPr eaLnBrk="1" hangingPunct="1">
              <a:spcBef>
                <a:spcPts val="600"/>
              </a:spcBef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0825" algn="l"/>
              </a:tabLst>
            </a:pPr>
            <a:endParaRPr lang="en-GB" smtClean="0"/>
          </a:p>
          <a:p>
            <a:pPr eaLnBrk="1" hangingPunct="1">
              <a:spcBef>
                <a:spcPts val="600"/>
              </a:spcBef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0825" algn="l"/>
              </a:tabLst>
            </a:pPr>
            <a:endParaRPr lang="en-GB" smtClean="0"/>
          </a:p>
          <a:p>
            <a:pPr eaLnBrk="1" hangingPunct="1">
              <a:spcBef>
                <a:spcPts val="600"/>
              </a:spcBef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0825" algn="l"/>
              </a:tabLst>
            </a:pPr>
            <a:r>
              <a:rPr lang="en-GB" smtClean="0"/>
              <a:t>A common trend in business services oriented application design is to provide tools to let managers compose services from a logical point of view, to compose what represents the functional requirements, and by hiding the complexity of implementation details. Management of grid parallelism may appear to some extent as a technical consideration when some managers may prefer to handle only a policy definition.</a:t>
            </a:r>
          </a:p>
          <a:p>
            <a:pPr eaLnBrk="1" hangingPunct="1">
              <a:spcBef>
                <a:spcPts val="600"/>
              </a:spcBef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0825" algn="l"/>
              </a:tabLst>
            </a:pPr>
            <a:r>
              <a:rPr lang="en-GB" smtClean="0"/>
              <a:t>Anyway, if managers may compose such high level functional services, these high level functional services may internally be composed of more technical services implementing for example parallel services.</a:t>
            </a:r>
          </a:p>
          <a:p>
            <a:pPr eaLnBrk="1" hangingPunct="1">
              <a:spcBef>
                <a:spcPts val="600"/>
              </a:spcBef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0825" algn="l"/>
              </a:tabLst>
            </a:pPr>
            <a:r>
              <a:rPr lang="en-GB" smtClean="0"/>
              <a:t>Thus, exposing parallel mechanisms as services is a way to be able to compose them, for example with a common workflow language, and is independent on whether technical mechanisms will be available or not at the higher business level.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016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71362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194" y="4561577"/>
            <a:ext cx="5852814" cy="431882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1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7A0D2-D92C-4F34-8A10-F820DFC89E59}" type="slidenum">
              <a:rPr lang="fr-FR" smtClean="0">
                <a:solidFill>
                  <a:prstClr val="black"/>
                </a:solidFill>
              </a:rPr>
              <a:pPr/>
              <a:t>87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71362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194" y="4561576"/>
            <a:ext cx="5852814" cy="431882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1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7A0D2-D92C-4F34-8A10-F820DFC89E59}" type="slidenum">
              <a:rPr lang="fr-FR" smtClean="0">
                <a:solidFill>
                  <a:prstClr val="black"/>
                </a:solidFill>
              </a:rPr>
              <a:pPr/>
              <a:t>90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/>
              <a:pPr/>
              <a:t>91</a:t>
            </a:fld>
            <a:endParaRPr lang="fr-FR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669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194" y="4561576"/>
            <a:ext cx="5852814" cy="431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31137" y="4560192"/>
            <a:ext cx="5848703" cy="4223016"/>
          </a:xfrm>
          <a:prstGeom prst="rect">
            <a:avLst/>
          </a:prstGeom>
        </p:spPr>
        <p:txBody>
          <a:bodyPr lIns="99048" tIns="49524" rIns="99048" bIns="49524"/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27/01/2009</a:t>
            </a:r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80000"/>
              <a:defRPr sz="2400"/>
            </a:lvl1pPr>
            <a:lvl2pPr>
              <a:defRPr sz="2200"/>
            </a:lvl2pPr>
            <a:lvl3pPr>
              <a:buFont typeface="Arial" pitchFamily="34" charset="0"/>
              <a:buChar char="▫"/>
              <a:defRPr sz="2000"/>
            </a:lvl3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07BF3-B90E-4C91-95B8-DDAF21621337}" type="datetime1">
              <a:rPr lang="fr-FR" smtClean="0"/>
              <a:pPr/>
              <a:t>09/06/2011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74AC-D4B7-469B-B35B-3FDF87EB11B1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93BC-6FAB-4CF9-8CD1-C59307113C1A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D795-77E2-4FA0-9DE6-A617148ADC8F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FB84-15D6-4173-9DD0-07D01F8CD501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C9C2-F882-4722-A201-4780C7B87D2E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77C9D-91E1-4FF9-9E1F-6FB38815546B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E115-5445-41F5-A699-244058571688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D026-D55E-4BE1-9019-6A570299C9C2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5FC1-508D-4D76-99D2-6129D18F9249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ille"/>
          <p:cNvPicPr>
            <a:picLocks noChangeAspect="1"/>
          </p:cNvPicPr>
          <p:nvPr userDrawn="1"/>
        </p:nvPicPr>
        <p:blipFill>
          <a:blip r:embed="rId2" cstate="print"/>
          <a:srcRect l="1562" t="3" r="1564" b="61312"/>
          <a:stretch>
            <a:fillRect/>
          </a:stretch>
        </p:blipFill>
        <p:spPr>
          <a:xfrm>
            <a:off x="142844" y="2071678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57290" y="2130425"/>
            <a:ext cx="7100910" cy="165576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 Black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27/01/2009</a:t>
            </a:r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  <p:pic>
        <p:nvPicPr>
          <p:cNvPr id="7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571480"/>
            <a:ext cx="3406370" cy="78581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8" name="Picture 34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5929330"/>
            <a:ext cx="2729395" cy="57636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87224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80000"/>
              <a:defRPr sz="2400"/>
            </a:lvl1pPr>
            <a:lvl2pPr>
              <a:defRPr sz="2200"/>
            </a:lvl2pPr>
            <a:lvl3pPr>
              <a:buFont typeface="Arial" pitchFamily="34" charset="0"/>
              <a:buChar char="▫"/>
              <a:defRPr sz="2000"/>
            </a:lvl3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07BF3-B90E-4C91-95B8-DDAF21621337}" type="datetime1">
              <a:rPr lang="fr-FR" smtClean="0"/>
              <a:pPr/>
              <a:t>09/06/2011</a:t>
            </a:fld>
            <a:endParaRPr lang="fr-BE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835EEE-BBA6-4479-BF4E-64C1225CAA4E}" type="slidenum">
              <a:rPr lang="fr-BE" smtClean="0"/>
              <a:pPr/>
              <a:t>‹#›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74AC-D4B7-469B-B35B-3FDF87EB11B1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93BC-6FAB-4CF9-8CD1-C59307113C1A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D795-77E2-4FA0-9DE6-A617148ADC8F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FB84-15D6-4173-9DD0-07D01F8CD501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C9C2-F882-4722-A201-4780C7B87D2E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77C9D-91E1-4FF9-9E1F-6FB38815546B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E115-5445-41F5-A699-244058571688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D026-D55E-4BE1-9019-6A570299C9C2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5FC1-508D-4D76-99D2-6129D18F9249}" type="datetime1">
              <a:rPr lang="fr-FR" smtClean="0"/>
              <a:pPr/>
              <a:t>09/06/2011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ille"/>
          <p:cNvPicPr>
            <a:picLocks noChangeAspect="1"/>
          </p:cNvPicPr>
          <p:nvPr userDrawn="1"/>
        </p:nvPicPr>
        <p:blipFill>
          <a:blip r:embed="rId2" cstate="print"/>
          <a:srcRect l="1562" t="3" r="1564" b="61312"/>
          <a:stretch>
            <a:fillRect/>
          </a:stretch>
        </p:blipFill>
        <p:spPr>
          <a:xfrm>
            <a:off x="142844" y="2071678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57290" y="2130425"/>
            <a:ext cx="7100910" cy="165576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 Black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27/01/2009</a:t>
            </a:r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white"/>
                </a:solidFill>
              </a:rPr>
              <a:pPr/>
              <a:t>‹#›</a:t>
            </a:fld>
            <a:endParaRPr lang="fr-BE">
              <a:solidFill>
                <a:prstClr val="white"/>
              </a:solidFill>
            </a:endParaRPr>
          </a:p>
        </p:txBody>
      </p:sp>
      <p:pic>
        <p:nvPicPr>
          <p:cNvPr id="7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571480"/>
            <a:ext cx="3406370" cy="78581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8" name="Picture 34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5929330"/>
            <a:ext cx="2729395" cy="57636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87224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80000"/>
              <a:defRPr sz="2400"/>
            </a:lvl1pPr>
            <a:lvl2pPr>
              <a:defRPr sz="2200"/>
            </a:lvl2pPr>
            <a:lvl3pPr>
              <a:buFont typeface="Arial" pitchFamily="34" charset="0"/>
              <a:buChar char="▫"/>
              <a:defRPr sz="2000"/>
            </a:lvl3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07BF3-B90E-4C91-95B8-DDAF2162133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835EEE-BBA6-4479-BF4E-64C1225CAA4E}" type="slidenum">
              <a:rPr lang="fr-BE" smtClean="0">
                <a:solidFill>
                  <a:prstClr val="white"/>
                </a:solidFill>
              </a:rPr>
              <a:pPr/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74AC-D4B7-469B-B35B-3FDF87EB11B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white"/>
                </a:solidFill>
              </a:rPr>
              <a:pPr/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93BC-6FAB-4CF9-8CD1-C59307113C1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white"/>
                </a:solidFill>
              </a:rPr>
              <a:pPr/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D795-77E2-4FA0-9DE6-A617148ADC8F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white"/>
                </a:solidFill>
              </a:rPr>
              <a:pPr/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FB84-15D6-4173-9DD0-07D01F8CD50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white"/>
                </a:solidFill>
              </a:rPr>
              <a:pPr/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C9C2-F882-4722-A201-4780C7B87D2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white"/>
                </a:solidFill>
              </a:rPr>
              <a:pPr/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77C9D-91E1-4FF9-9E1F-6FB38815546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white"/>
                </a:solidFill>
              </a:rPr>
              <a:pPr/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E115-5445-41F5-A699-24405857168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white"/>
                </a:solidFill>
              </a:rPr>
              <a:pPr/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D026-D55E-4BE1-9019-6A570299C9C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white"/>
                </a:solidFill>
              </a:rPr>
              <a:pPr/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5FC1-508D-4D76-99D2-6129D18F924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white"/>
                </a:solidFill>
              </a:rPr>
              <a:pPr/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E41-8B30-4C9C-A61C-EC216434A68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2E15F-660D-4A34-A4EA-6B6D6AD5A53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B605D-9CDE-4A7C-B8F4-18557F07D98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1E5B-7B97-4024-A302-033345DFD62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B860-B678-48AE-899B-1ECFE72EE90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4E0A-7BA0-4968-AACF-64B85DB6CF9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C1A9-8884-4CCD-B0E2-4C36E3E7DC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042E-E971-440A-97B7-610CA322C5B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40D34-8380-46DA-9794-68FE54F65A9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0C1D-152C-4F23-B6C6-493187F5295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50445-9CE1-4502-AC42-6C0F5117F6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5091-62DD-4E0F-8247-99C164229DFB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2331D-51C5-4FA8-90DE-0106C70B1A21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4EBB-338A-4551-8B15-97B07E58983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E84D8-1E1B-4938-9769-F232D4D0BC75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E2E54-341D-4441-BE50-047BBD9B73FC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7C07E-941C-4C91-9F22-7903B4C42C1C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A3CDE-5ED7-4A16-824A-FD9EC0FA196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4DCA3-5F6D-4249-81D5-1E9EE940AA8B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C9939-3434-41F3-A17C-1A39F27BD3D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46BA-6BBB-4572-83A5-C5F3843CB2C3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4E51B-88E3-4C52-9D70-1817640AB5F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D14A0-1716-47F8-B19E-939C0E7DFD7F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AAAF4-EC4D-4A9B-9AAE-30A97F1EF90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77C91-0D63-487F-B244-902548A8A6EF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14292-EA4A-4C5D-B668-6B881434DD7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5900C-4950-4B5F-A262-814067187299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291DB-AD2E-41FE-B0B8-F27C4FD8740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F32A4-1C06-45D2-9BEF-EE6847AE1BF2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94724-1C80-40D6-B513-D081C48B86C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8E0F5-F5F9-4342-A7A4-AE91FCDF41B5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68032-687F-4616-8720-4D9DC3D2603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F9BBE-6040-4907-925D-EA8D0898C19E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A06C9-4927-4E3A-8CF9-CE534ED73BC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A3300-B160-4B50-B0C3-CE62391800BA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1B9D0-9076-456A-9F7A-FDC3C3A1E37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A3534-E73D-4AA5-AF48-DED35799EEC8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DA7A5-1E03-4010-B3AC-CC771AA9CE23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CB9DB-72D5-42BB-BA5E-574639AFCE51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D8BDA-787D-4862-8F79-00F6ACE57C2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E70B2-CEDF-442D-9370-CC2855964258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15AE9-5C0C-45F3-87BD-5F4D6C7C0941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81FD7-A06E-46F8-8FBB-6C2EEB1FE2EC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06E35-B1A6-4D74-BEDE-1F434D45F81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303B2-D67E-4A90-8A52-BD7400ED7031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B9022-E973-4F40-9A1D-C03F68AC7BD5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6D99E-CBBD-4490-847C-6AF47563DF50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24B58-5C56-4384-B57C-B7B8DCBF5B0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D0482-7D43-40B3-B557-3B7C5BF346AF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D4B08-271C-45D1-83C6-94FD4CE88D8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1A4E5-2E40-4B3D-8B4B-7BED7E6A29A4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7C3BB-B6BA-456C-A880-86A4E69CDCF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29DAB-2F35-4ADF-B166-D159096406A8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73B2D-91FB-4F8C-B004-5934368752D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62494-F55A-4D0F-9320-4BA646025257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EA79D-5C9C-4DB5-B326-2CCA8FB659A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3578E-AF88-455E-B29C-14F87EBF72E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D2AA9-21AE-449C-9D74-FAE26D5B137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08E42-4A94-4AF2-B249-EEDAF3C0FFC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31A13-7A96-4B35-9419-B5A33DA36D3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DF544-6728-4E91-8293-86C76E599CB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08F07-11B9-42D4-A111-CFED7DD7592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EA9C3-D387-4D0E-9AFB-E8C6BE9E79B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5429E-83FE-4B7D-9042-C2655F82B71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1130E-4BA5-43EA-8326-1B219A67239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418B9-8070-489F-AC84-885ADCE45E6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528AE-5B5A-4AED-A747-97FD189848E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F11F2-0185-4B16-BCC6-6AE1A631602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D43A6-42FD-4170-819D-220072DF2B4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9CD5B-24EC-48AF-A2EF-0B148982B6F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1081D-67B7-4883-91A9-C924543DBC8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CC2CF-F403-4E04-B76A-1429C503ECB4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BD31B-07B0-4DA4-9C5D-E8A436CD5DB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A11E5-F09D-4B48-A711-1C2F89C589A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F7261-1CC5-40CE-AB27-5401F185DB4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09415-5E1B-4915-AE47-EF3A6F9B6EC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462C7-1548-492C-B48C-BFF0DEAD2D6C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86013-AE48-4D15-8D5E-3D92295D723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2EC8-2C4B-49DA-A7B7-E1BB356BCC9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A3300-B160-4B50-B0C3-CE62391800BA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1B9D0-9076-456A-9F7A-FDC3C3A1E37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A3534-E73D-4AA5-AF48-DED35799EEC8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DA7A5-1E03-4010-B3AC-CC771AA9CE23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CB9DB-72D5-42BB-BA5E-574639AFCE51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D8BDA-787D-4862-8F79-00F6ACE57C26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E70B2-CEDF-442D-9370-CC2855964258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15AE9-5C0C-45F3-87BD-5F4D6C7C0941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81FD7-A06E-46F8-8FBB-6C2EEB1FE2EC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06E35-B1A6-4D74-BEDE-1F434D45F818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303B2-D67E-4A90-8A52-BD7400ED7031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B9022-E973-4F40-9A1D-C03F68AC7BD5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6D99E-CBBD-4490-847C-6AF47563DF50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24B58-5C56-4384-B57C-B7B8DCBF5B0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D0482-7D43-40B3-B557-3B7C5BF346AF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D4B08-271C-45D1-83C6-94FD4CE88D8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1A4E5-2E40-4B3D-8B4B-7BED7E6A29A4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7C3BB-B6BA-456C-A880-86A4E69CDCF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29DAB-2F35-4ADF-B166-D159096406A8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73B2D-91FB-4F8C-B004-5934368752D4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62494-F55A-4D0F-9320-4BA646025257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EA79D-5C9C-4DB5-B326-2CCA8FB659AA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99B-D108-41F2-BB38-4948C89FCFF0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2B90-C050-45B4-9CCC-0C783A3CC0B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DD0B-5DA0-49BA-B59C-9DDE558660D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79D7-33FA-4650-B4E8-EB05DEA5EC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490A-8D3C-453D-B17D-B22B519E75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22A2-6BB4-4978-9902-1A9A3377981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09115-034B-4CAE-8E5F-77E6203197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9674-F685-40CE-A76B-FFC681DAB79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733D-C6F7-4BA8-B84D-574168484F0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43DB-772D-4188-A260-BB9D0631FDE8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A4E8-08E0-49A6-B78D-1956FCCE8BB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D29B2-4ADF-4C71-8BAA-F063571BF9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56F1-AA1D-49BF-87D4-FBE8139A9A4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7D5E-91EF-48F8-A3C3-3C7113A1CD6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AF4C-DDB0-4E62-9251-D2F4D472663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8EA5-B093-465A-BD76-9C11AC142F54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98D4-19DC-4F3A-AF9E-B2C9269F6B2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3AB7-C476-4D48-BA83-A9287C3EB6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BEDC-0A33-464D-8070-C351AF74B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B74C0-A21B-4B76-8734-9C94DEB3EE5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55C2E-90AB-4EAA-8AE6-EEB4E951CD6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8FA0C-C97B-4154-A6E8-9B9A8362332E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60070-3538-475C-9EE0-49C004B81B7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6C197-E404-4B19-849C-3C1DE9ECB86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8DCD1-EFF1-4959-9A3E-2B9CEB7E0A4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84CE0-D01D-46AE-BDF2-36C84934B57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19540-317D-4D63-A7D2-136B2AAB8D5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4F2CC-D3A7-4300-9D9F-BC7E9EC0609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42FA9-6011-43AD-AA89-1CCD6D02592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B8882-1036-4DAA-9B21-4848D61AB58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4AFDF-A298-4825-81BC-79F394EF9D0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C2A88-5AD9-43A0-AFC8-EB55A32D7A7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8F2F4-00CC-4D9D-8A5C-4C83B06096E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0DB9C-3A1C-44B6-816C-DC2EDFF018B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E76CF-A3DA-453B-A55D-06D7044F5E4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C06F6-DE75-4645-BA88-65B6A4E62B1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DBA1F-573E-4357-A443-96A832B7569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9402E-36CD-4F81-BA07-E64CA47F81A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D52DF-5B3B-4163-A772-5BE6BECCDF0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37E40-AFDB-454C-8F24-512F2CA948CE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712FA-C2BC-4B19-96D1-E69AAFB14CD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FD11B-473B-4E90-826C-586D190DBD10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F4B1B-A0B4-4891-8EDC-89DB3095C93F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3578E-AF88-455E-B29C-14F87EBF72E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D2AA9-21AE-449C-9D74-FAE26D5B137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08E42-4A94-4AF2-B249-EEDAF3C0FFC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31A13-7A96-4B35-9419-B5A33DA36D3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DF544-6728-4E91-8293-86C76E599CB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08F07-11B9-42D4-A111-CFED7DD7592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EA9C3-D387-4D0E-9AFB-E8C6BE9E79B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5429E-83FE-4B7D-9042-C2655F82B71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1130E-4BA5-43EA-8326-1B219A67239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418B9-8070-489F-AC84-885ADCE45E6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528AE-5B5A-4AED-A747-97FD189848E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tint val="75000"/>
                  </a:prstClr>
                </a:solidFill>
              </a:rPr>
              <a:t>27/01/2009</a:t>
            </a:r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3C66A-07B0-4875-88E4-0DFFDCD4316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2C451-4948-4CA2-A395-2359275AA419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58011-41BF-43F4-9897-03CC50F34BD3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283E0-3591-43D2-A249-D400DFDE8BD5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F03D-0608-49E1-819D-1BBA7093F627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39B2D-F630-4C28-9EE4-9DE7F53DF9ED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B5B4D-6EBE-4422-8F37-964C2C3A85E7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D986F-29F5-4E58-8282-5AF1BC0A10E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27697-0A9A-4C79-B03A-02A72C4B02E6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099A5-EA72-46C8-9E7F-A4DF13782F7A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AA4D8-3399-48AE-9FE8-5CFE7D16313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85812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24AC7-6387-420C-9DBF-430737FA1298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EFC21-854A-4EBD-968F-CF279B9390F5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16AD7-9577-4585-8F0F-0205D1381F19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92C30-89B1-486E-B33F-C074506EC24B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85812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091EB-0B9F-4080-B26A-CE86831729A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BDE20-A83D-4EA4-82BC-9BB1F782CE93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85812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D7184-7886-4CF2-ADEA-72EF9F3F906A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D70C8-4119-48FF-B616-7ACBADC7077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5C027-B0EC-4023-8698-602DCA1CC7A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F3D61-3A13-4442-8BAD-FD4CBB2BF852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hoto Route vers l'infini.jpg"/>
          <p:cNvPicPr>
            <a:picLocks noChangeAspect="1"/>
          </p:cNvPicPr>
          <p:nvPr userDrawn="1"/>
        </p:nvPicPr>
        <p:blipFill>
          <a:blip r:embed="rId2" cstate="print"/>
          <a:srcRect l="885" t="14986" b="26444"/>
          <a:stretch>
            <a:fillRect/>
          </a:stretch>
        </p:blipFill>
        <p:spPr>
          <a:xfrm>
            <a:off x="304800" y="2362200"/>
            <a:ext cx="8534400" cy="2895600"/>
          </a:xfrm>
          <a:prstGeom prst="roundRect">
            <a:avLst>
              <a:gd name="adj" fmla="val 124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209800"/>
            <a:ext cx="7772400" cy="2362200"/>
          </a:xfr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fr-FR" sz="2800" kern="1200" dirty="0" smtClean="0">
                <a:solidFill>
                  <a:srgbClr val="1C2F6B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ED556-32CC-4EDB-8896-5C40C666360B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F7A8A-938B-418C-B072-449020A1481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1B3C4-B749-4240-A5C3-663DD61A9FFF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C7258-873A-4658-9D47-B1313DEC0FD5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1959C-89E3-49A8-8E8F-2EDA92F888E7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7CDCA-C02F-4844-8052-E1C7DE29BB17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546EB-B8D1-4C3E-AC77-856B64321DFB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A3137-B168-4378-B837-1A9F309F6219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34961-8D8D-44E9-B753-36DAF506EF6E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4886E-1930-4AA8-85B0-D4F701A6285C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E40C0-08CC-4090-A582-C23D7B4E7A33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C0362-D72A-48C7-AA90-E0E732555C8E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9C429-8F6C-400B-A37B-09F013003D41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tint val="75000"/>
                  </a:prstClr>
                </a:solidFill>
              </a:rPr>
              <a:t>27/01/2009</a:t>
            </a:r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3C66A-07B0-4875-88E4-0DFFDCD4316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2C451-4948-4CA2-A395-2359275AA419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58011-41BF-43F4-9897-03CC50F34BD3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283E0-3591-43D2-A249-D400DFDE8BD5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F03D-0608-49E1-819D-1BBA7093F627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39B2D-F630-4C28-9EE4-9DE7F53DF9ED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B5B4D-6EBE-4422-8F37-964C2C3A85E7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D986F-29F5-4E58-8282-5AF1BC0A10E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27697-0A9A-4C79-B03A-02A72C4B02E6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099A5-EA72-46C8-9E7F-A4DF13782F7A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AA4D8-3399-48AE-9FE8-5CFE7D16313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85812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24AC7-6387-420C-9DBF-430737FA1298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EFC21-854A-4EBD-968F-CF279B9390F5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16AD7-9577-4585-8F0F-0205D1381F19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92C30-89B1-486E-B33F-C074506EC24B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85812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091EB-0B9F-4080-B26A-CE86831729A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BDE20-A83D-4EA4-82BC-9BB1F782CE93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85812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D7184-7886-4CF2-ADEA-72EF9F3F906A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D70C8-4119-48FF-B616-7ACBADC7077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5C027-B0EC-4023-8698-602DCA1CC7AC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F3D61-3A13-4442-8BAD-FD4CBB2BF852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hoto Route vers l'infini.jpg"/>
          <p:cNvPicPr>
            <a:picLocks noChangeAspect="1"/>
          </p:cNvPicPr>
          <p:nvPr userDrawn="1"/>
        </p:nvPicPr>
        <p:blipFill>
          <a:blip r:embed="rId2" cstate="print"/>
          <a:srcRect l="885" t="14986" b="26444"/>
          <a:stretch>
            <a:fillRect/>
          </a:stretch>
        </p:blipFill>
        <p:spPr>
          <a:xfrm>
            <a:off x="304800" y="2362200"/>
            <a:ext cx="8534400" cy="2895600"/>
          </a:xfrm>
          <a:prstGeom prst="roundRect">
            <a:avLst>
              <a:gd name="adj" fmla="val 124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209800"/>
            <a:ext cx="7772400" cy="2362200"/>
          </a:xfr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fr-FR" sz="2800" kern="1200" dirty="0" smtClean="0">
                <a:solidFill>
                  <a:srgbClr val="1C2F6B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ED556-32CC-4EDB-8896-5C40C666360B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F7A8A-938B-418C-B072-449020A1481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4EDE49-19C5-4452-ABDD-8977A3AF095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F0D7B-0555-4B71-851C-6D18B427BF63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hoto Route vers l'infini.jpg"/>
          <p:cNvPicPr>
            <a:picLocks noChangeAspect="1"/>
          </p:cNvPicPr>
          <p:nvPr userDrawn="1"/>
        </p:nvPicPr>
        <p:blipFill>
          <a:blip r:embed="rId2" cstate="print"/>
          <a:srcRect l="885" t="14986" b="26444"/>
          <a:stretch>
            <a:fillRect/>
          </a:stretch>
        </p:blipFill>
        <p:spPr>
          <a:xfrm>
            <a:off x="304800" y="2362200"/>
            <a:ext cx="8534400" cy="2895600"/>
          </a:xfrm>
          <a:prstGeom prst="roundRect">
            <a:avLst>
              <a:gd name="adj" fmla="val 124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209800"/>
            <a:ext cx="7772400" cy="2362200"/>
          </a:xfr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fr-FR" sz="2800" kern="1200" dirty="0" smtClean="0">
                <a:solidFill>
                  <a:srgbClr val="1C2F6B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ED556-32CC-4EDB-8896-5C40C666360B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F7A8A-938B-418C-B072-449020A14810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19CA9-215F-4D9D-AF36-E38C618F39D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543DB-355C-4534-9808-46320064CEB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C0235-5DF3-40A4-854C-38D4F901662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0EAE1-123F-4C42-9122-1473E45AB1E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1668A-023D-4BE4-B9DA-1D7F1919281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3D164-702D-4113-85C5-543DE6C6713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2F745-592C-427C-AB5B-47EAA97249F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AC639-1D26-4A31-8F4D-B817ECED7405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38B95-9609-4736-B3A8-3FE56255F7B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12455-3A85-4D2F-9247-357B1407249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ADE94-2F6A-4F5F-AD07-4691DAB449F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F4514-6EB5-4642-B3E1-673AC5CDCB4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16C7F-ADFF-49AB-99B7-E0D5FE44701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0CFBE-8D8F-4D1C-97A8-8B16C0F472E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08C36-F97D-424A-B300-FF0147DE71C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4DAF7-E57A-4AAA-8AB4-CDCFB70F053C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8D4D8-196C-443D-9400-C29342FB2A4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ACDD3-BC91-4C26-B5A8-F0EA8662315C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ACE7A-0883-4C2C-855D-5804E79C1AC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C0C34-6664-4364-B911-79F5B9E9E58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52C3E-EABD-40D3-B6E0-E5CF46D68C9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91259-CC86-482C-B4E2-BFE9B89C44A6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7CE64-487E-4B32-B58A-6D6730AD9D2F}" type="slidenum">
              <a:rPr lang="fr-F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80000"/>
              <a:defRPr sz="2400"/>
            </a:lvl1pPr>
            <a:lvl2pPr>
              <a:defRPr sz="2200"/>
            </a:lvl2pPr>
            <a:lvl3pPr>
              <a:buFont typeface="Arial" pitchFamily="34" charset="0"/>
              <a:buChar char="▫"/>
              <a:defRPr sz="2000"/>
            </a:lvl3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47D88-4CA7-4FB9-8935-4F301E7E32E6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F49AD-6BFD-41C8-B2FD-489BB61F4E4E}" type="datetime1">
              <a:rPr lang="fr-FR"/>
              <a:pPr>
                <a:defRPr/>
              </a:pPr>
              <a:t>09/06/2011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192FE-75F0-41F5-A3C9-96DEE32D8D0D}" type="datetime1">
              <a:rPr lang="fr-FR"/>
              <a:pPr>
                <a:defRPr/>
              </a:pPr>
              <a:t>09/06/2011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05AF2-7FDF-4CD9-9586-8880C75549AE}" type="datetime1">
              <a:rPr lang="fr-FR"/>
              <a:pPr>
                <a:defRPr/>
              </a:pPr>
              <a:t>09/06/2011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EAF8D-B355-4520-A0F3-4777689A2C71}" type="datetime1">
              <a:rPr lang="fr-FR"/>
              <a:pPr>
                <a:defRPr/>
              </a:pPr>
              <a:t>09/06/2011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36EFD-8BF9-4EEC-82A0-9FFEFED5A3FA}" type="datetime1">
              <a:rPr lang="fr-FR"/>
              <a:pPr>
                <a:defRPr/>
              </a:pPr>
              <a:t>09/06/2011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7573A-5F8E-451B-ACFF-31C9820AD0F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9C6F1-4284-4269-9440-5EB52F9B9A0A}" type="datetime1">
              <a:rPr lang="fr-FR"/>
              <a:pPr>
                <a:defRPr/>
              </a:pPr>
              <a:t>09/06/2011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8E39E-FE83-4996-BE0C-A2FED343CEA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1D2DF-D15B-4BED-84B6-27C6ABEA2766}" type="datetime1">
              <a:rPr lang="fr-FR"/>
              <a:pPr>
                <a:defRPr/>
              </a:pPr>
              <a:t>09/06/2011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02862-47F7-40C0-910F-8B0087D65A40}" type="datetime1">
              <a:rPr lang="fr-FR"/>
              <a:pPr>
                <a:defRPr/>
              </a:pPr>
              <a:t>09/06/2011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B1F2F-E71B-445A-9B25-2D1A5DD18311}" type="datetime1">
              <a:rPr lang="fr-FR"/>
              <a:pPr>
                <a:defRPr/>
              </a:pPr>
              <a:t>09/06/2011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B1C5F-8610-4F11-A479-0D349236AB54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F99D7-D4FC-4426-BB6F-D11D33AE7BE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85812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DC261-8B61-4AF9-952A-B4F3CC5E2393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B5C29-4579-47C4-9EFF-9193C14586E5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F067C4A-6991-4844-9D84-A891726E3EF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E8ACA3-04A6-4EEA-BF8B-15E8C9EB1C4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0F7A4F-59C4-4DDA-8D51-9BC28CCEC70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C196C0-9D74-44D7-B94D-6080070E96F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FA522F-A41C-4BF5-BB5C-28847DE419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B8983D6-C907-413D-8974-AF873115D1E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D9F930-0EC8-4DAB-AA78-89C98B8B7CEC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F96636-815C-4A19-B6BC-B86EFDF3AF7E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22E0C9-856C-4AD6-989E-399C9E36F6E1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12C4B90-E000-4A5E-9A24-9932DA5E398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F76EC0-BC9F-488E-B4A9-4CA6959C14BE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FE90AA-8F4C-43D6-B9B5-29F19F58E58F}" type="datetime1">
              <a:rPr lang="en-US">
                <a:solidFill>
                  <a:srgbClr val="000000"/>
                </a:solidFill>
              </a:rPr>
              <a:pPr/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DAF2D1-EC43-4106-9403-977E5F710DB1}" type="datetime1">
              <a:rPr lang="en-US">
                <a:solidFill>
                  <a:srgbClr val="000000"/>
                </a:solidFill>
              </a:rPr>
              <a:pPr/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7A2EEE-BDB3-4773-91F3-2729CF00CCE2}" type="datetime1">
              <a:rPr lang="en-US">
                <a:solidFill>
                  <a:srgbClr val="000000"/>
                </a:solidFill>
              </a:rPr>
              <a:pPr/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8C90C1-E36B-4B91-AE4F-ADD0918EEC7E}" type="datetime1">
              <a:rPr lang="en-US">
                <a:solidFill>
                  <a:srgbClr val="000000"/>
                </a:solidFill>
              </a:rPr>
              <a:pPr/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83677E-4694-45FD-B99F-AE0265F560B8}" type="datetime1">
              <a:rPr lang="en-US">
                <a:solidFill>
                  <a:srgbClr val="000000"/>
                </a:solidFill>
              </a:rPr>
              <a:pPr/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31D844-459E-425C-BB23-24D4D2C6FA01}" type="datetime1">
              <a:rPr lang="en-US">
                <a:solidFill>
                  <a:srgbClr val="000000"/>
                </a:solidFill>
              </a:rPr>
              <a:pPr/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87DE75-12D5-404E-ABFF-A5EFE92CEB75}" type="datetime1">
              <a:rPr lang="en-US">
                <a:solidFill>
                  <a:srgbClr val="000000"/>
                </a:solidFill>
              </a:rPr>
              <a:pPr/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62F6ED-490C-444F-94B7-2BF44930C4AC}" type="datetime1">
              <a:rPr lang="en-US">
                <a:solidFill>
                  <a:srgbClr val="000000"/>
                </a:solidFill>
              </a:rPr>
              <a:pPr/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362414-D96D-4B09-B3F6-2430B1115507}" type="datetime1">
              <a:rPr lang="en-US">
                <a:solidFill>
                  <a:srgbClr val="000000"/>
                </a:solidFill>
              </a:rPr>
              <a:pPr/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66FE81-7F8A-472D-8A2C-5C6FE3903192}" type="datetime1">
              <a:rPr lang="en-US">
                <a:solidFill>
                  <a:srgbClr val="000000"/>
                </a:solidFill>
              </a:rPr>
              <a:pPr/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DAF4F9-75F8-4C47-A45E-408E2A6E3763}" type="datetime1">
              <a:rPr lang="en-US">
                <a:solidFill>
                  <a:srgbClr val="000000"/>
                </a:solidFill>
              </a:rPr>
              <a:pPr/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CC0A5B-EDD7-48FB-9281-72B29EBCF790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25784A-C35A-48CB-9114-90C7BDE686E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1FCFE6-68A6-45CB-8D9E-39C3770CBBC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108456-9B19-44FB-B118-9928111A5031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4AA30F1-BBC0-4892-AB91-1F00E112495E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0C929A-496F-4F9F-A3C1-A5936DFDDA4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FBDC81-51D3-4B8F-9433-895ABF604E4A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AF7959-5C25-4C04-9157-A9DAAA6BF95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0AE35E-6CCC-4003-9472-66014E35CAE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F300F0E-709C-4A25-881E-37D28E40CFB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1C7A9E4-325D-4304-9CF8-1ACEDCF6520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884394-5A72-48FD-AB71-4E5211018CA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52B453-F12C-455D-98D0-D7FDE447E04C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F45DD6-1E66-442D-91CE-9BF3DF3FEE14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84D1ED6-DA87-4CC5-AD74-57A609663E9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FD7F00-E14B-49FB-8D04-05DC88D7553C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2BCB81-88FD-4623-824E-5C73D135A1F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D8DB367-32B0-411E-82D3-C422B6B78C8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5CBD46-7AE1-4CBF-8FC2-787D0157FFF2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ADC8D21-69E4-471B-BE51-3C266837374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9C4212-0324-441A-9646-B690C4E9405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82C8CC-E555-451A-9B78-5B5C14E6CB8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9F6CA-76F9-44F1-BFD6-5DC5A45CC6E4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BE49B-2472-4BB1-8F8E-70EED12F24D2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46BBF-4D63-423E-9401-9171794A9ABB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F4F5B-0170-45C3-9A8F-24DA0BB0925E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57AAD-4CB0-47F3-839B-647889B48449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D0E1D-2481-46F8-9321-1026A8A5268C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860633-2F07-4FDD-BB42-C65BDE98B92B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0FE1E-529F-4EB1-B682-EE43E0DEC5AF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B54A7-09EE-4080-B08E-8EEB600C17B5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4F8EC-4EB4-4F6A-A62C-FCF1029D2EAD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BC159-1839-4490-8A0B-045074E24A6D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F6EA6-16AB-4D5E-BA5B-90C7267687E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44AF3-1037-4621-AF76-2622E220A204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82AE6-2608-4C5D-8AE1-AE07855C27FE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A606A-3B31-4A3E-94FB-35B20C623BF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A8562-9151-47A8-88F6-D74150D3538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8195C-E45D-4531-AB8E-B998B63F0DCC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0A8E1-6319-4EC9-9D14-8DBFEAF71FA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CB95D-5E1B-4786-B5DA-2B7E2EFFFBF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6E408-297B-4068-8BFD-13C59401959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DFF81-55A3-4542-AFFC-7BD2715A0A7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5D260-1167-4697-878A-BFF5ADB6F20C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A5861A-89B5-404C-987A-D673E54D69AF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1CECC6-0752-4C64-8BAB-FAEEA3060E2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BB8E97-58F2-4AC6-A7E3-CC7EE71816AE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1B92BC-8B6D-4C5E-BD05-CBFA9EC22B6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D2E7688-106A-4CE2-B070-A62A017AC1D7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B4B45E-F987-4583-B5EC-28F00B8B4B2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A6CD9E-A431-4041-8640-2205E4A4429A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86224E-061D-4551-8FBC-BEA8B6AD85E1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9D9515-1007-4B3F-9078-A14DCCFEF60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BF6ED3E-3D25-452A-AD31-0AAC694DD209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15FA43-457A-4F6D-9403-FA4742D7A1A0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6A5522-90D3-4221-ACF0-CBA398ED433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74E0D8-9C82-45D1-AAD8-CED498CD905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BFD067-1C68-483C-BA34-2250E4DFE49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34D042-3AD5-4B2D-B856-7A44F90021C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D48066-8379-4120-BEED-2DB611BCD06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11A7AE-39C3-4E77-9A0E-630735E34AF5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F12E6D-C51A-4F7C-86FE-DB98CFDB1F0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04CCFDF-F5F0-4F63-9FCD-D95DA2162B46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911C85-37F6-4C6E-BCD4-74241A3D41E5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BD4BB7-8E83-4DB6-851C-C340844F6A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B6D6EF-012F-4E3D-AFC6-70162DA4135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78B87-EB73-4067-A569-5ED6C9E8BBAE}" type="datetime1">
              <a:rPr lang="en-US"/>
              <a:pPr>
                <a:defRPr/>
              </a:pPr>
              <a:t>6/9/2011</a:t>
            </a:fld>
            <a:endParaRPr lang="en-US"/>
          </a:p>
        </p:txBody>
      </p:sp>
    </p:spTree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2C398-EE58-4AF0-A6CD-B334A476FC3D}" type="datetime1">
              <a:rPr lang="en-US"/>
              <a:pPr>
                <a:defRPr/>
              </a:pPr>
              <a:t>6/9/2011</a:t>
            </a:fld>
            <a:endParaRPr lang="en-US"/>
          </a:p>
        </p:txBody>
      </p:sp>
    </p:spTree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B8DCD-E543-49DD-A28E-1CE56CAF8826}" type="datetime1">
              <a:rPr lang="en-US"/>
              <a:pPr>
                <a:defRPr/>
              </a:pPr>
              <a:t>6/9/2011</a:t>
            </a:fld>
            <a:endParaRPr lang="en-US"/>
          </a:p>
        </p:txBody>
      </p:sp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283C8-9EA5-484F-901F-F301976652D6}" type="datetime1">
              <a:rPr lang="en-US"/>
              <a:pPr>
                <a:defRPr/>
              </a:pPr>
              <a:t>6/9/2011</a:t>
            </a:fld>
            <a:endParaRPr lang="en-US"/>
          </a:p>
        </p:txBody>
      </p:sp>
    </p:spTree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29E73-C5E9-47C1-B2D4-176CCAACAC16}" type="datetime1">
              <a:rPr lang="en-US"/>
              <a:pPr>
                <a:defRPr/>
              </a:pPr>
              <a:t>6/9/2011</a:t>
            </a:fld>
            <a:endParaRPr lang="en-US"/>
          </a:p>
        </p:txBody>
      </p:sp>
    </p:spTree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05D78-B609-43AE-A028-540C615D8055}" type="datetime1">
              <a:rPr lang="en-US"/>
              <a:pPr>
                <a:defRPr/>
              </a:pPr>
              <a:t>6/9/2011</a:t>
            </a:fld>
            <a:endParaRPr lang="en-US"/>
          </a:p>
        </p:txBody>
      </p:sp>
    </p:spTree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403DA-AFD6-4721-9019-590596650382}" type="datetime1">
              <a:rPr lang="en-US"/>
              <a:pPr>
                <a:defRPr/>
              </a:pPr>
              <a:t>6/9/2011</a:t>
            </a:fld>
            <a:endParaRPr lang="en-US"/>
          </a:p>
        </p:txBody>
      </p:sp>
    </p:spTree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84614-20AA-4D30-BD03-2A1C1C90D008}" type="datetime1">
              <a:rPr lang="en-US"/>
              <a:pPr>
                <a:defRPr/>
              </a:pPr>
              <a:t>6/9/2011</a:t>
            </a:fld>
            <a:endParaRPr lang="en-US"/>
          </a:p>
        </p:txBody>
      </p:sp>
    </p:spTree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11112-0068-4A67-A6A5-A3319CC424C0}" type="datetime1">
              <a:rPr lang="en-US"/>
              <a:pPr>
                <a:defRPr/>
              </a:pPr>
              <a:t>6/9/2011</a:t>
            </a:fld>
            <a:endParaRPr lang="en-US"/>
          </a:p>
        </p:txBody>
      </p:sp>
    </p:spTree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ED822-91A6-47D6-9631-CFDD48DC61AF}" type="datetime1">
              <a:rPr lang="en-US"/>
              <a:pPr>
                <a:defRPr/>
              </a:pPr>
              <a:t>6/9/2011</a:t>
            </a:fld>
            <a:endParaRPr lang="en-US"/>
          </a:p>
        </p:txBody>
      </p:sp>
    </p:spTree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95247-F174-4FD3-BEF0-8248257A3613}" type="datetime1">
              <a:rPr lang="en-US"/>
              <a:pPr>
                <a:defRPr/>
              </a:pPr>
              <a:t>6/9/2011</a:t>
            </a:fld>
            <a:endParaRPr lang="en-US"/>
          </a:p>
        </p:txBody>
      </p:sp>
    </p:spTree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2CFFB-7475-43C2-948C-04741F930036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52E62-DCF1-4D9D-BDFE-9E039DE52437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63DE5-6F8C-4638-9635-E8BE130B114D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8621D-FEF5-46A6-BDFA-0D76194220AC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4C9C7-E966-4EBD-8A0D-2EE64DFA9CE3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D0347-DB7B-49D3-AB05-4427AA9CCE56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29164-69A1-4A30-9B4E-3E16AFC5CF53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AE094-10B5-4F9E-8143-FABEA326D260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1C6A8-45EA-40E2-9D8C-C9BDEB37BDCE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58DB3-6583-4F9A-A00E-6D020E2E7779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138B8-5088-41E0-8116-E35933E863F5}" type="datetime1">
              <a:rPr lang="en-US">
                <a:solidFill>
                  <a:srgbClr val="000000"/>
                </a:solidFill>
              </a:rPr>
              <a:pPr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3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3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3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image" Target="../media/image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image" Target="../media/image3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image" Target="../media/image2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image" Target="../media/image3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6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theme" Target="../theme/theme17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19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image" Target="../media/image5.jpeg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image" Target="../media/image3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2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2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image" Target="../media/image1.jpe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1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40.xml"/><Relationship Id="rId12" Type="http://schemas.openxmlformats.org/officeDocument/2006/relationships/slideLayout" Target="../slideLayouts/slideLayout245.xml"/><Relationship Id="rId2" Type="http://schemas.openxmlformats.org/officeDocument/2006/relationships/slideLayout" Target="../slideLayouts/slideLayout23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34.xml"/><Relationship Id="rId6" Type="http://schemas.openxmlformats.org/officeDocument/2006/relationships/slideLayout" Target="../slideLayouts/slideLayout239.xml"/><Relationship Id="rId11" Type="http://schemas.openxmlformats.org/officeDocument/2006/relationships/slideLayout" Target="../slideLayouts/slideLayout244.xml"/><Relationship Id="rId5" Type="http://schemas.openxmlformats.org/officeDocument/2006/relationships/slideLayout" Target="../slideLayouts/slideLayout23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37.xml"/><Relationship Id="rId9" Type="http://schemas.openxmlformats.org/officeDocument/2006/relationships/slideLayout" Target="../slideLayouts/slideLayout242.xml"/><Relationship Id="rId14" Type="http://schemas.openxmlformats.org/officeDocument/2006/relationships/image" Target="../media/image1.jpe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52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47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51.xml"/><Relationship Id="rId11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4.xml"/><Relationship Id="rId14" Type="http://schemas.openxmlformats.org/officeDocument/2006/relationships/image" Target="../media/image2.pn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70.xml"/><Relationship Id="rId7" Type="http://schemas.openxmlformats.org/officeDocument/2006/relationships/slideLayout" Target="../slideLayouts/slideLayout274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69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73.xml"/><Relationship Id="rId11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6.xml"/><Relationship Id="rId14" Type="http://schemas.openxmlformats.org/officeDocument/2006/relationships/image" Target="../media/image2.png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81.xml"/><Relationship Id="rId7" Type="http://schemas.openxmlformats.org/officeDocument/2006/relationships/slideLayout" Target="../slideLayouts/slideLayout285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80.xml"/><Relationship Id="rId1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4.xml"/><Relationship Id="rId11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7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92.xml"/><Relationship Id="rId7" Type="http://schemas.openxmlformats.org/officeDocument/2006/relationships/slideLayout" Target="../slideLayouts/slideLayout296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91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5.xml"/><Relationship Id="rId11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294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8.xml"/><Relationship Id="rId14" Type="http://schemas.openxmlformats.org/officeDocument/2006/relationships/image" Target="../media/image2.png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307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6.xml"/><Relationship Id="rId11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0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9.xml"/><Relationship Id="rId14" Type="http://schemas.openxmlformats.org/officeDocument/2006/relationships/image" Target="../media/image2.pn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14.xml"/><Relationship Id="rId7" Type="http://schemas.openxmlformats.org/officeDocument/2006/relationships/slideLayout" Target="../slideLayouts/slideLayout318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13.xml"/><Relationship Id="rId1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7.xml"/><Relationship Id="rId11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20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9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857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42984"/>
            <a:ext cx="8229600" cy="4983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88519-8795-4C2B-87E8-9432436743DE}" type="datetime1">
              <a:rPr lang="fr-FR" smtClean="0"/>
              <a:pPr/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 dirty="0"/>
          </a:p>
        </p:txBody>
      </p:sp>
      <p:pic>
        <p:nvPicPr>
          <p:cNvPr id="11" name="Image 79" descr="C:\Shared docs\activeeon_elements\ACTIVEEON_ELEMENTS\Logo_ActiveEon_PNG\nouveaux\logo_activeeon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28596" y="6286520"/>
            <a:ext cx="1714512" cy="39552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" name="Picture 3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43768" y="6318698"/>
            <a:ext cx="1643073" cy="34696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8786842" y="6642580"/>
            <a:ext cx="357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960BE1A-0271-49F3-9788-3F0EF009316E}" type="slidenum">
              <a:rPr lang="en-US" sz="800" smtClean="0"/>
              <a:pPr algn="ctr"/>
              <a:t>‹#›</a:t>
            </a:fld>
            <a:endParaRPr lang="en-US" sz="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bg1"/>
          </a:solidFill>
          <a:latin typeface="Arial Black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90000"/>
        <a:buFont typeface="Wingdings" pitchFamily="2" charset="2"/>
        <a:buChar char="q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C8946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42984"/>
            <a:ext cx="8229600" cy="4983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88519-8795-4C2B-87E8-9432436743DE}" type="datetime1">
              <a:rPr lang="fr-FR" smtClean="0"/>
              <a:pPr/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rgbClr val="003399"/>
          </a:solidFill>
          <a:latin typeface="Arial Black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90000"/>
        <a:buFont typeface="Wingdings" pitchFamily="2" charset="2"/>
        <a:buChar char="q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C8946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42984"/>
            <a:ext cx="8229600" cy="4983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88519-8795-4C2B-87E8-9432436743D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F4668DC-857F-487D-BFFA-8C0CA5037977}" type="slidenum">
              <a:rPr lang="fr-BE" smtClean="0">
                <a:solidFill>
                  <a:prstClr val="white"/>
                </a:solidFill>
              </a:rPr>
              <a:pPr/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rgbClr val="003399"/>
          </a:solidFill>
          <a:latin typeface="Arial Black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90000"/>
        <a:buFont typeface="Wingdings" pitchFamily="2" charset="2"/>
        <a:buChar char="q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C8946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</a:rPr>
              <a:pPr algn="ctr">
                <a:defRPr/>
              </a:pPr>
              <a:t>‹#›</a:t>
            </a:fld>
            <a:endParaRPr lang="en-US" sz="800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12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D564C3-E660-4772-83B4-404C8D28ACCA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1209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841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8842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177EBE51-4930-4BD8-9068-8483EC39B43A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F9808E94-1B6C-4C70-BF36-5FC18AE2241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188424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30D92A56-E7E7-4897-8BF2-8E0572E9FBFF}" type="slidenum">
              <a:rPr lang="en-US" sz="800">
                <a:solidFill>
                  <a:srgbClr val="000000"/>
                </a:solidFill>
              </a:rPr>
              <a:pPr algn="ctr">
                <a:defRPr/>
              </a:pPr>
              <a:t>‹#›</a:t>
            </a:fld>
            <a:endParaRPr lang="en-US" sz="800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035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0035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B9515470-DC42-49E4-89DF-DA07881A0EB2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0E90DF76-A375-4992-8BAB-F5E8EEA92F2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100359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9E62AF35-3207-4CDA-BF6E-DEE5406F55F8}" type="slidenum">
              <a:rPr lang="en-US" sz="800">
                <a:solidFill>
                  <a:srgbClr val="000000"/>
                </a:solidFill>
              </a:rPr>
              <a:pPr algn="ctr">
                <a:defRPr/>
              </a:pPr>
              <a:t>‹#›</a:t>
            </a:fld>
            <a:endParaRPr lang="en-US" sz="800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9091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89092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21B31678-62F4-4B2E-83B7-E5AFF7FEF17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pic>
        <p:nvPicPr>
          <p:cNvPr id="89095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926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926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FBD024C0-8A56-4260-86B5-822F2A0DEBB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pic>
        <p:nvPicPr>
          <p:cNvPr id="139273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19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</a:rPr>
              <a:pPr algn="ctr">
                <a:defRPr/>
              </a:pPr>
              <a:t>‹#›</a:t>
            </a:fld>
            <a:endParaRPr lang="en-US" sz="800" dirty="0">
              <a:solidFill>
                <a:srgbClr val="000000"/>
              </a:solidFill>
            </a:endParaRPr>
          </a:p>
        </p:txBody>
      </p:sp>
      <p:pic>
        <p:nvPicPr>
          <p:cNvPr id="13322" name="Picture 10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035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0035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B9515470-DC42-49E4-89DF-DA07881A0EB2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0E90DF76-A375-4992-8BAB-F5E8EEA92F2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100359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9E62AF35-3207-4CDA-BF6E-DEE5406F55F8}" type="slidenum">
              <a:rPr lang="en-US" sz="800">
                <a:solidFill>
                  <a:srgbClr val="000000"/>
                </a:solidFill>
              </a:rPr>
              <a:pPr algn="ctr">
                <a:defRPr/>
              </a:pPr>
              <a:t>‹#›</a:t>
            </a:fld>
            <a:endParaRPr lang="en-US" sz="800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331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F9E0C0-FD3B-44AC-82BA-B1C38C613399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9220B4-1EED-4CFD-9500-8B82C5810BB8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3320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8A06223A-DE19-4C61-9A66-3E8033E1CF60}" type="slidenum">
              <a:rPr lang="en-US" sz="800">
                <a:solidFill>
                  <a:srgbClr val="000000"/>
                </a:solidFill>
              </a:rPr>
              <a:pPr algn="ctr">
                <a:defRPr/>
              </a:pPr>
              <a:t>‹#›</a:t>
            </a:fld>
            <a:endParaRPr lang="en-US" sz="800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60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2560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08DF31-4BDA-4F63-BEBF-431D20A584EB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6F79B812-18AA-477E-B77E-814BA85684F4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25607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5608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80385A-CD95-4D37-BDCB-0128B3C67002}" type="slidenum">
              <a:rPr lang="en-US" sz="800">
                <a:solidFill>
                  <a:srgbClr val="000000"/>
                </a:solidFill>
              </a:rPr>
              <a:pPr algn="ctr">
                <a:defRPr/>
              </a:pPr>
              <a:t>‹#›</a:t>
            </a:fld>
            <a:endParaRPr lang="en-US" sz="800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9091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89092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21B31678-62F4-4B2E-83B7-E5AFF7FEF17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pic>
        <p:nvPicPr>
          <p:cNvPr id="89095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hoto Route vers l'infini.jpg"/>
          <p:cNvPicPr>
            <a:picLocks noChangeAspect="1"/>
          </p:cNvPicPr>
          <p:nvPr userDrawn="1"/>
        </p:nvPicPr>
        <p:blipFill>
          <a:blip r:embed="rId18" cstate="print"/>
          <a:srcRect l="1770" t="21151" b="63436"/>
          <a:stretch>
            <a:fillRect/>
          </a:stretch>
        </p:blipFill>
        <p:spPr>
          <a:xfrm>
            <a:off x="304800" y="76200"/>
            <a:ext cx="84582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/>
          </a:scene3d>
          <a:sp3d prstMaterial="plastic">
            <a:bevelT w="127000" h="114300"/>
            <a:contourClr>
              <a:srgbClr val="969696"/>
            </a:contourClr>
          </a:sp3d>
        </p:spPr>
      </p:pic>
      <p:sp>
        <p:nvSpPr>
          <p:cNvPr id="10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04EDE49-19C5-4452-ABDD-8977A3AF0952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79F0D7B-0555-4B71-851C-6D18B427BF63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031" name="Picture 3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810000" y="6324600"/>
            <a:ext cx="1714500" cy="3619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3241C9ED-2B29-47D9-B100-844050490C27}" type="slidenum">
              <a:rPr lang="en-US" sz="800">
                <a:solidFill>
                  <a:prstClr val="black"/>
                </a:solidFill>
              </a:rPr>
              <a:pPr algn="ctr">
                <a:defRPr/>
              </a:pPr>
              <a:t>‹#›</a:t>
            </a:fld>
            <a:endParaRPr lang="en-US" sz="8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1C2F6B"/>
          </a:solidFill>
          <a:latin typeface="Arial Black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3312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5956DF-9583-4E79-A8A7-193CBBD3DFA4}" type="datetime1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63491"/>
            <a:ext cx="8858312" cy="235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891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3312650" name="Espace réservé du titre 1"/>
          <p:cNvSpPr>
            <a:spLocks/>
          </p:cNvSpPr>
          <p:nvPr/>
        </p:nvSpPr>
        <p:spPr bwMode="auto">
          <a:xfrm>
            <a:off x="342900" y="833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BE" sz="44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hoto Route vers l'infini.jpg"/>
          <p:cNvPicPr>
            <a:picLocks noChangeAspect="1"/>
          </p:cNvPicPr>
          <p:nvPr userDrawn="1"/>
        </p:nvPicPr>
        <p:blipFill>
          <a:blip r:embed="rId18" cstate="print"/>
          <a:srcRect l="1770" t="21151" b="63436"/>
          <a:stretch>
            <a:fillRect/>
          </a:stretch>
        </p:blipFill>
        <p:spPr>
          <a:xfrm>
            <a:off x="304800" y="76200"/>
            <a:ext cx="84582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/>
          </a:scene3d>
          <a:sp3d prstMaterial="plastic">
            <a:bevelT w="127000" h="114300"/>
            <a:contourClr>
              <a:srgbClr val="969696"/>
            </a:contourClr>
          </a:sp3d>
        </p:spPr>
      </p:pic>
      <p:sp>
        <p:nvSpPr>
          <p:cNvPr id="10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04EDE49-19C5-4452-ABDD-8977A3AF0952}" type="datetime1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79F0D7B-0555-4B71-851C-6D18B427BF63}" type="slidenum">
              <a:rPr lang="fr-B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031" name="Picture 3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810000" y="6324600"/>
            <a:ext cx="1714500" cy="3619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3241C9ED-2B29-47D9-B100-844050490C27}" type="slidenum">
              <a:rPr lang="en-US" sz="800">
                <a:solidFill>
                  <a:prstClr val="black"/>
                </a:solidFill>
              </a:rPr>
              <a:pPr algn="ctr">
                <a:defRPr/>
              </a:pPr>
              <a:t>‹#›</a:t>
            </a:fld>
            <a:endParaRPr lang="en-US" sz="8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1C2F6B"/>
          </a:solidFill>
          <a:latin typeface="Arial Black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1C2F6B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97F220-2394-49AF-858B-010FC01AF2EC}" type="datetime1">
              <a:rPr lang="fr-FR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09/06/2011</a:t>
            </a:fld>
            <a:endParaRPr lang="fr-FR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t>Denis Caromel</a:t>
            </a:r>
            <a:endParaRPr lang="en-U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319648-FD82-4BCB-B52B-62DCC46AAC9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pic>
        <p:nvPicPr>
          <p:cNvPr id="7" name="Picture 6" descr="Photo Route vers l'infini.jpg"/>
          <p:cNvPicPr>
            <a:picLocks noChangeAspect="1"/>
          </p:cNvPicPr>
          <p:nvPr userDrawn="1"/>
        </p:nvPicPr>
        <p:blipFill>
          <a:blip r:embed="rId14" cstate="print"/>
          <a:srcRect l="1770" t="21151" b="63436"/>
          <a:stretch>
            <a:fillRect/>
          </a:stretch>
        </p:blipFill>
        <p:spPr>
          <a:xfrm>
            <a:off x="304800" y="76200"/>
            <a:ext cx="84582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/>
          </a:scene3d>
          <a:sp3d prstMaterial="plastic">
            <a:bevelT w="127000" h="114300"/>
            <a:contourClr>
              <a:srgbClr val="969696"/>
            </a:contourClr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806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8806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C850ED9E-72F1-4707-A2AE-1429EF0D32B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pic>
        <p:nvPicPr>
          <p:cNvPr id="88071" name="Picture 3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4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017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5018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74EA52F-2F9D-44A4-B346-711DB11A6A4B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50184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0185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50186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  <p:sldLayoutId id="2147483962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4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577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7578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9D1DA8BA-077E-4BA2-8338-A76E98034A55}" type="datetime1">
              <a:rPr lang="fr-FR"/>
              <a:pPr>
                <a:defRPr/>
              </a:pPr>
              <a:t>09/06/2011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/>
                </a:solidFill>
                <a:latin typeface="+mn-lt"/>
              </a:defRPr>
            </a:lvl1pPr>
          </a:lstStyle>
          <a:p>
            <a:pPr>
              <a:defRPr/>
            </a:pPr>
            <a:fld id="{8BF24EB1-3DCA-47E4-AB77-B12249B5E200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pic>
        <p:nvPicPr>
          <p:cNvPr id="75783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75784" name="Picture 3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47A87725-DAE0-4600-856F-52683EFC5014}" type="slidenum">
              <a:rPr lang="en-US" sz="800">
                <a:solidFill>
                  <a:prstClr val="black"/>
                </a:solidFill>
              </a:rPr>
              <a:pPr algn="ctr">
                <a:defRPr/>
              </a:pPr>
              <a:t>‹#›</a:t>
            </a:fld>
            <a:endParaRPr lang="en-US" sz="8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bg1"/>
          </a:solidFill>
          <a:latin typeface="Arial Black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6758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326759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56ED576-19EF-4723-AD73-F8B5EA330D93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3267594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267595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267596" name="Picture 12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26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3312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72FC3F-13EB-4FC5-9171-20F12A0C633E}" type="datetime1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6/9/2011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63491"/>
            <a:ext cx="8858312" cy="235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31264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3312650" name="Espace réservé du titre 1"/>
          <p:cNvSpPr>
            <a:spLocks/>
          </p:cNvSpPr>
          <p:nvPr/>
        </p:nvSpPr>
        <p:spPr bwMode="auto">
          <a:xfrm>
            <a:off x="342900" y="833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BE" sz="4400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Ø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6144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326144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2F97709-8AB1-469D-8C7E-3604F85C7E6D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1A8DA40A-F519-4626-9322-172328134402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3261447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261448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D16E0FDD-7707-4C55-BF31-1831229B2A81}" type="slidenum">
              <a:rPr lang="en-US" sz="800">
                <a:solidFill>
                  <a:srgbClr val="000000"/>
                </a:solidFill>
              </a:rPr>
              <a:pPr algn="ctr">
                <a:defRPr/>
              </a:pPr>
              <a:t>‹#›</a:t>
            </a:fld>
            <a:endParaRPr lang="en-US" sz="800" dirty="0">
              <a:solidFill>
                <a:srgbClr val="000000"/>
              </a:solidFill>
            </a:endParaRPr>
          </a:p>
        </p:txBody>
      </p:sp>
      <p:pic>
        <p:nvPicPr>
          <p:cNvPr id="3261450" name="Picture 10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3312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068093-09B7-4406-99FD-61E8CFE06D7B}" type="datetime1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63491"/>
            <a:ext cx="8858312" cy="235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14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3312650" name="Espace réservé du titre 1"/>
          <p:cNvSpPr>
            <a:spLocks/>
          </p:cNvSpPr>
          <p:nvPr/>
        </p:nvSpPr>
        <p:spPr bwMode="auto">
          <a:xfrm>
            <a:off x="342900" y="833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BE" sz="44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171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7172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00000">
                    <a:tint val="75000"/>
                  </a:srgbClr>
                </a:solidFill>
              </a:rPr>
              <a:t>27/01/2009</a:t>
            </a:r>
            <a:endParaRPr lang="fr-B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>
              <a:solidFill>
                <a:srgbClr val="000000"/>
              </a:solidFill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62C5443-DC51-4C8D-B61E-5A5942D5509D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>
              <a:solidFill>
                <a:srgbClr val="FFFFFF"/>
              </a:solidFill>
            </a:endParaRPr>
          </a:p>
        </p:txBody>
      </p:sp>
      <p:pic>
        <p:nvPicPr>
          <p:cNvPr id="7176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7177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7178" name="Picture 12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6246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326246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4898B0-371F-43AC-B77A-A232654E5E13}" type="datetime1">
              <a:rPr lang="fr-F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09/06/2011</a:t>
            </a:fld>
            <a:endParaRPr lang="fr-BE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718CAD54-D430-42CE-991C-B2AF7D7D3D57}" type="slidenum">
              <a:rPr lang="fr-B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3262471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262472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73027C96-C0B1-430E-A894-FC286A9F53A8}" type="slidenum">
              <a:rPr lang="en-US" sz="800">
                <a:solidFill>
                  <a:srgbClr val="000000"/>
                </a:solidFill>
              </a:rPr>
              <a:pPr algn="ctr">
                <a:defRPr/>
              </a:pPr>
              <a:t>‹#›</a:t>
            </a:fld>
            <a:endParaRPr lang="en-US" sz="800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  <p:sldLayoutId id="2147484046" r:id="rId10"/>
    <p:sldLayoutId id="214748404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3312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45C9F2-7087-49FE-B172-37739790864E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6/9/2011</a:t>
            </a:fld>
            <a:endParaRPr lang="en-US"/>
          </a:p>
        </p:txBody>
      </p:sp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63491"/>
            <a:ext cx="8858312" cy="235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155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3312650" name="Espace réservé du titre 1"/>
          <p:cNvSpPr>
            <a:spLocks/>
          </p:cNvSpPr>
          <p:nvPr/>
        </p:nvSpPr>
        <p:spPr bwMode="auto">
          <a:xfrm>
            <a:off x="342900" y="833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BE" sz="44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3312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69F16A-D9D2-49E1-A0EA-3C9E4EACEBA3}" type="datetime1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6/9/2011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63491"/>
            <a:ext cx="8858312" cy="235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14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3312650" name="Espace réservé du titre 1"/>
          <p:cNvSpPr>
            <a:spLocks/>
          </p:cNvSpPr>
          <p:nvPr/>
        </p:nvSpPr>
        <p:spPr bwMode="auto">
          <a:xfrm>
            <a:off x="342900" y="833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BE" sz="44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proactive.inria.f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0.png"/><Relationship Id="rId3" Type="http://schemas.openxmlformats.org/officeDocument/2006/relationships/image" Target="../media/image18.jpeg"/><Relationship Id="rId7" Type="http://schemas.openxmlformats.org/officeDocument/2006/relationships/hyperlink" Target="http://www.amadeus.com/amadeus/x4846.html" TargetMode="External"/><Relationship Id="rId12" Type="http://schemas.openxmlformats.org/officeDocument/2006/relationships/image" Target="../media/image25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0.jpe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5" Type="http://schemas.openxmlformats.org/officeDocument/2006/relationships/image" Target="../media/image27.png"/><Relationship Id="rId10" Type="http://schemas.openxmlformats.org/officeDocument/2006/relationships/image" Target="../media/image23.png"/><Relationship Id="rId19" Type="http://schemas.openxmlformats.org/officeDocument/2006/relationships/image" Target="../media/image31.png"/><Relationship Id="rId4" Type="http://schemas.openxmlformats.org/officeDocument/2006/relationships/hyperlink" Target="http://www.thalesgroup.com/" TargetMode="External"/><Relationship Id="rId9" Type="http://schemas.openxmlformats.org/officeDocument/2006/relationships/image" Target="../media/image22.png"/><Relationship Id="rId14" Type="http://schemas.openxmlformats.org/officeDocument/2006/relationships/hyperlink" Target="http://www.hp.com/country/us/en/welcome.html?_r_=1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://blogs.sun.com/marchamilton" TargetMode="External"/><Relationship Id="rId1" Type="http://schemas.openxmlformats.org/officeDocument/2006/relationships/slideLayout" Target="../slideLayouts/slideLayout166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6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6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6.xml"/><Relationship Id="rId6" Type="http://schemas.openxmlformats.org/officeDocument/2006/relationships/image" Target="../media/image3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56.jpe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9.xml"/><Relationship Id="rId4" Type="http://schemas.openxmlformats.org/officeDocument/2006/relationships/image" Target="../media/image6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6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7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5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90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91.png"/><Relationship Id="rId4" Type="http://schemas.openxmlformats.org/officeDocument/2006/relationships/image" Target="../media/image7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4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9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9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4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00.png"/><Relationship Id="rId11" Type="http://schemas.openxmlformats.org/officeDocument/2006/relationships/image" Target="../media/image95.png"/><Relationship Id="rId5" Type="http://schemas.openxmlformats.org/officeDocument/2006/relationships/image" Target="../media/image99.png"/><Relationship Id="rId10" Type="http://schemas.openxmlformats.org/officeDocument/2006/relationships/image" Target="../media/image104.jpeg"/><Relationship Id="rId4" Type="http://schemas.openxmlformats.org/officeDocument/2006/relationships/image" Target="../media/image98.jpeg"/><Relationship Id="rId9" Type="http://schemas.openxmlformats.org/officeDocument/2006/relationships/image" Target="../media/image10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95.png"/><Relationship Id="rId7" Type="http://schemas.openxmlformats.org/officeDocument/2006/relationships/image" Target="../media/image109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wmf"/><Relationship Id="rId9" Type="http://schemas.openxmlformats.org/officeDocument/2006/relationships/image" Target="../media/image11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5.jpeg"/><Relationship Id="rId5" Type="http://schemas.openxmlformats.org/officeDocument/2006/relationships/image" Target="../media/image114.png"/><Relationship Id="rId4" Type="http://schemas.openxmlformats.org/officeDocument/2006/relationships/image" Target="../media/image113.w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02.png"/><Relationship Id="rId3" Type="http://schemas.openxmlformats.org/officeDocument/2006/relationships/image" Target="../media/image117.png"/><Relationship Id="rId7" Type="http://schemas.openxmlformats.org/officeDocument/2006/relationships/image" Target="../media/image98.jpeg"/><Relationship Id="rId12" Type="http://schemas.openxmlformats.org/officeDocument/2006/relationships/image" Target="../media/image122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7.png"/><Relationship Id="rId11" Type="http://schemas.openxmlformats.org/officeDocument/2006/relationships/image" Target="../media/image121.png"/><Relationship Id="rId5" Type="http://schemas.openxmlformats.org/officeDocument/2006/relationships/image" Target="../media/image62.png"/><Relationship Id="rId10" Type="http://schemas.openxmlformats.org/officeDocument/2006/relationships/image" Target="../media/image120.png"/><Relationship Id="rId4" Type="http://schemas.openxmlformats.org/officeDocument/2006/relationships/image" Target="../media/image60.png"/><Relationship Id="rId9" Type="http://schemas.openxmlformats.org/officeDocument/2006/relationships/image" Target="../media/image119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9.png"/><Relationship Id="rId7" Type="http://schemas.openxmlformats.org/officeDocument/2006/relationships/image" Target="../media/image117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98.jpeg"/><Relationship Id="rId11" Type="http://schemas.openxmlformats.org/officeDocument/2006/relationships/image" Target="../media/image102.png"/><Relationship Id="rId5" Type="http://schemas.openxmlformats.org/officeDocument/2006/relationships/image" Target="../media/image122.png"/><Relationship Id="rId10" Type="http://schemas.openxmlformats.org/officeDocument/2006/relationships/image" Target="../media/image104.jpeg"/><Relationship Id="rId4" Type="http://schemas.openxmlformats.org/officeDocument/2006/relationships/image" Target="../media/image121.png"/><Relationship Id="rId9" Type="http://schemas.openxmlformats.org/officeDocument/2006/relationships/image" Target="../media/image123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9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9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9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0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132.png"/><Relationship Id="rId3" Type="http://schemas.openxmlformats.org/officeDocument/2006/relationships/image" Target="../media/image90.png"/><Relationship Id="rId7" Type="http://schemas.openxmlformats.org/officeDocument/2006/relationships/image" Target="../media/image127.png"/><Relationship Id="rId12" Type="http://schemas.openxmlformats.org/officeDocument/2006/relationships/image" Target="../media/image13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74.png"/><Relationship Id="rId11" Type="http://schemas.openxmlformats.org/officeDocument/2006/relationships/image" Target="../media/image130.png"/><Relationship Id="rId5" Type="http://schemas.openxmlformats.org/officeDocument/2006/relationships/image" Target="../media/image73.png"/><Relationship Id="rId10" Type="http://schemas.openxmlformats.org/officeDocument/2006/relationships/image" Target="../media/image129.png"/><Relationship Id="rId4" Type="http://schemas.openxmlformats.org/officeDocument/2006/relationships/image" Target="../media/image126.png"/><Relationship Id="rId9" Type="http://schemas.openxmlformats.org/officeDocument/2006/relationships/image" Target="../media/image12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2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0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10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4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3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6.png"/><Relationship Id="rId5" Type="http://schemas.openxmlformats.org/officeDocument/2006/relationships/image" Target="../media/image144.png"/><Relationship Id="rId4" Type="http://schemas.openxmlformats.org/officeDocument/2006/relationships/image" Target="../media/image143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4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52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90.png"/><Relationship Id="rId7" Type="http://schemas.openxmlformats.org/officeDocument/2006/relationships/image" Target="../media/image15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54.png"/><Relationship Id="rId11" Type="http://schemas.openxmlformats.org/officeDocument/2006/relationships/image" Target="../media/image155.png"/><Relationship Id="rId5" Type="http://schemas.openxmlformats.org/officeDocument/2006/relationships/image" Target="../media/image91.png"/><Relationship Id="rId10" Type="http://schemas.openxmlformats.org/officeDocument/2006/relationships/image" Target="../media/image152.png"/><Relationship Id="rId4" Type="http://schemas.openxmlformats.org/officeDocument/2006/relationships/image" Target="../media/image77.png"/><Relationship Id="rId9" Type="http://schemas.openxmlformats.org/officeDocument/2006/relationships/image" Target="../media/image154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19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193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90.png"/><Relationship Id="rId7" Type="http://schemas.openxmlformats.org/officeDocument/2006/relationships/image" Target="../media/image15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54.png"/><Relationship Id="rId11" Type="http://schemas.openxmlformats.org/officeDocument/2006/relationships/image" Target="../media/image155.png"/><Relationship Id="rId5" Type="http://schemas.openxmlformats.org/officeDocument/2006/relationships/image" Target="../media/image91.png"/><Relationship Id="rId10" Type="http://schemas.openxmlformats.org/officeDocument/2006/relationships/image" Target="../media/image152.png"/><Relationship Id="rId4" Type="http://schemas.openxmlformats.org/officeDocument/2006/relationships/image" Target="../media/image77.png"/><Relationship Id="rId9" Type="http://schemas.openxmlformats.org/officeDocument/2006/relationships/image" Target="../media/image15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26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1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306.xml"/><Relationship Id="rId6" Type="http://schemas.openxmlformats.org/officeDocument/2006/relationships/image" Target="../media/image160.jpeg"/><Relationship Id="rId5" Type="http://schemas.openxmlformats.org/officeDocument/2006/relationships/image" Target="../media/image7.png"/><Relationship Id="rId4" Type="http://schemas.openxmlformats.org/officeDocument/2006/relationships/image" Target="../media/image70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9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subTitle" idx="1"/>
          </p:nvPr>
        </p:nvSpPr>
        <p:spPr>
          <a:xfrm>
            <a:off x="673100" y="2365375"/>
            <a:ext cx="7700963" cy="2063750"/>
          </a:xfrm>
        </p:spPr>
        <p:txBody>
          <a:bodyPr lIns="92075" tIns="46038" rIns="92075" bIns="46038"/>
          <a:lstStyle/>
          <a:p>
            <a:pPr marL="285750" indent="-285750" eaLnBrk="1" hangingPunct="1">
              <a:lnSpc>
                <a:spcPct val="90000"/>
              </a:lnSpc>
            </a:pPr>
            <a:r>
              <a:rPr lang="en-US" sz="4000" smtClean="0">
                <a:solidFill>
                  <a:srgbClr val="FF9933"/>
                </a:solidFill>
              </a:rPr>
              <a:t>Agenda</a:t>
            </a:r>
            <a:endParaRPr lang="en-US" sz="4000" i="1" smtClean="0">
              <a:solidFill>
                <a:srgbClr val="FF9933"/>
              </a:solidFill>
            </a:endParaRPr>
          </a:p>
        </p:txBody>
      </p:sp>
      <p:sp>
        <p:nvSpPr>
          <p:cNvPr id="202754" name="Rectangle 4"/>
          <p:cNvSpPr>
            <a:spLocks noChangeArrowheads="1"/>
          </p:cNvSpPr>
          <p:nvPr/>
        </p:nvSpPr>
        <p:spPr bwMode="auto">
          <a:xfrm>
            <a:off x="1055688" y="2795588"/>
            <a:ext cx="492125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202755" name="Rectangle 5"/>
          <p:cNvSpPr>
            <a:spLocks noChangeArrowheads="1"/>
          </p:cNvSpPr>
          <p:nvPr/>
        </p:nvSpPr>
        <p:spPr bwMode="auto">
          <a:xfrm>
            <a:off x="534988" y="204788"/>
            <a:ext cx="80089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26988" rIns="63500" bIns="26988">
            <a:spAutoFit/>
          </a:bodyPr>
          <a:lstStyle/>
          <a:p>
            <a:pPr algn="ctr" defTabSz="766763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250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766763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25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50800" y="2963863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448B"/>
                </a:solidFill>
              </a:rPr>
              <a:t>1. Background: INRIA, ActiveEon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448B"/>
                </a:solidFill>
              </a:rPr>
              <a:t>2. Multi-Core and Virtualization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448B"/>
                </a:solidFill>
              </a:rPr>
              <a:t>3. </a:t>
            </a:r>
            <a:r>
              <a:rPr lang="en-US" sz="2400" b="1" dirty="0" err="1">
                <a:solidFill>
                  <a:srgbClr val="00448B"/>
                </a:solidFill>
              </a:rPr>
              <a:t>ProActive</a:t>
            </a:r>
            <a:r>
              <a:rPr lang="en-US" sz="2400" b="1" dirty="0">
                <a:solidFill>
                  <a:srgbClr val="00448B"/>
                </a:solidFill>
              </a:rPr>
              <a:t> </a:t>
            </a:r>
            <a:r>
              <a:rPr lang="en-US" sz="2400" b="1" dirty="0" smtClean="0">
                <a:solidFill>
                  <a:srgbClr val="00448B"/>
                </a:solidFill>
              </a:rPr>
              <a:t>Parallel Suite</a:t>
            </a:r>
            <a:endParaRPr lang="en-US" sz="2400" b="1" dirty="0">
              <a:solidFill>
                <a:srgbClr val="00448B"/>
              </a:solidFill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FF9933"/>
                </a:solidFill>
              </a:rPr>
              <a:t>    </a:t>
            </a:r>
            <a:r>
              <a:rPr lang="en-US" sz="2400" b="1" i="1" dirty="0" smtClean="0">
                <a:solidFill>
                  <a:srgbClr val="FF9933"/>
                </a:solidFill>
              </a:rPr>
              <a:t>Programming</a:t>
            </a:r>
            <a:r>
              <a:rPr lang="en-US" sz="2400" b="1" i="1" dirty="0">
                <a:solidFill>
                  <a:srgbClr val="FF9933"/>
                </a:solidFill>
              </a:rPr>
              <a:t>, Scheduling, </a:t>
            </a:r>
            <a:r>
              <a:rPr lang="en-US" sz="2400" b="1" i="1" dirty="0" smtClean="0">
                <a:solidFill>
                  <a:srgbClr val="FF9933"/>
                </a:solidFill>
              </a:rPr>
              <a:t>Resourcing</a:t>
            </a:r>
            <a:endParaRPr lang="en-US" sz="3200" b="1" dirty="0" smtClean="0">
              <a:solidFill>
                <a:srgbClr val="00448B"/>
              </a:solidFill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448B"/>
                </a:solidFill>
              </a:rPr>
              <a:t>4. Use Cases &amp; Demos (PACA Grid)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448B"/>
                </a:solidFill>
              </a:rPr>
              <a:t>5. Conclusion</a:t>
            </a:r>
          </a:p>
        </p:txBody>
      </p:sp>
      <p:pic>
        <p:nvPicPr>
          <p:cNvPr id="202757" name="Image 8" descr="Course de l'homm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4263" y="3070225"/>
            <a:ext cx="292893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2758" name="Text Box 22"/>
          <p:cNvSpPr txBox="1">
            <a:spLocks noChangeArrowheads="1"/>
          </p:cNvSpPr>
          <p:nvPr/>
        </p:nvSpPr>
        <p:spPr bwMode="auto">
          <a:xfrm>
            <a:off x="6181725" y="1985963"/>
            <a:ext cx="2614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</a:rPr>
              <a:t>D. Caromel, et al.</a:t>
            </a:r>
          </a:p>
        </p:txBody>
      </p:sp>
      <p:sp>
        <p:nvSpPr>
          <p:cNvPr id="202759" name="Rectangle 2"/>
          <p:cNvSpPr>
            <a:spLocks/>
          </p:cNvSpPr>
          <p:nvPr/>
        </p:nvSpPr>
        <p:spPr bwMode="auto">
          <a:xfrm>
            <a:off x="0" y="63500"/>
            <a:ext cx="91440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685800" indent="-685800"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b="1" dirty="0" err="1" smtClean="0">
                <a:solidFill>
                  <a:srgbClr val="FFFFFF"/>
                </a:solidFill>
              </a:rPr>
              <a:t>ProActive</a:t>
            </a:r>
            <a:r>
              <a:rPr lang="en-US" sz="3600" b="1" dirty="0" smtClean="0">
                <a:solidFill>
                  <a:srgbClr val="FFFFFF"/>
                </a:solidFill>
              </a:rPr>
              <a:t> Hybrid Workflows</a:t>
            </a:r>
          </a:p>
          <a:p>
            <a:pPr marL="685800" indent="-685800"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FFFFFF"/>
                </a:solidFill>
              </a:rPr>
              <a:t>with CPUs and GPUs</a:t>
            </a:r>
          </a:p>
          <a:p>
            <a:pPr marL="685800" indent="-685800"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FFFF"/>
                </a:solidFill>
              </a:rPr>
              <a:t>and various Use Cases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06882" y="6062361"/>
            <a:ext cx="8859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000099"/>
                </a:solidFill>
              </a:rPr>
              <a:t>Cloud Computing Revolution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>
                <a:solidFill>
                  <a:prstClr val="black">
                    <a:tint val="75000"/>
                  </a:prstClr>
                </a:solidFill>
              </a:rPr>
              <a:t> </a:t>
            </a:r>
            <a:fld id="{94213EC0-6F82-43C6-8790-6FB7BEC1EBAA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26/04/2011</a:t>
            </a:fld>
            <a:r>
              <a:rPr>
                <a:solidFill>
                  <a:prstClr val="black">
                    <a:tint val="75000"/>
                  </a:prstClr>
                </a:solidFill>
              </a:rPr>
              <a:t>   </a:t>
            </a:r>
            <a:fld id="{EEF960FE-D02C-4FAA-BC8D-A39A5DFE3FC8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Imag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9796" y="141511"/>
            <a:ext cx="31607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ProActive-Cloud-Port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312" y="2997941"/>
            <a:ext cx="3167746" cy="1834141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 l="18152" t="12840" r="6599" b="10558"/>
          <a:stretch>
            <a:fillRect/>
          </a:stretch>
        </p:blipFill>
        <p:spPr bwMode="auto">
          <a:xfrm>
            <a:off x="87088" y="4859732"/>
            <a:ext cx="3145969" cy="2001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 l="26905" t="52286" r="14524" b="11333"/>
          <a:stretch>
            <a:fillRect/>
          </a:stretch>
        </p:blipFill>
        <p:spPr bwMode="auto">
          <a:xfrm>
            <a:off x="3407219" y="5257800"/>
            <a:ext cx="5355771" cy="158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 l="19405" t="22087" r="40787" b="35992"/>
          <a:stretch>
            <a:fillRect/>
          </a:stretch>
        </p:blipFill>
        <p:spPr bwMode="auto">
          <a:xfrm>
            <a:off x="141512" y="936186"/>
            <a:ext cx="2993574" cy="19703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ctangle 12"/>
          <p:cNvSpPr/>
          <p:nvPr/>
        </p:nvSpPr>
        <p:spPr>
          <a:xfrm>
            <a:off x="3506983" y="4801001"/>
            <a:ext cx="4368119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Physical and Virtual Machines Management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16084" y="3173035"/>
            <a:ext cx="4572000" cy="67710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Portal, Multi-Application &amp; Multi-Tenant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Enterprise Orchestration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26962" y="1289796"/>
            <a:ext cx="4561124" cy="9541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Workflow Execution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Studio Editor and Visualization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white"/>
                </a:solidFill>
              </a:rPr>
              <a:t>Parallel Programming in Java</a:t>
            </a:r>
            <a:endParaRPr lang="fr-FR" sz="2000" dirty="0" smtClean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FEE823-DE47-4B6A-9BF6-27F3BAEDD047}" type="slidenum">
              <a:rPr lang="fr-BE">
                <a:solidFill>
                  <a:srgbClr val="FFFFFF"/>
                </a:solidFill>
              </a:rPr>
              <a:pPr>
                <a:defRPr/>
              </a:pPr>
              <a:t>3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208898" name="Rectangle 2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8013" cy="871538"/>
          </a:xfrm>
        </p:spPr>
        <p:txBody>
          <a:bodyPr/>
          <a:lstStyle/>
          <a:p>
            <a:pPr eaLnBrk="1" hangingPunct="1"/>
            <a:r>
              <a:rPr lang="en-US" dirty="0" smtClean="0"/>
              <a:t>INRIA OASIS Team Composition (35)</a:t>
            </a:r>
          </a:p>
        </p:txBody>
      </p:sp>
      <p:sp>
        <p:nvSpPr>
          <p:cNvPr id="208899" name="Rectangle 3"/>
          <p:cNvSpPr>
            <a:spLocks noGrp="1"/>
          </p:cNvSpPr>
          <p:nvPr>
            <p:ph type="body" idx="1"/>
          </p:nvPr>
        </p:nvSpPr>
        <p:spPr>
          <a:xfrm>
            <a:off x="250825" y="790575"/>
            <a:ext cx="4103688" cy="5472113"/>
          </a:xfrm>
        </p:spPr>
        <p:txBody>
          <a:bodyPr wrap="none"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Researchers (5):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D. Caromel (UNSA, Det. INRIA)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E. Madelaine (INRIA)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F. Baude (UNSA)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F. Huet (UNSA)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L. Henrio (CNRS)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PhDs (11):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Antonio Cansado (INRIA, Conicyt)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Brian Amedro (SCS-Agos)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Cristian Ruz (INRIA, Conicyt)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Elton Mathias (INRIA-Cordi)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Imen Filali (SCS-Agos / FP7 SOA4All)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Marcela Rivera (INRIA, Conicyt)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Muhammad Khan (STIC-Asia)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Paul Naoumenko (INRIA/Région PACA)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Viet Dung Doan (FP6 Bionets)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Virginie Contes (SOA4ALL)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Guilherme Pezzi (AGOS, CIFRE SCP)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+ Visitors + Interns </a:t>
            </a:r>
          </a:p>
        </p:txBody>
      </p:sp>
      <p:sp>
        <p:nvSpPr>
          <p:cNvPr id="208900" name="Rectangle 4"/>
          <p:cNvSpPr>
            <a:spLocks noChangeArrowheads="1"/>
          </p:cNvSpPr>
          <p:nvPr/>
        </p:nvSpPr>
        <p:spPr bwMode="auto">
          <a:xfrm>
            <a:off x="4932363" y="852488"/>
            <a:ext cx="4211637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q"/>
            </a:pPr>
            <a:r>
              <a:rPr lang="en-US" sz="2000">
                <a:solidFill>
                  <a:srgbClr val="000000"/>
                </a:solidFill>
              </a:rPr>
              <a:t>PostDoc (1):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Regis Gascon  (INRIA)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SzPct val="90000"/>
              <a:buFont typeface="Wingdings" pitchFamily="2" charset="2"/>
              <a:buChar char="q"/>
            </a:pPr>
            <a:r>
              <a:rPr lang="en-US" sz="2000">
                <a:solidFill>
                  <a:srgbClr val="000000"/>
                </a:solidFill>
              </a:rPr>
              <a:t>Engineers (10):   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Elaine Isnard (AGOS)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Fabien Viale (ANR OMD2, Renault )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Franca Perrina (AGOS) 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Germain Sigety (INRIA)  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Yu Feng (ETSI, FP6 EchoGrid)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Bastien Sauvan (ADT Galaxy)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Florin-Alexandru.Bratu (INRIA CPER)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Igor Smirnov (Microsoft)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Fabrice Fontenoy (AGOS)</a:t>
            </a:r>
            <a:endParaRPr lang="en-US" sz="1400" i="1">
              <a:solidFill>
                <a:srgbClr val="000000"/>
              </a:solidFill>
            </a:endParaRP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 b="1" i="1">
                <a:solidFill>
                  <a:srgbClr val="000000"/>
                </a:solidFill>
              </a:rPr>
              <a:t>Open position</a:t>
            </a:r>
            <a:r>
              <a:rPr lang="en-US" sz="1400">
                <a:solidFill>
                  <a:srgbClr val="000000"/>
                </a:solidFill>
              </a:rPr>
              <a:t> (Thales)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q"/>
            </a:pPr>
            <a:r>
              <a:rPr lang="en-US" sz="2000">
                <a:solidFill>
                  <a:srgbClr val="000000"/>
                </a:solidFill>
              </a:rPr>
              <a:t>Trainee (2):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Etienne Vallette d’Osia (Master 2 ISI) 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Laurent Vanni               (Master 2 ISI)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q"/>
            </a:pPr>
            <a:r>
              <a:rPr lang="en-US" sz="2000">
                <a:solidFill>
                  <a:srgbClr val="000000"/>
                </a:solidFill>
              </a:rPr>
              <a:t>Assistants (2): 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Patricia Maleyran  (INRIA)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solidFill>
                  <a:srgbClr val="000000"/>
                </a:solidFill>
              </a:rPr>
              <a:t>Sandra Devauchelle (I3S)</a:t>
            </a:r>
          </a:p>
        </p:txBody>
      </p:sp>
      <p:pic>
        <p:nvPicPr>
          <p:cNvPr id="3309573" name="Picture 5"/>
          <p:cNvPicPr>
            <a:picLocks noChangeAspect="1" noChangeArrowheads="1"/>
          </p:cNvPicPr>
          <p:nvPr/>
        </p:nvPicPr>
        <p:blipFill>
          <a:blip r:embed="rId3" cstate="print"/>
          <a:srcRect l="12930" r="8621"/>
          <a:stretch>
            <a:fillRect/>
          </a:stretch>
        </p:blipFill>
        <p:spPr bwMode="auto">
          <a:xfrm>
            <a:off x="3860800" y="889000"/>
            <a:ext cx="5232400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09574" name="Text Box 6"/>
          <p:cNvSpPr txBox="1">
            <a:spLocks noChangeArrowheads="1"/>
          </p:cNvSpPr>
          <p:nvPr/>
        </p:nvSpPr>
        <p:spPr bwMode="auto">
          <a:xfrm>
            <a:off x="3870325" y="5815013"/>
            <a:ext cx="5222875" cy="925512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Located in Sophia Antipolis, between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Nice and Cannes,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u="sng" dirty="0">
                <a:solidFill>
                  <a:srgbClr val="FFFFFF"/>
                </a:solidFill>
              </a:rPr>
              <a:t>Visitors </a:t>
            </a:r>
            <a:r>
              <a:rPr lang="en-US" u="sng" dirty="0" smtClean="0">
                <a:solidFill>
                  <a:srgbClr val="FFFFFF"/>
                </a:solidFill>
              </a:rPr>
              <a:t>Welcome</a:t>
            </a:r>
            <a:r>
              <a:rPr lang="en-US" u="sng" dirty="0">
                <a:solidFill>
                  <a:srgbClr val="FFFFFF"/>
                </a:solidFill>
              </a:rPr>
              <a:t>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09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09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309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309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957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0499A4-25F6-4CFD-8339-0B85C3120F5E}" type="slidenum">
              <a:rPr lang="fr-BE"/>
              <a:pPr>
                <a:defRPr/>
              </a:pPr>
              <a:t>4</a:t>
            </a:fld>
            <a:endParaRPr lang="fr-BE" dirty="0"/>
          </a:p>
        </p:txBody>
      </p:sp>
      <p:sp>
        <p:nvSpPr>
          <p:cNvPr id="3133442" name="Rectangle 2"/>
          <p:cNvSpPr>
            <a:spLocks noGrp="1"/>
          </p:cNvSpPr>
          <p:nvPr>
            <p:ph type="title"/>
          </p:nvPr>
        </p:nvSpPr>
        <p:spPr>
          <a:xfrm>
            <a:off x="457200" y="-95250"/>
            <a:ext cx="8229600" cy="1143000"/>
          </a:xfrm>
        </p:spPr>
        <p:txBody>
          <a:bodyPr/>
          <a:lstStyle/>
          <a:p>
            <a:r>
              <a:rPr lang="en-US"/>
              <a:t>OASIS Team &amp; INRIA</a:t>
            </a:r>
          </a:p>
        </p:txBody>
      </p:sp>
      <p:sp>
        <p:nvSpPr>
          <p:cNvPr id="3133444" name="Rectangle 4"/>
          <p:cNvSpPr>
            <a:spLocks noGrp="1"/>
          </p:cNvSpPr>
          <p:nvPr>
            <p:ph type="body" sz="half" idx="2"/>
          </p:nvPr>
        </p:nvSpPr>
        <p:spPr>
          <a:xfrm>
            <a:off x="196850" y="1778000"/>
            <a:ext cx="4343400" cy="4525963"/>
          </a:xfrm>
        </p:spPr>
        <p:txBody>
          <a:bodyPr/>
          <a:lstStyle/>
          <a:p>
            <a:endParaRPr lang="en-US" sz="2400"/>
          </a:p>
          <a:p>
            <a:endParaRPr lang="en-US" sz="2400"/>
          </a:p>
        </p:txBody>
      </p:sp>
      <p:pic>
        <p:nvPicPr>
          <p:cNvPr id="3133445" name="Picture 5"/>
          <p:cNvPicPr>
            <a:picLocks noChangeArrowheads="1"/>
          </p:cNvPicPr>
          <p:nvPr/>
        </p:nvPicPr>
        <p:blipFill>
          <a:blip r:embed="rId3" cstate="print"/>
          <a:srcRect l="9511" r="9511" b="-6522"/>
          <a:stretch>
            <a:fillRect/>
          </a:stretch>
        </p:blipFill>
        <p:spPr bwMode="auto">
          <a:xfrm>
            <a:off x="6829425" y="198438"/>
            <a:ext cx="19462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33446" name="Picture 29"/>
          <p:cNvPicPr>
            <a:picLocks noChangeAspect="1" noChangeArrowheads="1"/>
          </p:cNvPicPr>
          <p:nvPr/>
        </p:nvPicPr>
        <p:blipFill>
          <a:blip r:embed="rId4" cstate="print"/>
          <a:srcRect l="49875" t="40356" r="41212" b="54153"/>
          <a:stretch>
            <a:fillRect/>
          </a:stretch>
        </p:blipFill>
        <p:spPr bwMode="auto">
          <a:xfrm>
            <a:off x="4992688" y="204788"/>
            <a:ext cx="1508125" cy="5826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</p:pic>
      <p:sp>
        <p:nvSpPr>
          <p:cNvPr id="3133447" name="Rectangle 7"/>
          <p:cNvSpPr>
            <a:spLocks/>
          </p:cNvSpPr>
          <p:nvPr/>
        </p:nvSpPr>
        <p:spPr bwMode="auto">
          <a:xfrm>
            <a:off x="660400" y="1041400"/>
            <a:ext cx="8591550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800" dirty="0">
                <a:cs typeface="Arial" charset="0"/>
              </a:rPr>
              <a:t>A joint team,  </a:t>
            </a:r>
            <a:r>
              <a:rPr lang="en-US" sz="2800" dirty="0" smtClean="0">
                <a:cs typeface="Arial" charset="0"/>
              </a:rPr>
              <a:t>about </a:t>
            </a:r>
            <a:r>
              <a:rPr lang="en-US" sz="2800" dirty="0">
                <a:cs typeface="Arial" charset="0"/>
              </a:rPr>
              <a:t>35 persons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800" dirty="0">
                <a:cs typeface="Arial" charset="0"/>
              </a:rPr>
              <a:t>2004: First  </a:t>
            </a:r>
            <a:r>
              <a:rPr lang="en-US" sz="2800" dirty="0" err="1">
                <a:cs typeface="Arial" charset="0"/>
              </a:rPr>
              <a:t>ProActive</a:t>
            </a:r>
            <a:r>
              <a:rPr lang="en-US" sz="2800" dirty="0">
                <a:cs typeface="Arial" charset="0"/>
              </a:rPr>
              <a:t> User Group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800" dirty="0" smtClean="0">
                <a:cs typeface="Arial" charset="0"/>
              </a:rPr>
              <a:t>2011, July: </a:t>
            </a:r>
            <a:r>
              <a:rPr lang="en-US" sz="2800" dirty="0" err="1">
                <a:cs typeface="Arial" charset="0"/>
              </a:rPr>
              <a:t>ProActive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dirty="0" smtClean="0">
                <a:cs typeface="Arial" charset="0"/>
              </a:rPr>
              <a:t>5.1</a:t>
            </a:r>
            <a:r>
              <a:rPr lang="en-US" sz="2800" dirty="0">
                <a:cs typeface="Arial" charset="0"/>
              </a:rPr>
              <a:t>, Distributed &amp; Parallel: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None/>
            </a:pPr>
            <a:r>
              <a:rPr lang="en-US" sz="2800" dirty="0">
                <a:cs typeface="Arial" charset="0"/>
              </a:rPr>
              <a:t>	</a:t>
            </a:r>
            <a:r>
              <a:rPr lang="en-US" sz="2800" dirty="0" smtClean="0">
                <a:cs typeface="Arial" charset="0"/>
              </a:rPr>
              <a:t>From </a:t>
            </a:r>
            <a:r>
              <a:rPr lang="en-US" sz="2800" dirty="0">
                <a:cs typeface="Arial" charset="0"/>
              </a:rPr>
              <a:t>Multi-cores to Enterprise </a:t>
            </a:r>
            <a:r>
              <a:rPr lang="en-US" sz="2800" dirty="0" smtClean="0">
                <a:cs typeface="Arial" charset="0"/>
              </a:rPr>
              <a:t>GRIDs &amp; Clouds</a:t>
            </a:r>
            <a:endParaRPr lang="en-US" sz="2800" dirty="0">
              <a:cs typeface="Arial" charset="0"/>
            </a:endParaRPr>
          </a:p>
        </p:txBody>
      </p:sp>
      <p:pic>
        <p:nvPicPr>
          <p:cNvPr id="3133448" name="Picture 8" descr="cable"/>
          <p:cNvPicPr>
            <a:picLocks noChangeAspect="1" noChangeArrowheads="1"/>
          </p:cNvPicPr>
          <p:nvPr/>
        </p:nvPicPr>
        <p:blipFill>
          <a:blip r:embed="rId5" cstate="print"/>
          <a:srcRect t="31030" b="29114"/>
          <a:stretch>
            <a:fillRect/>
          </a:stretch>
        </p:blipFill>
        <p:spPr bwMode="auto">
          <a:xfrm>
            <a:off x="38100" y="3160713"/>
            <a:ext cx="4921250" cy="3138487"/>
          </a:xfrm>
          <a:prstGeom prst="rect">
            <a:avLst/>
          </a:prstGeom>
          <a:noFill/>
        </p:spPr>
      </p:pic>
      <p:pic>
        <p:nvPicPr>
          <p:cNvPr id="3133456" name="Picture 16" descr="cable"/>
          <p:cNvPicPr>
            <a:picLocks noChangeAspect="1" noChangeArrowheads="1"/>
          </p:cNvPicPr>
          <p:nvPr/>
        </p:nvPicPr>
        <p:blipFill>
          <a:blip r:embed="rId5" cstate="print"/>
          <a:srcRect l="10838" t="31030" b="29114"/>
          <a:stretch>
            <a:fillRect/>
          </a:stretch>
        </p:blipFill>
        <p:spPr bwMode="auto">
          <a:xfrm>
            <a:off x="3073400" y="3160713"/>
            <a:ext cx="4387850" cy="3138487"/>
          </a:xfrm>
          <a:prstGeom prst="rect">
            <a:avLst/>
          </a:prstGeom>
          <a:noFill/>
        </p:spPr>
      </p:pic>
      <p:pic>
        <p:nvPicPr>
          <p:cNvPr id="3133457" name="Picture 17" descr="cable"/>
          <p:cNvPicPr>
            <a:picLocks noChangeAspect="1" noChangeArrowheads="1"/>
          </p:cNvPicPr>
          <p:nvPr/>
        </p:nvPicPr>
        <p:blipFill>
          <a:blip r:embed="rId5" cstate="print"/>
          <a:srcRect l="11613" t="31030" b="29114"/>
          <a:stretch>
            <a:fillRect/>
          </a:stretch>
        </p:blipFill>
        <p:spPr bwMode="auto">
          <a:xfrm>
            <a:off x="5664200" y="3160713"/>
            <a:ext cx="4349750" cy="3138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33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33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33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33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33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33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33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33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33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334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334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334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33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33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33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33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33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33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33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33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33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645CB4-2FE9-4496-95DF-BDBDD1BC15F3}" type="slidenum">
              <a:rPr lang="fr-BE"/>
              <a:pPr>
                <a:defRPr/>
              </a:pPr>
              <a:t>5</a:t>
            </a:fld>
            <a:endParaRPr lang="fr-BE" dirty="0"/>
          </a:p>
        </p:txBody>
      </p:sp>
      <p:sp>
        <p:nvSpPr>
          <p:cNvPr id="3003395" name="Rectangle 3"/>
          <p:cNvSpPr>
            <a:spLocks noGrp="1"/>
          </p:cNvSpPr>
          <p:nvPr>
            <p:ph type="body" idx="1"/>
          </p:nvPr>
        </p:nvSpPr>
        <p:spPr>
          <a:xfrm>
            <a:off x="228600" y="5219700"/>
            <a:ext cx="8763000" cy="1935163"/>
          </a:xfrm>
        </p:spPr>
        <p:txBody>
          <a:bodyPr/>
          <a:lstStyle/>
          <a:p>
            <a:pPr eaLnBrk="1" hangingPunct="1"/>
            <a:r>
              <a:rPr lang="en-US" smtClean="0"/>
              <a:t>Co-developing, Support for </a:t>
            </a:r>
            <a:r>
              <a:rPr lang="en-US" smtClean="0">
                <a:hlinkClick r:id="rId3"/>
              </a:rPr>
              <a:t>ProActive Parallel Suite</a:t>
            </a:r>
            <a:r>
              <a:rPr lang="en-US" smtClean="0"/>
              <a:t> </a:t>
            </a:r>
            <a:endParaRPr lang="en-US" sz="3200" smtClean="0"/>
          </a:p>
          <a:p>
            <a:pPr eaLnBrk="1" hangingPunct="1"/>
            <a:r>
              <a:rPr lang="en-US" sz="3200" smtClean="0"/>
              <a:t>Worldwide Customers: Fr, UK, Boston USA</a:t>
            </a:r>
          </a:p>
        </p:txBody>
      </p:sp>
      <p:pic>
        <p:nvPicPr>
          <p:cNvPr id="3003399" name="Picture 7" descr="LogoActiveEon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636912"/>
            <a:ext cx="5180013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03401" name="Image 5" descr="Photo Route vers l'infini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34063" y="1296988"/>
            <a:ext cx="30924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0949" name="Rectangle 10"/>
          <p:cNvSpPr>
            <a:spLocks noGrp="1"/>
          </p:cNvSpPr>
          <p:nvPr>
            <p:ph type="title"/>
          </p:nvPr>
        </p:nvSpPr>
        <p:spPr>
          <a:xfrm>
            <a:off x="457200" y="-9525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Startup Company Born of INRIA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03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03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03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03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03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03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 smtClean="0"/>
              <a:t>ActiveEon</a:t>
            </a:r>
            <a:r>
              <a:rPr lang="en-US" noProof="0" dirty="0" smtClean="0"/>
              <a:t> Overview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10327"/>
            <a:ext cx="5614998" cy="4169250"/>
          </a:xfrm>
        </p:spPr>
        <p:txBody>
          <a:bodyPr>
            <a:normAutofit fontScale="62500" lnSpcReduction="20000"/>
          </a:bodyPr>
          <a:lstStyle/>
          <a:p>
            <a:r>
              <a:rPr lang="en-US" b="1" noProof="0" dirty="0" err="1" smtClean="0"/>
              <a:t>ActiveEon</a:t>
            </a:r>
            <a:r>
              <a:rPr lang="en-US" noProof="0" dirty="0" smtClean="0"/>
              <a:t>, a software company </a:t>
            </a:r>
            <a:r>
              <a:rPr lang="en-US" b="1" noProof="0" dirty="0" smtClean="0"/>
              <a:t>born of INRIA</a:t>
            </a:r>
            <a:r>
              <a:rPr lang="en-US" noProof="0" dirty="0" smtClean="0"/>
              <a:t>, founded in 2007. HQ in the French scientific park Sophia </a:t>
            </a:r>
            <a:r>
              <a:rPr lang="en-US" noProof="0" dirty="0" err="1" smtClean="0"/>
              <a:t>Antipolis</a:t>
            </a:r>
            <a:endParaRPr lang="en-US" noProof="0" dirty="0" smtClean="0"/>
          </a:p>
          <a:p>
            <a:endParaRPr lang="en-US" noProof="0" dirty="0" smtClean="0"/>
          </a:p>
          <a:p>
            <a:r>
              <a:rPr lang="en-US" b="1" noProof="0" dirty="0" smtClean="0"/>
              <a:t>Co developing</a:t>
            </a:r>
            <a:r>
              <a:rPr lang="en-US" noProof="0" dirty="0" smtClean="0"/>
              <a:t> with INRIA </a:t>
            </a:r>
            <a:r>
              <a:rPr lang="en-US" b="1" i="1" noProof="0" dirty="0" err="1" smtClean="0"/>
              <a:t>ProActive</a:t>
            </a:r>
            <a:r>
              <a:rPr lang="en-US" b="1" i="1" noProof="0" dirty="0" smtClean="0"/>
              <a:t> Parallel Suite®</a:t>
            </a:r>
            <a:r>
              <a:rPr lang="en-US" noProof="0" dirty="0" smtClean="0"/>
              <a:t>, a Professional Open Source middleware for parallel, distributed, multi-core computing</a:t>
            </a:r>
            <a:br>
              <a:rPr lang="en-US" noProof="0" dirty="0" smtClean="0"/>
            </a:br>
            <a:r>
              <a:rPr lang="en-US" noProof="0" dirty="0" smtClean="0"/>
              <a:t>30 peoples in total</a:t>
            </a:r>
          </a:p>
          <a:p>
            <a:endParaRPr lang="en-US" noProof="0" dirty="0" smtClean="0"/>
          </a:p>
          <a:p>
            <a:r>
              <a:rPr lang="en-US" noProof="0" dirty="0" smtClean="0"/>
              <a:t>Core </a:t>
            </a:r>
            <a:r>
              <a:rPr lang="en-US" b="1" noProof="0" dirty="0" smtClean="0"/>
              <a:t>mission</a:t>
            </a:r>
            <a:r>
              <a:rPr lang="en-US" noProof="0" dirty="0" smtClean="0"/>
              <a:t>: </a:t>
            </a:r>
            <a:r>
              <a:rPr lang="en-US" noProof="0" dirty="0" smtClean="0">
                <a:solidFill>
                  <a:srgbClr val="003399"/>
                </a:solidFill>
              </a:rPr>
              <a:t>Scale Beyond Limits</a:t>
            </a:r>
          </a:p>
          <a:p>
            <a:endParaRPr lang="en-US" noProof="0" dirty="0" smtClean="0">
              <a:solidFill>
                <a:srgbClr val="003399"/>
              </a:solidFill>
            </a:endParaRPr>
          </a:p>
          <a:p>
            <a:r>
              <a:rPr lang="en-US" noProof="0" dirty="0" smtClean="0"/>
              <a:t>Providing </a:t>
            </a:r>
            <a:r>
              <a:rPr lang="en-US" b="1" noProof="0" dirty="0" smtClean="0"/>
              <a:t>a full range of services </a:t>
            </a:r>
            <a:r>
              <a:rPr lang="en-US" noProof="0" dirty="0" smtClean="0"/>
              <a:t>for </a:t>
            </a:r>
            <a:br>
              <a:rPr lang="en-US" noProof="0" dirty="0" smtClean="0"/>
            </a:br>
            <a:r>
              <a:rPr lang="en-US" dirty="0" err="1" smtClean="0">
                <a:solidFill>
                  <a:srgbClr val="003399"/>
                </a:solidFill>
              </a:rPr>
              <a:t>ProActive</a:t>
            </a:r>
            <a:r>
              <a:rPr lang="en-US" dirty="0" smtClean="0">
                <a:solidFill>
                  <a:srgbClr val="003399"/>
                </a:solidFill>
              </a:rPr>
              <a:t> Parallel Suite</a:t>
            </a:r>
          </a:p>
          <a:p>
            <a:pPr>
              <a:buNone/>
            </a:pPr>
            <a:endParaRPr lang="en-US" noProof="0" dirty="0" smtClean="0"/>
          </a:p>
          <a:p>
            <a:r>
              <a:rPr lang="en-US" b="1" noProof="0" dirty="0" smtClean="0"/>
              <a:t>Worldwide</a:t>
            </a:r>
            <a:r>
              <a:rPr lang="en-US" noProof="0" dirty="0" smtClean="0"/>
              <a:t> customers and production users:</a:t>
            </a:r>
          </a:p>
        </p:txBody>
      </p:sp>
      <p:pic>
        <p:nvPicPr>
          <p:cNvPr id="6" name="Image 5" descr="Photo Eolienne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143636" y="1042962"/>
            <a:ext cx="2571768" cy="3857652"/>
          </a:xfrm>
          <a:prstGeom prst="round2DiagRect">
            <a:avLst/>
          </a:prstGeom>
        </p:spPr>
      </p:pic>
      <p:pic>
        <p:nvPicPr>
          <p:cNvPr id="5" name="Picture 19" descr="thales_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t="11146" r="5819" b="25060"/>
          <a:stretch>
            <a:fillRect/>
          </a:stretch>
        </p:blipFill>
        <p:spPr bwMode="auto">
          <a:xfrm>
            <a:off x="847706" y="5769457"/>
            <a:ext cx="1285864" cy="315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1" descr="http://www.gmo.com/gremlinassets/Images/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75064" y="5022630"/>
            <a:ext cx="10414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3" descr="Amadeus - Your technology partner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10175" y="5590290"/>
            <a:ext cx="1140659" cy="523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42708" y="5083658"/>
            <a:ext cx="458606" cy="458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51416" y="4947289"/>
            <a:ext cx="668224" cy="70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8"/>
          <p:cNvPicPr>
            <a:picLocks noChangeAspect="1" noChangeArrowheads="1"/>
          </p:cNvPicPr>
          <p:nvPr/>
        </p:nvPicPr>
        <p:blipFill>
          <a:blip r:embed="rId11" cstate="print"/>
          <a:srcRect t="17240" r="86224" b="75200"/>
          <a:stretch>
            <a:fillRect/>
          </a:stretch>
        </p:blipFill>
        <p:spPr bwMode="auto">
          <a:xfrm>
            <a:off x="6640251" y="5624250"/>
            <a:ext cx="1142999" cy="392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93417" y="5010626"/>
            <a:ext cx="1322491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6425" y="5085612"/>
            <a:ext cx="563524" cy="56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4" descr="HP.com home">
            <a:hlinkClick r:id="rId14" tooltip="HP.com home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12680" y="5110330"/>
            <a:ext cx="562407" cy="540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676476" y="5651275"/>
            <a:ext cx="107157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28163" y="5095002"/>
            <a:ext cx="1260039" cy="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806404" y="5660561"/>
            <a:ext cx="455120" cy="45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344587" y="5765123"/>
            <a:ext cx="1269435" cy="295435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 idx="4294967295"/>
          </p:nvPr>
        </p:nvSpPr>
        <p:spPr>
          <a:xfrm>
            <a:off x="-838200" y="4330474"/>
            <a:ext cx="8229600" cy="785812"/>
          </a:xfrm>
        </p:spPr>
        <p:txBody>
          <a:bodyPr/>
          <a:lstStyle/>
          <a:p>
            <a:pPr eaLnBrk="1" hangingPunct="1"/>
            <a:r>
              <a:rPr lang="en-US" sz="4400" dirty="0" smtClean="0">
                <a:solidFill>
                  <a:schemeClr val="bg1"/>
                </a:solidFill>
                <a:cs typeface="Arial" charset="0"/>
              </a:rPr>
              <a:t>Multi-Core Push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Symetrical Multi-Core: 8-ways Niagara II</a:t>
            </a:r>
          </a:p>
        </p:txBody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2171700" cy="4983163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8 cores</a:t>
            </a:r>
          </a:p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4 Native threads per core</a:t>
            </a:r>
          </a:p>
          <a:p>
            <a:pPr eaLnBrk="1" hangingPunct="1"/>
            <a:endParaRPr lang="en-US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Linux see 32 cores!</a:t>
            </a:r>
          </a:p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2" cstate="print"/>
          <a:srcRect l="19167" t="12741" r="31389" b="9778"/>
          <a:stretch>
            <a:fillRect/>
          </a:stretch>
        </p:blipFill>
        <p:spPr bwMode="auto">
          <a:xfrm>
            <a:off x="3022600" y="850900"/>
            <a:ext cx="6134100" cy="600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 The Shelf Multi-Cores, 3 GHz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9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99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64" y="929363"/>
            <a:ext cx="52387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7442" y="3809999"/>
            <a:ext cx="2005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charset="0"/>
              </a:rPr>
              <a:t>Intel Xeon 5670,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charset="0"/>
              </a:rPr>
              <a:t>6 cores, 10, … 12</a:t>
            </a:r>
          </a:p>
        </p:txBody>
      </p:sp>
      <p:pic>
        <p:nvPicPr>
          <p:cNvPr id="15994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7452" y="3589413"/>
            <a:ext cx="5373228" cy="3214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389934" y="2594210"/>
            <a:ext cx="26561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charset="0"/>
              </a:rPr>
              <a:t>AMD's </a:t>
            </a:r>
            <a:r>
              <a:rPr lang="en-US" dirty="0" err="1" smtClean="0">
                <a:solidFill>
                  <a:prstClr val="black"/>
                </a:solidFill>
                <a:latin typeface="Arial" charset="0"/>
              </a:rPr>
              <a:t>Opteron</a:t>
            </a:r>
            <a:r>
              <a:rPr lang="en-US" dirty="0" smtClean="0">
                <a:solidFill>
                  <a:prstClr val="black"/>
                </a:solidFill>
                <a:latin typeface="Arial" charset="0"/>
              </a:rPr>
              <a:t> 6174,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charset="0"/>
              </a:rPr>
              <a:t>“</a:t>
            </a:r>
            <a:r>
              <a:rPr lang="en-US" dirty="0" err="1" smtClean="0">
                <a:solidFill>
                  <a:prstClr val="black"/>
                </a:solidFill>
                <a:latin typeface="Arial" charset="0"/>
              </a:rPr>
              <a:t>Magny-Cours</a:t>
            </a:r>
            <a:r>
              <a:rPr lang="en-US" dirty="0" smtClean="0">
                <a:solidFill>
                  <a:prstClr val="black"/>
                </a:solidFill>
                <a:latin typeface="Arial" charset="0"/>
              </a:rPr>
              <a:t>”,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charset="0"/>
              </a:rPr>
              <a:t>12 cores</a:t>
            </a: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99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9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9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99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99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9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630238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>
                <a:solidFill>
                  <a:schemeClr val="bg1"/>
                </a:solidFill>
              </a:rPr>
              <a:t>Multi-Cores</a:t>
            </a:r>
            <a:r>
              <a:rPr lang="en-US" sz="6600" smtClean="0">
                <a:solidFill>
                  <a:schemeClr val="bg1"/>
                </a:solidFill>
              </a:rPr>
              <a:t> </a:t>
            </a:r>
            <a:br>
              <a:rPr lang="en-US" sz="6600" smtClean="0">
                <a:solidFill>
                  <a:schemeClr val="bg1"/>
                </a:solidFill>
              </a:rPr>
            </a:br>
            <a:r>
              <a:rPr lang="en-US" sz="6600" smtClean="0">
                <a:solidFill>
                  <a:schemeClr val="bg1"/>
                </a:solidFill>
              </a:rPr>
              <a:t>A Few Key Points</a:t>
            </a:r>
          </a:p>
        </p:txBody>
      </p:sp>
      <p:sp>
        <p:nvSpPr>
          <p:cNvPr id="3415043" name="Rectangle 3"/>
          <p:cNvSpPr>
            <a:spLocks noGrp="1"/>
          </p:cNvSpPr>
          <p:nvPr>
            <p:ph idx="1"/>
          </p:nvPr>
        </p:nvSpPr>
        <p:spPr>
          <a:xfrm>
            <a:off x="0" y="2593975"/>
            <a:ext cx="8991600" cy="39639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</a:rPr>
              <a:t>Not Shared Memory (NUMA)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</a:rPr>
              <a:t>Moore’s Law rephrased: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		</a:t>
            </a:r>
            <a:r>
              <a:rPr lang="en-US" sz="2400" b="1" u="sng" dirty="0" smtClean="0">
                <a:solidFill>
                  <a:srgbClr val="00448B"/>
                </a:solidFill>
              </a:rPr>
              <a:t>Nb. of Cores</a:t>
            </a:r>
            <a:r>
              <a:rPr lang="en-US" sz="2400" b="1" dirty="0" smtClean="0">
                <a:solidFill>
                  <a:srgbClr val="00448B"/>
                </a:solidFill>
              </a:rPr>
              <a:t> double every 18 to 24 months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</a:rPr>
              <a:t>Key expected Milestones: Cores per Chips (OTS)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rgbClr val="00448B"/>
                </a:solidFill>
              </a:rPr>
              <a:t>2012:    32 to 64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rgbClr val="00448B"/>
                </a:solidFill>
              </a:rPr>
              <a:t>2013:    64 to 128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rgbClr val="00448B"/>
                </a:solidFill>
              </a:rPr>
              <a:t>2015:  128 to 256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    1 Million Cores Parallel Machines in 2014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    100 M cores coming in 2020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</a:rPr>
              <a:t>Multi-Cores are NUMA, and turning Heterogeneous (GPU)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    	They are turning into </a:t>
            </a:r>
            <a:r>
              <a:rPr lang="en-US" sz="2400" b="1" dirty="0" err="1" smtClean="0">
                <a:solidFill>
                  <a:srgbClr val="00448B"/>
                </a:solidFill>
              </a:rPr>
              <a:t>SoC</a:t>
            </a:r>
            <a:r>
              <a:rPr lang="en-US" sz="2400" b="1" dirty="0" smtClean="0">
                <a:solidFill>
                  <a:srgbClr val="00448B"/>
                </a:solidFill>
              </a:rPr>
              <a:t> with </a:t>
            </a:r>
            <a:r>
              <a:rPr lang="en-US" sz="2400" b="1" dirty="0" err="1" smtClean="0">
                <a:solidFill>
                  <a:srgbClr val="00448B"/>
                </a:solidFill>
              </a:rPr>
              <a:t>NoC</a:t>
            </a:r>
            <a:r>
              <a:rPr lang="en-US" sz="2400" b="1" dirty="0" smtClean="0">
                <a:solidFill>
                  <a:srgbClr val="00448B"/>
                </a:solidFill>
              </a:rPr>
              <a:t>: NOT SMP!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150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150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150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42938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bg1"/>
                </a:solidFill>
              </a:rPr>
              <a:t>Key Point: </a:t>
            </a:r>
            <a:br>
              <a:rPr lang="en-US" sz="4000" smtClean="0">
                <a:solidFill>
                  <a:schemeClr val="bg1"/>
                </a:solidFill>
              </a:rPr>
            </a:br>
            <a:r>
              <a:rPr lang="en-US" sz="4000" smtClean="0">
                <a:solidFill>
                  <a:schemeClr val="bg1"/>
                </a:solidFill>
              </a:rPr>
              <a:t>Locality will more than ever be Fundamental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>
          <a:xfrm>
            <a:off x="457200" y="2895600"/>
            <a:ext cx="8229600" cy="3763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800" smtClean="0"/>
          </a:p>
          <a:p>
            <a:pPr eaLnBrk="1" hangingPunct="1">
              <a:lnSpc>
                <a:spcPct val="80000"/>
              </a:lnSpc>
            </a:pPr>
            <a:endParaRPr lang="en-US" sz="2800" smtClean="0"/>
          </a:p>
          <a:p>
            <a:pPr eaLnBrk="1" hangingPunct="1">
              <a:lnSpc>
                <a:spcPct val="80000"/>
              </a:lnSpc>
            </a:pPr>
            <a:r>
              <a:rPr lang="en-US" sz="3600" smtClean="0"/>
              <a:t>Let the programmer control it</a:t>
            </a:r>
          </a:p>
          <a:p>
            <a:pPr eaLnBrk="1" hangingPunct="1">
              <a:lnSpc>
                <a:spcPct val="80000"/>
              </a:lnSpc>
            </a:pPr>
            <a:endParaRPr lang="en-US" sz="3600" smtClean="0"/>
          </a:p>
          <a:p>
            <a:pPr eaLnBrk="1" hangingPunct="1">
              <a:lnSpc>
                <a:spcPct val="80000"/>
              </a:lnSpc>
            </a:pPr>
            <a:r>
              <a:rPr lang="en-US" sz="3600" smtClean="0"/>
              <a:t>No global shared memory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3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i="1" smtClean="0">
                <a:solidFill>
                  <a:srgbClr val="0070C0"/>
                </a:solidFill>
              </a:rPr>
              <a:t>At user choice </a:t>
            </a:r>
            <a:r>
              <a:rPr lang="en-US" sz="2400" b="1" i="1" smtClean="0">
                <a:solidFill>
                  <a:srgbClr val="0070C0"/>
                </a:solidFill>
              </a:rPr>
              <a:t>PGAS:</a:t>
            </a:r>
            <a:r>
              <a:rPr lang="en-US" sz="2400" i="1" smtClean="0">
                <a:solidFill>
                  <a:srgbClr val="0070C0"/>
                </a:solidFill>
              </a:rPr>
              <a:t> Partitioned Global Address Space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 idx="4294967295"/>
          </p:nvPr>
        </p:nvSpPr>
        <p:spPr>
          <a:xfrm>
            <a:off x="783814" y="4330474"/>
            <a:ext cx="8229600" cy="785812"/>
          </a:xfrm>
        </p:spPr>
        <p:txBody>
          <a:bodyPr/>
          <a:lstStyle/>
          <a:p>
            <a:pPr eaLnBrk="1" hangingPunct="1"/>
            <a:r>
              <a:rPr lang="en-US" sz="4400" dirty="0" smtClean="0">
                <a:solidFill>
                  <a:schemeClr val="bg1"/>
                </a:solidFill>
                <a:cs typeface="Arial" charset="0"/>
              </a:rPr>
              <a:t>Virtualization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13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98466" name="Picture 2"/>
          <p:cNvPicPr>
            <a:picLocks noChangeAspect="1" noChangeArrowheads="1"/>
          </p:cNvPicPr>
          <p:nvPr/>
        </p:nvPicPr>
        <p:blipFill>
          <a:blip r:embed="rId2" cstate="print"/>
          <a:srcRect r="52318"/>
          <a:stretch>
            <a:fillRect/>
          </a:stretch>
        </p:blipFill>
        <p:spPr bwMode="auto">
          <a:xfrm>
            <a:off x="1373864" y="857247"/>
            <a:ext cx="3241679" cy="313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6488668"/>
            <a:ext cx="3890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solidFill>
                  <a:prstClr val="black"/>
                </a:solidFill>
                <a:latin typeface="Arial" charset="0"/>
              </a:rPr>
              <a:t>Source: http://www.apac.redhat.com</a:t>
            </a:r>
            <a:endParaRPr lang="fr-FR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47201"/>
          <a:stretch>
            <a:fillRect/>
          </a:stretch>
        </p:blipFill>
        <p:spPr bwMode="auto">
          <a:xfrm>
            <a:off x="4615540" y="857243"/>
            <a:ext cx="3589566" cy="313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22" y="3411306"/>
            <a:ext cx="5238750" cy="2800350"/>
          </a:xfrm>
          <a:prstGeom prst="rect">
            <a:avLst/>
          </a:prstGeom>
          <a:noFill/>
          <a:ln w="34925">
            <a:solidFill>
              <a:srgbClr val="FFFFFF"/>
            </a:solidFill>
            <a:miter lim="800000"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9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14</a:t>
            </a:fld>
            <a:endParaRPr lang="fr-BE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3267" y="6314105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solidFill>
                  <a:prstClr val="black"/>
                </a:solidFill>
                <a:latin typeface="Arial" charset="0"/>
              </a:rPr>
              <a:t>Sun, Blog </a:t>
            </a:r>
            <a:r>
              <a:rPr lang="fr-FR" b="1" dirty="0" smtClean="0">
                <a:solidFill>
                  <a:prstClr val="black"/>
                </a:solidFill>
                <a:latin typeface="Arial" charset="0"/>
                <a:hlinkClick r:id="rId2"/>
              </a:rPr>
              <a:t>Marc Hamilton</a:t>
            </a:r>
            <a:endParaRPr lang="fr-FR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6300" y="3367762"/>
            <a:ext cx="5238750" cy="2800350"/>
          </a:xfrm>
          <a:prstGeom prst="rect">
            <a:avLst/>
          </a:prstGeom>
          <a:noFill/>
          <a:ln w="34925">
            <a:solidFill>
              <a:srgbClr val="FFFFFF"/>
            </a:solidFill>
            <a:miter lim="800000"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15984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16079" t="21999" r="14055" b="25547"/>
          <a:stretch>
            <a:fillRect/>
          </a:stretch>
        </p:blipFill>
        <p:spPr bwMode="auto">
          <a:xfrm>
            <a:off x="2068263" y="903514"/>
            <a:ext cx="5780361" cy="3254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15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98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9922" y="857247"/>
            <a:ext cx="6798588" cy="313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4436" y="3983263"/>
            <a:ext cx="3886200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6256" y="1277817"/>
            <a:ext cx="3156857" cy="4735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we Used to do as Syst. Admin.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16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902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7705" r="167" b="6067"/>
          <a:stretch>
            <a:fillRect/>
          </a:stretch>
        </p:blipFill>
        <p:spPr bwMode="auto">
          <a:xfrm>
            <a:off x="4596633" y="3722912"/>
            <a:ext cx="4120331" cy="2590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0276" name="Picture 4"/>
          <p:cNvPicPr>
            <a:picLocks noChangeAspect="1" noChangeArrowheads="1"/>
          </p:cNvPicPr>
          <p:nvPr/>
        </p:nvPicPr>
        <p:blipFill>
          <a:blip r:embed="rId3" cstate="print"/>
          <a:srcRect b="3189"/>
          <a:stretch>
            <a:fillRect/>
          </a:stretch>
        </p:blipFill>
        <p:spPr bwMode="auto">
          <a:xfrm>
            <a:off x="4601936" y="981529"/>
            <a:ext cx="4095750" cy="2643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02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7803" y="979715"/>
            <a:ext cx="4129768" cy="5331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90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0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9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90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90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9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90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90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9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With Virtualization + Software Appliance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5892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121" y="1087663"/>
            <a:ext cx="3886200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9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9743" y="1726745"/>
            <a:ext cx="6102708" cy="4053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92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69677" y="1740478"/>
            <a:ext cx="6274323" cy="430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92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0518" y="1230075"/>
            <a:ext cx="6633482" cy="497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 l="59604" r="6286" b="12667"/>
          <a:stretch>
            <a:fillRect/>
          </a:stretch>
        </p:blipFill>
        <p:spPr bwMode="auto">
          <a:xfrm>
            <a:off x="130629" y="3927018"/>
            <a:ext cx="2111828" cy="249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89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89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8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589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589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158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89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89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8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0D985-3091-4FEC-8C54-A9FEEE38B97A}" type="slidenum">
              <a:rPr lang="fr-BE">
                <a:solidFill>
                  <a:srgbClr val="FFFFFF"/>
                </a:solidFill>
              </a:rPr>
              <a:pPr>
                <a:defRPr/>
              </a:pPr>
              <a:t>18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DA1F6E13-C186-4AE9-B5B6-2A8E1BD40A91}" type="slidenum">
              <a:rPr lang="fr-FR" sz="120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209800"/>
            <a:ext cx="9144000" cy="3708400"/>
          </a:xfrm>
        </p:spPr>
        <p:txBody>
          <a:bodyPr/>
          <a:lstStyle/>
          <a:p>
            <a:pPr marL="685800" indent="-685800" algn="ctr" eaLnBrk="1" hangingPunct="1">
              <a:lnSpc>
                <a:spcPct val="70000"/>
              </a:lnSpc>
            </a:pPr>
            <a:r>
              <a:rPr lang="en-US" sz="4400" dirty="0" err="1" smtClean="0">
                <a:solidFill>
                  <a:srgbClr val="FFFFFF"/>
                </a:solidFill>
              </a:rPr>
              <a:t>ProActive</a:t>
            </a:r>
            <a:r>
              <a:rPr lang="en-US" sz="4400" dirty="0" smtClean="0">
                <a:solidFill>
                  <a:srgbClr val="FFFFFF"/>
                </a:solidFill>
              </a:rPr>
              <a:t> Parallel Suite</a:t>
            </a:r>
            <a:r>
              <a:rPr lang="en-US" sz="4400" dirty="0" smtClean="0">
                <a:solidFill>
                  <a:schemeClr val="bg1"/>
                </a:solidFill>
              </a:rPr>
              <a:t/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endParaRPr lang="en-US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ProActive Parallel Suite</a:t>
            </a:r>
            <a:endParaRPr lang="en-GB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2985"/>
            <a:ext cx="5987008" cy="1571636"/>
          </a:xfrm>
        </p:spPr>
        <p:txBody>
          <a:bodyPr>
            <a:normAutofit fontScale="92500" lnSpcReduction="20000"/>
          </a:bodyPr>
          <a:lstStyle/>
          <a:p>
            <a:r>
              <a:rPr lang="en-GB" noProof="0" dirty="0" smtClean="0"/>
              <a:t>Professional Open Source middleware for parallel, distributed, multi-core, Grid  and Cloud computing</a:t>
            </a:r>
          </a:p>
          <a:p>
            <a:endParaRPr lang="en-GB" noProof="0" dirty="0" smtClean="0"/>
          </a:p>
          <a:p>
            <a:r>
              <a:rPr lang="en-GB" noProof="0" dirty="0" smtClean="0"/>
              <a:t>Composed of three modules:</a:t>
            </a:r>
          </a:p>
        </p:txBody>
      </p:sp>
      <p:pic>
        <p:nvPicPr>
          <p:cNvPr id="8" name="Picture 4" descr="ProActive-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196752"/>
            <a:ext cx="2777020" cy="704120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/>
        </p:nvSpPr>
        <p:spPr>
          <a:xfrm>
            <a:off x="564839" y="5408841"/>
            <a:ext cx="23391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Java 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Programming Library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51920" y="5408841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Multiplatform 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Job scheduler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47475" y="5399465"/>
            <a:ext cx="205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Global 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resource manager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1" descr="box_programm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6703" y="2857496"/>
            <a:ext cx="1720769" cy="2357454"/>
          </a:xfrm>
          <a:prstGeom prst="rect">
            <a:avLst/>
          </a:prstGeom>
        </p:spPr>
      </p:pic>
      <p:pic>
        <p:nvPicPr>
          <p:cNvPr id="13" name="Picture 12" descr="box_schedulin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95353" y="2857496"/>
            <a:ext cx="1721919" cy="2359029"/>
          </a:xfrm>
          <a:prstGeom prst="rect">
            <a:avLst/>
          </a:prstGeom>
        </p:spPr>
      </p:pic>
      <p:pic>
        <p:nvPicPr>
          <p:cNvPr id="15" name="Picture 14" descr="box_resourcing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24311" y="2857496"/>
            <a:ext cx="1721919" cy="23590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36AE877-6F0A-4438-B543-4B32DED33260}" type="slidenum">
              <a:rPr lang="fr-BE">
                <a:solidFill>
                  <a:srgbClr val="FFFFFF"/>
                </a:solidFill>
              </a:rPr>
              <a:pPr>
                <a:defRPr/>
              </a:pPr>
              <a:t>20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410626" name="Rectangle 2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ProActive Parallel Suite</a:t>
            </a:r>
          </a:p>
        </p:txBody>
      </p:sp>
      <p:pic>
        <p:nvPicPr>
          <p:cNvPr id="3532803" name="Picture 3"/>
          <p:cNvPicPr>
            <a:picLocks noChangeAspect="1" noChangeArrowheads="1"/>
          </p:cNvPicPr>
          <p:nvPr/>
        </p:nvPicPr>
        <p:blipFill>
          <a:blip r:embed="rId3" cstate="print"/>
          <a:srcRect l="44179" t="47997" r="34998" b="29918"/>
          <a:stretch>
            <a:fillRect/>
          </a:stretch>
        </p:blipFill>
        <p:spPr bwMode="auto">
          <a:xfrm>
            <a:off x="4460875" y="3957638"/>
            <a:ext cx="3354388" cy="22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28" name="Picture 4"/>
          <p:cNvPicPr>
            <a:picLocks noChangeAspect="1" noChangeArrowheads="1"/>
          </p:cNvPicPr>
          <p:nvPr/>
        </p:nvPicPr>
        <p:blipFill>
          <a:blip r:embed="rId4" cstate="print"/>
          <a:srcRect l="5000" t="30222" r="66109" b="13777"/>
          <a:stretch>
            <a:fillRect/>
          </a:stretch>
        </p:blipFill>
        <p:spPr bwMode="auto">
          <a:xfrm>
            <a:off x="12700" y="2165350"/>
            <a:ext cx="29083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32808" name="AutoShape 8"/>
          <p:cNvSpPr>
            <a:spLocks noChangeArrowheads="1"/>
          </p:cNvSpPr>
          <p:nvPr/>
        </p:nvSpPr>
        <p:spPr bwMode="auto">
          <a:xfrm>
            <a:off x="4737100" y="1727200"/>
            <a:ext cx="2933700" cy="2095500"/>
          </a:xfrm>
          <a:prstGeom prst="roundRect">
            <a:avLst>
              <a:gd name="adj" fmla="val 16667"/>
            </a:avLst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532807" name="Rectangle 7"/>
          <p:cNvSpPr>
            <a:spLocks/>
          </p:cNvSpPr>
          <p:nvPr/>
        </p:nvSpPr>
        <p:spPr bwMode="auto">
          <a:xfrm>
            <a:off x="4724400" y="1854200"/>
            <a:ext cx="3048000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q"/>
            </a:pPr>
            <a:r>
              <a:rPr lang="en-US" sz="2400">
                <a:solidFill>
                  <a:srgbClr val="000000"/>
                </a:solidFill>
              </a:rPr>
              <a:t>Workflows in Java 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q"/>
            </a:pPr>
            <a:r>
              <a:rPr lang="en-US" sz="2400">
                <a:solidFill>
                  <a:srgbClr val="000000"/>
                </a:solidFill>
              </a:rPr>
              <a:t>Master/Workers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q"/>
            </a:pPr>
            <a:r>
              <a:rPr lang="en-US" sz="2400">
                <a:solidFill>
                  <a:srgbClr val="000000"/>
                </a:solidFill>
              </a:rPr>
              <a:t>SPMD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q"/>
            </a:pPr>
            <a:r>
              <a:rPr lang="en-US" sz="2400">
                <a:solidFill>
                  <a:srgbClr val="000000"/>
                </a:solidFill>
              </a:rPr>
              <a:t>Components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q"/>
            </a:pPr>
            <a:r>
              <a:rPr lang="en-US" sz="2400">
                <a:solidFill>
                  <a:srgbClr val="000000"/>
                </a:solidFill>
              </a:rPr>
              <a:t>…</a:t>
            </a:r>
          </a:p>
        </p:txBody>
      </p:sp>
      <p:pic>
        <p:nvPicPr>
          <p:cNvPr id="410631" name="Image 7" descr="Boite-programming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5575" y="1817688"/>
            <a:ext cx="2732088" cy="374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32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32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3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32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32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3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32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32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08" grpId="0" animBg="1"/>
      <p:bldP spid="353280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0D985-3091-4FEC-8C54-A9FEEE38B97A}" type="slidenum">
              <a:rPr lang="fr-BE">
                <a:solidFill>
                  <a:srgbClr val="FFFFFF"/>
                </a:solidFill>
              </a:rPr>
              <a:pPr>
                <a:defRPr/>
              </a:pPr>
              <a:t>21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DA1F6E13-C186-4AE9-B5B6-2A8E1BD40A91}" type="slidenum">
              <a:rPr lang="fr-FR" sz="120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209800"/>
            <a:ext cx="9144000" cy="3708400"/>
          </a:xfrm>
        </p:spPr>
        <p:txBody>
          <a:bodyPr/>
          <a:lstStyle/>
          <a:p>
            <a:pPr marL="685800" indent="-685800" algn="ctr" eaLnBrk="1" hangingPunct="1">
              <a:lnSpc>
                <a:spcPct val="70000"/>
              </a:lnSpc>
            </a:pPr>
            <a:r>
              <a:rPr lang="en-US" sz="4400" smtClean="0">
                <a:solidFill>
                  <a:schemeClr val="bg1"/>
                </a:solidFill>
              </a:rPr>
              <a:t>ProActive Programming: </a:t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4400" smtClean="0">
                <a:solidFill>
                  <a:schemeClr val="bg1"/>
                </a:solidFill>
              </a:rPr>
              <a:t/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4400" smtClean="0">
                <a:solidFill>
                  <a:schemeClr val="bg1"/>
                </a:solidFill>
              </a:rPr>
              <a:t>Active Objects</a:t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4400" smtClean="0">
                <a:solidFill>
                  <a:schemeClr val="bg1"/>
                </a:solidFill>
              </a:rPr>
              <a:t/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1600" smtClean="0">
                <a:solidFill>
                  <a:schemeClr val="bg1"/>
                </a:solidFill>
              </a:rPr>
              <a:t/>
            </a:r>
            <a:br>
              <a:rPr lang="en-US" sz="1600" smtClean="0">
                <a:solidFill>
                  <a:schemeClr val="bg1"/>
                </a:solidFill>
              </a:rPr>
            </a:br>
            <a:endParaRPr lang="en-US" sz="24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2DC1A9-8884-4CCD-B0E2-4C36E3E7DC78}" type="slidenum">
              <a:rPr lang="fr-BE" smtClean="0"/>
              <a:pPr>
                <a:defRPr/>
              </a:pPr>
              <a:t>22</a:t>
            </a:fld>
            <a:endParaRPr lang="fr-BE"/>
          </a:p>
        </p:txBody>
      </p:sp>
      <p:sp>
        <p:nvSpPr>
          <p:cNvPr id="4" name="Rectangle 3"/>
          <p:cNvSpPr/>
          <p:nvPr/>
        </p:nvSpPr>
        <p:spPr>
          <a:xfrm>
            <a:off x="445324" y="184505"/>
            <a:ext cx="84849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Arial Black"/>
              </a:rPr>
              <a:t>ProActive Programming View </a:t>
            </a:r>
            <a:r>
              <a:rPr lang="en-US" sz="3600" dirty="0" smtClean="0">
                <a:solidFill>
                  <a:srgbClr val="FFFFFF"/>
                </a:solidFill>
              </a:rPr>
              <a:t/>
            </a:r>
            <a:br>
              <a:rPr lang="en-US" sz="3600" dirty="0" smtClean="0">
                <a:solidFill>
                  <a:srgbClr val="FFFFFF"/>
                </a:solidFill>
              </a:rPr>
            </a:br>
            <a:endParaRPr lang="fr-FR" sz="3600" dirty="0">
              <a:solidFill>
                <a:srgbClr val="00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56408" t="48156" r="14935" b="22062"/>
          <a:stretch>
            <a:fillRect/>
          </a:stretch>
        </p:blipFill>
        <p:spPr bwMode="auto">
          <a:xfrm>
            <a:off x="-3930732" y="1033154"/>
            <a:ext cx="3930732" cy="2553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e 11"/>
          <p:cNvGrpSpPr/>
          <p:nvPr/>
        </p:nvGrpSpPr>
        <p:grpSpPr>
          <a:xfrm>
            <a:off x="5269084" y="4393872"/>
            <a:ext cx="1084221" cy="644670"/>
            <a:chOff x="6551613" y="4721225"/>
            <a:chExt cx="1816100" cy="1160463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53338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8" name="Rectangle 4"/>
            <p:cNvSpPr>
              <a:spLocks/>
            </p:cNvSpPr>
            <p:nvPr/>
          </p:nvSpPr>
          <p:spPr bwMode="auto">
            <a:xfrm>
              <a:off x="6551613" y="5603875"/>
              <a:ext cx="1193800" cy="2778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ea typeface="Gill Sans"/>
                  <a:cs typeface="Gill Sans"/>
                </a:rPr>
                <a:t>GPU nodes</a:t>
              </a:r>
            </a:p>
          </p:txBody>
        </p:sp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96150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38963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81775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/>
          <a:srcRect l="79366" t="64940" r="16392" b="27303"/>
          <a:stretch>
            <a:fillRect/>
          </a:stretch>
        </p:blipFill>
        <p:spPr bwMode="auto">
          <a:xfrm>
            <a:off x="4203866" y="4405745"/>
            <a:ext cx="581891" cy="665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/>
          <a:srcRect l="63435" t="63832" r="23925" b="23147"/>
          <a:stretch>
            <a:fillRect/>
          </a:stretch>
        </p:blipFill>
        <p:spPr bwMode="auto">
          <a:xfrm>
            <a:off x="6590790" y="4678880"/>
            <a:ext cx="1733797" cy="111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 l="63608" t="57598" r="31457" b="35891"/>
          <a:stretch>
            <a:fillRect/>
          </a:stretch>
        </p:blipFill>
        <p:spPr bwMode="auto">
          <a:xfrm>
            <a:off x="2576955" y="4370115"/>
            <a:ext cx="676894" cy="55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/>
          <a:srcRect l="74777" t="52058" r="16392" b="34644"/>
          <a:stretch>
            <a:fillRect/>
          </a:stretch>
        </p:blipFill>
        <p:spPr bwMode="auto">
          <a:xfrm>
            <a:off x="3146962" y="5522026"/>
            <a:ext cx="1211283" cy="114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/>
          <a:srcRect l="58241" t="51088" r="37603" b="40462"/>
          <a:stretch>
            <a:fillRect/>
          </a:stretch>
        </p:blipFill>
        <p:spPr bwMode="auto">
          <a:xfrm>
            <a:off x="3420094" y="4358244"/>
            <a:ext cx="570016" cy="72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Cloud 3"/>
          <p:cNvSpPr/>
          <p:nvPr/>
        </p:nvSpPr>
        <p:spPr>
          <a:xfrm>
            <a:off x="9310250" y="2441148"/>
            <a:ext cx="2813481" cy="1509487"/>
          </a:xfrm>
          <a:prstGeom prst="cloud">
            <a:avLst/>
          </a:prstGeom>
          <a:solidFill>
            <a:srgbClr val="0070C0"/>
          </a:solidFill>
          <a:ln>
            <a:solidFill>
              <a:srgbClr val="163C82"/>
            </a:solidFill>
          </a:ln>
          <a:effectLst>
            <a:outerShdw blurRad="40000" dir="5400000" rotWithShape="0">
              <a:srgbClr val="1C2F6B">
                <a:alpha val="38000"/>
              </a:srgb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contourW="12700">
            <a:bevelT/>
            <a:contourClr>
              <a:schemeClr val="bg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35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67595" y="2833915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36870" y="3223815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16873" y="2725061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26774" y="3411846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99803" y="2637978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81881" y="3069445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37395" y="3447465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41148" y="2687461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93549" y="3255496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88453" y="2719128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76148" y="3067461"/>
            <a:ext cx="358650" cy="39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2" cstate="print"/>
          <a:srcRect l="67360" t="49195" r="26060" b="42771"/>
          <a:stretch>
            <a:fillRect/>
          </a:stretch>
        </p:blipFill>
        <p:spPr bwMode="auto">
          <a:xfrm>
            <a:off x="1092530" y="4999511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2" cstate="print"/>
          <a:srcRect l="67360" t="49195" r="26060" b="42771"/>
          <a:stretch>
            <a:fillRect/>
          </a:stretch>
        </p:blipFill>
        <p:spPr bwMode="auto">
          <a:xfrm>
            <a:off x="1031175" y="4415642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2" cstate="print"/>
          <a:srcRect l="67360" t="49195" r="26060" b="42771"/>
          <a:stretch>
            <a:fillRect/>
          </a:stretch>
        </p:blipFill>
        <p:spPr bwMode="auto">
          <a:xfrm>
            <a:off x="197922" y="5066806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2" cstate="print"/>
          <a:srcRect l="67360" t="49195" r="26060" b="42771"/>
          <a:stretch>
            <a:fillRect/>
          </a:stretch>
        </p:blipFill>
        <p:spPr bwMode="auto">
          <a:xfrm>
            <a:off x="1110343" y="5551701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Ellipse 63"/>
          <p:cNvSpPr/>
          <p:nvPr/>
        </p:nvSpPr>
        <p:spPr bwMode="auto">
          <a:xfrm>
            <a:off x="213756" y="4001984"/>
            <a:ext cx="8728363" cy="2856015"/>
          </a:xfrm>
          <a:prstGeom prst="ellipse">
            <a:avLst/>
          </a:prstGeom>
          <a:noFill/>
          <a:ln w="38100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srgbClr val="000000"/>
              </a:solidFill>
            </a:endParaRPr>
          </a:p>
        </p:txBody>
      </p:sp>
      <p:pic>
        <p:nvPicPr>
          <p:cNvPr id="353282" name="Picture 2" descr="D:\A-Talks\3.0-ProActive\AAA-ProActive-Current-Complete-Slides\ic2d1.png"/>
          <p:cNvPicPr>
            <a:picLocks noChangeAspect="1" noChangeArrowheads="1"/>
          </p:cNvPicPr>
          <p:nvPr/>
        </p:nvPicPr>
        <p:blipFill>
          <a:blip r:embed="rId5" cstate="print"/>
          <a:srcRect b="28629"/>
          <a:stretch>
            <a:fillRect/>
          </a:stretch>
        </p:blipFill>
        <p:spPr bwMode="auto">
          <a:xfrm>
            <a:off x="83129" y="985651"/>
            <a:ext cx="8964390" cy="3313217"/>
          </a:xfrm>
          <a:prstGeom prst="rect">
            <a:avLst/>
          </a:prstGeom>
          <a:noFill/>
        </p:spPr>
      </p:pic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2" cstate="print"/>
          <a:srcRect l="56408" t="59815" r="38470" b="27718"/>
          <a:stretch>
            <a:fillRect/>
          </a:stretch>
        </p:blipFill>
        <p:spPr bwMode="auto">
          <a:xfrm>
            <a:off x="2667983" y="4938166"/>
            <a:ext cx="702623" cy="106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/>
          <a:srcRect l="56408" t="59815" r="38470" b="27718"/>
          <a:stretch>
            <a:fillRect/>
          </a:stretch>
        </p:blipFill>
        <p:spPr bwMode="auto">
          <a:xfrm>
            <a:off x="2064333" y="5474516"/>
            <a:ext cx="702623" cy="106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2" cstate="print"/>
          <a:srcRect l="74777" t="52058" r="16392" b="34644"/>
          <a:stretch>
            <a:fillRect/>
          </a:stretch>
        </p:blipFill>
        <p:spPr bwMode="auto">
          <a:xfrm>
            <a:off x="4356265" y="5235039"/>
            <a:ext cx="1211283" cy="114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e 62"/>
          <p:cNvGrpSpPr/>
          <p:nvPr/>
        </p:nvGrpSpPr>
        <p:grpSpPr>
          <a:xfrm>
            <a:off x="5640772" y="5688280"/>
            <a:ext cx="1840675" cy="932323"/>
            <a:chOff x="9296400" y="2593548"/>
            <a:chExt cx="2813481" cy="1509487"/>
          </a:xfrm>
        </p:grpSpPr>
        <p:sp>
          <p:nvSpPr>
            <p:cNvPr id="51" name="Cloud 3"/>
            <p:cNvSpPr/>
            <p:nvPr/>
          </p:nvSpPr>
          <p:spPr>
            <a:xfrm>
              <a:off x="9296400" y="2593548"/>
              <a:ext cx="2813481" cy="1509487"/>
            </a:xfrm>
            <a:prstGeom prst="cloud">
              <a:avLst/>
            </a:prstGeom>
            <a:solidFill>
              <a:srgbClr val="0070C0"/>
            </a:solidFill>
            <a:ln>
              <a:solidFill>
                <a:srgbClr val="163C82"/>
              </a:solidFill>
            </a:ln>
            <a:effectLst>
              <a:outerShdw blurRad="40000" dir="5400000" rotWithShape="0">
                <a:srgbClr val="1C2F6B">
                  <a:alpha val="38000"/>
                </a:srgb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contourW="12700">
              <a:bevelT/>
              <a:contourClr>
                <a:schemeClr val="bg1"/>
              </a:contourClr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52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19995" y="298631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89270" y="337621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169273" y="28774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179174" y="3564246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52203" y="2790378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834281" y="322184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89795" y="359986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093548" y="28398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245949" y="3407896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40853" y="2871528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428548" y="32198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53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53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353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2DC1A9-8884-4CCD-B0E2-4C36E3E7DC78}" type="slidenum">
              <a:rPr lang="fr-BE" smtClean="0"/>
              <a:pPr>
                <a:defRPr/>
              </a:pPr>
              <a:t>23</a:t>
            </a:fld>
            <a:endParaRPr lang="fr-BE"/>
          </a:p>
        </p:txBody>
      </p:sp>
      <p:sp>
        <p:nvSpPr>
          <p:cNvPr id="4" name="Rectangle 3"/>
          <p:cNvSpPr/>
          <p:nvPr/>
        </p:nvSpPr>
        <p:spPr>
          <a:xfrm>
            <a:off x="445324" y="184505"/>
            <a:ext cx="84849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Arial Black"/>
              </a:rPr>
              <a:t>ProActive Programming View </a:t>
            </a:r>
            <a:r>
              <a:rPr lang="en-US" sz="3600" dirty="0" smtClean="0">
                <a:solidFill>
                  <a:srgbClr val="FFFFFF"/>
                </a:solidFill>
              </a:rPr>
              <a:t/>
            </a:r>
            <a:br>
              <a:rPr lang="en-US" sz="3600" dirty="0" smtClean="0">
                <a:solidFill>
                  <a:srgbClr val="FFFFFF"/>
                </a:solidFill>
              </a:rPr>
            </a:br>
            <a:endParaRPr lang="fr-FR" sz="3600" dirty="0">
              <a:solidFill>
                <a:srgbClr val="000000"/>
              </a:solidFill>
            </a:endParaRPr>
          </a:p>
        </p:txBody>
      </p:sp>
      <p:sp>
        <p:nvSpPr>
          <p:cNvPr id="8" name="Espace réservé du numéro de diapositive 1"/>
          <p:cNvSpPr txBox="1">
            <a:spLocks/>
          </p:cNvSpPr>
          <p:nvPr/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8C2DC1A9-8884-4CCD-B0E2-4C36E3E7DC78}" type="slidenum">
              <a:rPr lang="fr-BE" sz="1200" smtClean="0">
                <a:solidFill>
                  <a:srgbClr val="FFFFFF"/>
                </a:solidFill>
              </a:rPr>
              <a:pPr algn="r">
                <a:defRPr/>
              </a:pPr>
              <a:t>23</a:t>
            </a:fld>
            <a:endParaRPr lang="fr-BE" sz="1200">
              <a:solidFill>
                <a:srgbClr val="FFFFFF"/>
              </a:solidFill>
            </a:endParaRPr>
          </a:p>
        </p:txBody>
      </p:sp>
      <p:grpSp>
        <p:nvGrpSpPr>
          <p:cNvPr id="3" name="Groupe 8"/>
          <p:cNvGrpSpPr/>
          <p:nvPr/>
        </p:nvGrpSpPr>
        <p:grpSpPr>
          <a:xfrm>
            <a:off x="5269084" y="4393872"/>
            <a:ext cx="1084221" cy="644670"/>
            <a:chOff x="6551613" y="4721225"/>
            <a:chExt cx="1816100" cy="1160463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53338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11" name="Rectangle 4"/>
            <p:cNvSpPr>
              <a:spLocks/>
            </p:cNvSpPr>
            <p:nvPr/>
          </p:nvSpPr>
          <p:spPr bwMode="auto">
            <a:xfrm>
              <a:off x="6551613" y="5603875"/>
              <a:ext cx="1193800" cy="2778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ea typeface="Gill Sans"/>
                  <a:cs typeface="Gill Sans"/>
                </a:rPr>
                <a:t>GPU nodes</a:t>
              </a:r>
            </a:p>
          </p:txBody>
        </p:sp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6150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3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38963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581775" y="4721225"/>
              <a:ext cx="714375" cy="10001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 l="79366" t="64940" r="16392" b="27303"/>
          <a:stretch>
            <a:fillRect/>
          </a:stretch>
        </p:blipFill>
        <p:spPr bwMode="auto">
          <a:xfrm>
            <a:off x="4203866" y="4405745"/>
            <a:ext cx="581891" cy="665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/>
          <a:srcRect l="63435" t="63832" r="23925" b="23147"/>
          <a:stretch>
            <a:fillRect/>
          </a:stretch>
        </p:blipFill>
        <p:spPr bwMode="auto">
          <a:xfrm>
            <a:off x="6590790" y="4678880"/>
            <a:ext cx="1733797" cy="111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/>
          <a:srcRect l="63608" t="57598" r="31457" b="35891"/>
          <a:stretch>
            <a:fillRect/>
          </a:stretch>
        </p:blipFill>
        <p:spPr bwMode="auto">
          <a:xfrm>
            <a:off x="2576955" y="4370115"/>
            <a:ext cx="676894" cy="55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 l="74777" t="52058" r="16392" b="34644"/>
          <a:stretch>
            <a:fillRect/>
          </a:stretch>
        </p:blipFill>
        <p:spPr bwMode="auto">
          <a:xfrm>
            <a:off x="3146962" y="5522026"/>
            <a:ext cx="1211283" cy="114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/>
          <a:srcRect l="58241" t="51088" r="37603" b="40462"/>
          <a:stretch>
            <a:fillRect/>
          </a:stretch>
        </p:blipFill>
        <p:spPr bwMode="auto">
          <a:xfrm>
            <a:off x="3420094" y="4358244"/>
            <a:ext cx="570016" cy="72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/>
          <a:srcRect l="67360" t="49195" r="26060" b="42771"/>
          <a:stretch>
            <a:fillRect/>
          </a:stretch>
        </p:blipFill>
        <p:spPr bwMode="auto">
          <a:xfrm>
            <a:off x="1092530" y="4999511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/>
          <a:srcRect l="67360" t="49195" r="26060" b="42771"/>
          <a:stretch>
            <a:fillRect/>
          </a:stretch>
        </p:blipFill>
        <p:spPr bwMode="auto">
          <a:xfrm>
            <a:off x="1031175" y="4415642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/>
          <a:srcRect l="67360" t="49195" r="26060" b="42771"/>
          <a:stretch>
            <a:fillRect/>
          </a:stretch>
        </p:blipFill>
        <p:spPr bwMode="auto">
          <a:xfrm>
            <a:off x="197922" y="5066806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/>
          <a:srcRect l="67360" t="49195" r="26060" b="42771"/>
          <a:stretch>
            <a:fillRect/>
          </a:stretch>
        </p:blipFill>
        <p:spPr bwMode="auto">
          <a:xfrm>
            <a:off x="1110343" y="5551701"/>
            <a:ext cx="902525" cy="68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 cstate="print"/>
          <a:srcRect l="56408" t="59815" r="38470" b="27718"/>
          <a:stretch>
            <a:fillRect/>
          </a:stretch>
        </p:blipFill>
        <p:spPr bwMode="auto">
          <a:xfrm>
            <a:off x="2667983" y="4938166"/>
            <a:ext cx="702623" cy="106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/>
          <a:srcRect l="56408" t="59815" r="38470" b="27718"/>
          <a:stretch>
            <a:fillRect/>
          </a:stretch>
        </p:blipFill>
        <p:spPr bwMode="auto">
          <a:xfrm>
            <a:off x="2064333" y="5474516"/>
            <a:ext cx="702623" cy="106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/>
          <a:srcRect l="74777" t="52058" r="16392" b="34644"/>
          <a:stretch>
            <a:fillRect/>
          </a:stretch>
        </p:blipFill>
        <p:spPr bwMode="auto">
          <a:xfrm>
            <a:off x="4356265" y="5235039"/>
            <a:ext cx="1211283" cy="114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26"/>
          <p:cNvGrpSpPr/>
          <p:nvPr/>
        </p:nvGrpSpPr>
        <p:grpSpPr>
          <a:xfrm>
            <a:off x="5640772" y="5688280"/>
            <a:ext cx="1840675" cy="932323"/>
            <a:chOff x="9296400" y="2593548"/>
            <a:chExt cx="2813481" cy="1509487"/>
          </a:xfrm>
        </p:grpSpPr>
        <p:sp>
          <p:nvSpPr>
            <p:cNvPr id="28" name="Cloud 3"/>
            <p:cNvSpPr/>
            <p:nvPr/>
          </p:nvSpPr>
          <p:spPr>
            <a:xfrm>
              <a:off x="9296400" y="2593548"/>
              <a:ext cx="2813481" cy="1509487"/>
            </a:xfrm>
            <a:prstGeom prst="cloud">
              <a:avLst/>
            </a:prstGeom>
            <a:solidFill>
              <a:srgbClr val="0070C0"/>
            </a:solidFill>
            <a:ln>
              <a:solidFill>
                <a:srgbClr val="163C82"/>
              </a:solidFill>
            </a:ln>
            <a:effectLst>
              <a:outerShdw blurRad="40000" dir="5400000" rotWithShape="0">
                <a:srgbClr val="1C2F6B">
                  <a:alpha val="38000"/>
                </a:srgb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contourW="12700">
              <a:bevelT/>
              <a:contourClr>
                <a:schemeClr val="bg1"/>
              </a:contourClr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29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19995" y="298631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89270" y="337621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169273" y="28774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179174" y="3564246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52203" y="2790378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834281" y="322184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89795" y="3599865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093548" y="28398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245949" y="3407896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40853" y="2871528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428548" y="3219861"/>
              <a:ext cx="358650" cy="39261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" name="Ellipse 39"/>
          <p:cNvSpPr/>
          <p:nvPr/>
        </p:nvSpPr>
        <p:spPr bwMode="auto">
          <a:xfrm>
            <a:off x="213756" y="4001984"/>
            <a:ext cx="8728363" cy="2856015"/>
          </a:xfrm>
          <a:prstGeom prst="ellipse">
            <a:avLst/>
          </a:prstGeom>
          <a:noFill/>
          <a:ln w="38100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srgbClr val="000000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249375" y="886568"/>
            <a:ext cx="8648100" cy="3308008"/>
            <a:chOff x="0" y="886568"/>
            <a:chExt cx="8648100" cy="3308008"/>
          </a:xfrm>
        </p:grpSpPr>
        <p:pic>
          <p:nvPicPr>
            <p:cNvPr id="354306" name="Picture 2" descr="D:\A-Talks\3.0-ProActive\AAA-ProActive-Current-Complete-Slides\MasterWorkerOn26Hosts.jpg"/>
            <p:cNvPicPr>
              <a:picLocks noChangeAspect="1" noChangeArrowheads="1"/>
            </p:cNvPicPr>
            <p:nvPr/>
          </p:nvPicPr>
          <p:blipFill>
            <a:blip r:embed="rId5" cstate="print"/>
            <a:srcRect r="36620"/>
            <a:stretch>
              <a:fillRect/>
            </a:stretch>
          </p:blipFill>
          <p:spPr bwMode="auto">
            <a:xfrm>
              <a:off x="0" y="886568"/>
              <a:ext cx="6698512" cy="3302739"/>
            </a:xfrm>
            <a:prstGeom prst="rect">
              <a:avLst/>
            </a:prstGeom>
            <a:noFill/>
          </p:spPr>
        </p:pic>
        <p:pic>
          <p:nvPicPr>
            <p:cNvPr id="6" name="Picture 2" descr="D:\A-Talks\3.0-ProActive\AAA-ProActive-Current-Complete-Slides\MasterWorkerOn26Hosts.jpg"/>
            <p:cNvPicPr>
              <a:picLocks noChangeAspect="1" noChangeArrowheads="1"/>
            </p:cNvPicPr>
            <p:nvPr/>
          </p:nvPicPr>
          <p:blipFill>
            <a:blip r:embed="rId5" cstate="print"/>
            <a:srcRect l="81355"/>
            <a:stretch>
              <a:fillRect/>
            </a:stretch>
          </p:blipFill>
          <p:spPr bwMode="auto">
            <a:xfrm>
              <a:off x="6677246" y="891355"/>
              <a:ext cx="1970854" cy="33032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FE4A5A-6436-4495-8CC4-EEA4F1194061}" type="slidenum">
              <a:rPr lang="fr-BE">
                <a:solidFill>
                  <a:srgbClr val="FFFFFF"/>
                </a:solidFill>
              </a:rPr>
              <a:pPr>
                <a:defRPr/>
              </a:pPr>
              <a:t>24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26631" name="Rectangle 9"/>
          <p:cNvSpPr>
            <a:spLocks noGrp="1"/>
          </p:cNvSpPr>
          <p:nvPr>
            <p:ph type="title" idx="4294967295"/>
          </p:nvPr>
        </p:nvSpPr>
        <p:spPr>
          <a:xfrm>
            <a:off x="0" y="79375"/>
            <a:ext cx="7721600" cy="812800"/>
          </a:xfrm>
        </p:spPr>
        <p:txBody>
          <a:bodyPr/>
          <a:lstStyle/>
          <a:p>
            <a:pPr eaLnBrk="1" hangingPunct="1"/>
            <a:r>
              <a:rPr lang="en-US" sz="3600" i="1" smtClean="0"/>
              <a:t>ProActive</a:t>
            </a:r>
            <a:r>
              <a:rPr lang="en-US" sz="3600" smtClean="0"/>
              <a:t> : Active objects</a:t>
            </a:r>
          </a:p>
        </p:txBody>
      </p:sp>
      <p:sp>
        <p:nvSpPr>
          <p:cNvPr id="121" name="Espace réservé du numéro de diapositive 4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C57EB635-1148-4ACF-9C69-08E36ACA4F08}" type="slidenum">
              <a:rPr lang="fr-FR" sz="120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fr-FR" sz="1200" dirty="0">
              <a:solidFill>
                <a:srgbClr val="000000"/>
              </a:solidFill>
            </a:endParaRPr>
          </a:p>
        </p:txBody>
      </p:sp>
      <p:cxnSp>
        <p:nvCxnSpPr>
          <p:cNvPr id="852994" name="AutoShape 2"/>
          <p:cNvCxnSpPr>
            <a:cxnSpLocks noChangeShapeType="1"/>
          </p:cNvCxnSpPr>
          <p:nvPr/>
        </p:nvCxnSpPr>
        <p:spPr bwMode="auto">
          <a:xfrm flipV="1">
            <a:off x="2530475" y="3140075"/>
            <a:ext cx="4235450" cy="504825"/>
          </a:xfrm>
          <a:prstGeom prst="straightConnector1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</p:cxn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130425" y="3125788"/>
            <a:ext cx="747713" cy="633412"/>
            <a:chOff x="1486" y="2025"/>
            <a:chExt cx="530" cy="399"/>
          </a:xfrm>
        </p:grpSpPr>
        <p:cxnSp>
          <p:nvCxnSpPr>
            <p:cNvPr id="26776" name="AutoShape 4"/>
            <p:cNvCxnSpPr>
              <a:cxnSpLocks noChangeShapeType="1"/>
              <a:stCxn id="26642" idx="5"/>
              <a:endCxn id="26778" idx="1"/>
            </p:cNvCxnSpPr>
            <p:nvPr/>
          </p:nvCxnSpPr>
          <p:spPr bwMode="auto">
            <a:xfrm>
              <a:off x="1486" y="2025"/>
              <a:ext cx="264" cy="1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704" y="2168"/>
              <a:ext cx="312" cy="256"/>
              <a:chOff x="1704" y="2168"/>
              <a:chExt cx="312" cy="256"/>
            </a:xfrm>
          </p:grpSpPr>
          <p:sp>
            <p:nvSpPr>
              <p:cNvPr id="26778" name="Oval 6"/>
              <p:cNvSpPr>
                <a:spLocks noChangeArrowheads="1"/>
              </p:cNvSpPr>
              <p:nvPr/>
            </p:nvSpPr>
            <p:spPr bwMode="auto">
              <a:xfrm>
                <a:off x="1704" y="2168"/>
                <a:ext cx="312" cy="256"/>
              </a:xfrm>
              <a:prstGeom prst="ellips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779" name="Text Box 7"/>
              <p:cNvSpPr txBox="1">
                <a:spLocks noChangeArrowheads="1"/>
              </p:cNvSpPr>
              <p:nvPr/>
            </p:nvSpPr>
            <p:spPr bwMode="auto">
              <a:xfrm>
                <a:off x="1758" y="2188"/>
                <a:ext cx="2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</a:pPr>
                <a:r>
                  <a:rPr lang="en-US" sz="2000">
                    <a:solidFill>
                      <a:srgbClr val="000000"/>
                    </a:solidFill>
                    <a:latin typeface="Courier New" pitchFamily="49" charset="0"/>
                  </a:rPr>
                  <a:t>A</a:t>
                </a:r>
                <a:endParaRPr lang="en-US">
                  <a:solidFill>
                    <a:srgbClr val="1F497D"/>
                  </a:solidFill>
                  <a:latin typeface="Courier New" pitchFamily="49" charset="0"/>
                </a:endParaRPr>
              </a:p>
            </p:txBody>
          </p:sp>
        </p:grpSp>
      </p:grpSp>
      <p:cxnSp>
        <p:nvCxnSpPr>
          <p:cNvPr id="853000" name="AutoShape 8"/>
          <p:cNvCxnSpPr>
            <a:cxnSpLocks noChangeShapeType="1"/>
          </p:cNvCxnSpPr>
          <p:nvPr/>
        </p:nvCxnSpPr>
        <p:spPr bwMode="auto">
          <a:xfrm flipV="1">
            <a:off x="2530475" y="3140075"/>
            <a:ext cx="4237038" cy="504825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</p:spPr>
      </p:cxnSp>
      <p:sp>
        <p:nvSpPr>
          <p:cNvPr id="26632" name="Rectangle 10"/>
          <p:cNvSpPr>
            <a:spLocks noChangeArrowheads="1"/>
          </p:cNvSpPr>
          <p:nvPr/>
        </p:nvSpPr>
        <p:spPr bwMode="auto">
          <a:xfrm>
            <a:off x="993775" y="2540000"/>
            <a:ext cx="2395538" cy="24003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6633" name="Oval 11"/>
          <p:cNvSpPr>
            <a:spLocks noChangeArrowheads="1"/>
          </p:cNvSpPr>
          <p:nvPr/>
        </p:nvSpPr>
        <p:spPr bwMode="auto">
          <a:xfrm>
            <a:off x="1365250" y="2578100"/>
            <a:ext cx="1095375" cy="7747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53004" name="Rectangle 12"/>
          <p:cNvSpPr>
            <a:spLocks noChangeArrowheads="1"/>
          </p:cNvSpPr>
          <p:nvPr/>
        </p:nvSpPr>
        <p:spPr bwMode="auto">
          <a:xfrm>
            <a:off x="6230938" y="2552700"/>
            <a:ext cx="1719262" cy="2413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6635" name="Oval 13"/>
          <p:cNvSpPr>
            <a:spLocks noChangeArrowheads="1"/>
          </p:cNvSpPr>
          <p:nvPr/>
        </p:nvSpPr>
        <p:spPr bwMode="auto">
          <a:xfrm>
            <a:off x="2214563" y="5778500"/>
            <a:ext cx="438150" cy="406400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6636" name="Oval 14"/>
          <p:cNvSpPr>
            <a:spLocks noChangeArrowheads="1"/>
          </p:cNvSpPr>
          <p:nvPr/>
        </p:nvSpPr>
        <p:spPr bwMode="auto">
          <a:xfrm>
            <a:off x="203200" y="5232400"/>
            <a:ext cx="439738" cy="40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6637" name="Text Box 15"/>
          <p:cNvSpPr txBox="1">
            <a:spLocks noChangeArrowheads="1"/>
          </p:cNvSpPr>
          <p:nvPr/>
        </p:nvSpPr>
        <p:spPr bwMode="auto">
          <a:xfrm>
            <a:off x="2740025" y="5789613"/>
            <a:ext cx="709613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</a:rPr>
              <a:t>Proxy</a:t>
            </a:r>
            <a:endParaRPr lang="en-US" sz="1600">
              <a:solidFill>
                <a:srgbClr val="1F497D"/>
              </a:solidFill>
            </a:endParaRPr>
          </a:p>
        </p:txBody>
      </p:sp>
      <p:sp>
        <p:nvSpPr>
          <p:cNvPr id="26638" name="Text Box 16"/>
          <p:cNvSpPr txBox="1">
            <a:spLocks noChangeArrowheads="1"/>
          </p:cNvSpPr>
          <p:nvPr/>
        </p:nvSpPr>
        <p:spPr bwMode="auto">
          <a:xfrm>
            <a:off x="730250" y="5268913"/>
            <a:ext cx="1270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</a:rPr>
              <a:t>Java Object</a:t>
            </a:r>
            <a:endParaRPr lang="en-US" sz="1600">
              <a:solidFill>
                <a:srgbClr val="1F497D"/>
              </a:solidFill>
            </a:endParaRPr>
          </a:p>
        </p:txBody>
      </p:sp>
      <p:sp>
        <p:nvSpPr>
          <p:cNvPr id="26639" name="Text Box 17"/>
          <p:cNvSpPr txBox="1">
            <a:spLocks noChangeArrowheads="1"/>
          </p:cNvSpPr>
          <p:nvPr/>
        </p:nvSpPr>
        <p:spPr bwMode="auto">
          <a:xfrm>
            <a:off x="1531938" y="784225"/>
            <a:ext cx="62801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Courier New" pitchFamily="49" charset="0"/>
              </a:rPr>
              <a:t>A ag =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sz="2000" b="1">
                <a:solidFill>
                  <a:srgbClr val="FF6600"/>
                </a:solidFill>
                <a:latin typeface="Courier New" pitchFamily="49" charset="0"/>
              </a:rPr>
              <a:t>newActive </a:t>
            </a:r>
            <a:r>
              <a:rPr lang="en-US" sz="2000" b="1">
                <a:solidFill>
                  <a:srgbClr val="000000"/>
                </a:solidFill>
                <a:latin typeface="Courier New" pitchFamily="49" charset="0"/>
              </a:rPr>
              <a:t>(“A”, […], VirtualNode)</a:t>
            </a:r>
          </a:p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Courier New" pitchFamily="49" charset="0"/>
              </a:rPr>
              <a:t>V v1 = ag.foo (param);</a:t>
            </a:r>
          </a:p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Courier New" pitchFamily="49" charset="0"/>
              </a:rPr>
              <a:t>V v2 = ag.bar (param);</a:t>
            </a:r>
          </a:p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Courier New" pitchFamily="49" charset="0"/>
              </a:rPr>
              <a:t>...</a:t>
            </a:r>
          </a:p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Courier New" pitchFamily="49" charset="0"/>
              </a:rPr>
              <a:t>v1.bar(); </a:t>
            </a:r>
            <a:r>
              <a:rPr lang="en-US" sz="2000" b="1">
                <a:solidFill>
                  <a:srgbClr val="1F497D"/>
                </a:solidFill>
                <a:latin typeface="Courier New" pitchFamily="49" charset="0"/>
              </a:rPr>
              <a:t>//Wait-By-Necessity</a:t>
            </a:r>
            <a:endParaRPr lang="en-US" sz="2000" b="1">
              <a:solidFill>
                <a:srgbClr val="000000"/>
              </a:solidFill>
              <a:latin typeface="Courier New" pitchFamily="49" charset="0"/>
            </a:endParaRPr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1738313" y="3225800"/>
            <a:ext cx="441325" cy="1435100"/>
            <a:chOff x="1232" y="2112"/>
            <a:chExt cx="313" cy="824"/>
          </a:xfrm>
        </p:grpSpPr>
        <p:sp>
          <p:nvSpPr>
            <p:cNvPr id="26774" name="Oval 19"/>
            <p:cNvSpPr>
              <a:spLocks noChangeArrowheads="1"/>
            </p:cNvSpPr>
            <p:nvPr/>
          </p:nvSpPr>
          <p:spPr bwMode="auto">
            <a:xfrm>
              <a:off x="1232" y="2680"/>
              <a:ext cx="313" cy="256"/>
            </a:xfrm>
            <a:prstGeom prst="ellips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26775" name="AutoShape 20"/>
            <p:cNvCxnSpPr>
              <a:cxnSpLocks noChangeShapeType="1"/>
              <a:stCxn id="26633" idx="4"/>
              <a:endCxn id="26774" idx="0"/>
            </p:cNvCxnSpPr>
            <p:nvPr/>
          </p:nvCxnSpPr>
          <p:spPr bwMode="auto">
            <a:xfrm>
              <a:off x="1348" y="2112"/>
              <a:ext cx="41" cy="5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853013" name="Text Box 21"/>
          <p:cNvSpPr txBox="1">
            <a:spLocks noChangeArrowheads="1"/>
          </p:cNvSpPr>
          <p:nvPr/>
        </p:nvSpPr>
        <p:spPr bwMode="auto">
          <a:xfrm>
            <a:off x="1814513" y="4286250"/>
            <a:ext cx="300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Courier New" pitchFamily="49" charset="0"/>
              </a:rPr>
              <a:t>V</a:t>
            </a:r>
            <a:endParaRPr lang="en-US">
              <a:solidFill>
                <a:srgbClr val="1F497D"/>
              </a:solidFill>
              <a:latin typeface="Courier New" pitchFamily="49" charset="0"/>
            </a:endParaRPr>
          </a:p>
        </p:txBody>
      </p:sp>
      <p:sp>
        <p:nvSpPr>
          <p:cNvPr id="26642" name="Oval 22"/>
          <p:cNvSpPr>
            <a:spLocks noChangeArrowheads="1"/>
          </p:cNvSpPr>
          <p:nvPr/>
        </p:nvSpPr>
        <p:spPr bwMode="auto">
          <a:xfrm>
            <a:off x="2054225" y="3009900"/>
            <a:ext cx="169863" cy="165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53015" name="Line 23"/>
          <p:cNvSpPr>
            <a:spLocks noChangeShapeType="1"/>
          </p:cNvSpPr>
          <p:nvPr/>
        </p:nvSpPr>
        <p:spPr bwMode="auto">
          <a:xfrm flipH="1">
            <a:off x="2228850" y="3143250"/>
            <a:ext cx="4429125" cy="126047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53016" name="Text Box 24"/>
          <p:cNvSpPr txBox="1">
            <a:spLocks noChangeArrowheads="1"/>
          </p:cNvSpPr>
          <p:nvPr/>
        </p:nvSpPr>
        <p:spPr bwMode="auto">
          <a:xfrm>
            <a:off x="6873875" y="5011738"/>
            <a:ext cx="2014538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 sz="1600" b="1">
                <a:solidFill>
                  <a:srgbClr val="FF6600"/>
                </a:solidFill>
              </a:rPr>
              <a:t>Wait-By-Necessity </a:t>
            </a:r>
          </a:p>
          <a:p>
            <a:pPr algn="ctr"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 sz="1600" b="1">
                <a:solidFill>
                  <a:srgbClr val="FF6600"/>
                </a:solidFill>
              </a:rPr>
              <a:t>is a</a:t>
            </a:r>
          </a:p>
          <a:p>
            <a:pPr algn="ctr"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 sz="1600" b="1">
                <a:solidFill>
                  <a:srgbClr val="FF6600"/>
                </a:solidFill>
              </a:rPr>
              <a:t>Dataflow </a:t>
            </a:r>
          </a:p>
          <a:p>
            <a:pPr algn="ctr"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 sz="1600" b="1">
                <a:solidFill>
                  <a:srgbClr val="FF6600"/>
                </a:solidFill>
              </a:rPr>
              <a:t>Synchronization</a:t>
            </a:r>
          </a:p>
        </p:txBody>
      </p:sp>
      <p:sp>
        <p:nvSpPr>
          <p:cNvPr id="26645" name="Text Box 25"/>
          <p:cNvSpPr txBox="1">
            <a:spLocks noChangeArrowheads="1"/>
          </p:cNvSpPr>
          <p:nvPr/>
        </p:nvSpPr>
        <p:spPr bwMode="auto">
          <a:xfrm>
            <a:off x="812800" y="2217738"/>
            <a:ext cx="6540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 b="1">
                <a:solidFill>
                  <a:srgbClr val="FF6600"/>
                </a:solidFill>
              </a:rPr>
              <a:t>JVM</a:t>
            </a:r>
          </a:p>
        </p:txBody>
      </p: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6623050" y="2622550"/>
            <a:ext cx="441325" cy="720725"/>
            <a:chOff x="4694" y="1652"/>
            <a:chExt cx="312" cy="454"/>
          </a:xfrm>
        </p:grpSpPr>
        <p:sp>
          <p:nvSpPr>
            <p:cNvPr id="26772" name="Oval 27"/>
            <p:cNvSpPr>
              <a:spLocks noChangeArrowheads="1"/>
            </p:cNvSpPr>
            <p:nvPr/>
          </p:nvSpPr>
          <p:spPr bwMode="auto">
            <a:xfrm>
              <a:off x="4694" y="1850"/>
              <a:ext cx="312" cy="256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73" name="Text Box 28"/>
            <p:cNvSpPr txBox="1">
              <a:spLocks noChangeArrowheads="1"/>
            </p:cNvSpPr>
            <p:nvPr/>
          </p:nvSpPr>
          <p:spPr bwMode="auto">
            <a:xfrm>
              <a:off x="4734" y="1652"/>
              <a:ext cx="245" cy="237"/>
            </a:xfrm>
            <a:prstGeom prst="rect">
              <a:avLst/>
            </a:prstGeom>
            <a:noFill/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Courier New" pitchFamily="49" charset="0"/>
                </a:rPr>
                <a:t>A</a:t>
              </a:r>
              <a:endParaRPr lang="en-US">
                <a:solidFill>
                  <a:srgbClr val="1F497D"/>
                </a:solidFill>
                <a:latin typeface="Courier New" pitchFamily="49" charset="0"/>
              </a:endParaRPr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6102350" y="2230438"/>
            <a:ext cx="1847850" cy="2735262"/>
            <a:chOff x="4325" y="1405"/>
            <a:chExt cx="1309" cy="1723"/>
          </a:xfrm>
        </p:grpSpPr>
        <p:sp>
          <p:nvSpPr>
            <p:cNvPr id="26770" name="Rectangle 30"/>
            <p:cNvSpPr>
              <a:spLocks noChangeArrowheads="1"/>
            </p:cNvSpPr>
            <p:nvPr/>
          </p:nvSpPr>
          <p:spPr bwMode="auto">
            <a:xfrm>
              <a:off x="4416" y="1608"/>
              <a:ext cx="1218" cy="1520"/>
            </a:xfrm>
            <a:prstGeom prst="rect">
              <a:avLst/>
            </a:prstGeom>
            <a:noFill/>
            <a:ln w="3810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71" name="Text Box 31"/>
            <p:cNvSpPr txBox="1">
              <a:spLocks noChangeArrowheads="1"/>
            </p:cNvSpPr>
            <p:nvPr/>
          </p:nvSpPr>
          <p:spPr bwMode="auto">
            <a:xfrm>
              <a:off x="4325" y="1405"/>
              <a:ext cx="470" cy="220"/>
            </a:xfrm>
            <a:prstGeom prst="rect">
              <a:avLst/>
            </a:prstGeom>
            <a:noFill/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defTabSz="7620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FF6600"/>
                  </a:solidFill>
                </a:rPr>
                <a:t>JVM</a:t>
              </a:r>
            </a:p>
          </p:txBody>
        </p:sp>
      </p:grp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6311900" y="3175000"/>
            <a:ext cx="1212850" cy="1287463"/>
            <a:chOff x="4473" y="1728"/>
            <a:chExt cx="859" cy="811"/>
          </a:xfrm>
        </p:grpSpPr>
        <p:sp>
          <p:nvSpPr>
            <p:cNvPr id="26758" name="Arc 33"/>
            <p:cNvSpPr>
              <a:spLocks/>
            </p:cNvSpPr>
            <p:nvPr/>
          </p:nvSpPr>
          <p:spPr bwMode="auto">
            <a:xfrm rot="10800000">
              <a:off x="4473" y="2399"/>
              <a:ext cx="480" cy="96"/>
            </a:xfrm>
            <a:custGeom>
              <a:avLst/>
              <a:gdLst>
                <a:gd name="T0" fmla="*/ 0 w 43195"/>
                <a:gd name="T1" fmla="*/ 0 h 43014"/>
                <a:gd name="T2" fmla="*/ 0 w 43195"/>
                <a:gd name="T3" fmla="*/ 0 h 43014"/>
                <a:gd name="T4" fmla="*/ 0 w 43195"/>
                <a:gd name="T5" fmla="*/ 0 h 43014"/>
                <a:gd name="T6" fmla="*/ 0 60000 65536"/>
                <a:gd name="T7" fmla="*/ 0 60000 65536"/>
                <a:gd name="T8" fmla="*/ 0 60000 65536"/>
                <a:gd name="T9" fmla="*/ 0 w 43195"/>
                <a:gd name="T10" fmla="*/ 0 h 43014"/>
                <a:gd name="T11" fmla="*/ 43195 w 43195"/>
                <a:gd name="T12" fmla="*/ 43014 h 430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43014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2437"/>
                    <a:pt x="35164" y="41597"/>
                    <a:pt x="24420" y="43014"/>
                  </a:cubicBezTo>
                </a:path>
                <a:path w="43195" h="43014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2437"/>
                    <a:pt x="35164" y="41597"/>
                    <a:pt x="24420" y="43014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759" name="Oval 34"/>
            <p:cNvSpPr>
              <a:spLocks noChangeArrowheads="1"/>
            </p:cNvSpPr>
            <p:nvPr/>
          </p:nvSpPr>
          <p:spPr bwMode="auto">
            <a:xfrm>
              <a:off x="4668" y="2307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60" name="Arc 35"/>
            <p:cNvSpPr>
              <a:spLocks/>
            </p:cNvSpPr>
            <p:nvPr/>
          </p:nvSpPr>
          <p:spPr bwMode="auto">
            <a:xfrm>
              <a:off x="4952" y="1728"/>
              <a:ext cx="193" cy="192"/>
            </a:xfrm>
            <a:custGeom>
              <a:avLst/>
              <a:gdLst>
                <a:gd name="T0" fmla="*/ 0 w 21712"/>
                <a:gd name="T1" fmla="*/ 0 h 21600"/>
                <a:gd name="T2" fmla="*/ 0 w 21712"/>
                <a:gd name="T3" fmla="*/ 0 h 21600"/>
                <a:gd name="T4" fmla="*/ 0 w 21712"/>
                <a:gd name="T5" fmla="*/ 0 h 21600"/>
                <a:gd name="T6" fmla="*/ 0 60000 65536"/>
                <a:gd name="T7" fmla="*/ 0 60000 65536"/>
                <a:gd name="T8" fmla="*/ 0 60000 65536"/>
                <a:gd name="T9" fmla="*/ 0 w 21712"/>
                <a:gd name="T10" fmla="*/ 0 h 21600"/>
                <a:gd name="T11" fmla="*/ 21712 w 2171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12" h="21600" fill="none" extrusionOk="0">
                  <a:moveTo>
                    <a:pt x="0" y="0"/>
                  </a:moveTo>
                  <a:cubicBezTo>
                    <a:pt x="37" y="0"/>
                    <a:pt x="74" y="-1"/>
                    <a:pt x="112" y="0"/>
                  </a:cubicBezTo>
                  <a:cubicBezTo>
                    <a:pt x="12041" y="0"/>
                    <a:pt x="21712" y="9670"/>
                    <a:pt x="21712" y="21600"/>
                  </a:cubicBezTo>
                </a:path>
                <a:path w="21712" h="21600" stroke="0" extrusionOk="0">
                  <a:moveTo>
                    <a:pt x="0" y="0"/>
                  </a:moveTo>
                  <a:cubicBezTo>
                    <a:pt x="37" y="0"/>
                    <a:pt x="74" y="-1"/>
                    <a:pt x="112" y="0"/>
                  </a:cubicBezTo>
                  <a:cubicBezTo>
                    <a:pt x="12041" y="0"/>
                    <a:pt x="21712" y="9670"/>
                    <a:pt x="21712" y="21600"/>
                  </a:cubicBezTo>
                  <a:lnTo>
                    <a:pt x="112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761" name="Arc 36"/>
            <p:cNvSpPr>
              <a:spLocks/>
            </p:cNvSpPr>
            <p:nvPr/>
          </p:nvSpPr>
          <p:spPr bwMode="auto">
            <a:xfrm>
              <a:off x="4713" y="1776"/>
              <a:ext cx="96" cy="192"/>
            </a:xfrm>
            <a:custGeom>
              <a:avLst/>
              <a:gdLst>
                <a:gd name="T0" fmla="*/ 0 w 21600"/>
                <a:gd name="T1" fmla="*/ 0 h 21599"/>
                <a:gd name="T2" fmla="*/ 0 w 21600"/>
                <a:gd name="T3" fmla="*/ 0 h 21599"/>
                <a:gd name="T4" fmla="*/ 0 w 21600"/>
                <a:gd name="T5" fmla="*/ 0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0" y="21599"/>
                  </a:moveTo>
                  <a:cubicBezTo>
                    <a:pt x="0" y="9757"/>
                    <a:pt x="9534" y="123"/>
                    <a:pt x="21375" y="0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57"/>
                    <a:pt x="9534" y="123"/>
                    <a:pt x="21375" y="0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762" name="Oval 37"/>
            <p:cNvSpPr>
              <a:spLocks noChangeArrowheads="1"/>
            </p:cNvSpPr>
            <p:nvPr/>
          </p:nvSpPr>
          <p:spPr bwMode="auto">
            <a:xfrm>
              <a:off x="4956" y="2403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63" name="Oval 38"/>
            <p:cNvSpPr>
              <a:spLocks noChangeArrowheads="1"/>
            </p:cNvSpPr>
            <p:nvPr/>
          </p:nvSpPr>
          <p:spPr bwMode="auto">
            <a:xfrm>
              <a:off x="5004" y="1923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64" name="Arc 39"/>
            <p:cNvSpPr>
              <a:spLocks/>
            </p:cNvSpPr>
            <p:nvPr/>
          </p:nvSpPr>
          <p:spPr bwMode="auto">
            <a:xfrm>
              <a:off x="4664" y="2064"/>
              <a:ext cx="49" cy="240"/>
            </a:xfrm>
            <a:custGeom>
              <a:avLst/>
              <a:gdLst>
                <a:gd name="T0" fmla="*/ 0 w 22050"/>
                <a:gd name="T1" fmla="*/ 0 h 21600"/>
                <a:gd name="T2" fmla="*/ 0 w 22050"/>
                <a:gd name="T3" fmla="*/ 0 h 21600"/>
                <a:gd name="T4" fmla="*/ 0 w 22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2050"/>
                <a:gd name="T10" fmla="*/ 0 h 21600"/>
                <a:gd name="T11" fmla="*/ 22050 w 22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050" h="21600" fill="none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</a:path>
                <a:path w="22050" h="21600" stroke="0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  <a:lnTo>
                    <a:pt x="45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765" name="Arc 40"/>
            <p:cNvSpPr>
              <a:spLocks/>
            </p:cNvSpPr>
            <p:nvPr/>
          </p:nvSpPr>
          <p:spPr bwMode="auto">
            <a:xfrm>
              <a:off x="4857" y="2064"/>
              <a:ext cx="288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99"/>
                    <a:pt x="9625" y="41"/>
                    <a:pt x="21525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99"/>
                    <a:pt x="9625" y="41"/>
                    <a:pt x="21525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766" name="Arc 41"/>
            <p:cNvSpPr>
              <a:spLocks/>
            </p:cNvSpPr>
            <p:nvPr/>
          </p:nvSpPr>
          <p:spPr bwMode="auto">
            <a:xfrm>
              <a:off x="5144" y="2064"/>
              <a:ext cx="49" cy="144"/>
            </a:xfrm>
            <a:custGeom>
              <a:avLst/>
              <a:gdLst>
                <a:gd name="T0" fmla="*/ 0 w 22050"/>
                <a:gd name="T1" fmla="*/ 0 h 21600"/>
                <a:gd name="T2" fmla="*/ 0 w 22050"/>
                <a:gd name="T3" fmla="*/ 0 h 21600"/>
                <a:gd name="T4" fmla="*/ 0 w 22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2050"/>
                <a:gd name="T10" fmla="*/ 0 h 21600"/>
                <a:gd name="T11" fmla="*/ 22050 w 22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050" h="21600" fill="none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</a:path>
                <a:path w="22050" h="21600" stroke="0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  <a:lnTo>
                    <a:pt x="45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767" name="Oval 42"/>
            <p:cNvSpPr>
              <a:spLocks noChangeArrowheads="1"/>
            </p:cNvSpPr>
            <p:nvPr/>
          </p:nvSpPr>
          <p:spPr bwMode="auto">
            <a:xfrm>
              <a:off x="4668" y="1971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68" name="Arc 43"/>
            <p:cNvSpPr>
              <a:spLocks/>
            </p:cNvSpPr>
            <p:nvPr/>
          </p:nvSpPr>
          <p:spPr bwMode="auto">
            <a:xfrm rot="10800000">
              <a:off x="5193" y="2319"/>
              <a:ext cx="96" cy="129"/>
            </a:xfrm>
            <a:custGeom>
              <a:avLst/>
              <a:gdLst>
                <a:gd name="T0" fmla="*/ 0 w 21600"/>
                <a:gd name="T1" fmla="*/ 0 h 28963"/>
                <a:gd name="T2" fmla="*/ 0 w 21600"/>
                <a:gd name="T3" fmla="*/ 0 h 28963"/>
                <a:gd name="T4" fmla="*/ 0 w 21600"/>
                <a:gd name="T5" fmla="*/ 0 h 28963"/>
                <a:gd name="T6" fmla="*/ 0 60000 65536"/>
                <a:gd name="T7" fmla="*/ 0 60000 65536"/>
                <a:gd name="T8" fmla="*/ 0 60000 65536"/>
                <a:gd name="T9" fmla="*/ 0 w 21600"/>
                <a:gd name="T10" fmla="*/ 0 h 28963"/>
                <a:gd name="T11" fmla="*/ 21600 w 21600"/>
                <a:gd name="T12" fmla="*/ 28963 h 289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8963" fill="none" extrusionOk="0">
                  <a:moveTo>
                    <a:pt x="1294" y="28962"/>
                  </a:moveTo>
                  <a:cubicBezTo>
                    <a:pt x="437" y="26602"/>
                    <a:pt x="0" y="24110"/>
                    <a:pt x="0" y="21599"/>
                  </a:cubicBezTo>
                  <a:cubicBezTo>
                    <a:pt x="-1" y="9757"/>
                    <a:pt x="9534" y="123"/>
                    <a:pt x="21375" y="0"/>
                  </a:cubicBezTo>
                </a:path>
                <a:path w="21600" h="28963" stroke="0" extrusionOk="0">
                  <a:moveTo>
                    <a:pt x="1294" y="28962"/>
                  </a:moveTo>
                  <a:cubicBezTo>
                    <a:pt x="437" y="26602"/>
                    <a:pt x="0" y="24110"/>
                    <a:pt x="0" y="21599"/>
                  </a:cubicBezTo>
                  <a:cubicBezTo>
                    <a:pt x="-1" y="9757"/>
                    <a:pt x="9534" y="123"/>
                    <a:pt x="21375" y="0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769" name="Oval 44"/>
            <p:cNvSpPr>
              <a:spLocks noChangeArrowheads="1"/>
            </p:cNvSpPr>
            <p:nvPr/>
          </p:nvSpPr>
          <p:spPr bwMode="auto">
            <a:xfrm>
              <a:off x="5100" y="2211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6649" name="Oval 45"/>
          <p:cNvSpPr>
            <a:spLocks noChangeArrowheads="1"/>
          </p:cNvSpPr>
          <p:nvPr/>
        </p:nvSpPr>
        <p:spPr bwMode="auto">
          <a:xfrm>
            <a:off x="2201863" y="5245100"/>
            <a:ext cx="439737" cy="4064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6650" name="Text Box 46"/>
          <p:cNvSpPr txBox="1">
            <a:spLocks noChangeArrowheads="1"/>
          </p:cNvSpPr>
          <p:nvPr/>
        </p:nvSpPr>
        <p:spPr bwMode="auto">
          <a:xfrm>
            <a:off x="2728913" y="5281613"/>
            <a:ext cx="139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</a:rPr>
              <a:t>Active Object</a:t>
            </a:r>
            <a:endParaRPr lang="en-US" sz="1600">
              <a:solidFill>
                <a:srgbClr val="1F497D"/>
              </a:solidFill>
            </a:endParaRPr>
          </a:p>
        </p:txBody>
      </p:sp>
      <p:sp>
        <p:nvSpPr>
          <p:cNvPr id="26651" name="Oval 47"/>
          <p:cNvSpPr>
            <a:spLocks noChangeArrowheads="1"/>
          </p:cNvSpPr>
          <p:nvPr/>
        </p:nvSpPr>
        <p:spPr bwMode="auto">
          <a:xfrm>
            <a:off x="214313" y="5791200"/>
            <a:ext cx="441325" cy="406400"/>
          </a:xfrm>
          <a:prstGeom prst="ellips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6652" name="Text Box 48"/>
          <p:cNvSpPr txBox="1">
            <a:spLocks noChangeArrowheads="1"/>
          </p:cNvSpPr>
          <p:nvPr/>
        </p:nvSpPr>
        <p:spPr bwMode="auto">
          <a:xfrm>
            <a:off x="730250" y="5776913"/>
            <a:ext cx="1430338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</a:rPr>
              <a:t>Future Object</a:t>
            </a:r>
            <a:endParaRPr lang="en-US" sz="1600">
              <a:solidFill>
                <a:srgbClr val="1F497D"/>
              </a:solidFill>
            </a:endParaRPr>
          </a:p>
        </p:txBody>
      </p:sp>
      <p:grpSp>
        <p:nvGrpSpPr>
          <p:cNvPr id="8" name="Group 49"/>
          <p:cNvGrpSpPr>
            <a:grpSpLocks/>
          </p:cNvGrpSpPr>
          <p:nvPr/>
        </p:nvGrpSpPr>
        <p:grpSpPr bwMode="auto">
          <a:xfrm>
            <a:off x="6978650" y="2654300"/>
            <a:ext cx="869950" cy="254000"/>
            <a:chOff x="4896" y="1968"/>
            <a:chExt cx="576" cy="192"/>
          </a:xfrm>
        </p:grpSpPr>
        <p:sp>
          <p:nvSpPr>
            <p:cNvPr id="26754" name="Rectangle 50"/>
            <p:cNvSpPr>
              <a:spLocks noChangeArrowheads="1"/>
            </p:cNvSpPr>
            <p:nvPr/>
          </p:nvSpPr>
          <p:spPr bwMode="auto">
            <a:xfrm>
              <a:off x="4896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55" name="Rectangle 51"/>
            <p:cNvSpPr>
              <a:spLocks noChangeArrowheads="1"/>
            </p:cNvSpPr>
            <p:nvPr/>
          </p:nvSpPr>
          <p:spPr bwMode="auto">
            <a:xfrm>
              <a:off x="5040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56" name="Rectangle 52"/>
            <p:cNvSpPr>
              <a:spLocks noChangeArrowheads="1"/>
            </p:cNvSpPr>
            <p:nvPr/>
          </p:nvSpPr>
          <p:spPr bwMode="auto">
            <a:xfrm>
              <a:off x="5184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57" name="Rectangle 53"/>
            <p:cNvSpPr>
              <a:spLocks noChangeArrowheads="1"/>
            </p:cNvSpPr>
            <p:nvPr/>
          </p:nvSpPr>
          <p:spPr bwMode="auto">
            <a:xfrm>
              <a:off x="5328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853046" name="Oval 54"/>
          <p:cNvSpPr>
            <a:spLocks noChangeArrowheads="1"/>
          </p:cNvSpPr>
          <p:nvPr/>
        </p:nvSpPr>
        <p:spPr bwMode="auto">
          <a:xfrm>
            <a:off x="7024688" y="2711450"/>
            <a:ext cx="123825" cy="152400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53047" name="Oval 55"/>
          <p:cNvSpPr>
            <a:spLocks noChangeArrowheads="1"/>
          </p:cNvSpPr>
          <p:nvPr/>
        </p:nvSpPr>
        <p:spPr bwMode="auto">
          <a:xfrm>
            <a:off x="7245350" y="2708275"/>
            <a:ext cx="125413" cy="152400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853048" name="AutoShape 56"/>
          <p:cNvCxnSpPr>
            <a:cxnSpLocks noChangeShapeType="1"/>
          </p:cNvCxnSpPr>
          <p:nvPr/>
        </p:nvCxnSpPr>
        <p:spPr bwMode="auto">
          <a:xfrm flipV="1">
            <a:off x="2530475" y="3152775"/>
            <a:ext cx="4237038" cy="504825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</p:spPr>
      </p:cxnSp>
      <p:sp>
        <p:nvSpPr>
          <p:cNvPr id="853049" name="Oval 57"/>
          <p:cNvSpPr>
            <a:spLocks noChangeArrowheads="1"/>
          </p:cNvSpPr>
          <p:nvPr/>
        </p:nvSpPr>
        <p:spPr bwMode="auto">
          <a:xfrm>
            <a:off x="7019925" y="2720975"/>
            <a:ext cx="123825" cy="1524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9" name="Group 58"/>
          <p:cNvGrpSpPr>
            <a:grpSpLocks/>
          </p:cNvGrpSpPr>
          <p:nvPr/>
        </p:nvGrpSpPr>
        <p:grpSpPr bwMode="auto">
          <a:xfrm>
            <a:off x="4314825" y="5346700"/>
            <a:ext cx="869950" cy="254000"/>
            <a:chOff x="4896" y="1968"/>
            <a:chExt cx="576" cy="192"/>
          </a:xfrm>
        </p:grpSpPr>
        <p:sp>
          <p:nvSpPr>
            <p:cNvPr id="26750" name="Rectangle 59"/>
            <p:cNvSpPr>
              <a:spLocks noChangeArrowheads="1"/>
            </p:cNvSpPr>
            <p:nvPr/>
          </p:nvSpPr>
          <p:spPr bwMode="auto">
            <a:xfrm>
              <a:off x="4896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51" name="Rectangle 60"/>
            <p:cNvSpPr>
              <a:spLocks noChangeArrowheads="1"/>
            </p:cNvSpPr>
            <p:nvPr/>
          </p:nvSpPr>
          <p:spPr bwMode="auto">
            <a:xfrm>
              <a:off x="5040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52" name="Rectangle 61"/>
            <p:cNvSpPr>
              <a:spLocks noChangeArrowheads="1"/>
            </p:cNvSpPr>
            <p:nvPr/>
          </p:nvSpPr>
          <p:spPr bwMode="auto">
            <a:xfrm>
              <a:off x="5184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53" name="Rectangle 62"/>
            <p:cNvSpPr>
              <a:spLocks noChangeArrowheads="1"/>
            </p:cNvSpPr>
            <p:nvPr/>
          </p:nvSpPr>
          <p:spPr bwMode="auto">
            <a:xfrm>
              <a:off x="5328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6659" name="Oval 63"/>
          <p:cNvSpPr>
            <a:spLocks noChangeArrowheads="1"/>
          </p:cNvSpPr>
          <p:nvPr/>
        </p:nvSpPr>
        <p:spPr bwMode="auto">
          <a:xfrm>
            <a:off x="3927475" y="5934075"/>
            <a:ext cx="123825" cy="152400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6660" name="Text Box 64"/>
          <p:cNvSpPr txBox="1">
            <a:spLocks noChangeArrowheads="1"/>
          </p:cNvSpPr>
          <p:nvPr/>
        </p:nvSpPr>
        <p:spPr bwMode="auto">
          <a:xfrm>
            <a:off x="4038600" y="5824538"/>
            <a:ext cx="9937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</a:rPr>
              <a:t>Request</a:t>
            </a:r>
            <a:endParaRPr lang="en-US" sz="1600" b="1">
              <a:solidFill>
                <a:srgbClr val="1F497D"/>
              </a:solidFill>
            </a:endParaRPr>
          </a:p>
        </p:txBody>
      </p:sp>
      <p:sp>
        <p:nvSpPr>
          <p:cNvPr id="26661" name="Text Box 65"/>
          <p:cNvSpPr txBox="1">
            <a:spLocks noChangeArrowheads="1"/>
          </p:cNvSpPr>
          <p:nvPr/>
        </p:nvSpPr>
        <p:spPr bwMode="auto">
          <a:xfrm>
            <a:off x="5224463" y="5291138"/>
            <a:ext cx="132556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</a:rPr>
              <a:t>Req. Queue</a:t>
            </a:r>
            <a:endParaRPr lang="en-US" sz="1600" b="1">
              <a:solidFill>
                <a:srgbClr val="1F497D"/>
              </a:solidFill>
            </a:endParaRPr>
          </a:p>
        </p:txBody>
      </p: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7486650" y="2976563"/>
            <a:ext cx="134938" cy="608012"/>
            <a:chOff x="5353" y="3169"/>
            <a:chExt cx="96" cy="383"/>
          </a:xfrm>
        </p:grpSpPr>
        <p:grpSp>
          <p:nvGrpSpPr>
            <p:cNvPr id="11" name="Group 6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26746" name="Arc 6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47" name="Arc 6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48" name="Arc 7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49" name="Arc 7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7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26742" name="Arc 7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43" name="Arc 7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44" name="Arc 7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45" name="Arc 7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4" name="Group 77"/>
          <p:cNvGrpSpPr>
            <a:grpSpLocks/>
          </p:cNvGrpSpPr>
          <p:nvPr/>
        </p:nvGrpSpPr>
        <p:grpSpPr bwMode="auto">
          <a:xfrm>
            <a:off x="5429250" y="5691188"/>
            <a:ext cx="114300" cy="500062"/>
            <a:chOff x="5353" y="3169"/>
            <a:chExt cx="96" cy="383"/>
          </a:xfrm>
        </p:grpSpPr>
        <p:grpSp>
          <p:nvGrpSpPr>
            <p:cNvPr id="15" name="Group 78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26736" name="Arc 79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37" name="Arc 80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38" name="Arc 81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39" name="Arc 82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" name="Group 83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26732" name="Arc 84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33" name="Arc 85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34" name="Arc 86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35" name="Arc 87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6664" name="Text Box 88"/>
          <p:cNvSpPr txBox="1">
            <a:spLocks noChangeArrowheads="1"/>
          </p:cNvSpPr>
          <p:nvPr/>
        </p:nvSpPr>
        <p:spPr bwMode="auto">
          <a:xfrm>
            <a:off x="5573713" y="5811838"/>
            <a:ext cx="86836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</a:rPr>
              <a:t>Thread</a:t>
            </a:r>
            <a:endParaRPr lang="en-US" sz="1600" b="1">
              <a:solidFill>
                <a:srgbClr val="1F497D"/>
              </a:solidFill>
            </a:endParaRPr>
          </a:p>
        </p:txBody>
      </p:sp>
      <p:sp>
        <p:nvSpPr>
          <p:cNvPr id="853081" name="Oval 89"/>
          <p:cNvSpPr>
            <a:spLocks noChangeArrowheads="1"/>
          </p:cNvSpPr>
          <p:nvPr/>
        </p:nvSpPr>
        <p:spPr bwMode="auto">
          <a:xfrm>
            <a:off x="1309688" y="901700"/>
            <a:ext cx="157162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53082" name="Oval 90"/>
          <p:cNvSpPr>
            <a:spLocks noChangeArrowheads="1"/>
          </p:cNvSpPr>
          <p:nvPr/>
        </p:nvSpPr>
        <p:spPr bwMode="auto">
          <a:xfrm>
            <a:off x="1320800" y="14859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53083" name="Oval 91"/>
          <p:cNvSpPr>
            <a:spLocks noChangeArrowheads="1"/>
          </p:cNvSpPr>
          <p:nvPr/>
        </p:nvSpPr>
        <p:spPr bwMode="auto">
          <a:xfrm>
            <a:off x="1320800" y="11938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53084" name="Oval 92"/>
          <p:cNvSpPr>
            <a:spLocks noChangeArrowheads="1"/>
          </p:cNvSpPr>
          <p:nvPr/>
        </p:nvSpPr>
        <p:spPr bwMode="auto">
          <a:xfrm>
            <a:off x="1320800" y="20701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7" name="Group 93"/>
          <p:cNvGrpSpPr>
            <a:grpSpLocks/>
          </p:cNvGrpSpPr>
          <p:nvPr/>
        </p:nvGrpSpPr>
        <p:grpSpPr bwMode="auto">
          <a:xfrm>
            <a:off x="1150938" y="3192463"/>
            <a:ext cx="506412" cy="1455737"/>
            <a:chOff x="816" y="2059"/>
            <a:chExt cx="342" cy="869"/>
          </a:xfrm>
        </p:grpSpPr>
        <p:sp>
          <p:nvSpPr>
            <p:cNvPr id="26728" name="Oval 94"/>
            <p:cNvSpPr>
              <a:spLocks noChangeArrowheads="1"/>
            </p:cNvSpPr>
            <p:nvPr/>
          </p:nvSpPr>
          <p:spPr bwMode="auto">
            <a:xfrm>
              <a:off x="816" y="2677"/>
              <a:ext cx="313" cy="251"/>
            </a:xfrm>
            <a:prstGeom prst="ellips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26729" name="AutoShape 95"/>
            <p:cNvCxnSpPr>
              <a:cxnSpLocks noChangeShapeType="1"/>
              <a:stCxn id="26633" idx="3"/>
              <a:endCxn id="26728" idx="0"/>
            </p:cNvCxnSpPr>
            <p:nvPr/>
          </p:nvCxnSpPr>
          <p:spPr bwMode="auto">
            <a:xfrm flipH="1">
              <a:off x="973" y="2059"/>
              <a:ext cx="185" cy="60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26670" name="Text Box 96"/>
          <p:cNvSpPr txBox="1">
            <a:spLocks noChangeArrowheads="1"/>
          </p:cNvSpPr>
          <p:nvPr/>
        </p:nvSpPr>
        <p:spPr bwMode="auto">
          <a:xfrm>
            <a:off x="1657350" y="2870200"/>
            <a:ext cx="406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v1</a:t>
            </a:r>
            <a:endParaRPr lang="en-US">
              <a:solidFill>
                <a:srgbClr val="1F497D"/>
              </a:solidFill>
              <a:latin typeface="Courier New" pitchFamily="49" charset="0"/>
            </a:endParaRPr>
          </a:p>
        </p:txBody>
      </p:sp>
      <p:sp>
        <p:nvSpPr>
          <p:cNvPr id="26671" name="Text Box 97"/>
          <p:cNvSpPr txBox="1">
            <a:spLocks noChangeArrowheads="1"/>
          </p:cNvSpPr>
          <p:nvPr/>
        </p:nvSpPr>
        <p:spPr bwMode="auto">
          <a:xfrm>
            <a:off x="1352550" y="2857500"/>
            <a:ext cx="406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v2</a:t>
            </a:r>
            <a:endParaRPr lang="en-US">
              <a:solidFill>
                <a:srgbClr val="1F497D"/>
              </a:solidFill>
              <a:latin typeface="Courier New" pitchFamily="49" charset="0"/>
            </a:endParaRPr>
          </a:p>
        </p:txBody>
      </p:sp>
      <p:sp>
        <p:nvSpPr>
          <p:cNvPr id="26672" name="Oval 98"/>
          <p:cNvSpPr>
            <a:spLocks noChangeArrowheads="1"/>
          </p:cNvSpPr>
          <p:nvPr/>
        </p:nvSpPr>
        <p:spPr bwMode="auto">
          <a:xfrm>
            <a:off x="1828800" y="3136900"/>
            <a:ext cx="169863" cy="165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6673" name="Oval 99"/>
          <p:cNvSpPr>
            <a:spLocks noChangeArrowheads="1"/>
          </p:cNvSpPr>
          <p:nvPr/>
        </p:nvSpPr>
        <p:spPr bwMode="auto">
          <a:xfrm>
            <a:off x="1557338" y="3111500"/>
            <a:ext cx="169862" cy="165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6674" name="Text Box 100"/>
          <p:cNvSpPr txBox="1">
            <a:spLocks noChangeArrowheads="1"/>
          </p:cNvSpPr>
          <p:nvPr/>
        </p:nvSpPr>
        <p:spPr bwMode="auto">
          <a:xfrm>
            <a:off x="2097088" y="2781300"/>
            <a:ext cx="406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ag</a:t>
            </a:r>
            <a:endParaRPr lang="en-US">
              <a:solidFill>
                <a:srgbClr val="1F497D"/>
              </a:solidFill>
              <a:latin typeface="Courier New" pitchFamily="49" charset="0"/>
            </a:endParaRPr>
          </a:p>
        </p:txBody>
      </p:sp>
      <p:grpSp>
        <p:nvGrpSpPr>
          <p:cNvPr id="18" name="Group 101"/>
          <p:cNvGrpSpPr>
            <a:grpSpLocks/>
          </p:cNvGrpSpPr>
          <p:nvPr/>
        </p:nvGrpSpPr>
        <p:grpSpPr bwMode="auto">
          <a:xfrm>
            <a:off x="1901825" y="3214688"/>
            <a:ext cx="844550" cy="973137"/>
            <a:chOff x="44" y="2057"/>
            <a:chExt cx="598" cy="613"/>
          </a:xfrm>
        </p:grpSpPr>
        <p:cxnSp>
          <p:nvCxnSpPr>
            <p:cNvPr id="26726" name="AutoShape 102"/>
            <p:cNvCxnSpPr>
              <a:cxnSpLocks noChangeShapeType="1"/>
            </p:cNvCxnSpPr>
            <p:nvPr/>
          </p:nvCxnSpPr>
          <p:spPr bwMode="auto">
            <a:xfrm>
              <a:off x="44" y="2057"/>
              <a:ext cx="41" cy="613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sp>
          <p:nvSpPr>
            <p:cNvPr id="26727" name="Text Box 103"/>
            <p:cNvSpPr txBox="1">
              <a:spLocks noChangeArrowheads="1"/>
            </p:cNvSpPr>
            <p:nvPr/>
          </p:nvSpPr>
          <p:spPr bwMode="auto">
            <a:xfrm>
              <a:off x="182" y="2456"/>
              <a:ext cx="460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FF0000"/>
                  </a:solidFill>
                  <a:latin typeface="Courier New" pitchFamily="49" charset="0"/>
                </a:rPr>
                <a:t>WBN!</a:t>
              </a:r>
              <a:endParaRPr lang="en-US">
                <a:solidFill>
                  <a:srgbClr val="1F497D"/>
                </a:solidFill>
                <a:latin typeface="Courier New" pitchFamily="49" charset="0"/>
              </a:endParaRPr>
            </a:p>
          </p:txBody>
        </p:sp>
      </p:grpSp>
      <p:grpSp>
        <p:nvGrpSpPr>
          <p:cNvPr id="19" name="Group 104"/>
          <p:cNvGrpSpPr>
            <a:grpSpLocks/>
          </p:cNvGrpSpPr>
          <p:nvPr/>
        </p:nvGrpSpPr>
        <p:grpSpPr bwMode="auto">
          <a:xfrm>
            <a:off x="1912938" y="3214688"/>
            <a:ext cx="874712" cy="998537"/>
            <a:chOff x="-732" y="1233"/>
            <a:chExt cx="620" cy="629"/>
          </a:xfrm>
        </p:grpSpPr>
        <p:cxnSp>
          <p:nvCxnSpPr>
            <p:cNvPr id="26724" name="AutoShape 105"/>
            <p:cNvCxnSpPr>
              <a:cxnSpLocks noChangeShapeType="1"/>
            </p:cNvCxnSpPr>
            <p:nvPr/>
          </p:nvCxnSpPr>
          <p:spPr bwMode="auto">
            <a:xfrm>
              <a:off x="-732" y="1233"/>
              <a:ext cx="42" cy="62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6725" name="Rectangle 106"/>
            <p:cNvSpPr>
              <a:spLocks noChangeArrowheads="1"/>
            </p:cNvSpPr>
            <p:nvPr/>
          </p:nvSpPr>
          <p:spPr bwMode="auto">
            <a:xfrm>
              <a:off x="-654" y="1591"/>
              <a:ext cx="542" cy="18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0" name="Group 107"/>
          <p:cNvGrpSpPr>
            <a:grpSpLocks/>
          </p:cNvGrpSpPr>
          <p:nvPr/>
        </p:nvGrpSpPr>
        <p:grpSpPr bwMode="auto">
          <a:xfrm>
            <a:off x="6311900" y="3175000"/>
            <a:ext cx="1212850" cy="1287463"/>
            <a:chOff x="4473" y="1728"/>
            <a:chExt cx="859" cy="811"/>
          </a:xfrm>
        </p:grpSpPr>
        <p:sp>
          <p:nvSpPr>
            <p:cNvPr id="26712" name="Arc 108"/>
            <p:cNvSpPr>
              <a:spLocks/>
            </p:cNvSpPr>
            <p:nvPr/>
          </p:nvSpPr>
          <p:spPr bwMode="auto">
            <a:xfrm rot="10800000">
              <a:off x="4473" y="2399"/>
              <a:ext cx="480" cy="96"/>
            </a:xfrm>
            <a:custGeom>
              <a:avLst/>
              <a:gdLst>
                <a:gd name="T0" fmla="*/ 0 w 43195"/>
                <a:gd name="T1" fmla="*/ 0 h 43014"/>
                <a:gd name="T2" fmla="*/ 0 w 43195"/>
                <a:gd name="T3" fmla="*/ 0 h 43014"/>
                <a:gd name="T4" fmla="*/ 0 w 43195"/>
                <a:gd name="T5" fmla="*/ 0 h 43014"/>
                <a:gd name="T6" fmla="*/ 0 60000 65536"/>
                <a:gd name="T7" fmla="*/ 0 60000 65536"/>
                <a:gd name="T8" fmla="*/ 0 60000 65536"/>
                <a:gd name="T9" fmla="*/ 0 w 43195"/>
                <a:gd name="T10" fmla="*/ 0 h 43014"/>
                <a:gd name="T11" fmla="*/ 43195 w 43195"/>
                <a:gd name="T12" fmla="*/ 43014 h 430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43014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2437"/>
                    <a:pt x="35164" y="41597"/>
                    <a:pt x="24420" y="43014"/>
                  </a:cubicBezTo>
                </a:path>
                <a:path w="43195" h="43014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2437"/>
                    <a:pt x="35164" y="41597"/>
                    <a:pt x="24420" y="43014"/>
                  </a:cubicBezTo>
                  <a:lnTo>
                    <a:pt x="21595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713" name="Oval 109"/>
            <p:cNvSpPr>
              <a:spLocks noChangeArrowheads="1"/>
            </p:cNvSpPr>
            <p:nvPr/>
          </p:nvSpPr>
          <p:spPr bwMode="auto">
            <a:xfrm>
              <a:off x="4668" y="2307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14" name="Arc 110"/>
            <p:cNvSpPr>
              <a:spLocks/>
            </p:cNvSpPr>
            <p:nvPr/>
          </p:nvSpPr>
          <p:spPr bwMode="auto">
            <a:xfrm>
              <a:off x="4952" y="1728"/>
              <a:ext cx="193" cy="192"/>
            </a:xfrm>
            <a:custGeom>
              <a:avLst/>
              <a:gdLst>
                <a:gd name="T0" fmla="*/ 0 w 21712"/>
                <a:gd name="T1" fmla="*/ 0 h 21600"/>
                <a:gd name="T2" fmla="*/ 0 w 21712"/>
                <a:gd name="T3" fmla="*/ 0 h 21600"/>
                <a:gd name="T4" fmla="*/ 0 w 21712"/>
                <a:gd name="T5" fmla="*/ 0 h 21600"/>
                <a:gd name="T6" fmla="*/ 0 60000 65536"/>
                <a:gd name="T7" fmla="*/ 0 60000 65536"/>
                <a:gd name="T8" fmla="*/ 0 60000 65536"/>
                <a:gd name="T9" fmla="*/ 0 w 21712"/>
                <a:gd name="T10" fmla="*/ 0 h 21600"/>
                <a:gd name="T11" fmla="*/ 21712 w 2171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12" h="21600" fill="none" extrusionOk="0">
                  <a:moveTo>
                    <a:pt x="0" y="0"/>
                  </a:moveTo>
                  <a:cubicBezTo>
                    <a:pt x="37" y="0"/>
                    <a:pt x="74" y="-1"/>
                    <a:pt x="112" y="0"/>
                  </a:cubicBezTo>
                  <a:cubicBezTo>
                    <a:pt x="12041" y="0"/>
                    <a:pt x="21712" y="9670"/>
                    <a:pt x="21712" y="21600"/>
                  </a:cubicBezTo>
                </a:path>
                <a:path w="21712" h="21600" stroke="0" extrusionOk="0">
                  <a:moveTo>
                    <a:pt x="0" y="0"/>
                  </a:moveTo>
                  <a:cubicBezTo>
                    <a:pt x="37" y="0"/>
                    <a:pt x="74" y="-1"/>
                    <a:pt x="112" y="0"/>
                  </a:cubicBezTo>
                  <a:cubicBezTo>
                    <a:pt x="12041" y="0"/>
                    <a:pt x="21712" y="9670"/>
                    <a:pt x="21712" y="21600"/>
                  </a:cubicBezTo>
                  <a:lnTo>
                    <a:pt x="112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715" name="Arc 111"/>
            <p:cNvSpPr>
              <a:spLocks/>
            </p:cNvSpPr>
            <p:nvPr/>
          </p:nvSpPr>
          <p:spPr bwMode="auto">
            <a:xfrm>
              <a:off x="4713" y="1776"/>
              <a:ext cx="96" cy="192"/>
            </a:xfrm>
            <a:custGeom>
              <a:avLst/>
              <a:gdLst>
                <a:gd name="T0" fmla="*/ 0 w 21600"/>
                <a:gd name="T1" fmla="*/ 0 h 21599"/>
                <a:gd name="T2" fmla="*/ 0 w 21600"/>
                <a:gd name="T3" fmla="*/ 0 h 21599"/>
                <a:gd name="T4" fmla="*/ 0 w 21600"/>
                <a:gd name="T5" fmla="*/ 0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0" y="21599"/>
                  </a:moveTo>
                  <a:cubicBezTo>
                    <a:pt x="0" y="9757"/>
                    <a:pt x="9534" y="123"/>
                    <a:pt x="21375" y="0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57"/>
                    <a:pt x="9534" y="123"/>
                    <a:pt x="21375" y="0"/>
                  </a:cubicBezTo>
                  <a:lnTo>
                    <a:pt x="21600" y="21599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716" name="Oval 112"/>
            <p:cNvSpPr>
              <a:spLocks noChangeArrowheads="1"/>
            </p:cNvSpPr>
            <p:nvPr/>
          </p:nvSpPr>
          <p:spPr bwMode="auto">
            <a:xfrm>
              <a:off x="4956" y="2403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17" name="Oval 113"/>
            <p:cNvSpPr>
              <a:spLocks noChangeArrowheads="1"/>
            </p:cNvSpPr>
            <p:nvPr/>
          </p:nvSpPr>
          <p:spPr bwMode="auto">
            <a:xfrm>
              <a:off x="5004" y="1923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18" name="Arc 114"/>
            <p:cNvSpPr>
              <a:spLocks/>
            </p:cNvSpPr>
            <p:nvPr/>
          </p:nvSpPr>
          <p:spPr bwMode="auto">
            <a:xfrm>
              <a:off x="4664" y="2064"/>
              <a:ext cx="49" cy="240"/>
            </a:xfrm>
            <a:custGeom>
              <a:avLst/>
              <a:gdLst>
                <a:gd name="T0" fmla="*/ 0 w 22050"/>
                <a:gd name="T1" fmla="*/ 0 h 21600"/>
                <a:gd name="T2" fmla="*/ 0 w 22050"/>
                <a:gd name="T3" fmla="*/ 0 h 21600"/>
                <a:gd name="T4" fmla="*/ 0 w 22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2050"/>
                <a:gd name="T10" fmla="*/ 0 h 21600"/>
                <a:gd name="T11" fmla="*/ 22050 w 22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050" h="21600" fill="none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</a:path>
                <a:path w="22050" h="21600" stroke="0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  <a:lnTo>
                    <a:pt x="450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719" name="Arc 115"/>
            <p:cNvSpPr>
              <a:spLocks/>
            </p:cNvSpPr>
            <p:nvPr/>
          </p:nvSpPr>
          <p:spPr bwMode="auto">
            <a:xfrm>
              <a:off x="4857" y="2064"/>
              <a:ext cx="288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99"/>
                    <a:pt x="9625" y="41"/>
                    <a:pt x="21525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99"/>
                    <a:pt x="9625" y="41"/>
                    <a:pt x="21525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720" name="Arc 116"/>
            <p:cNvSpPr>
              <a:spLocks/>
            </p:cNvSpPr>
            <p:nvPr/>
          </p:nvSpPr>
          <p:spPr bwMode="auto">
            <a:xfrm>
              <a:off x="5144" y="2064"/>
              <a:ext cx="49" cy="144"/>
            </a:xfrm>
            <a:custGeom>
              <a:avLst/>
              <a:gdLst>
                <a:gd name="T0" fmla="*/ 0 w 22050"/>
                <a:gd name="T1" fmla="*/ 0 h 21600"/>
                <a:gd name="T2" fmla="*/ 0 w 22050"/>
                <a:gd name="T3" fmla="*/ 0 h 21600"/>
                <a:gd name="T4" fmla="*/ 0 w 220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2050"/>
                <a:gd name="T10" fmla="*/ 0 h 21600"/>
                <a:gd name="T11" fmla="*/ 22050 w 22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050" h="21600" fill="none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</a:path>
                <a:path w="22050" h="21600" stroke="0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  <a:lnTo>
                    <a:pt x="450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721" name="Oval 117"/>
            <p:cNvSpPr>
              <a:spLocks noChangeArrowheads="1"/>
            </p:cNvSpPr>
            <p:nvPr/>
          </p:nvSpPr>
          <p:spPr bwMode="auto">
            <a:xfrm>
              <a:off x="4668" y="1971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722" name="Arc 118"/>
            <p:cNvSpPr>
              <a:spLocks/>
            </p:cNvSpPr>
            <p:nvPr/>
          </p:nvSpPr>
          <p:spPr bwMode="auto">
            <a:xfrm rot="10800000">
              <a:off x="5193" y="2319"/>
              <a:ext cx="96" cy="129"/>
            </a:xfrm>
            <a:custGeom>
              <a:avLst/>
              <a:gdLst>
                <a:gd name="T0" fmla="*/ 0 w 21600"/>
                <a:gd name="T1" fmla="*/ 0 h 28963"/>
                <a:gd name="T2" fmla="*/ 0 w 21600"/>
                <a:gd name="T3" fmla="*/ 0 h 28963"/>
                <a:gd name="T4" fmla="*/ 0 w 21600"/>
                <a:gd name="T5" fmla="*/ 0 h 28963"/>
                <a:gd name="T6" fmla="*/ 0 60000 65536"/>
                <a:gd name="T7" fmla="*/ 0 60000 65536"/>
                <a:gd name="T8" fmla="*/ 0 60000 65536"/>
                <a:gd name="T9" fmla="*/ 0 w 21600"/>
                <a:gd name="T10" fmla="*/ 0 h 28963"/>
                <a:gd name="T11" fmla="*/ 21600 w 21600"/>
                <a:gd name="T12" fmla="*/ 28963 h 289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8963" fill="none" extrusionOk="0">
                  <a:moveTo>
                    <a:pt x="1294" y="28962"/>
                  </a:moveTo>
                  <a:cubicBezTo>
                    <a:pt x="437" y="26602"/>
                    <a:pt x="0" y="24110"/>
                    <a:pt x="0" y="21599"/>
                  </a:cubicBezTo>
                  <a:cubicBezTo>
                    <a:pt x="-1" y="9757"/>
                    <a:pt x="9534" y="123"/>
                    <a:pt x="21375" y="0"/>
                  </a:cubicBezTo>
                </a:path>
                <a:path w="21600" h="28963" stroke="0" extrusionOk="0">
                  <a:moveTo>
                    <a:pt x="1294" y="28962"/>
                  </a:moveTo>
                  <a:cubicBezTo>
                    <a:pt x="437" y="26602"/>
                    <a:pt x="0" y="24110"/>
                    <a:pt x="0" y="21599"/>
                  </a:cubicBezTo>
                  <a:cubicBezTo>
                    <a:pt x="-1" y="9757"/>
                    <a:pt x="9534" y="123"/>
                    <a:pt x="21375" y="0"/>
                  </a:cubicBezTo>
                  <a:lnTo>
                    <a:pt x="21600" y="21599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6723" name="Oval 119"/>
            <p:cNvSpPr>
              <a:spLocks noChangeArrowheads="1"/>
            </p:cNvSpPr>
            <p:nvPr/>
          </p:nvSpPr>
          <p:spPr bwMode="auto">
            <a:xfrm>
              <a:off x="5100" y="2211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1" name="Group 66"/>
          <p:cNvGrpSpPr>
            <a:grpSpLocks/>
          </p:cNvGrpSpPr>
          <p:nvPr/>
        </p:nvGrpSpPr>
        <p:grpSpPr bwMode="auto">
          <a:xfrm>
            <a:off x="6267450" y="3344863"/>
            <a:ext cx="134938" cy="608012"/>
            <a:chOff x="5353" y="3169"/>
            <a:chExt cx="96" cy="383"/>
          </a:xfrm>
        </p:grpSpPr>
        <p:grpSp>
          <p:nvGrpSpPr>
            <p:cNvPr id="22" name="Group 6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26708" name="Arc 6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09" name="Arc 6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10" name="Arc 7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11" name="Arc 7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3" name="Group 7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26704" name="Arc 7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05" name="Arc 7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06" name="Arc 7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07" name="Arc 7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4" name="Group 66"/>
          <p:cNvGrpSpPr>
            <a:grpSpLocks/>
          </p:cNvGrpSpPr>
          <p:nvPr/>
        </p:nvGrpSpPr>
        <p:grpSpPr bwMode="auto">
          <a:xfrm>
            <a:off x="6457950" y="3395663"/>
            <a:ext cx="134938" cy="608012"/>
            <a:chOff x="5353" y="3169"/>
            <a:chExt cx="96" cy="383"/>
          </a:xfrm>
        </p:grpSpPr>
        <p:grpSp>
          <p:nvGrpSpPr>
            <p:cNvPr id="25" name="Group 6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26698" name="Arc 6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699" name="Arc 6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00" name="Arc 7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701" name="Arc 7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6" name="Group 7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26694" name="Arc 7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695" name="Arc 7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696" name="Arc 7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697" name="Arc 7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7" name="Group 66"/>
          <p:cNvGrpSpPr>
            <a:grpSpLocks/>
          </p:cNvGrpSpPr>
          <p:nvPr/>
        </p:nvGrpSpPr>
        <p:grpSpPr bwMode="auto">
          <a:xfrm>
            <a:off x="6623050" y="3433763"/>
            <a:ext cx="134938" cy="608012"/>
            <a:chOff x="5353" y="3169"/>
            <a:chExt cx="96" cy="383"/>
          </a:xfrm>
        </p:grpSpPr>
        <p:grpSp>
          <p:nvGrpSpPr>
            <p:cNvPr id="28" name="Group 6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26688" name="Arc 6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689" name="Arc 6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690" name="Arc 7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691" name="Arc 7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9" name="Group 7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26684" name="Arc 7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685" name="Arc 7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686" name="Arc 7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6687" name="Arc 7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</p:grpSp>
      <p:cxnSp>
        <p:nvCxnSpPr>
          <p:cNvPr id="12" name="AutoShape 56"/>
          <p:cNvCxnSpPr>
            <a:cxnSpLocks noChangeShapeType="1"/>
            <a:endCxn id="26708" idx="2"/>
          </p:cNvCxnSpPr>
          <p:nvPr/>
        </p:nvCxnSpPr>
        <p:spPr bwMode="auto">
          <a:xfrm flipV="1">
            <a:off x="2276475" y="3344863"/>
            <a:ext cx="4071938" cy="1252537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5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3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53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5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52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5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5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530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5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53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53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5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5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530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5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53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53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5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5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53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53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85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53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53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53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53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3004" grpId="0" animBg="1"/>
      <p:bldP spid="853013" grpId="0" autoUpdateAnimBg="0"/>
      <p:bldP spid="853015" grpId="0" animBg="1"/>
      <p:bldP spid="853016" grpId="0"/>
      <p:bldP spid="853046" grpId="0" animBg="1"/>
      <p:bldP spid="853047" grpId="0" animBg="1"/>
      <p:bldP spid="853049" grpId="0" animBg="1"/>
      <p:bldP spid="853081" grpId="0" animBg="1"/>
      <p:bldP spid="853082" grpId="0" animBg="1"/>
      <p:bldP spid="853083" grpId="0" animBg="1"/>
      <p:bldP spid="85308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7B06A8C-10F6-4ECA-B5E3-A92B0B566D2E}" type="slidenum">
              <a:rPr lang="fr-BE">
                <a:solidFill>
                  <a:srgbClr val="FFFFFF"/>
                </a:solidFill>
              </a:rPr>
              <a:pPr>
                <a:defRPr/>
              </a:pPr>
              <a:t>25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27652" name="Rectangle 2"/>
          <p:cNvSpPr>
            <a:spLocks noGrp="1"/>
          </p:cNvSpPr>
          <p:nvPr>
            <p:ph type="title" idx="4294967295"/>
          </p:nvPr>
        </p:nvSpPr>
        <p:spPr>
          <a:xfrm>
            <a:off x="0" y="-88900"/>
            <a:ext cx="9144000" cy="1143000"/>
          </a:xfrm>
        </p:spPr>
        <p:txBody>
          <a:bodyPr/>
          <a:lstStyle/>
          <a:p>
            <a:pPr eaLnBrk="1" hangingPunct="1"/>
            <a:r>
              <a:rPr lang="en-US" sz="3000" smtClean="0"/>
              <a:t>Standard system at Runtime: No Sharing</a:t>
            </a:r>
          </a:p>
        </p:txBody>
      </p:sp>
      <p:sp>
        <p:nvSpPr>
          <p:cNvPr id="6" name="Espace réservé du numéro de diapositive 6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505FA25-C942-4802-A92F-2C9171B7CC92}" type="slidenum">
              <a:rPr lang="fr-FR" sz="1200">
                <a:solidFill>
                  <a:srgbClr val="000000"/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25</a:t>
            </a:fld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653" name="Picture 4" descr="runti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7863" y="1612900"/>
            <a:ext cx="7721600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62789" name="Text Box 5"/>
          <p:cNvSpPr txBox="1">
            <a:spLocks noChangeArrowheads="1"/>
          </p:cNvSpPr>
          <p:nvPr/>
        </p:nvSpPr>
        <p:spPr bwMode="auto">
          <a:xfrm>
            <a:off x="1724025" y="1187450"/>
            <a:ext cx="53514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4000">
                <a:solidFill>
                  <a:srgbClr val="000099"/>
                </a:solidFill>
              </a:rPr>
              <a:t>NoC: Network On Chip</a:t>
            </a:r>
          </a:p>
        </p:txBody>
      </p:sp>
      <p:sp>
        <p:nvSpPr>
          <p:cNvPr id="638980" name="Text Box 4"/>
          <p:cNvSpPr txBox="1">
            <a:spLocks noChangeArrowheads="1"/>
          </p:cNvSpPr>
          <p:nvPr/>
        </p:nvSpPr>
        <p:spPr bwMode="auto">
          <a:xfrm>
            <a:off x="2241550" y="1901825"/>
            <a:ext cx="4278313" cy="512763"/>
          </a:xfrm>
          <a:prstGeom prst="rect">
            <a:avLst/>
          </a:prstGeom>
          <a:solidFill>
            <a:srgbClr val="FF6600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3000" b="1">
                <a:solidFill>
                  <a:srgbClr val="FFFFFF"/>
                </a:solidFill>
              </a:rPr>
              <a:t>Proofs of Determinism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62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62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6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2789" grpId="0"/>
      <p:bldP spid="638980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1" name="Rectangle 3"/>
          <p:cNvSpPr>
            <a:spLocks noGrp="1"/>
          </p:cNvSpPr>
          <p:nvPr>
            <p:ph type="title"/>
          </p:nvPr>
        </p:nvSpPr>
        <p:spPr>
          <a:xfrm>
            <a:off x="88900" y="-146050"/>
            <a:ext cx="9144000" cy="1143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ASP: Asynchronous Sequential Processes</a:t>
            </a:r>
          </a:p>
        </p:txBody>
      </p:sp>
      <p:sp>
        <p:nvSpPr>
          <p:cNvPr id="3319812" name="Rectangle 4"/>
          <p:cNvSpPr>
            <a:spLocks noGrp="1"/>
          </p:cNvSpPr>
          <p:nvPr>
            <p:ph idx="1"/>
          </p:nvPr>
        </p:nvSpPr>
        <p:spPr>
          <a:xfrm>
            <a:off x="0" y="1882775"/>
            <a:ext cx="9144000" cy="4714875"/>
          </a:xfrm>
        </p:spPr>
        <p:txBody>
          <a:bodyPr/>
          <a:lstStyle/>
          <a:p>
            <a:pPr lvl="1" eaLnBrk="1" hangingPunct="1"/>
            <a:endParaRPr lang="en-US" sz="2400" smtClean="0"/>
          </a:p>
          <a:p>
            <a:pPr lvl="1" eaLnBrk="1" hangingPunct="1"/>
            <a:endParaRPr lang="en-US" sz="2400" smtClean="0"/>
          </a:p>
          <a:p>
            <a:pPr lvl="1" eaLnBrk="1" hangingPunct="1"/>
            <a:endParaRPr lang="en-US" sz="2400" smtClean="0"/>
          </a:p>
          <a:p>
            <a:pPr lvl="1" eaLnBrk="1" hangingPunct="1"/>
            <a:endParaRPr lang="en-US" sz="2400" smtClean="0"/>
          </a:p>
          <a:p>
            <a:pPr lvl="1" eaLnBrk="1" hangingPunct="1"/>
            <a:r>
              <a:rPr lang="en-US" sz="2400" smtClean="0">
                <a:sym typeface="Symbol" pitchFamily="18" charset="2"/>
              </a:rPr>
              <a:t>ASP  </a:t>
            </a:r>
            <a:r>
              <a:rPr lang="en-US" sz="2400" smtClean="0"/>
              <a:t>Confluence and Determinacy</a:t>
            </a:r>
            <a:r>
              <a:rPr lang="en-US" sz="2400" smtClean="0">
                <a:sym typeface="Symbol" pitchFamily="18" charset="2"/>
              </a:rPr>
              <a:t> </a:t>
            </a:r>
          </a:p>
          <a:p>
            <a:pPr algn="ctr" eaLnBrk="1" hangingPunct="1"/>
            <a:r>
              <a:rPr lang="en-US" sz="2400" b="1" smtClean="0">
                <a:solidFill>
                  <a:schemeClr val="accent2"/>
                </a:solidFill>
              </a:rPr>
              <a:t>Future updates can occur at any time</a:t>
            </a:r>
          </a:p>
          <a:p>
            <a:pPr algn="ctr" eaLnBrk="1" hangingPunct="1"/>
            <a:r>
              <a:rPr lang="en-US" sz="2400" b="1" smtClean="0">
                <a:solidFill>
                  <a:schemeClr val="accent2"/>
                </a:solidFill>
              </a:rPr>
              <a:t>Execution characterized by the order of request senders</a:t>
            </a:r>
          </a:p>
          <a:p>
            <a:pPr algn="ctr" eaLnBrk="1" hangingPunct="1"/>
            <a:r>
              <a:rPr lang="en-US" sz="2400" b="1" smtClean="0">
                <a:solidFill>
                  <a:schemeClr val="accent2"/>
                </a:solidFill>
              </a:rPr>
              <a:t>Determinacy of programs communicating over trees, …</a:t>
            </a:r>
            <a:endParaRPr lang="en-US" sz="2400" smtClean="0"/>
          </a:p>
          <a:p>
            <a:pPr eaLnBrk="1" hangingPunct="1"/>
            <a:r>
              <a:rPr lang="en-US" sz="2400" smtClean="0"/>
              <a:t>A strong guide for implementation, </a:t>
            </a:r>
          </a:p>
          <a:p>
            <a:pPr eaLnBrk="1" hangingPunct="1"/>
            <a:r>
              <a:rPr lang="en-US" sz="2400" u="sng" smtClean="0"/>
              <a:t>Fault-Tolerance</a:t>
            </a:r>
            <a:r>
              <a:rPr lang="en-US" sz="2400" smtClean="0"/>
              <a:t> and checkpointing, Model-Checking, …</a:t>
            </a:r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EA11E10-19B9-4C62-B22F-D393C0A2B1E3}" type="slidenum">
              <a:rPr lang="fr-BE"/>
              <a:pPr>
                <a:defRPr/>
              </a:pPr>
              <a:t>26</a:t>
            </a:fld>
            <a:endParaRPr lang="fr-BE" dirty="0"/>
          </a:p>
        </p:txBody>
      </p:sp>
      <p:pic>
        <p:nvPicPr>
          <p:cNvPr id="508930" name="Picture 2" descr="Cover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1501775"/>
            <a:ext cx="1393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19813" name="Picture 5"/>
          <p:cNvPicPr>
            <a:picLocks noChangeAspect="1" noChangeArrowheads="1"/>
          </p:cNvPicPr>
          <p:nvPr/>
        </p:nvPicPr>
        <p:blipFill>
          <a:blip r:embed="rId4" cstate="print"/>
          <a:srcRect l="12604" t="4204" r="10753" b="8444"/>
          <a:stretch>
            <a:fillRect/>
          </a:stretch>
        </p:blipFill>
        <p:spPr bwMode="auto">
          <a:xfrm>
            <a:off x="360363" y="755650"/>
            <a:ext cx="8604250" cy="612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05413E-6 L 0.39566 -0.214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198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" y="-1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3198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9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98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9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9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9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98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319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319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9812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Objects On Chip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5895975"/>
            <a:ext cx="2133600" cy="365125"/>
          </a:xfrm>
        </p:spPr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27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2621" y="2270760"/>
            <a:ext cx="6374567" cy="3407496"/>
          </a:xfrm>
          <a:prstGeom prst="rect">
            <a:avLst/>
          </a:prstGeom>
          <a:noFill/>
          <a:ln w="34925">
            <a:solidFill>
              <a:srgbClr val="FFFFFF"/>
            </a:solidFill>
            <a:miter lim="800000"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8" name="Picture 4" descr="runtime"/>
          <p:cNvPicPr>
            <a:picLocks noChangeAspect="1" noChangeArrowheads="1"/>
          </p:cNvPicPr>
          <p:nvPr/>
        </p:nvPicPr>
        <p:blipFill>
          <a:blip r:embed="rId3" cstate="print"/>
          <a:srcRect t="5160" r="4766" b="23670"/>
          <a:stretch>
            <a:fillRect/>
          </a:stretch>
        </p:blipFill>
        <p:spPr bwMode="auto">
          <a:xfrm rot="524567">
            <a:off x="786282" y="1966031"/>
            <a:ext cx="6938844" cy="3206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TopUp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243840" y="1264920"/>
            <a:ext cx="4053840" cy="1158240"/>
          </a:xfrm>
          <a:prstGeom prst="rect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29" y="71438"/>
            <a:ext cx="9013371" cy="785812"/>
          </a:xfrm>
        </p:spPr>
        <p:txBody>
          <a:bodyPr/>
          <a:lstStyle/>
          <a:p>
            <a:r>
              <a:rPr lang="en-US" dirty="0" smtClean="0"/>
              <a:t>Distributed Objects On Chip, Boards, Clouds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5895975"/>
            <a:ext cx="2133600" cy="365125"/>
          </a:xfrm>
        </p:spPr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28</a:t>
            </a:fld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524" y="1340843"/>
            <a:ext cx="1910701" cy="102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runtime"/>
          <p:cNvPicPr>
            <a:picLocks noChangeAspect="1" noChangeArrowheads="1"/>
          </p:cNvPicPr>
          <p:nvPr/>
        </p:nvPicPr>
        <p:blipFill>
          <a:blip r:embed="rId3" cstate="print"/>
          <a:srcRect l="1090" t="4521" r="5160" b="23989"/>
          <a:stretch>
            <a:fillRect/>
          </a:stretch>
        </p:blipFill>
        <p:spPr bwMode="auto">
          <a:xfrm>
            <a:off x="381000" y="1402080"/>
            <a:ext cx="1696947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0964" y="1371323"/>
            <a:ext cx="1910701" cy="102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runtime"/>
          <p:cNvPicPr>
            <a:picLocks noChangeAspect="1" noChangeArrowheads="1"/>
          </p:cNvPicPr>
          <p:nvPr/>
        </p:nvPicPr>
        <p:blipFill>
          <a:blip r:embed="rId3" cstate="print"/>
          <a:srcRect l="1090" t="4521" r="5160" b="23989"/>
          <a:stretch>
            <a:fillRect/>
          </a:stretch>
        </p:blipFill>
        <p:spPr bwMode="auto">
          <a:xfrm>
            <a:off x="2377440" y="1432560"/>
            <a:ext cx="1696947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 bwMode="auto">
          <a:xfrm>
            <a:off x="243840" y="2514600"/>
            <a:ext cx="4053840" cy="1158240"/>
          </a:xfrm>
          <a:prstGeom prst="rect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524" y="2590523"/>
            <a:ext cx="1910701" cy="102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 descr="runtime"/>
          <p:cNvPicPr>
            <a:picLocks noChangeAspect="1" noChangeArrowheads="1"/>
          </p:cNvPicPr>
          <p:nvPr/>
        </p:nvPicPr>
        <p:blipFill>
          <a:blip r:embed="rId3" cstate="print"/>
          <a:srcRect l="1090" t="4521" r="5160" b="23989"/>
          <a:stretch>
            <a:fillRect/>
          </a:stretch>
        </p:blipFill>
        <p:spPr bwMode="auto">
          <a:xfrm>
            <a:off x="381000" y="2651760"/>
            <a:ext cx="1696947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0964" y="2621003"/>
            <a:ext cx="1910701" cy="102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 descr="runtime"/>
          <p:cNvPicPr>
            <a:picLocks noChangeAspect="1" noChangeArrowheads="1"/>
          </p:cNvPicPr>
          <p:nvPr/>
        </p:nvPicPr>
        <p:blipFill>
          <a:blip r:embed="rId3" cstate="print"/>
          <a:srcRect l="1090" t="4521" r="5160" b="23989"/>
          <a:stretch>
            <a:fillRect/>
          </a:stretch>
        </p:blipFill>
        <p:spPr bwMode="auto">
          <a:xfrm>
            <a:off x="2377440" y="2682240"/>
            <a:ext cx="1696947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 bwMode="auto">
          <a:xfrm>
            <a:off x="241662" y="3779520"/>
            <a:ext cx="4053840" cy="1158240"/>
          </a:xfrm>
          <a:prstGeom prst="rect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32" y="3855443"/>
            <a:ext cx="1910701" cy="102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4" descr="runtime"/>
          <p:cNvPicPr>
            <a:picLocks noChangeAspect="1" noChangeArrowheads="1"/>
          </p:cNvPicPr>
          <p:nvPr/>
        </p:nvPicPr>
        <p:blipFill>
          <a:blip r:embed="rId3" cstate="print"/>
          <a:srcRect l="1090" t="4521" r="5160" b="23989"/>
          <a:stretch>
            <a:fillRect/>
          </a:stretch>
        </p:blipFill>
        <p:spPr bwMode="auto">
          <a:xfrm>
            <a:off x="389708" y="3916680"/>
            <a:ext cx="1696947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8786" y="3885923"/>
            <a:ext cx="1910701" cy="102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4" descr="runtime"/>
          <p:cNvPicPr>
            <a:picLocks noChangeAspect="1" noChangeArrowheads="1"/>
          </p:cNvPicPr>
          <p:nvPr/>
        </p:nvPicPr>
        <p:blipFill>
          <a:blip r:embed="rId3" cstate="print"/>
          <a:srcRect l="1090" t="4521" r="5160" b="23989"/>
          <a:stretch>
            <a:fillRect/>
          </a:stretch>
        </p:blipFill>
        <p:spPr bwMode="auto">
          <a:xfrm>
            <a:off x="2375262" y="3947160"/>
            <a:ext cx="1696947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 bwMode="auto">
          <a:xfrm>
            <a:off x="243840" y="5013960"/>
            <a:ext cx="4053840" cy="1158240"/>
          </a:xfrm>
          <a:prstGeom prst="rect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524" y="5089883"/>
            <a:ext cx="1910701" cy="102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 descr="runtime"/>
          <p:cNvPicPr>
            <a:picLocks noChangeAspect="1" noChangeArrowheads="1"/>
          </p:cNvPicPr>
          <p:nvPr/>
        </p:nvPicPr>
        <p:blipFill>
          <a:blip r:embed="rId3" cstate="print"/>
          <a:srcRect l="1090" t="4521" r="5160" b="23989"/>
          <a:stretch>
            <a:fillRect/>
          </a:stretch>
        </p:blipFill>
        <p:spPr bwMode="auto">
          <a:xfrm>
            <a:off x="381000" y="5151120"/>
            <a:ext cx="1696947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0964" y="5120363"/>
            <a:ext cx="1910701" cy="102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 descr="runtime"/>
          <p:cNvPicPr>
            <a:picLocks noChangeAspect="1" noChangeArrowheads="1"/>
          </p:cNvPicPr>
          <p:nvPr/>
        </p:nvPicPr>
        <p:blipFill>
          <a:blip r:embed="rId3" cstate="print"/>
          <a:srcRect l="1090" t="4521" r="5160" b="23989"/>
          <a:stretch>
            <a:fillRect/>
          </a:stretch>
        </p:blipFill>
        <p:spPr bwMode="auto">
          <a:xfrm>
            <a:off x="2377440" y="5181600"/>
            <a:ext cx="1696947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4" cstate="print"/>
          <a:srcRect r="7245"/>
          <a:stretch>
            <a:fillRect/>
          </a:stretch>
        </p:blipFill>
        <p:spPr bwMode="auto">
          <a:xfrm>
            <a:off x="151990" y="1264921"/>
            <a:ext cx="2073050" cy="5029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371600" y="929640"/>
            <a:ext cx="1851789" cy="369332"/>
          </a:xfrm>
          <a:prstGeom prst="rect">
            <a:avLst/>
          </a:prstGeom>
        </p:spPr>
        <p:style>
          <a:lnRef idx="0">
            <a:schemeClr val="accent1"/>
          </a:lnRef>
          <a:fillRef idx="1003">
            <a:schemeClr val="dk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FF"/>
                </a:solidFill>
              </a:rPr>
              <a:t>Bi-Socket Board</a:t>
            </a:r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5" cstate="print"/>
          <a:srcRect l="28571" t="18953" r="51786" b="27333"/>
          <a:stretch>
            <a:fillRect/>
          </a:stretch>
        </p:blipFill>
        <p:spPr bwMode="auto">
          <a:xfrm>
            <a:off x="6977743" y="1284514"/>
            <a:ext cx="1796142" cy="269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6" cstate="print"/>
          <a:srcRect r="6167"/>
          <a:stretch>
            <a:fillRect/>
          </a:stretch>
        </p:blipFill>
        <p:spPr bwMode="auto">
          <a:xfrm>
            <a:off x="4813752" y="1080988"/>
            <a:ext cx="2153105" cy="3044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03651" name="Picture 3"/>
          <p:cNvPicPr>
            <a:picLocks noChangeAspect="1" noChangeArrowheads="1"/>
          </p:cNvPicPr>
          <p:nvPr/>
        </p:nvPicPr>
        <p:blipFill>
          <a:blip r:embed="rId7" cstate="print"/>
          <a:srcRect l="17831" r="6260"/>
          <a:stretch>
            <a:fillRect/>
          </a:stretch>
        </p:blipFill>
        <p:spPr bwMode="auto">
          <a:xfrm>
            <a:off x="4887682" y="4114800"/>
            <a:ext cx="2133604" cy="233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5" cstate="print"/>
          <a:srcRect l="28571" t="18953" r="51786" b="44952"/>
          <a:stretch>
            <a:fillRect/>
          </a:stretch>
        </p:blipFill>
        <p:spPr bwMode="auto">
          <a:xfrm>
            <a:off x="6934200" y="4239988"/>
            <a:ext cx="1796142" cy="2062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68"/>
          <p:cNvGrpSpPr/>
          <p:nvPr/>
        </p:nvGrpSpPr>
        <p:grpSpPr>
          <a:xfrm>
            <a:off x="2721428" y="1491343"/>
            <a:ext cx="4517572" cy="2917371"/>
            <a:chOff x="2721428" y="1491343"/>
            <a:chExt cx="4517572" cy="2917371"/>
          </a:xfrm>
        </p:grpSpPr>
        <p:cxnSp>
          <p:nvCxnSpPr>
            <p:cNvPr id="44" name="Curved Connector 43"/>
            <p:cNvCxnSpPr/>
            <p:nvPr/>
          </p:nvCxnSpPr>
          <p:spPr bwMode="auto">
            <a:xfrm flipV="1">
              <a:off x="3810000" y="1491343"/>
              <a:ext cx="3429000" cy="97971"/>
            </a:xfrm>
            <a:prstGeom prst="curvedConnector3">
              <a:avLst>
                <a:gd name="adj1" fmla="val 26508"/>
              </a:avLst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5" name="Curved Connector 44"/>
            <p:cNvCxnSpPr/>
            <p:nvPr/>
          </p:nvCxnSpPr>
          <p:spPr bwMode="auto">
            <a:xfrm>
              <a:off x="3962400" y="1741715"/>
              <a:ext cx="3254829" cy="266699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2" name="Curved Connector 51"/>
            <p:cNvCxnSpPr/>
            <p:nvPr/>
          </p:nvCxnSpPr>
          <p:spPr bwMode="auto">
            <a:xfrm rot="16200000" flipH="1">
              <a:off x="2639786" y="1714500"/>
              <a:ext cx="1175656" cy="1012372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" name="Group 85"/>
          <p:cNvGrpSpPr/>
          <p:nvPr/>
        </p:nvGrpSpPr>
        <p:grpSpPr>
          <a:xfrm>
            <a:off x="2754086" y="4093029"/>
            <a:ext cx="5453743" cy="1447800"/>
            <a:chOff x="2754086" y="4093029"/>
            <a:chExt cx="5453743" cy="1447800"/>
          </a:xfrm>
        </p:grpSpPr>
        <p:cxnSp>
          <p:nvCxnSpPr>
            <p:cNvPr id="49" name="Curved Connector 48"/>
            <p:cNvCxnSpPr/>
            <p:nvPr/>
          </p:nvCxnSpPr>
          <p:spPr bwMode="auto">
            <a:xfrm rot="10800000" flipV="1">
              <a:off x="3864430" y="4539342"/>
              <a:ext cx="3363685" cy="794657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5" name="Curved Connector 54"/>
            <p:cNvCxnSpPr/>
            <p:nvPr/>
          </p:nvCxnSpPr>
          <p:spPr bwMode="auto">
            <a:xfrm rot="10800000">
              <a:off x="3875314" y="4093029"/>
              <a:ext cx="3341916" cy="402770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8" name="Curved Connector 57"/>
            <p:cNvCxnSpPr/>
            <p:nvPr/>
          </p:nvCxnSpPr>
          <p:spPr bwMode="auto">
            <a:xfrm rot="5400000">
              <a:off x="7320644" y="4555672"/>
              <a:ext cx="903514" cy="870856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2" name="Curved Connector 61"/>
            <p:cNvCxnSpPr/>
            <p:nvPr/>
          </p:nvCxnSpPr>
          <p:spPr bwMode="auto">
            <a:xfrm rot="10800000">
              <a:off x="2754086" y="5399315"/>
              <a:ext cx="4484916" cy="141514"/>
            </a:xfrm>
            <a:prstGeom prst="curvedConnector3">
              <a:avLst>
                <a:gd name="adj1" fmla="val 56068"/>
              </a:avLst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8" name="Group 86"/>
          <p:cNvGrpSpPr/>
          <p:nvPr/>
        </p:nvGrpSpPr>
        <p:grpSpPr>
          <a:xfrm>
            <a:off x="2558142" y="1676401"/>
            <a:ext cx="1219202" cy="2427516"/>
            <a:chOff x="2558142" y="1676401"/>
            <a:chExt cx="1219202" cy="2427516"/>
          </a:xfrm>
        </p:grpSpPr>
        <p:cxnSp>
          <p:nvCxnSpPr>
            <p:cNvPr id="70" name="Curved Connector 69"/>
            <p:cNvCxnSpPr/>
            <p:nvPr/>
          </p:nvCxnSpPr>
          <p:spPr bwMode="auto">
            <a:xfrm rot="5400000" flipH="1" flipV="1">
              <a:off x="1360712" y="2873831"/>
              <a:ext cx="2427516" cy="32655"/>
            </a:xfrm>
            <a:prstGeom prst="curvedConnector3">
              <a:avLst>
                <a:gd name="adj1" fmla="val 38340"/>
              </a:avLst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5" name="Curved Connector 74"/>
            <p:cNvCxnSpPr/>
            <p:nvPr/>
          </p:nvCxnSpPr>
          <p:spPr bwMode="auto">
            <a:xfrm rot="5400000" flipH="1" flipV="1">
              <a:off x="2536373" y="3461659"/>
              <a:ext cx="1197428" cy="21768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9" name="Curved Connector 78"/>
            <p:cNvCxnSpPr/>
            <p:nvPr/>
          </p:nvCxnSpPr>
          <p:spPr bwMode="auto">
            <a:xfrm rot="5400000" flipH="1" flipV="1">
              <a:off x="2917376" y="3211289"/>
              <a:ext cx="1186538" cy="533398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203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21" grpId="0" animBg="1"/>
      <p:bldP spid="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9FF4F-A1EC-436D-AD48-FF2870BE94CA}" type="slidenum">
              <a:rPr lang="fr-BE">
                <a:solidFill>
                  <a:srgbClr val="FFFFFF"/>
                </a:solidFill>
              </a:rPr>
              <a:pPr>
                <a:defRPr/>
              </a:pPr>
              <a:t>29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7AC5DABA-56DD-4C3F-8F9F-17243B5E2317}" type="slidenum">
              <a:rPr lang="fr-FR" sz="120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819202" name="Rectangle 2"/>
          <p:cNvSpPr>
            <a:spLocks noGrp="1"/>
          </p:cNvSpPr>
          <p:nvPr>
            <p:ph type="ctrTitle" idx="4294967295"/>
          </p:nvPr>
        </p:nvSpPr>
        <p:spPr>
          <a:xfrm>
            <a:off x="-12700" y="685800"/>
            <a:ext cx="9144000" cy="5588000"/>
          </a:xfrm>
        </p:spPr>
        <p:txBody>
          <a:bodyPr/>
          <a:lstStyle/>
          <a:p>
            <a:pPr algn="ctr" eaLnBrk="1" hangingPunct="1"/>
            <a:r>
              <a:rPr lang="en-US" sz="4400" smtClean="0">
                <a:solidFill>
                  <a:schemeClr val="bg1"/>
                </a:solidFill>
              </a:rPr>
              <a:t>TYPED </a:t>
            </a:r>
            <a:br>
              <a:rPr lang="en-US" sz="4400" smtClean="0">
                <a:solidFill>
                  <a:schemeClr val="bg1"/>
                </a:solidFill>
              </a:rPr>
            </a:br>
            <a:r>
              <a:rPr lang="en-US" sz="4400" smtClean="0">
                <a:solidFill>
                  <a:schemeClr val="bg1"/>
                </a:solidFill>
              </a:rPr>
              <a:t>ASYNCHRONOUS GROUPS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02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FB7CB3-9844-449F-94BF-3DD5B1A3BB3F}" type="slidenum">
              <a:rPr lang="fr-BE">
                <a:solidFill>
                  <a:srgbClr val="FFFFFF"/>
                </a:solidFill>
              </a:rPr>
              <a:pPr>
                <a:defRPr/>
              </a:pPr>
              <a:t>30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154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FCDD2552-529C-4194-A036-1AFABF749084}" type="slidenum">
              <a:rPr lang="fr-FR" sz="120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225283" name="Rectangle 2"/>
          <p:cNvSpPr>
            <a:spLocks noGrp="1"/>
          </p:cNvSpPr>
          <p:nvPr>
            <p:ph type="title" idx="4294967295"/>
          </p:nvPr>
        </p:nvSpPr>
        <p:spPr>
          <a:xfrm>
            <a:off x="711200" y="-92075"/>
            <a:ext cx="7721600" cy="1143000"/>
          </a:xfrm>
        </p:spPr>
        <p:txBody>
          <a:bodyPr/>
          <a:lstStyle/>
          <a:p>
            <a:pPr eaLnBrk="1" hangingPunct="1"/>
            <a:r>
              <a:rPr lang="en-US" smtClean="0"/>
              <a:t>Broadcast  and  Scatter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38163" y="1693863"/>
            <a:ext cx="4105275" cy="2749550"/>
            <a:chOff x="339" y="1067"/>
            <a:chExt cx="2586" cy="1732"/>
          </a:xfrm>
        </p:grpSpPr>
        <p:sp>
          <p:nvSpPr>
            <p:cNvPr id="225433" name="AutoShape 4"/>
            <p:cNvSpPr>
              <a:spLocks noChangeArrowheads="1"/>
            </p:cNvSpPr>
            <p:nvPr/>
          </p:nvSpPr>
          <p:spPr bwMode="auto">
            <a:xfrm>
              <a:off x="339" y="1067"/>
              <a:ext cx="2586" cy="172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434" name="Text Box 5"/>
            <p:cNvSpPr txBox="1">
              <a:spLocks noChangeArrowheads="1"/>
            </p:cNvSpPr>
            <p:nvPr/>
          </p:nvSpPr>
          <p:spPr bwMode="auto">
            <a:xfrm>
              <a:off x="526" y="2568"/>
              <a:ext cx="35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EEECE1"/>
                  </a:solidFill>
                </a:rPr>
                <a:t>JVM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5940425" y="1477963"/>
            <a:ext cx="3095625" cy="5046662"/>
            <a:chOff x="3606" y="1026"/>
            <a:chExt cx="1950" cy="3179"/>
          </a:xfrm>
        </p:grpSpPr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3606" y="1026"/>
              <a:ext cx="1950" cy="1002"/>
              <a:chOff x="3606" y="1026"/>
              <a:chExt cx="1950" cy="1002"/>
            </a:xfrm>
          </p:grpSpPr>
          <p:sp>
            <p:nvSpPr>
              <p:cNvPr id="225431" name="AutoShape 8"/>
              <p:cNvSpPr>
                <a:spLocks noChangeArrowheads="1"/>
              </p:cNvSpPr>
              <p:nvPr/>
            </p:nvSpPr>
            <p:spPr bwMode="auto">
              <a:xfrm>
                <a:off x="3606" y="1026"/>
                <a:ext cx="1950" cy="99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432" name="Text Box 9"/>
              <p:cNvSpPr txBox="1">
                <a:spLocks noChangeArrowheads="1"/>
              </p:cNvSpPr>
              <p:nvPr/>
            </p:nvSpPr>
            <p:spPr bwMode="auto">
              <a:xfrm>
                <a:off x="5103" y="1797"/>
                <a:ext cx="35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EEECE1"/>
                    </a:solidFill>
                  </a:rPr>
                  <a:t>JVM</a:t>
                </a: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3606" y="2115"/>
              <a:ext cx="1950" cy="1002"/>
              <a:chOff x="3606" y="2115"/>
              <a:chExt cx="1950" cy="1002"/>
            </a:xfrm>
          </p:grpSpPr>
          <p:sp>
            <p:nvSpPr>
              <p:cNvPr id="225429" name="AutoShape 11"/>
              <p:cNvSpPr>
                <a:spLocks noChangeArrowheads="1"/>
              </p:cNvSpPr>
              <p:nvPr/>
            </p:nvSpPr>
            <p:spPr bwMode="auto">
              <a:xfrm>
                <a:off x="3606" y="2115"/>
                <a:ext cx="1950" cy="99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430" name="Text Box 12"/>
              <p:cNvSpPr txBox="1">
                <a:spLocks noChangeArrowheads="1"/>
              </p:cNvSpPr>
              <p:nvPr/>
            </p:nvSpPr>
            <p:spPr bwMode="auto">
              <a:xfrm>
                <a:off x="5103" y="2886"/>
                <a:ext cx="35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EEECE1"/>
                    </a:solidFill>
                  </a:rPr>
                  <a:t>JVM</a:t>
                </a: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3606" y="3203"/>
              <a:ext cx="1950" cy="1002"/>
              <a:chOff x="3606" y="3203"/>
              <a:chExt cx="1950" cy="1002"/>
            </a:xfrm>
          </p:grpSpPr>
          <p:sp>
            <p:nvSpPr>
              <p:cNvPr id="225427" name="AutoShape 14"/>
              <p:cNvSpPr>
                <a:spLocks noChangeArrowheads="1"/>
              </p:cNvSpPr>
              <p:nvPr/>
            </p:nvSpPr>
            <p:spPr bwMode="auto">
              <a:xfrm>
                <a:off x="3606" y="3203"/>
                <a:ext cx="1950" cy="99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428" name="Text Box 15"/>
              <p:cNvSpPr txBox="1">
                <a:spLocks noChangeArrowheads="1"/>
              </p:cNvSpPr>
              <p:nvPr/>
            </p:nvSpPr>
            <p:spPr bwMode="auto">
              <a:xfrm>
                <a:off x="5103" y="3974"/>
                <a:ext cx="35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EEECE1"/>
                    </a:solidFill>
                  </a:rPr>
                  <a:t>JVM</a:t>
                </a:r>
              </a:p>
            </p:txBody>
          </p:sp>
        </p:grpSp>
      </p:grpSp>
      <p:grpSp>
        <p:nvGrpSpPr>
          <p:cNvPr id="7" name="Group 16"/>
          <p:cNvGrpSpPr>
            <a:grpSpLocks/>
          </p:cNvGrpSpPr>
          <p:nvPr/>
        </p:nvGrpSpPr>
        <p:grpSpPr bwMode="auto">
          <a:xfrm>
            <a:off x="900113" y="1909763"/>
            <a:ext cx="1136650" cy="696912"/>
            <a:chOff x="2391" y="2810"/>
            <a:chExt cx="716" cy="439"/>
          </a:xfrm>
        </p:grpSpPr>
        <p:sp>
          <p:nvSpPr>
            <p:cNvPr id="225422" name="Oval 17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423" name="Oval 18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19"/>
          <p:cNvGrpSpPr>
            <a:grpSpLocks/>
          </p:cNvGrpSpPr>
          <p:nvPr/>
        </p:nvGrpSpPr>
        <p:grpSpPr bwMode="auto">
          <a:xfrm>
            <a:off x="6659563" y="1981200"/>
            <a:ext cx="1641475" cy="4154488"/>
            <a:chOff x="4059" y="1207"/>
            <a:chExt cx="1034" cy="2617"/>
          </a:xfrm>
        </p:grpSpPr>
        <p:grpSp>
          <p:nvGrpSpPr>
            <p:cNvPr id="9" name="Group 20"/>
            <p:cNvGrpSpPr>
              <a:grpSpLocks/>
            </p:cNvGrpSpPr>
            <p:nvPr/>
          </p:nvGrpSpPr>
          <p:grpSpPr bwMode="auto">
            <a:xfrm>
              <a:off x="4377" y="1207"/>
              <a:ext cx="716" cy="439"/>
              <a:chOff x="2391" y="2810"/>
              <a:chExt cx="716" cy="439"/>
            </a:xfrm>
          </p:grpSpPr>
          <p:sp>
            <p:nvSpPr>
              <p:cNvPr id="225420" name="Oval 21"/>
              <p:cNvSpPr>
                <a:spLocks noChangeArrowheads="1"/>
              </p:cNvSpPr>
              <p:nvPr/>
            </p:nvSpPr>
            <p:spPr bwMode="auto">
              <a:xfrm>
                <a:off x="2426" y="2840"/>
                <a:ext cx="681" cy="40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421" name="Oval 22"/>
              <p:cNvSpPr>
                <a:spLocks noChangeArrowheads="1"/>
              </p:cNvSpPr>
              <p:nvPr/>
            </p:nvSpPr>
            <p:spPr bwMode="auto">
              <a:xfrm>
                <a:off x="2391" y="2810"/>
                <a:ext cx="681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23"/>
            <p:cNvGrpSpPr>
              <a:grpSpLocks/>
            </p:cNvGrpSpPr>
            <p:nvPr/>
          </p:nvGrpSpPr>
          <p:grpSpPr bwMode="auto">
            <a:xfrm>
              <a:off x="4059" y="2341"/>
              <a:ext cx="716" cy="439"/>
              <a:chOff x="2391" y="2810"/>
              <a:chExt cx="716" cy="439"/>
            </a:xfrm>
          </p:grpSpPr>
          <p:sp>
            <p:nvSpPr>
              <p:cNvPr id="225418" name="Oval 24"/>
              <p:cNvSpPr>
                <a:spLocks noChangeArrowheads="1"/>
              </p:cNvSpPr>
              <p:nvPr/>
            </p:nvSpPr>
            <p:spPr bwMode="auto">
              <a:xfrm>
                <a:off x="2426" y="2840"/>
                <a:ext cx="681" cy="40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419" name="Oval 25"/>
              <p:cNvSpPr>
                <a:spLocks noChangeArrowheads="1"/>
              </p:cNvSpPr>
              <p:nvPr/>
            </p:nvSpPr>
            <p:spPr bwMode="auto">
              <a:xfrm>
                <a:off x="2391" y="2810"/>
                <a:ext cx="681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26"/>
            <p:cNvGrpSpPr>
              <a:grpSpLocks/>
            </p:cNvGrpSpPr>
            <p:nvPr/>
          </p:nvGrpSpPr>
          <p:grpSpPr bwMode="auto">
            <a:xfrm>
              <a:off x="4296" y="3385"/>
              <a:ext cx="716" cy="439"/>
              <a:chOff x="2391" y="2810"/>
              <a:chExt cx="716" cy="439"/>
            </a:xfrm>
          </p:grpSpPr>
          <p:sp>
            <p:nvSpPr>
              <p:cNvPr id="225416" name="Oval 27"/>
              <p:cNvSpPr>
                <a:spLocks noChangeArrowheads="1"/>
              </p:cNvSpPr>
              <p:nvPr/>
            </p:nvSpPr>
            <p:spPr bwMode="auto">
              <a:xfrm>
                <a:off x="2426" y="2840"/>
                <a:ext cx="681" cy="40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417" name="Oval 28"/>
              <p:cNvSpPr>
                <a:spLocks noChangeArrowheads="1"/>
              </p:cNvSpPr>
              <p:nvPr/>
            </p:nvSpPr>
            <p:spPr bwMode="auto">
              <a:xfrm>
                <a:off x="2391" y="2810"/>
                <a:ext cx="681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2" name="Group 29"/>
          <p:cNvGrpSpPr>
            <a:grpSpLocks/>
          </p:cNvGrpSpPr>
          <p:nvPr/>
        </p:nvGrpSpPr>
        <p:grpSpPr bwMode="auto">
          <a:xfrm>
            <a:off x="1531938" y="1966913"/>
            <a:ext cx="5703887" cy="3759200"/>
            <a:chOff x="829" y="1198"/>
            <a:chExt cx="3593" cy="2368"/>
          </a:xfrm>
        </p:grpSpPr>
        <p:sp>
          <p:nvSpPr>
            <p:cNvPr id="225404" name="Oval 30"/>
            <p:cNvSpPr>
              <a:spLocks noChangeArrowheads="1"/>
            </p:cNvSpPr>
            <p:nvPr/>
          </p:nvSpPr>
          <p:spPr bwMode="auto">
            <a:xfrm>
              <a:off x="930" y="1389"/>
              <a:ext cx="91" cy="9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405" name="Text Box 31"/>
            <p:cNvSpPr txBox="1">
              <a:spLocks noChangeArrowheads="1"/>
            </p:cNvSpPr>
            <p:nvPr/>
          </p:nvSpPr>
          <p:spPr bwMode="auto">
            <a:xfrm>
              <a:off x="829" y="1198"/>
              <a:ext cx="2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00"/>
                  </a:solidFill>
                  <a:latin typeface="Courier New" pitchFamily="49" charset="0"/>
                </a:rPr>
                <a:t>ag</a:t>
              </a:r>
            </a:p>
          </p:txBody>
        </p:sp>
        <p:sp>
          <p:nvSpPr>
            <p:cNvPr id="225406" name="Freeform 32"/>
            <p:cNvSpPr>
              <a:spLocks/>
            </p:cNvSpPr>
            <p:nvPr/>
          </p:nvSpPr>
          <p:spPr bwMode="auto">
            <a:xfrm>
              <a:off x="975" y="1434"/>
              <a:ext cx="726" cy="363"/>
            </a:xfrm>
            <a:custGeom>
              <a:avLst/>
              <a:gdLst>
                <a:gd name="T0" fmla="*/ 0 w 726"/>
                <a:gd name="T1" fmla="*/ 0 h 363"/>
                <a:gd name="T2" fmla="*/ 272 w 726"/>
                <a:gd name="T3" fmla="*/ 272 h 363"/>
                <a:gd name="T4" fmla="*/ 726 w 726"/>
                <a:gd name="T5" fmla="*/ 363 h 363"/>
                <a:gd name="T6" fmla="*/ 0 60000 65536"/>
                <a:gd name="T7" fmla="*/ 0 60000 65536"/>
                <a:gd name="T8" fmla="*/ 0 60000 65536"/>
                <a:gd name="T9" fmla="*/ 0 w 726"/>
                <a:gd name="T10" fmla="*/ 0 h 363"/>
                <a:gd name="T11" fmla="*/ 726 w 726"/>
                <a:gd name="T12" fmla="*/ 363 h 3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6" h="363">
                  <a:moveTo>
                    <a:pt x="0" y="0"/>
                  </a:moveTo>
                  <a:cubicBezTo>
                    <a:pt x="75" y="106"/>
                    <a:pt x="151" y="212"/>
                    <a:pt x="272" y="272"/>
                  </a:cubicBezTo>
                  <a:cubicBezTo>
                    <a:pt x="393" y="332"/>
                    <a:pt x="559" y="347"/>
                    <a:pt x="726" y="363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5407" name="Freeform 33"/>
            <p:cNvSpPr>
              <a:spLocks/>
            </p:cNvSpPr>
            <p:nvPr/>
          </p:nvSpPr>
          <p:spPr bwMode="auto">
            <a:xfrm>
              <a:off x="2154" y="1525"/>
              <a:ext cx="2268" cy="461"/>
            </a:xfrm>
            <a:custGeom>
              <a:avLst/>
              <a:gdLst>
                <a:gd name="T0" fmla="*/ 0 w 2268"/>
                <a:gd name="T1" fmla="*/ 317 h 461"/>
                <a:gd name="T2" fmla="*/ 1044 w 2268"/>
                <a:gd name="T3" fmla="*/ 408 h 461"/>
                <a:gd name="T4" fmla="*/ 2268 w 2268"/>
                <a:gd name="T5" fmla="*/ 0 h 461"/>
                <a:gd name="T6" fmla="*/ 0 60000 65536"/>
                <a:gd name="T7" fmla="*/ 0 60000 65536"/>
                <a:gd name="T8" fmla="*/ 0 60000 65536"/>
                <a:gd name="T9" fmla="*/ 0 w 2268"/>
                <a:gd name="T10" fmla="*/ 0 h 461"/>
                <a:gd name="T11" fmla="*/ 2268 w 2268"/>
                <a:gd name="T12" fmla="*/ 461 h 4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8" h="461">
                  <a:moveTo>
                    <a:pt x="0" y="317"/>
                  </a:moveTo>
                  <a:cubicBezTo>
                    <a:pt x="333" y="389"/>
                    <a:pt x="666" y="461"/>
                    <a:pt x="1044" y="408"/>
                  </a:cubicBezTo>
                  <a:cubicBezTo>
                    <a:pt x="1422" y="355"/>
                    <a:pt x="1845" y="177"/>
                    <a:pt x="2268" y="0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5408" name="Freeform 34"/>
            <p:cNvSpPr>
              <a:spLocks/>
            </p:cNvSpPr>
            <p:nvPr/>
          </p:nvSpPr>
          <p:spPr bwMode="auto">
            <a:xfrm>
              <a:off x="2109" y="1888"/>
              <a:ext cx="1950" cy="748"/>
            </a:xfrm>
            <a:custGeom>
              <a:avLst/>
              <a:gdLst>
                <a:gd name="T0" fmla="*/ 0 w 1950"/>
                <a:gd name="T1" fmla="*/ 0 h 748"/>
                <a:gd name="T2" fmla="*/ 1043 w 1950"/>
                <a:gd name="T3" fmla="*/ 635 h 748"/>
                <a:gd name="T4" fmla="*/ 1950 w 1950"/>
                <a:gd name="T5" fmla="*/ 680 h 748"/>
                <a:gd name="T6" fmla="*/ 0 60000 65536"/>
                <a:gd name="T7" fmla="*/ 0 60000 65536"/>
                <a:gd name="T8" fmla="*/ 0 60000 65536"/>
                <a:gd name="T9" fmla="*/ 0 w 1950"/>
                <a:gd name="T10" fmla="*/ 0 h 748"/>
                <a:gd name="T11" fmla="*/ 1950 w 1950"/>
                <a:gd name="T12" fmla="*/ 748 h 7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50" h="748">
                  <a:moveTo>
                    <a:pt x="0" y="0"/>
                  </a:moveTo>
                  <a:cubicBezTo>
                    <a:pt x="359" y="261"/>
                    <a:pt x="718" y="522"/>
                    <a:pt x="1043" y="635"/>
                  </a:cubicBezTo>
                  <a:cubicBezTo>
                    <a:pt x="1368" y="748"/>
                    <a:pt x="1659" y="714"/>
                    <a:pt x="1950" y="680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5409" name="Freeform 35"/>
            <p:cNvSpPr>
              <a:spLocks/>
            </p:cNvSpPr>
            <p:nvPr/>
          </p:nvSpPr>
          <p:spPr bwMode="auto">
            <a:xfrm>
              <a:off x="2033" y="1933"/>
              <a:ext cx="2268" cy="1633"/>
            </a:xfrm>
            <a:custGeom>
              <a:avLst/>
              <a:gdLst>
                <a:gd name="T0" fmla="*/ 0 w 2268"/>
                <a:gd name="T1" fmla="*/ 0 h 1633"/>
                <a:gd name="T2" fmla="*/ 1089 w 2268"/>
                <a:gd name="T3" fmla="*/ 1316 h 1633"/>
                <a:gd name="T4" fmla="*/ 2268 w 2268"/>
                <a:gd name="T5" fmla="*/ 1633 h 1633"/>
                <a:gd name="T6" fmla="*/ 0 60000 65536"/>
                <a:gd name="T7" fmla="*/ 0 60000 65536"/>
                <a:gd name="T8" fmla="*/ 0 60000 65536"/>
                <a:gd name="T9" fmla="*/ 0 w 2268"/>
                <a:gd name="T10" fmla="*/ 0 h 1633"/>
                <a:gd name="T11" fmla="*/ 2268 w 2268"/>
                <a:gd name="T12" fmla="*/ 1633 h 16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8" h="1633">
                  <a:moveTo>
                    <a:pt x="0" y="0"/>
                  </a:moveTo>
                  <a:cubicBezTo>
                    <a:pt x="355" y="522"/>
                    <a:pt x="711" y="1044"/>
                    <a:pt x="1089" y="1316"/>
                  </a:cubicBezTo>
                  <a:cubicBezTo>
                    <a:pt x="1467" y="1588"/>
                    <a:pt x="1867" y="1610"/>
                    <a:pt x="2268" y="1633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grpSp>
          <p:nvGrpSpPr>
            <p:cNvPr id="13" name="Group 36"/>
            <p:cNvGrpSpPr>
              <a:grpSpLocks/>
            </p:cNvGrpSpPr>
            <p:nvPr/>
          </p:nvGrpSpPr>
          <p:grpSpPr bwMode="auto">
            <a:xfrm>
              <a:off x="1701" y="1682"/>
              <a:ext cx="454" cy="267"/>
              <a:chOff x="4740" y="255"/>
              <a:chExt cx="454" cy="267"/>
            </a:xfrm>
          </p:grpSpPr>
          <p:sp>
            <p:nvSpPr>
              <p:cNvPr id="225411" name="Oval 37"/>
              <p:cNvSpPr>
                <a:spLocks noChangeArrowheads="1"/>
              </p:cNvSpPr>
              <p:nvPr/>
            </p:nvSpPr>
            <p:spPr bwMode="auto">
              <a:xfrm>
                <a:off x="4772" y="283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412" name="Oval 38"/>
              <p:cNvSpPr>
                <a:spLocks noChangeArrowheads="1"/>
              </p:cNvSpPr>
              <p:nvPr/>
            </p:nvSpPr>
            <p:spPr bwMode="auto">
              <a:xfrm>
                <a:off x="4740" y="255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25289" name="Oval 39"/>
          <p:cNvSpPr>
            <a:spLocks noChangeArrowheads="1"/>
          </p:cNvSpPr>
          <p:nvPr/>
        </p:nvSpPr>
        <p:spPr bwMode="auto">
          <a:xfrm>
            <a:off x="1377950" y="2349500"/>
            <a:ext cx="144463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25290" name="Text Box 40"/>
          <p:cNvSpPr txBox="1">
            <a:spLocks noChangeArrowheads="1"/>
          </p:cNvSpPr>
          <p:nvPr/>
        </p:nvSpPr>
        <p:spPr bwMode="auto">
          <a:xfrm>
            <a:off x="1203325" y="2054225"/>
            <a:ext cx="40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3300"/>
                </a:solidFill>
                <a:latin typeface="Courier New" pitchFamily="49" charset="0"/>
              </a:rPr>
              <a:t>cg</a:t>
            </a:r>
          </a:p>
        </p:txBody>
      </p:sp>
      <p:sp>
        <p:nvSpPr>
          <p:cNvPr id="225291" name="Freeform 41"/>
          <p:cNvSpPr>
            <a:spLocks/>
          </p:cNvSpPr>
          <p:nvPr/>
        </p:nvSpPr>
        <p:spPr bwMode="auto">
          <a:xfrm rot="-1843820">
            <a:off x="1323975" y="2459038"/>
            <a:ext cx="323850" cy="703262"/>
          </a:xfrm>
          <a:custGeom>
            <a:avLst/>
            <a:gdLst>
              <a:gd name="T0" fmla="*/ 323850 w 204"/>
              <a:gd name="T1" fmla="*/ 0 h 635"/>
              <a:gd name="T2" fmla="*/ 36513 w 204"/>
              <a:gd name="T3" fmla="*/ 351077 h 635"/>
              <a:gd name="T4" fmla="*/ 107950 w 204"/>
              <a:gd name="T5" fmla="*/ 703262 h 635"/>
              <a:gd name="T6" fmla="*/ 0 60000 65536"/>
              <a:gd name="T7" fmla="*/ 0 60000 65536"/>
              <a:gd name="T8" fmla="*/ 0 60000 65536"/>
              <a:gd name="T9" fmla="*/ 0 w 204"/>
              <a:gd name="T10" fmla="*/ 0 h 635"/>
              <a:gd name="T11" fmla="*/ 204 w 204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" h="635">
                <a:moveTo>
                  <a:pt x="204" y="0"/>
                </a:moveTo>
                <a:cubicBezTo>
                  <a:pt x="125" y="105"/>
                  <a:pt x="46" y="211"/>
                  <a:pt x="23" y="317"/>
                </a:cubicBezTo>
                <a:cubicBezTo>
                  <a:pt x="0" y="423"/>
                  <a:pt x="34" y="529"/>
                  <a:pt x="68" y="63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01834" name="AutoShape 42"/>
          <p:cNvSpPr>
            <a:spLocks noChangeArrowheads="1"/>
          </p:cNvSpPr>
          <p:nvPr/>
        </p:nvSpPr>
        <p:spPr bwMode="auto">
          <a:xfrm>
            <a:off x="20638" y="5138738"/>
            <a:ext cx="504825" cy="215900"/>
          </a:xfrm>
          <a:prstGeom prst="rightArrow">
            <a:avLst>
              <a:gd name="adj1" fmla="val 50278"/>
              <a:gd name="adj2" fmla="val 750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25293" name="Rectangle 43"/>
          <p:cNvSpPr>
            <a:spLocks noChangeArrowheads="1"/>
          </p:cNvSpPr>
          <p:nvPr/>
        </p:nvSpPr>
        <p:spPr bwMode="auto">
          <a:xfrm>
            <a:off x="576263" y="5005388"/>
            <a:ext cx="5272087" cy="109696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sm" len="med"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 b="1">
                <a:solidFill>
                  <a:srgbClr val="A50021"/>
                </a:solidFill>
                <a:latin typeface="Courier New" pitchFamily="49" charset="0"/>
              </a:rPr>
              <a:t>ag.bar(cg);   </a:t>
            </a: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// broadcast cg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 b="1">
                <a:solidFill>
                  <a:srgbClr val="A50021"/>
                </a:solidFill>
                <a:latin typeface="Courier New" pitchFamily="49" charset="0"/>
              </a:rPr>
              <a:t>ProActive.setScatterGroup(cg)</a:t>
            </a:r>
            <a:r>
              <a:rPr lang="en-US" sz="1600" b="1">
                <a:solidFill>
                  <a:srgbClr val="A50021"/>
                </a:solidFill>
                <a:latin typeface="Courier New" pitchFamily="49" charset="0"/>
              </a:rPr>
              <a:t>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 b="1">
                <a:solidFill>
                  <a:srgbClr val="A50021"/>
                </a:solidFill>
                <a:latin typeface="Courier New" pitchFamily="49" charset="0"/>
              </a:rPr>
              <a:t>ag.bar(cg);   </a:t>
            </a: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// scatter cg</a:t>
            </a:r>
          </a:p>
        </p:txBody>
      </p:sp>
      <p:grpSp>
        <p:nvGrpSpPr>
          <p:cNvPr id="14" name="Group 44"/>
          <p:cNvGrpSpPr>
            <a:grpSpLocks/>
          </p:cNvGrpSpPr>
          <p:nvPr/>
        </p:nvGrpSpPr>
        <p:grpSpPr bwMode="auto">
          <a:xfrm>
            <a:off x="1187450" y="3084513"/>
            <a:ext cx="1516063" cy="946150"/>
            <a:chOff x="748" y="1943"/>
            <a:chExt cx="955" cy="596"/>
          </a:xfrm>
        </p:grpSpPr>
        <p:sp>
          <p:nvSpPr>
            <p:cNvPr id="225389" name="Freeform 45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44 w 99"/>
                <a:gd name="T1" fmla="*/ 0 h 499"/>
                <a:gd name="T2" fmla="*/ 4 w 99"/>
                <a:gd name="T3" fmla="*/ 103 h 499"/>
                <a:gd name="T4" fmla="*/ 24 w 99"/>
                <a:gd name="T5" fmla="*/ 227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5390" name="Freeform 46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91 w 408"/>
                <a:gd name="T1" fmla="*/ 0 h 499"/>
                <a:gd name="T2" fmla="*/ 20 w 408"/>
                <a:gd name="T3" fmla="*/ 127 h 499"/>
                <a:gd name="T4" fmla="*/ 0 w 408"/>
                <a:gd name="T5" fmla="*/ 232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grpSp>
          <p:nvGrpSpPr>
            <p:cNvPr id="15" name="Group 47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225402" name="Oval 48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403" name="Oval 49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392" name="Freeform 50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12 w 54"/>
                <a:gd name="T1" fmla="*/ 0 h 226"/>
                <a:gd name="T2" fmla="*/ 12 w 54"/>
                <a:gd name="T3" fmla="*/ 138 h 226"/>
                <a:gd name="T4" fmla="*/ 84 w 54"/>
                <a:gd name="T5" fmla="*/ 229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grpSp>
          <p:nvGrpSpPr>
            <p:cNvPr id="16" name="Group 51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225400" name="Oval 52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401" name="Text Box 53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17" name="Group 54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225398" name="Oval 55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99" name="Text Box 56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18" name="Group 57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225396" name="Oval 58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97" name="Text Box 59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19" name="Group 60"/>
          <p:cNvGrpSpPr>
            <a:grpSpLocks/>
          </p:cNvGrpSpPr>
          <p:nvPr/>
        </p:nvGrpSpPr>
        <p:grpSpPr bwMode="auto">
          <a:xfrm>
            <a:off x="1187450" y="3084513"/>
            <a:ext cx="1516063" cy="946150"/>
            <a:chOff x="748" y="1943"/>
            <a:chExt cx="955" cy="596"/>
          </a:xfrm>
        </p:grpSpPr>
        <p:sp>
          <p:nvSpPr>
            <p:cNvPr id="225374" name="Freeform 61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44 w 99"/>
                <a:gd name="T1" fmla="*/ 0 h 499"/>
                <a:gd name="T2" fmla="*/ 4 w 99"/>
                <a:gd name="T3" fmla="*/ 103 h 499"/>
                <a:gd name="T4" fmla="*/ 24 w 99"/>
                <a:gd name="T5" fmla="*/ 227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5375" name="Freeform 62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91 w 408"/>
                <a:gd name="T1" fmla="*/ 0 h 499"/>
                <a:gd name="T2" fmla="*/ 20 w 408"/>
                <a:gd name="T3" fmla="*/ 127 h 499"/>
                <a:gd name="T4" fmla="*/ 0 w 408"/>
                <a:gd name="T5" fmla="*/ 232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grpSp>
          <p:nvGrpSpPr>
            <p:cNvPr id="20" name="Group 63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225387" name="Oval 64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88" name="Oval 65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377" name="Freeform 66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12 w 54"/>
                <a:gd name="T1" fmla="*/ 0 h 226"/>
                <a:gd name="T2" fmla="*/ 12 w 54"/>
                <a:gd name="T3" fmla="*/ 138 h 226"/>
                <a:gd name="T4" fmla="*/ 84 w 54"/>
                <a:gd name="T5" fmla="*/ 229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grpSp>
          <p:nvGrpSpPr>
            <p:cNvPr id="21" name="Group 67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225385" name="Oval 68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86" name="Text Box 69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22" name="Group 70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225383" name="Oval 71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84" name="Text Box 72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23" name="Group 73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225381" name="Oval 74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82" name="Text Box 75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24" name="Group 76"/>
          <p:cNvGrpSpPr>
            <a:grpSpLocks/>
          </p:cNvGrpSpPr>
          <p:nvPr/>
        </p:nvGrpSpPr>
        <p:grpSpPr bwMode="auto">
          <a:xfrm>
            <a:off x="2627313" y="2716213"/>
            <a:ext cx="1516062" cy="946150"/>
            <a:chOff x="748" y="1943"/>
            <a:chExt cx="955" cy="596"/>
          </a:xfrm>
        </p:grpSpPr>
        <p:sp>
          <p:nvSpPr>
            <p:cNvPr id="225359" name="Freeform 77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44 w 99"/>
                <a:gd name="T1" fmla="*/ 0 h 499"/>
                <a:gd name="T2" fmla="*/ 4 w 99"/>
                <a:gd name="T3" fmla="*/ 103 h 499"/>
                <a:gd name="T4" fmla="*/ 24 w 99"/>
                <a:gd name="T5" fmla="*/ 227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5360" name="Freeform 78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91 w 408"/>
                <a:gd name="T1" fmla="*/ 0 h 499"/>
                <a:gd name="T2" fmla="*/ 20 w 408"/>
                <a:gd name="T3" fmla="*/ 127 h 499"/>
                <a:gd name="T4" fmla="*/ 0 w 408"/>
                <a:gd name="T5" fmla="*/ 232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grpSp>
          <p:nvGrpSpPr>
            <p:cNvPr id="25" name="Group 79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225372" name="Oval 80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73" name="Oval 81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362" name="Freeform 82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12 w 54"/>
                <a:gd name="T1" fmla="*/ 0 h 226"/>
                <a:gd name="T2" fmla="*/ 12 w 54"/>
                <a:gd name="T3" fmla="*/ 138 h 226"/>
                <a:gd name="T4" fmla="*/ 84 w 54"/>
                <a:gd name="T5" fmla="*/ 229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grpSp>
          <p:nvGrpSpPr>
            <p:cNvPr id="26" name="Group 83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225370" name="Oval 84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71" name="Text Box 85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27" name="Group 86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225368" name="Oval 87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69" name="Text Box 88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28" name="Group 89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225366" name="Oval 90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67" name="Text Box 91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29" name="Group 92"/>
          <p:cNvGrpSpPr>
            <a:grpSpLocks/>
          </p:cNvGrpSpPr>
          <p:nvPr/>
        </p:nvGrpSpPr>
        <p:grpSpPr bwMode="auto">
          <a:xfrm>
            <a:off x="2627313" y="2716213"/>
            <a:ext cx="1516062" cy="946150"/>
            <a:chOff x="748" y="1943"/>
            <a:chExt cx="955" cy="596"/>
          </a:xfrm>
        </p:grpSpPr>
        <p:sp>
          <p:nvSpPr>
            <p:cNvPr id="225344" name="Freeform 93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44 w 99"/>
                <a:gd name="T1" fmla="*/ 0 h 499"/>
                <a:gd name="T2" fmla="*/ 4 w 99"/>
                <a:gd name="T3" fmla="*/ 103 h 499"/>
                <a:gd name="T4" fmla="*/ 24 w 99"/>
                <a:gd name="T5" fmla="*/ 227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5345" name="Freeform 94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91 w 408"/>
                <a:gd name="T1" fmla="*/ 0 h 499"/>
                <a:gd name="T2" fmla="*/ 20 w 408"/>
                <a:gd name="T3" fmla="*/ 127 h 499"/>
                <a:gd name="T4" fmla="*/ 0 w 408"/>
                <a:gd name="T5" fmla="*/ 232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grpSp>
          <p:nvGrpSpPr>
            <p:cNvPr id="30" name="Group 95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225357" name="Oval 96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58" name="Oval 97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347" name="Freeform 98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12 w 54"/>
                <a:gd name="T1" fmla="*/ 0 h 226"/>
                <a:gd name="T2" fmla="*/ 12 w 54"/>
                <a:gd name="T3" fmla="*/ 138 h 226"/>
                <a:gd name="T4" fmla="*/ 84 w 54"/>
                <a:gd name="T5" fmla="*/ 229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grpSp>
          <p:nvGrpSpPr>
            <p:cNvPr id="31" name="Group 99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225355" name="Oval 100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56" name="Text Box 101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225346" name="Group 102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225353" name="Oval 103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54" name="Text Box 104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225348" name="Group 105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225351" name="Oval 106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52" name="Text Box 107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225349" name="Group 108"/>
          <p:cNvGrpSpPr>
            <a:grpSpLocks/>
          </p:cNvGrpSpPr>
          <p:nvPr/>
        </p:nvGrpSpPr>
        <p:grpSpPr bwMode="auto">
          <a:xfrm>
            <a:off x="2663825" y="3344863"/>
            <a:ext cx="431800" cy="304800"/>
            <a:chOff x="748" y="2313"/>
            <a:chExt cx="272" cy="192"/>
          </a:xfrm>
        </p:grpSpPr>
        <p:sp>
          <p:nvSpPr>
            <p:cNvPr id="225342" name="Oval 109"/>
            <p:cNvSpPr>
              <a:spLocks noChangeArrowheads="1"/>
            </p:cNvSpPr>
            <p:nvPr/>
          </p:nvSpPr>
          <p:spPr bwMode="auto">
            <a:xfrm>
              <a:off x="748" y="2333"/>
              <a:ext cx="272" cy="14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343" name="Text Box 110"/>
            <p:cNvSpPr txBox="1">
              <a:spLocks noChangeArrowheads="1"/>
            </p:cNvSpPr>
            <p:nvPr/>
          </p:nvSpPr>
          <p:spPr bwMode="auto">
            <a:xfrm>
              <a:off x="769" y="2313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latin typeface="Courier New" pitchFamily="49" charset="0"/>
                </a:rPr>
                <a:t>c1</a:t>
              </a:r>
            </a:p>
          </p:txBody>
        </p:sp>
      </p:grpSp>
      <p:grpSp>
        <p:nvGrpSpPr>
          <p:cNvPr id="225350" name="Group 111"/>
          <p:cNvGrpSpPr>
            <a:grpSpLocks/>
          </p:cNvGrpSpPr>
          <p:nvPr/>
        </p:nvGrpSpPr>
        <p:grpSpPr bwMode="auto">
          <a:xfrm>
            <a:off x="3236913" y="3398838"/>
            <a:ext cx="431800" cy="304800"/>
            <a:chOff x="1109" y="2347"/>
            <a:chExt cx="272" cy="192"/>
          </a:xfrm>
        </p:grpSpPr>
        <p:sp>
          <p:nvSpPr>
            <p:cNvPr id="225340" name="Oval 112"/>
            <p:cNvSpPr>
              <a:spLocks noChangeArrowheads="1"/>
            </p:cNvSpPr>
            <p:nvPr/>
          </p:nvSpPr>
          <p:spPr bwMode="auto">
            <a:xfrm>
              <a:off x="1109" y="2367"/>
              <a:ext cx="272" cy="148"/>
            </a:xfrm>
            <a:prstGeom prst="ellipse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341" name="Text Box 113"/>
            <p:cNvSpPr txBox="1">
              <a:spLocks noChangeArrowheads="1"/>
            </p:cNvSpPr>
            <p:nvPr/>
          </p:nvSpPr>
          <p:spPr bwMode="auto">
            <a:xfrm>
              <a:off x="1130" y="2347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latin typeface="Courier New" pitchFamily="49" charset="0"/>
                </a:rPr>
                <a:t>c2</a:t>
              </a:r>
            </a:p>
          </p:txBody>
        </p:sp>
      </p:grpSp>
      <p:grpSp>
        <p:nvGrpSpPr>
          <p:cNvPr id="225361" name="Group 114"/>
          <p:cNvGrpSpPr>
            <a:grpSpLocks/>
          </p:cNvGrpSpPr>
          <p:nvPr/>
        </p:nvGrpSpPr>
        <p:grpSpPr bwMode="auto">
          <a:xfrm>
            <a:off x="3748088" y="3282950"/>
            <a:ext cx="431800" cy="304800"/>
            <a:chOff x="1431" y="2274"/>
            <a:chExt cx="272" cy="192"/>
          </a:xfrm>
        </p:grpSpPr>
        <p:sp>
          <p:nvSpPr>
            <p:cNvPr id="225338" name="Oval 115"/>
            <p:cNvSpPr>
              <a:spLocks noChangeArrowheads="1"/>
            </p:cNvSpPr>
            <p:nvPr/>
          </p:nvSpPr>
          <p:spPr bwMode="auto">
            <a:xfrm>
              <a:off x="1431" y="2294"/>
              <a:ext cx="272" cy="14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339" name="Text Box 116"/>
            <p:cNvSpPr txBox="1">
              <a:spLocks noChangeArrowheads="1"/>
            </p:cNvSpPr>
            <p:nvPr/>
          </p:nvSpPr>
          <p:spPr bwMode="auto">
            <a:xfrm>
              <a:off x="1449" y="227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latin typeface="Courier New" pitchFamily="49" charset="0"/>
                </a:rPr>
                <a:t>c3</a:t>
              </a:r>
            </a:p>
          </p:txBody>
        </p:sp>
      </p:grpSp>
      <p:grpSp>
        <p:nvGrpSpPr>
          <p:cNvPr id="225363" name="Group 117"/>
          <p:cNvGrpSpPr>
            <a:grpSpLocks/>
          </p:cNvGrpSpPr>
          <p:nvPr/>
        </p:nvGrpSpPr>
        <p:grpSpPr bwMode="auto">
          <a:xfrm>
            <a:off x="1187450" y="3052763"/>
            <a:ext cx="1516063" cy="976312"/>
            <a:chOff x="1111" y="2912"/>
            <a:chExt cx="955" cy="615"/>
          </a:xfrm>
        </p:grpSpPr>
        <p:sp>
          <p:nvSpPr>
            <p:cNvPr id="225321" name="Freeform 118"/>
            <p:cNvSpPr>
              <a:spLocks/>
            </p:cNvSpPr>
            <p:nvPr/>
          </p:nvSpPr>
          <p:spPr bwMode="auto">
            <a:xfrm rot="-1352207">
              <a:off x="1529" y="3138"/>
              <a:ext cx="44" cy="227"/>
            </a:xfrm>
            <a:custGeom>
              <a:avLst/>
              <a:gdLst>
                <a:gd name="T0" fmla="*/ 44 w 99"/>
                <a:gd name="T1" fmla="*/ 0 h 499"/>
                <a:gd name="T2" fmla="*/ 4 w 99"/>
                <a:gd name="T3" fmla="*/ 103 h 499"/>
                <a:gd name="T4" fmla="*/ 24 w 99"/>
                <a:gd name="T5" fmla="*/ 227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5322" name="Freeform 119"/>
            <p:cNvSpPr>
              <a:spLocks/>
            </p:cNvSpPr>
            <p:nvPr/>
          </p:nvSpPr>
          <p:spPr bwMode="auto">
            <a:xfrm>
              <a:off x="1313" y="3096"/>
              <a:ext cx="91" cy="232"/>
            </a:xfrm>
            <a:custGeom>
              <a:avLst/>
              <a:gdLst>
                <a:gd name="T0" fmla="*/ 91 w 408"/>
                <a:gd name="T1" fmla="*/ 0 h 499"/>
                <a:gd name="T2" fmla="*/ 20 w 408"/>
                <a:gd name="T3" fmla="*/ 127 h 499"/>
                <a:gd name="T4" fmla="*/ 0 w 408"/>
                <a:gd name="T5" fmla="*/ 232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5323" name="Freeform 120"/>
            <p:cNvSpPr>
              <a:spLocks/>
            </p:cNvSpPr>
            <p:nvPr/>
          </p:nvSpPr>
          <p:spPr bwMode="auto">
            <a:xfrm rot="-1189348">
              <a:off x="1701" y="3099"/>
              <a:ext cx="84" cy="229"/>
            </a:xfrm>
            <a:custGeom>
              <a:avLst/>
              <a:gdLst>
                <a:gd name="T0" fmla="*/ 12 w 54"/>
                <a:gd name="T1" fmla="*/ 0 h 226"/>
                <a:gd name="T2" fmla="*/ 12 w 54"/>
                <a:gd name="T3" fmla="*/ 138 h 226"/>
                <a:gd name="T4" fmla="*/ 84 w 54"/>
                <a:gd name="T5" fmla="*/ 229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grpSp>
          <p:nvGrpSpPr>
            <p:cNvPr id="225364" name="Group 121"/>
            <p:cNvGrpSpPr>
              <a:grpSpLocks/>
            </p:cNvGrpSpPr>
            <p:nvPr/>
          </p:nvGrpSpPr>
          <p:grpSpPr bwMode="auto">
            <a:xfrm>
              <a:off x="1111" y="3301"/>
              <a:ext cx="272" cy="192"/>
              <a:chOff x="748" y="2313"/>
              <a:chExt cx="272" cy="192"/>
            </a:xfrm>
          </p:grpSpPr>
          <p:sp>
            <p:nvSpPr>
              <p:cNvPr id="225336" name="Oval 122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37" name="Text Box 123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225365" name="Group 124"/>
            <p:cNvGrpSpPr>
              <a:grpSpLocks/>
            </p:cNvGrpSpPr>
            <p:nvPr/>
          </p:nvGrpSpPr>
          <p:grpSpPr bwMode="auto">
            <a:xfrm>
              <a:off x="1472" y="3335"/>
              <a:ext cx="272" cy="192"/>
              <a:chOff x="1109" y="2347"/>
              <a:chExt cx="272" cy="192"/>
            </a:xfrm>
          </p:grpSpPr>
          <p:sp>
            <p:nvSpPr>
              <p:cNvPr id="225334" name="Oval 125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35" name="Text Box 126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225376" name="Group 127"/>
            <p:cNvGrpSpPr>
              <a:grpSpLocks/>
            </p:cNvGrpSpPr>
            <p:nvPr/>
          </p:nvGrpSpPr>
          <p:grpSpPr bwMode="auto">
            <a:xfrm>
              <a:off x="1794" y="3262"/>
              <a:ext cx="272" cy="192"/>
              <a:chOff x="1431" y="2274"/>
              <a:chExt cx="272" cy="192"/>
            </a:xfrm>
          </p:grpSpPr>
          <p:sp>
            <p:nvSpPr>
              <p:cNvPr id="225332" name="Oval 128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33" name="Text Box 129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225378" name="Group 130"/>
            <p:cNvGrpSpPr>
              <a:grpSpLocks/>
            </p:cNvGrpSpPr>
            <p:nvPr/>
          </p:nvGrpSpPr>
          <p:grpSpPr bwMode="auto">
            <a:xfrm>
              <a:off x="1348" y="2912"/>
              <a:ext cx="393" cy="231"/>
              <a:chOff x="1348" y="2912"/>
              <a:chExt cx="393" cy="231"/>
            </a:xfrm>
          </p:grpSpPr>
          <p:grpSp>
            <p:nvGrpSpPr>
              <p:cNvPr id="225379" name="Group 131"/>
              <p:cNvGrpSpPr>
                <a:grpSpLocks/>
              </p:cNvGrpSpPr>
              <p:nvPr/>
            </p:nvGrpSpPr>
            <p:grpSpPr bwMode="auto">
              <a:xfrm>
                <a:off x="1348" y="2931"/>
                <a:ext cx="393" cy="205"/>
                <a:chOff x="521" y="2110"/>
                <a:chExt cx="454" cy="267"/>
              </a:xfrm>
            </p:grpSpPr>
            <p:sp>
              <p:nvSpPr>
                <p:cNvPr id="225330" name="Oval 132"/>
                <p:cNvSpPr>
                  <a:spLocks noChangeArrowheads="1"/>
                </p:cNvSpPr>
                <p:nvPr/>
              </p:nvSpPr>
              <p:spPr bwMode="auto">
                <a:xfrm>
                  <a:off x="553" y="2138"/>
                  <a:ext cx="422" cy="239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331" name="Oval 133"/>
                <p:cNvSpPr>
                  <a:spLocks noChangeArrowheads="1"/>
                </p:cNvSpPr>
                <p:nvPr/>
              </p:nvSpPr>
              <p:spPr bwMode="auto">
                <a:xfrm>
                  <a:off x="521" y="2110"/>
                  <a:ext cx="422" cy="239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25329" name="Text Box 134"/>
              <p:cNvSpPr txBox="1">
                <a:spLocks noChangeArrowheads="1"/>
              </p:cNvSpPr>
              <p:nvPr/>
            </p:nvSpPr>
            <p:spPr bwMode="auto">
              <a:xfrm>
                <a:off x="1534" y="2912"/>
                <a:ext cx="167" cy="231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</a:rPr>
                  <a:t>s</a:t>
                </a:r>
              </a:p>
            </p:txBody>
          </p:sp>
        </p:grpSp>
      </p:grpSp>
      <p:grpSp>
        <p:nvGrpSpPr>
          <p:cNvPr id="225380" name="Group 135"/>
          <p:cNvGrpSpPr>
            <a:grpSpLocks/>
          </p:cNvGrpSpPr>
          <p:nvPr/>
        </p:nvGrpSpPr>
        <p:grpSpPr bwMode="auto">
          <a:xfrm>
            <a:off x="1187450" y="3052763"/>
            <a:ext cx="1516063" cy="976312"/>
            <a:chOff x="1111" y="2912"/>
            <a:chExt cx="955" cy="615"/>
          </a:xfrm>
        </p:grpSpPr>
        <p:sp>
          <p:nvSpPr>
            <p:cNvPr id="225304" name="Freeform 136"/>
            <p:cNvSpPr>
              <a:spLocks/>
            </p:cNvSpPr>
            <p:nvPr/>
          </p:nvSpPr>
          <p:spPr bwMode="auto">
            <a:xfrm rot="-1352207">
              <a:off x="1529" y="3138"/>
              <a:ext cx="44" cy="227"/>
            </a:xfrm>
            <a:custGeom>
              <a:avLst/>
              <a:gdLst>
                <a:gd name="T0" fmla="*/ 44 w 99"/>
                <a:gd name="T1" fmla="*/ 0 h 499"/>
                <a:gd name="T2" fmla="*/ 4 w 99"/>
                <a:gd name="T3" fmla="*/ 103 h 499"/>
                <a:gd name="T4" fmla="*/ 24 w 99"/>
                <a:gd name="T5" fmla="*/ 227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5305" name="Freeform 137"/>
            <p:cNvSpPr>
              <a:spLocks/>
            </p:cNvSpPr>
            <p:nvPr/>
          </p:nvSpPr>
          <p:spPr bwMode="auto">
            <a:xfrm>
              <a:off x="1313" y="3096"/>
              <a:ext cx="91" cy="232"/>
            </a:xfrm>
            <a:custGeom>
              <a:avLst/>
              <a:gdLst>
                <a:gd name="T0" fmla="*/ 91 w 408"/>
                <a:gd name="T1" fmla="*/ 0 h 499"/>
                <a:gd name="T2" fmla="*/ 20 w 408"/>
                <a:gd name="T3" fmla="*/ 127 h 499"/>
                <a:gd name="T4" fmla="*/ 0 w 408"/>
                <a:gd name="T5" fmla="*/ 232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5306" name="Freeform 138"/>
            <p:cNvSpPr>
              <a:spLocks/>
            </p:cNvSpPr>
            <p:nvPr/>
          </p:nvSpPr>
          <p:spPr bwMode="auto">
            <a:xfrm rot="-1189348">
              <a:off x="1701" y="3099"/>
              <a:ext cx="84" cy="229"/>
            </a:xfrm>
            <a:custGeom>
              <a:avLst/>
              <a:gdLst>
                <a:gd name="T0" fmla="*/ 12 w 54"/>
                <a:gd name="T1" fmla="*/ 0 h 226"/>
                <a:gd name="T2" fmla="*/ 12 w 54"/>
                <a:gd name="T3" fmla="*/ 138 h 226"/>
                <a:gd name="T4" fmla="*/ 84 w 54"/>
                <a:gd name="T5" fmla="*/ 229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grpSp>
          <p:nvGrpSpPr>
            <p:cNvPr id="225391" name="Group 139"/>
            <p:cNvGrpSpPr>
              <a:grpSpLocks/>
            </p:cNvGrpSpPr>
            <p:nvPr/>
          </p:nvGrpSpPr>
          <p:grpSpPr bwMode="auto">
            <a:xfrm>
              <a:off x="1111" y="3301"/>
              <a:ext cx="272" cy="192"/>
              <a:chOff x="748" y="2313"/>
              <a:chExt cx="272" cy="192"/>
            </a:xfrm>
          </p:grpSpPr>
          <p:sp>
            <p:nvSpPr>
              <p:cNvPr id="225319" name="Oval 140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20" name="Text Box 141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225393" name="Group 142"/>
            <p:cNvGrpSpPr>
              <a:grpSpLocks/>
            </p:cNvGrpSpPr>
            <p:nvPr/>
          </p:nvGrpSpPr>
          <p:grpSpPr bwMode="auto">
            <a:xfrm>
              <a:off x="1472" y="3335"/>
              <a:ext cx="272" cy="192"/>
              <a:chOff x="1109" y="2347"/>
              <a:chExt cx="272" cy="192"/>
            </a:xfrm>
          </p:grpSpPr>
          <p:sp>
            <p:nvSpPr>
              <p:cNvPr id="225317" name="Oval 143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18" name="Text Box 144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225394" name="Group 145"/>
            <p:cNvGrpSpPr>
              <a:grpSpLocks/>
            </p:cNvGrpSpPr>
            <p:nvPr/>
          </p:nvGrpSpPr>
          <p:grpSpPr bwMode="auto">
            <a:xfrm>
              <a:off x="1794" y="3262"/>
              <a:ext cx="272" cy="192"/>
              <a:chOff x="1431" y="2274"/>
              <a:chExt cx="272" cy="192"/>
            </a:xfrm>
          </p:grpSpPr>
          <p:sp>
            <p:nvSpPr>
              <p:cNvPr id="225315" name="Oval 146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16" name="Text Box 147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225395" name="Group 148"/>
            <p:cNvGrpSpPr>
              <a:grpSpLocks/>
            </p:cNvGrpSpPr>
            <p:nvPr/>
          </p:nvGrpSpPr>
          <p:grpSpPr bwMode="auto">
            <a:xfrm>
              <a:off x="1348" y="2912"/>
              <a:ext cx="393" cy="231"/>
              <a:chOff x="1348" y="2912"/>
              <a:chExt cx="393" cy="231"/>
            </a:xfrm>
          </p:grpSpPr>
          <p:grpSp>
            <p:nvGrpSpPr>
              <p:cNvPr id="225410" name="Group 149"/>
              <p:cNvGrpSpPr>
                <a:grpSpLocks/>
              </p:cNvGrpSpPr>
              <p:nvPr/>
            </p:nvGrpSpPr>
            <p:grpSpPr bwMode="auto">
              <a:xfrm>
                <a:off x="1348" y="2931"/>
                <a:ext cx="393" cy="205"/>
                <a:chOff x="521" y="2110"/>
                <a:chExt cx="454" cy="267"/>
              </a:xfrm>
            </p:grpSpPr>
            <p:sp>
              <p:nvSpPr>
                <p:cNvPr id="225313" name="Oval 150"/>
                <p:cNvSpPr>
                  <a:spLocks noChangeArrowheads="1"/>
                </p:cNvSpPr>
                <p:nvPr/>
              </p:nvSpPr>
              <p:spPr bwMode="auto">
                <a:xfrm>
                  <a:off x="553" y="2138"/>
                  <a:ext cx="422" cy="239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314" name="Oval 151"/>
                <p:cNvSpPr>
                  <a:spLocks noChangeArrowheads="1"/>
                </p:cNvSpPr>
                <p:nvPr/>
              </p:nvSpPr>
              <p:spPr bwMode="auto">
                <a:xfrm>
                  <a:off x="521" y="2110"/>
                  <a:ext cx="422" cy="239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25312" name="Text Box 152"/>
              <p:cNvSpPr txBox="1">
                <a:spLocks noChangeArrowheads="1"/>
              </p:cNvSpPr>
              <p:nvPr/>
            </p:nvSpPr>
            <p:spPr bwMode="auto">
              <a:xfrm>
                <a:off x="1534" y="2912"/>
                <a:ext cx="167" cy="231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</a:rPr>
                  <a:t>s</a:t>
                </a:r>
              </a:p>
            </p:txBody>
          </p:sp>
        </p:grpSp>
      </p:grpSp>
      <p:sp>
        <p:nvSpPr>
          <p:cNvPr id="225303" name="Rectangle 154"/>
          <p:cNvSpPr>
            <a:spLocks noChangeArrowheads="1"/>
          </p:cNvSpPr>
          <p:nvPr/>
        </p:nvSpPr>
        <p:spPr bwMode="auto">
          <a:xfrm>
            <a:off x="530225" y="846138"/>
            <a:ext cx="65468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Broadcast is the default behavior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Use a group as parameter, Scattered depends on rankings</a:t>
            </a:r>
          </a:p>
          <a:p>
            <a:pPr marL="571500" lvl="1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0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81481E-6 C 0.02622 0.00973 0.05243 0.01945 0.07865 0.01065 C 0.10486 0.00186 0.13108 -0.02546 0.15747 -0.05254 " pathEditMode="relative" rAng="0" ptsTypes="aaA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-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747 -0.05254 C 0.22899 -0.02638 0.30052 -4.81481E-6 0.37795 -0.02106 C 0.45538 -0.04212 0.53872 -0.11041 0.62205 -0.17847 " pathEditMode="relative" ptsTypes="a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.00116 C 0.05538 0.05717 0.11111 0.11342 0.18264 0.13773 C 0.25417 0.16204 0.34167 0.1544 0.42917 0.14676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" y="8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.00116 C 0.05608 0.11227 0.1125 0.22361 0.19045 0.28704 C 0.26858 0.35046 0.3684 0.36643 0.4684 0.38264 " pathEditMode="relative" rAng="0" ptsTypes="aaA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L 4.72222E-6 0.041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4189 L 8.33333E-7 0.09444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0.00232 C 0.02969 0.01135 0.05973 0.02061 0.08664 0.01227 C 0.11355 0.00417 0.13733 -0.02176 0.16129 -0.04722 " pathEditMode="relative" rAng="0" ptsTypes="aaA">
                                      <p:cBhvr>
                                        <p:cTn id="52" dur="2000" fill="hold"/>
                                        <p:tgtEl>
                                          <p:spTgt spid="225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-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225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C 0.08993 -0.00602 0.17986 -0.01204 0.26788 -0.0419 C 0.3559 -0.07176 0.44166 -0.12523 0.5276 -0.17847 " pathEditMode="relative" ptsTypes="aaA">
                                      <p:cBhvr>
                                        <p:cTn id="67" dur="2000" fill="hold"/>
                                        <p:tgtEl>
                                          <p:spTgt spid="225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33333E-6 C 0.05573 0.03495 0.11163 0.07014 0.18125 0.08402 C 0.25087 0.09791 0.33403 0.09097 0.41736 0.08402 " pathEditMode="relative" ptsTypes="aaA">
                                      <p:cBhvr>
                                        <p:cTn id="69" dur="2000" fill="hold"/>
                                        <p:tgtEl>
                                          <p:spTgt spid="225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C 0.02882 0.09259 0.05781 0.18542 0.12604 0.24144 C 0.19427 0.29745 0.30191 0.31667 0.40955 0.33611 " pathEditMode="relative" ptsTypes="aaA">
                                      <p:cBhvr>
                                        <p:cTn id="71" dur="2000" fill="hold"/>
                                        <p:tgtEl>
                                          <p:spTgt spid="225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1834" grpId="0" animBg="1"/>
      <p:bldP spid="801834" grpId="1" animBg="1"/>
      <p:bldP spid="801834" grpId="2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23F152-6BEA-41B0-877F-60D42BB55F0F}" type="slidenum">
              <a:rPr lang="fr-BE">
                <a:solidFill>
                  <a:srgbClr val="FFFFFF"/>
                </a:solidFill>
              </a:rPr>
              <a:pPr>
                <a:defRPr/>
              </a:pPr>
              <a:t>31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209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D14E4E1C-8E2E-4172-B502-CFA0B34901FD}" type="slidenum">
              <a:rPr lang="fr-FR" sz="120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227331" name="Rectangle 2"/>
          <p:cNvSpPr>
            <a:spLocks noGrp="1"/>
          </p:cNvSpPr>
          <p:nvPr>
            <p:ph type="title" idx="4294967295"/>
          </p:nvPr>
        </p:nvSpPr>
        <p:spPr>
          <a:xfrm>
            <a:off x="683568" y="-27384"/>
            <a:ext cx="7721600" cy="917575"/>
          </a:xfrm>
        </p:spPr>
        <p:txBody>
          <a:bodyPr/>
          <a:lstStyle/>
          <a:p>
            <a:pPr eaLnBrk="1" hangingPunct="1"/>
            <a:r>
              <a:rPr lang="en-US" dirty="0" smtClean="0"/>
              <a:t>Dynamic Dispatch Group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39750" y="1700213"/>
            <a:ext cx="4105275" cy="4621212"/>
            <a:chOff x="339" y="1067"/>
            <a:chExt cx="2586" cy="2957"/>
          </a:xfrm>
        </p:grpSpPr>
        <p:sp>
          <p:nvSpPr>
            <p:cNvPr id="227535" name="AutoShape 4"/>
            <p:cNvSpPr>
              <a:spLocks noChangeArrowheads="1"/>
            </p:cNvSpPr>
            <p:nvPr/>
          </p:nvSpPr>
          <p:spPr bwMode="auto">
            <a:xfrm>
              <a:off x="339" y="1067"/>
              <a:ext cx="2586" cy="295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36" name="Text Box 5"/>
            <p:cNvSpPr txBox="1">
              <a:spLocks noChangeArrowheads="1"/>
            </p:cNvSpPr>
            <p:nvPr/>
          </p:nvSpPr>
          <p:spPr bwMode="auto">
            <a:xfrm>
              <a:off x="567" y="3789"/>
              <a:ext cx="359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EEECE1"/>
                  </a:solidFill>
                </a:rPr>
                <a:t>JVM</a:t>
              </a:r>
            </a:p>
          </p:txBody>
        </p:sp>
      </p:grpSp>
      <p:sp>
        <p:nvSpPr>
          <p:cNvPr id="227333" name="AutoShape 6"/>
          <p:cNvSpPr>
            <a:spLocks noChangeArrowheads="1"/>
          </p:cNvSpPr>
          <p:nvPr/>
        </p:nvSpPr>
        <p:spPr bwMode="auto">
          <a:xfrm>
            <a:off x="5364163" y="1477963"/>
            <a:ext cx="3671887" cy="1584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27334" name="Text Box 7"/>
          <p:cNvSpPr txBox="1">
            <a:spLocks noChangeArrowheads="1"/>
          </p:cNvSpPr>
          <p:nvPr/>
        </p:nvSpPr>
        <p:spPr bwMode="auto">
          <a:xfrm>
            <a:off x="8316913" y="2701925"/>
            <a:ext cx="5699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EEECE1"/>
                </a:solidFill>
              </a:rPr>
              <a:t>JVM</a:t>
            </a:r>
          </a:p>
        </p:txBody>
      </p:sp>
      <p:sp>
        <p:nvSpPr>
          <p:cNvPr id="227335" name="AutoShape 8"/>
          <p:cNvSpPr>
            <a:spLocks noChangeArrowheads="1"/>
          </p:cNvSpPr>
          <p:nvPr/>
        </p:nvSpPr>
        <p:spPr bwMode="auto">
          <a:xfrm>
            <a:off x="5364163" y="3206750"/>
            <a:ext cx="3671887" cy="1584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27336" name="Text Box 9"/>
          <p:cNvSpPr txBox="1">
            <a:spLocks noChangeArrowheads="1"/>
          </p:cNvSpPr>
          <p:nvPr/>
        </p:nvSpPr>
        <p:spPr bwMode="auto">
          <a:xfrm>
            <a:off x="8316913" y="4430713"/>
            <a:ext cx="569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EEECE1"/>
                </a:solidFill>
              </a:rPr>
              <a:t>JVM</a:t>
            </a:r>
          </a:p>
        </p:txBody>
      </p:sp>
      <p:sp>
        <p:nvSpPr>
          <p:cNvPr id="227337" name="AutoShape 10"/>
          <p:cNvSpPr>
            <a:spLocks noChangeArrowheads="1"/>
          </p:cNvSpPr>
          <p:nvPr/>
        </p:nvSpPr>
        <p:spPr bwMode="auto">
          <a:xfrm>
            <a:off x="5364163" y="4933950"/>
            <a:ext cx="3671887" cy="1584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27338" name="Text Box 11"/>
          <p:cNvSpPr txBox="1">
            <a:spLocks noChangeArrowheads="1"/>
          </p:cNvSpPr>
          <p:nvPr/>
        </p:nvSpPr>
        <p:spPr bwMode="auto">
          <a:xfrm>
            <a:off x="8316913" y="6157913"/>
            <a:ext cx="569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EEECE1"/>
                </a:solidFill>
              </a:rPr>
              <a:t>JVM</a:t>
            </a: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900113" y="1909763"/>
            <a:ext cx="1136650" cy="696912"/>
            <a:chOff x="2391" y="2810"/>
            <a:chExt cx="716" cy="439"/>
          </a:xfrm>
        </p:grpSpPr>
        <p:sp>
          <p:nvSpPr>
            <p:cNvPr id="227533" name="Oval 13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34" name="Oval 14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5508625" y="1812925"/>
            <a:ext cx="1136650" cy="696913"/>
            <a:chOff x="2391" y="2810"/>
            <a:chExt cx="716" cy="439"/>
          </a:xfrm>
        </p:grpSpPr>
        <p:sp>
          <p:nvSpPr>
            <p:cNvPr id="227531" name="Oval 16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32" name="Oval 17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5795963" y="3933825"/>
            <a:ext cx="1136650" cy="696913"/>
            <a:chOff x="2391" y="2810"/>
            <a:chExt cx="716" cy="439"/>
          </a:xfrm>
        </p:grpSpPr>
        <p:sp>
          <p:nvSpPr>
            <p:cNvPr id="227529" name="Oval 19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30" name="Oval 20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5580063" y="5516563"/>
            <a:ext cx="1136650" cy="696912"/>
            <a:chOff x="2391" y="2810"/>
            <a:chExt cx="716" cy="439"/>
          </a:xfrm>
        </p:grpSpPr>
        <p:sp>
          <p:nvSpPr>
            <p:cNvPr id="227527" name="Oval 22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28" name="Oval 23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27343" name="Oval 24"/>
          <p:cNvSpPr>
            <a:spLocks noChangeArrowheads="1"/>
          </p:cNvSpPr>
          <p:nvPr/>
        </p:nvSpPr>
        <p:spPr bwMode="auto">
          <a:xfrm>
            <a:off x="1670050" y="2270125"/>
            <a:ext cx="123825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27344" name="Text Box 25"/>
          <p:cNvSpPr txBox="1">
            <a:spLocks noChangeArrowheads="1"/>
          </p:cNvSpPr>
          <p:nvPr/>
        </p:nvSpPr>
        <p:spPr bwMode="auto">
          <a:xfrm>
            <a:off x="1531938" y="1966913"/>
            <a:ext cx="406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ag</a:t>
            </a:r>
          </a:p>
        </p:txBody>
      </p:sp>
      <p:sp>
        <p:nvSpPr>
          <p:cNvPr id="227345" name="Freeform 26"/>
          <p:cNvSpPr>
            <a:spLocks/>
          </p:cNvSpPr>
          <p:nvPr/>
        </p:nvSpPr>
        <p:spPr bwMode="auto">
          <a:xfrm rot="2059035">
            <a:off x="1454150" y="2576513"/>
            <a:ext cx="1079500" cy="647700"/>
          </a:xfrm>
          <a:custGeom>
            <a:avLst/>
            <a:gdLst>
              <a:gd name="T0" fmla="*/ 0 w 726"/>
              <a:gd name="T1" fmla="*/ 0 h 363"/>
              <a:gd name="T2" fmla="*/ 2147483647 w 726"/>
              <a:gd name="T3" fmla="*/ 2147483647 h 363"/>
              <a:gd name="T4" fmla="*/ 2147483647 w 726"/>
              <a:gd name="T5" fmla="*/ 2147483647 h 363"/>
              <a:gd name="T6" fmla="*/ 0 60000 65536"/>
              <a:gd name="T7" fmla="*/ 0 60000 65536"/>
              <a:gd name="T8" fmla="*/ 0 60000 65536"/>
              <a:gd name="T9" fmla="*/ 0 w 726"/>
              <a:gd name="T10" fmla="*/ 0 h 363"/>
              <a:gd name="T11" fmla="*/ 726 w 726"/>
              <a:gd name="T12" fmla="*/ 363 h 3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363">
                <a:moveTo>
                  <a:pt x="0" y="0"/>
                </a:moveTo>
                <a:cubicBezTo>
                  <a:pt x="75" y="106"/>
                  <a:pt x="151" y="212"/>
                  <a:pt x="272" y="272"/>
                </a:cubicBezTo>
                <a:cubicBezTo>
                  <a:pt x="393" y="332"/>
                  <a:pt x="559" y="347"/>
                  <a:pt x="726" y="363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227346" name="Freeform 27"/>
          <p:cNvSpPr>
            <a:spLocks/>
          </p:cNvSpPr>
          <p:nvPr/>
        </p:nvSpPr>
        <p:spPr bwMode="auto">
          <a:xfrm rot="-917978">
            <a:off x="2628900" y="2871788"/>
            <a:ext cx="3244850" cy="457200"/>
          </a:xfrm>
          <a:custGeom>
            <a:avLst/>
            <a:gdLst>
              <a:gd name="T0" fmla="*/ 0 w 2268"/>
              <a:gd name="T1" fmla="*/ 2147483647 h 461"/>
              <a:gd name="T2" fmla="*/ 2147483647 w 2268"/>
              <a:gd name="T3" fmla="*/ 2147483647 h 461"/>
              <a:gd name="T4" fmla="*/ 2147483647 w 2268"/>
              <a:gd name="T5" fmla="*/ 0 h 461"/>
              <a:gd name="T6" fmla="*/ 0 60000 65536"/>
              <a:gd name="T7" fmla="*/ 0 60000 65536"/>
              <a:gd name="T8" fmla="*/ 0 60000 65536"/>
              <a:gd name="T9" fmla="*/ 0 w 2268"/>
              <a:gd name="T10" fmla="*/ 0 h 461"/>
              <a:gd name="T11" fmla="*/ 2268 w 2268"/>
              <a:gd name="T12" fmla="*/ 461 h 46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68" h="461">
                <a:moveTo>
                  <a:pt x="0" y="317"/>
                </a:moveTo>
                <a:cubicBezTo>
                  <a:pt x="333" y="389"/>
                  <a:pt x="666" y="461"/>
                  <a:pt x="1044" y="408"/>
                </a:cubicBezTo>
                <a:cubicBezTo>
                  <a:pt x="1422" y="355"/>
                  <a:pt x="1845" y="177"/>
                  <a:pt x="2268" y="0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227347" name="Freeform 28"/>
          <p:cNvSpPr>
            <a:spLocks/>
          </p:cNvSpPr>
          <p:nvPr/>
        </p:nvSpPr>
        <p:spPr bwMode="auto">
          <a:xfrm>
            <a:off x="2627313" y="3789363"/>
            <a:ext cx="3168650" cy="576262"/>
          </a:xfrm>
          <a:custGeom>
            <a:avLst/>
            <a:gdLst>
              <a:gd name="T0" fmla="*/ 0 w 1950"/>
              <a:gd name="T1" fmla="*/ 0 h 748"/>
              <a:gd name="T2" fmla="*/ 2147483647 w 1950"/>
              <a:gd name="T3" fmla="*/ 2147483647 h 748"/>
              <a:gd name="T4" fmla="*/ 2147483647 w 1950"/>
              <a:gd name="T5" fmla="*/ 2147483647 h 748"/>
              <a:gd name="T6" fmla="*/ 0 60000 65536"/>
              <a:gd name="T7" fmla="*/ 0 60000 65536"/>
              <a:gd name="T8" fmla="*/ 0 60000 65536"/>
              <a:gd name="T9" fmla="*/ 0 w 1950"/>
              <a:gd name="T10" fmla="*/ 0 h 748"/>
              <a:gd name="T11" fmla="*/ 1950 w 1950"/>
              <a:gd name="T12" fmla="*/ 748 h 7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50" h="748">
                <a:moveTo>
                  <a:pt x="0" y="0"/>
                </a:moveTo>
                <a:cubicBezTo>
                  <a:pt x="359" y="261"/>
                  <a:pt x="718" y="522"/>
                  <a:pt x="1043" y="635"/>
                </a:cubicBezTo>
                <a:cubicBezTo>
                  <a:pt x="1368" y="748"/>
                  <a:pt x="1659" y="714"/>
                  <a:pt x="1950" y="680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227348" name="Freeform 29"/>
          <p:cNvSpPr>
            <a:spLocks/>
          </p:cNvSpPr>
          <p:nvPr/>
        </p:nvSpPr>
        <p:spPr bwMode="auto">
          <a:xfrm>
            <a:off x="2484438" y="3860800"/>
            <a:ext cx="3095625" cy="1944688"/>
          </a:xfrm>
          <a:custGeom>
            <a:avLst/>
            <a:gdLst>
              <a:gd name="T0" fmla="*/ 0 w 2268"/>
              <a:gd name="T1" fmla="*/ 0 h 1633"/>
              <a:gd name="T2" fmla="*/ 2147483647 w 2268"/>
              <a:gd name="T3" fmla="*/ 2147483647 h 1633"/>
              <a:gd name="T4" fmla="*/ 2147483647 w 2268"/>
              <a:gd name="T5" fmla="*/ 2147483647 h 1633"/>
              <a:gd name="T6" fmla="*/ 0 60000 65536"/>
              <a:gd name="T7" fmla="*/ 0 60000 65536"/>
              <a:gd name="T8" fmla="*/ 0 60000 65536"/>
              <a:gd name="T9" fmla="*/ 0 w 2268"/>
              <a:gd name="T10" fmla="*/ 0 h 1633"/>
              <a:gd name="T11" fmla="*/ 2268 w 2268"/>
              <a:gd name="T12" fmla="*/ 1633 h 16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68" h="1633">
                <a:moveTo>
                  <a:pt x="0" y="0"/>
                </a:moveTo>
                <a:cubicBezTo>
                  <a:pt x="355" y="522"/>
                  <a:pt x="711" y="1044"/>
                  <a:pt x="1089" y="1316"/>
                </a:cubicBezTo>
                <a:cubicBezTo>
                  <a:pt x="1467" y="1588"/>
                  <a:pt x="1867" y="1610"/>
                  <a:pt x="2268" y="1633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</a:endParaRPr>
          </a:p>
        </p:txBody>
      </p: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2095500" y="3441700"/>
            <a:ext cx="620713" cy="423863"/>
            <a:chOff x="4740" y="255"/>
            <a:chExt cx="454" cy="267"/>
          </a:xfrm>
        </p:grpSpPr>
        <p:sp>
          <p:nvSpPr>
            <p:cNvPr id="227525" name="Oval 31"/>
            <p:cNvSpPr>
              <a:spLocks noChangeArrowheads="1"/>
            </p:cNvSpPr>
            <p:nvPr/>
          </p:nvSpPr>
          <p:spPr bwMode="auto">
            <a:xfrm>
              <a:off x="4772" y="283"/>
              <a:ext cx="422" cy="239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26" name="Oval 32"/>
            <p:cNvSpPr>
              <a:spLocks noChangeArrowheads="1"/>
            </p:cNvSpPr>
            <p:nvPr/>
          </p:nvSpPr>
          <p:spPr bwMode="auto">
            <a:xfrm>
              <a:off x="4740" y="255"/>
              <a:ext cx="422" cy="23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27350" name="Oval 33"/>
          <p:cNvSpPr>
            <a:spLocks noChangeArrowheads="1"/>
          </p:cNvSpPr>
          <p:nvPr/>
        </p:nvSpPr>
        <p:spPr bwMode="auto">
          <a:xfrm>
            <a:off x="1377950" y="2349500"/>
            <a:ext cx="144463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27351" name="Text Box 34"/>
          <p:cNvSpPr txBox="1">
            <a:spLocks noChangeArrowheads="1"/>
          </p:cNvSpPr>
          <p:nvPr/>
        </p:nvSpPr>
        <p:spPr bwMode="auto">
          <a:xfrm>
            <a:off x="1203325" y="2054225"/>
            <a:ext cx="40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cg</a:t>
            </a:r>
          </a:p>
        </p:txBody>
      </p:sp>
      <p:grpSp>
        <p:nvGrpSpPr>
          <p:cNvPr id="8" name="Group 35"/>
          <p:cNvGrpSpPr>
            <a:grpSpLocks/>
          </p:cNvGrpSpPr>
          <p:nvPr/>
        </p:nvGrpSpPr>
        <p:grpSpPr bwMode="auto">
          <a:xfrm>
            <a:off x="6948488" y="3573463"/>
            <a:ext cx="2014537" cy="431800"/>
            <a:chOff x="3923" y="2205"/>
            <a:chExt cx="1269" cy="272"/>
          </a:xfrm>
        </p:grpSpPr>
        <p:sp>
          <p:nvSpPr>
            <p:cNvPr id="227521" name="Rectangle 36"/>
            <p:cNvSpPr>
              <a:spLocks noChangeArrowheads="1"/>
            </p:cNvSpPr>
            <p:nvPr/>
          </p:nvSpPr>
          <p:spPr bwMode="auto">
            <a:xfrm>
              <a:off x="3923" y="2205"/>
              <a:ext cx="317" cy="272"/>
            </a:xfrm>
            <a:prstGeom prst="rect">
              <a:avLst/>
            </a:prstGeom>
            <a:noFill/>
            <a:ln w="317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22" name="Rectangle 37"/>
            <p:cNvSpPr>
              <a:spLocks noChangeArrowheads="1"/>
            </p:cNvSpPr>
            <p:nvPr/>
          </p:nvSpPr>
          <p:spPr bwMode="auto">
            <a:xfrm>
              <a:off x="4240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23" name="Rectangle 38"/>
            <p:cNvSpPr>
              <a:spLocks noChangeArrowheads="1"/>
            </p:cNvSpPr>
            <p:nvPr/>
          </p:nvSpPr>
          <p:spPr bwMode="auto">
            <a:xfrm>
              <a:off x="4558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24" name="Rectangle 39"/>
            <p:cNvSpPr>
              <a:spLocks noChangeArrowheads="1"/>
            </p:cNvSpPr>
            <p:nvPr/>
          </p:nvSpPr>
          <p:spPr bwMode="auto">
            <a:xfrm>
              <a:off x="4875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6911975" y="1989138"/>
            <a:ext cx="2014538" cy="431800"/>
            <a:chOff x="3923" y="2205"/>
            <a:chExt cx="1269" cy="272"/>
          </a:xfrm>
        </p:grpSpPr>
        <p:sp>
          <p:nvSpPr>
            <p:cNvPr id="227517" name="Rectangle 41"/>
            <p:cNvSpPr>
              <a:spLocks noChangeArrowheads="1"/>
            </p:cNvSpPr>
            <p:nvPr/>
          </p:nvSpPr>
          <p:spPr bwMode="auto">
            <a:xfrm>
              <a:off x="3923" y="2205"/>
              <a:ext cx="317" cy="272"/>
            </a:xfrm>
            <a:prstGeom prst="rect">
              <a:avLst/>
            </a:prstGeom>
            <a:noFill/>
            <a:ln w="317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18" name="Rectangle 42"/>
            <p:cNvSpPr>
              <a:spLocks noChangeArrowheads="1"/>
            </p:cNvSpPr>
            <p:nvPr/>
          </p:nvSpPr>
          <p:spPr bwMode="auto">
            <a:xfrm>
              <a:off x="4240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19" name="Rectangle 43"/>
            <p:cNvSpPr>
              <a:spLocks noChangeArrowheads="1"/>
            </p:cNvSpPr>
            <p:nvPr/>
          </p:nvSpPr>
          <p:spPr bwMode="auto">
            <a:xfrm>
              <a:off x="4558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20" name="Rectangle 44"/>
            <p:cNvSpPr>
              <a:spLocks noChangeArrowheads="1"/>
            </p:cNvSpPr>
            <p:nvPr/>
          </p:nvSpPr>
          <p:spPr bwMode="auto">
            <a:xfrm>
              <a:off x="4875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Group 45"/>
          <p:cNvGrpSpPr>
            <a:grpSpLocks/>
          </p:cNvGrpSpPr>
          <p:nvPr/>
        </p:nvGrpSpPr>
        <p:grpSpPr bwMode="auto">
          <a:xfrm>
            <a:off x="6921500" y="5373688"/>
            <a:ext cx="2014538" cy="431800"/>
            <a:chOff x="3923" y="2205"/>
            <a:chExt cx="1269" cy="272"/>
          </a:xfrm>
        </p:grpSpPr>
        <p:sp>
          <p:nvSpPr>
            <p:cNvPr id="227513" name="Rectangle 46"/>
            <p:cNvSpPr>
              <a:spLocks noChangeArrowheads="1"/>
            </p:cNvSpPr>
            <p:nvPr/>
          </p:nvSpPr>
          <p:spPr bwMode="auto">
            <a:xfrm>
              <a:off x="3923" y="2205"/>
              <a:ext cx="317" cy="272"/>
            </a:xfrm>
            <a:prstGeom prst="rect">
              <a:avLst/>
            </a:prstGeom>
            <a:noFill/>
            <a:ln w="317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14" name="Rectangle 47"/>
            <p:cNvSpPr>
              <a:spLocks noChangeArrowheads="1"/>
            </p:cNvSpPr>
            <p:nvPr/>
          </p:nvSpPr>
          <p:spPr bwMode="auto">
            <a:xfrm>
              <a:off x="4240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15" name="Rectangle 48"/>
            <p:cNvSpPr>
              <a:spLocks noChangeArrowheads="1"/>
            </p:cNvSpPr>
            <p:nvPr/>
          </p:nvSpPr>
          <p:spPr bwMode="auto">
            <a:xfrm>
              <a:off x="4558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516" name="Rectangle 49"/>
            <p:cNvSpPr>
              <a:spLocks noChangeArrowheads="1"/>
            </p:cNvSpPr>
            <p:nvPr/>
          </p:nvSpPr>
          <p:spPr bwMode="auto">
            <a:xfrm>
              <a:off x="4875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oup 50"/>
          <p:cNvGrpSpPr>
            <a:grpSpLocks/>
          </p:cNvGrpSpPr>
          <p:nvPr/>
        </p:nvGrpSpPr>
        <p:grpSpPr bwMode="auto">
          <a:xfrm>
            <a:off x="641350" y="4489450"/>
            <a:ext cx="2663825" cy="1190625"/>
            <a:chOff x="743" y="2931"/>
            <a:chExt cx="1678" cy="750"/>
          </a:xfrm>
        </p:grpSpPr>
        <p:grpSp>
          <p:nvGrpSpPr>
            <p:cNvPr id="12" name="Group 51"/>
            <p:cNvGrpSpPr>
              <a:grpSpLocks/>
            </p:cNvGrpSpPr>
            <p:nvPr/>
          </p:nvGrpSpPr>
          <p:grpSpPr bwMode="auto">
            <a:xfrm>
              <a:off x="879" y="3489"/>
              <a:ext cx="272" cy="192"/>
              <a:chOff x="748" y="2313"/>
              <a:chExt cx="272" cy="192"/>
            </a:xfrm>
          </p:grpSpPr>
          <p:sp>
            <p:nvSpPr>
              <p:cNvPr id="227511" name="Oval 52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512" name="Text Box 53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13" name="Group 54"/>
            <p:cNvGrpSpPr>
              <a:grpSpLocks/>
            </p:cNvGrpSpPr>
            <p:nvPr/>
          </p:nvGrpSpPr>
          <p:grpSpPr bwMode="auto">
            <a:xfrm>
              <a:off x="1060" y="3307"/>
              <a:ext cx="272" cy="192"/>
              <a:chOff x="1109" y="2347"/>
              <a:chExt cx="272" cy="192"/>
            </a:xfrm>
          </p:grpSpPr>
          <p:sp>
            <p:nvSpPr>
              <p:cNvPr id="227509" name="Oval 55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510" name="Text Box 56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14" name="Group 57"/>
            <p:cNvGrpSpPr>
              <a:grpSpLocks/>
            </p:cNvGrpSpPr>
            <p:nvPr/>
          </p:nvGrpSpPr>
          <p:grpSpPr bwMode="auto">
            <a:xfrm>
              <a:off x="1196" y="3489"/>
              <a:ext cx="272" cy="192"/>
              <a:chOff x="1431" y="2274"/>
              <a:chExt cx="272" cy="192"/>
            </a:xfrm>
          </p:grpSpPr>
          <p:sp>
            <p:nvSpPr>
              <p:cNvPr id="227507" name="Oval 58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508" name="Text Box 59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15" name="Group 60"/>
            <p:cNvGrpSpPr>
              <a:grpSpLocks/>
            </p:cNvGrpSpPr>
            <p:nvPr/>
          </p:nvGrpSpPr>
          <p:grpSpPr bwMode="auto">
            <a:xfrm>
              <a:off x="1378" y="3307"/>
              <a:ext cx="272" cy="192"/>
              <a:chOff x="2472" y="74"/>
              <a:chExt cx="272" cy="192"/>
            </a:xfrm>
          </p:grpSpPr>
          <p:sp>
            <p:nvSpPr>
              <p:cNvPr id="227505" name="Oval 61"/>
              <p:cNvSpPr>
                <a:spLocks noChangeArrowheads="1"/>
              </p:cNvSpPr>
              <p:nvPr/>
            </p:nvSpPr>
            <p:spPr bwMode="auto">
              <a:xfrm>
                <a:off x="2472" y="94"/>
                <a:ext cx="272" cy="148"/>
              </a:xfrm>
              <a:prstGeom prst="ellipse">
                <a:avLst/>
              </a:prstGeom>
              <a:solidFill>
                <a:srgbClr val="CC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506" name="Text Box 62"/>
              <p:cNvSpPr txBox="1">
                <a:spLocks noChangeArrowheads="1"/>
              </p:cNvSpPr>
              <p:nvPr/>
            </p:nvSpPr>
            <p:spPr bwMode="auto">
              <a:xfrm>
                <a:off x="2490" y="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c4</a:t>
                </a:r>
              </a:p>
            </p:txBody>
          </p:sp>
        </p:grpSp>
        <p:grpSp>
          <p:nvGrpSpPr>
            <p:cNvPr id="16" name="Group 63"/>
            <p:cNvGrpSpPr>
              <a:grpSpLocks/>
            </p:cNvGrpSpPr>
            <p:nvPr/>
          </p:nvGrpSpPr>
          <p:grpSpPr bwMode="auto">
            <a:xfrm>
              <a:off x="1514" y="3489"/>
              <a:ext cx="272" cy="192"/>
              <a:chOff x="2608" y="210"/>
              <a:chExt cx="272" cy="192"/>
            </a:xfrm>
          </p:grpSpPr>
          <p:sp>
            <p:nvSpPr>
              <p:cNvPr id="227503" name="Oval 64"/>
              <p:cNvSpPr>
                <a:spLocks noChangeArrowheads="1"/>
              </p:cNvSpPr>
              <p:nvPr/>
            </p:nvSpPr>
            <p:spPr bwMode="auto">
              <a:xfrm>
                <a:off x="2608" y="230"/>
                <a:ext cx="272" cy="148"/>
              </a:xfrm>
              <a:prstGeom prst="ellipse">
                <a:avLst/>
              </a:prstGeom>
              <a:solidFill>
                <a:srgbClr val="FF99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504" name="Text Box 65"/>
              <p:cNvSpPr txBox="1">
                <a:spLocks noChangeArrowheads="1"/>
              </p:cNvSpPr>
              <p:nvPr/>
            </p:nvSpPr>
            <p:spPr bwMode="auto">
              <a:xfrm>
                <a:off x="2626" y="210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c5</a:t>
                </a:r>
              </a:p>
            </p:txBody>
          </p:sp>
        </p:grpSp>
        <p:grpSp>
          <p:nvGrpSpPr>
            <p:cNvPr id="17" name="Group 66"/>
            <p:cNvGrpSpPr>
              <a:grpSpLocks/>
            </p:cNvGrpSpPr>
            <p:nvPr/>
          </p:nvGrpSpPr>
          <p:grpSpPr bwMode="auto">
            <a:xfrm>
              <a:off x="1695" y="3307"/>
              <a:ext cx="272" cy="192"/>
              <a:chOff x="3334" y="144"/>
              <a:chExt cx="272" cy="192"/>
            </a:xfrm>
          </p:grpSpPr>
          <p:sp>
            <p:nvSpPr>
              <p:cNvPr id="227501" name="Oval 67"/>
              <p:cNvSpPr>
                <a:spLocks noChangeArrowheads="1"/>
              </p:cNvSpPr>
              <p:nvPr/>
            </p:nvSpPr>
            <p:spPr bwMode="auto">
              <a:xfrm>
                <a:off x="3334" y="164"/>
                <a:ext cx="272" cy="148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502" name="Text Box 68"/>
              <p:cNvSpPr txBox="1">
                <a:spLocks noChangeArrowheads="1"/>
              </p:cNvSpPr>
              <p:nvPr/>
            </p:nvSpPr>
            <p:spPr bwMode="auto">
              <a:xfrm>
                <a:off x="3357" y="144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c6</a:t>
                </a:r>
              </a:p>
            </p:txBody>
          </p:sp>
        </p:grpSp>
        <p:grpSp>
          <p:nvGrpSpPr>
            <p:cNvPr id="18" name="Group 69"/>
            <p:cNvGrpSpPr>
              <a:grpSpLocks/>
            </p:cNvGrpSpPr>
            <p:nvPr/>
          </p:nvGrpSpPr>
          <p:grpSpPr bwMode="auto">
            <a:xfrm>
              <a:off x="1831" y="3489"/>
              <a:ext cx="272" cy="192"/>
              <a:chOff x="4604" y="326"/>
              <a:chExt cx="272" cy="192"/>
            </a:xfrm>
          </p:grpSpPr>
          <p:sp>
            <p:nvSpPr>
              <p:cNvPr id="227499" name="Oval 70"/>
              <p:cNvSpPr>
                <a:spLocks noChangeArrowheads="1"/>
              </p:cNvSpPr>
              <p:nvPr/>
            </p:nvSpPr>
            <p:spPr bwMode="auto">
              <a:xfrm>
                <a:off x="4604" y="346"/>
                <a:ext cx="272" cy="148"/>
              </a:xfrm>
              <a:prstGeom prst="ellipse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500" name="Text Box 71"/>
              <p:cNvSpPr txBox="1">
                <a:spLocks noChangeArrowheads="1"/>
              </p:cNvSpPr>
              <p:nvPr/>
            </p:nvSpPr>
            <p:spPr bwMode="auto">
              <a:xfrm>
                <a:off x="4627" y="326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c7</a:t>
                </a:r>
              </a:p>
            </p:txBody>
          </p:sp>
        </p:grpSp>
        <p:grpSp>
          <p:nvGrpSpPr>
            <p:cNvPr id="19" name="Group 72"/>
            <p:cNvGrpSpPr>
              <a:grpSpLocks/>
            </p:cNvGrpSpPr>
            <p:nvPr/>
          </p:nvGrpSpPr>
          <p:grpSpPr bwMode="auto">
            <a:xfrm>
              <a:off x="2013" y="3307"/>
              <a:ext cx="272" cy="192"/>
              <a:chOff x="4740" y="467"/>
              <a:chExt cx="272" cy="192"/>
            </a:xfrm>
          </p:grpSpPr>
          <p:sp>
            <p:nvSpPr>
              <p:cNvPr id="227497" name="Oval 73"/>
              <p:cNvSpPr>
                <a:spLocks noChangeArrowheads="1"/>
              </p:cNvSpPr>
              <p:nvPr/>
            </p:nvSpPr>
            <p:spPr bwMode="auto">
              <a:xfrm>
                <a:off x="4740" y="482"/>
                <a:ext cx="272" cy="14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98" name="Text Box 74"/>
              <p:cNvSpPr txBox="1">
                <a:spLocks noChangeArrowheads="1"/>
              </p:cNvSpPr>
              <p:nvPr/>
            </p:nvSpPr>
            <p:spPr bwMode="auto">
              <a:xfrm>
                <a:off x="4764" y="467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c8</a:t>
                </a:r>
              </a:p>
            </p:txBody>
          </p:sp>
        </p:grpSp>
        <p:grpSp>
          <p:nvGrpSpPr>
            <p:cNvPr id="20" name="Group 75"/>
            <p:cNvGrpSpPr>
              <a:grpSpLocks/>
            </p:cNvGrpSpPr>
            <p:nvPr/>
          </p:nvGrpSpPr>
          <p:grpSpPr bwMode="auto">
            <a:xfrm>
              <a:off x="743" y="3307"/>
              <a:ext cx="272" cy="192"/>
              <a:chOff x="4876" y="623"/>
              <a:chExt cx="272" cy="192"/>
            </a:xfrm>
          </p:grpSpPr>
          <p:sp>
            <p:nvSpPr>
              <p:cNvPr id="227495" name="Oval 76"/>
              <p:cNvSpPr>
                <a:spLocks noChangeArrowheads="1"/>
              </p:cNvSpPr>
              <p:nvPr/>
            </p:nvSpPr>
            <p:spPr bwMode="auto">
              <a:xfrm>
                <a:off x="4876" y="638"/>
                <a:ext cx="272" cy="148"/>
              </a:xfrm>
              <a:prstGeom prst="ellipse">
                <a:avLst/>
              </a:prstGeom>
              <a:solidFill>
                <a:srgbClr val="99CC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96" name="Text Box 77"/>
              <p:cNvSpPr txBox="1">
                <a:spLocks noChangeArrowheads="1"/>
              </p:cNvSpPr>
              <p:nvPr/>
            </p:nvSpPr>
            <p:spPr bwMode="auto">
              <a:xfrm>
                <a:off x="4900" y="62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c0</a:t>
                </a:r>
              </a:p>
            </p:txBody>
          </p:sp>
        </p:grpSp>
        <p:grpSp>
          <p:nvGrpSpPr>
            <p:cNvPr id="21" name="Group 78"/>
            <p:cNvGrpSpPr>
              <a:grpSpLocks/>
            </p:cNvGrpSpPr>
            <p:nvPr/>
          </p:nvGrpSpPr>
          <p:grpSpPr bwMode="auto">
            <a:xfrm>
              <a:off x="2149" y="3489"/>
              <a:ext cx="272" cy="192"/>
              <a:chOff x="5193" y="693"/>
              <a:chExt cx="272" cy="192"/>
            </a:xfrm>
          </p:grpSpPr>
          <p:sp>
            <p:nvSpPr>
              <p:cNvPr id="227493" name="Oval 79"/>
              <p:cNvSpPr>
                <a:spLocks noChangeArrowheads="1"/>
              </p:cNvSpPr>
              <p:nvPr/>
            </p:nvSpPr>
            <p:spPr bwMode="auto">
              <a:xfrm>
                <a:off x="5193" y="709"/>
                <a:ext cx="272" cy="148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94" name="Text Box 80"/>
              <p:cNvSpPr txBox="1">
                <a:spLocks noChangeArrowheads="1"/>
              </p:cNvSpPr>
              <p:nvPr/>
            </p:nvSpPr>
            <p:spPr bwMode="auto">
              <a:xfrm>
                <a:off x="5218" y="69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c9</a:t>
                </a:r>
              </a:p>
            </p:txBody>
          </p:sp>
        </p:grpSp>
        <p:sp>
          <p:nvSpPr>
            <p:cNvPr id="227484" name="Freeform 81"/>
            <p:cNvSpPr>
              <a:spLocks/>
            </p:cNvSpPr>
            <p:nvPr/>
          </p:nvSpPr>
          <p:spPr bwMode="auto">
            <a:xfrm>
              <a:off x="930" y="3022"/>
              <a:ext cx="408" cy="272"/>
            </a:xfrm>
            <a:custGeom>
              <a:avLst/>
              <a:gdLst>
                <a:gd name="T0" fmla="*/ 408 w 408"/>
                <a:gd name="T1" fmla="*/ 0 h 272"/>
                <a:gd name="T2" fmla="*/ 136 w 408"/>
                <a:gd name="T3" fmla="*/ 136 h 272"/>
                <a:gd name="T4" fmla="*/ 0 w 408"/>
                <a:gd name="T5" fmla="*/ 272 h 272"/>
                <a:gd name="T6" fmla="*/ 0 60000 65536"/>
                <a:gd name="T7" fmla="*/ 0 60000 65536"/>
                <a:gd name="T8" fmla="*/ 0 60000 65536"/>
                <a:gd name="T9" fmla="*/ 0 w 408"/>
                <a:gd name="T10" fmla="*/ 0 h 272"/>
                <a:gd name="T11" fmla="*/ 408 w 408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272">
                  <a:moveTo>
                    <a:pt x="408" y="0"/>
                  </a:moveTo>
                  <a:cubicBezTo>
                    <a:pt x="306" y="45"/>
                    <a:pt x="204" y="91"/>
                    <a:pt x="136" y="136"/>
                  </a:cubicBezTo>
                  <a:cubicBezTo>
                    <a:pt x="68" y="181"/>
                    <a:pt x="34" y="226"/>
                    <a:pt x="0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85" name="Freeform 82"/>
            <p:cNvSpPr>
              <a:spLocks/>
            </p:cNvSpPr>
            <p:nvPr/>
          </p:nvSpPr>
          <p:spPr bwMode="auto">
            <a:xfrm>
              <a:off x="1701" y="3022"/>
              <a:ext cx="499" cy="272"/>
            </a:xfrm>
            <a:custGeom>
              <a:avLst/>
              <a:gdLst>
                <a:gd name="T0" fmla="*/ 0 w 499"/>
                <a:gd name="T1" fmla="*/ 0 h 272"/>
                <a:gd name="T2" fmla="*/ 272 w 499"/>
                <a:gd name="T3" fmla="*/ 91 h 272"/>
                <a:gd name="T4" fmla="*/ 499 w 499"/>
                <a:gd name="T5" fmla="*/ 272 h 272"/>
                <a:gd name="T6" fmla="*/ 0 60000 65536"/>
                <a:gd name="T7" fmla="*/ 0 60000 65536"/>
                <a:gd name="T8" fmla="*/ 0 60000 65536"/>
                <a:gd name="T9" fmla="*/ 0 w 499"/>
                <a:gd name="T10" fmla="*/ 0 h 272"/>
                <a:gd name="T11" fmla="*/ 499 w 499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99" h="272">
                  <a:moveTo>
                    <a:pt x="0" y="0"/>
                  </a:moveTo>
                  <a:cubicBezTo>
                    <a:pt x="94" y="23"/>
                    <a:pt x="189" y="46"/>
                    <a:pt x="272" y="91"/>
                  </a:cubicBezTo>
                  <a:cubicBezTo>
                    <a:pt x="355" y="136"/>
                    <a:pt x="427" y="204"/>
                    <a:pt x="499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86" name="Freeform 83"/>
            <p:cNvSpPr>
              <a:spLocks/>
            </p:cNvSpPr>
            <p:nvPr/>
          </p:nvSpPr>
          <p:spPr bwMode="auto">
            <a:xfrm>
              <a:off x="1202" y="3081"/>
              <a:ext cx="169" cy="213"/>
            </a:xfrm>
            <a:custGeom>
              <a:avLst/>
              <a:gdLst>
                <a:gd name="T0" fmla="*/ 261 w 136"/>
                <a:gd name="T1" fmla="*/ 0 h 181"/>
                <a:gd name="T2" fmla="*/ 87 w 136"/>
                <a:gd name="T3" fmla="*/ 147 h 181"/>
                <a:gd name="T4" fmla="*/ 0 w 136"/>
                <a:gd name="T5" fmla="*/ 295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136" y="0"/>
                  </a:moveTo>
                  <a:cubicBezTo>
                    <a:pt x="102" y="30"/>
                    <a:pt x="68" y="60"/>
                    <a:pt x="45" y="90"/>
                  </a:cubicBezTo>
                  <a:cubicBezTo>
                    <a:pt x="22" y="120"/>
                    <a:pt x="11" y="150"/>
                    <a:pt x="0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87" name="Freeform 84"/>
            <p:cNvSpPr>
              <a:spLocks/>
            </p:cNvSpPr>
            <p:nvPr/>
          </p:nvSpPr>
          <p:spPr bwMode="auto">
            <a:xfrm>
              <a:off x="1689" y="3107"/>
              <a:ext cx="226" cy="181"/>
            </a:xfrm>
            <a:custGeom>
              <a:avLst/>
              <a:gdLst>
                <a:gd name="T0" fmla="*/ 0 w 226"/>
                <a:gd name="T1" fmla="*/ 0 h 181"/>
                <a:gd name="T2" fmla="*/ 136 w 226"/>
                <a:gd name="T3" fmla="*/ 90 h 181"/>
                <a:gd name="T4" fmla="*/ 226 w 226"/>
                <a:gd name="T5" fmla="*/ 181 h 181"/>
                <a:gd name="T6" fmla="*/ 0 60000 65536"/>
                <a:gd name="T7" fmla="*/ 0 60000 65536"/>
                <a:gd name="T8" fmla="*/ 0 60000 65536"/>
                <a:gd name="T9" fmla="*/ 0 w 226"/>
                <a:gd name="T10" fmla="*/ 0 h 181"/>
                <a:gd name="T11" fmla="*/ 226 w 22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" h="181">
                  <a:moveTo>
                    <a:pt x="0" y="0"/>
                  </a:moveTo>
                  <a:cubicBezTo>
                    <a:pt x="49" y="30"/>
                    <a:pt x="98" y="60"/>
                    <a:pt x="136" y="90"/>
                  </a:cubicBezTo>
                  <a:cubicBezTo>
                    <a:pt x="174" y="120"/>
                    <a:pt x="200" y="150"/>
                    <a:pt x="22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88" name="Freeform 85"/>
            <p:cNvSpPr>
              <a:spLocks/>
            </p:cNvSpPr>
            <p:nvPr/>
          </p:nvSpPr>
          <p:spPr bwMode="auto">
            <a:xfrm>
              <a:off x="1422" y="3113"/>
              <a:ext cx="52" cy="181"/>
            </a:xfrm>
            <a:custGeom>
              <a:avLst/>
              <a:gdLst>
                <a:gd name="T0" fmla="*/ 52 w 52"/>
                <a:gd name="T1" fmla="*/ 0 h 181"/>
                <a:gd name="T2" fmla="*/ 7 w 52"/>
                <a:gd name="T3" fmla="*/ 90 h 181"/>
                <a:gd name="T4" fmla="*/ 7 w 52"/>
                <a:gd name="T5" fmla="*/ 181 h 181"/>
                <a:gd name="T6" fmla="*/ 0 60000 65536"/>
                <a:gd name="T7" fmla="*/ 0 60000 65536"/>
                <a:gd name="T8" fmla="*/ 0 60000 65536"/>
                <a:gd name="T9" fmla="*/ 0 w 52"/>
                <a:gd name="T10" fmla="*/ 0 h 181"/>
                <a:gd name="T11" fmla="*/ 52 w 52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" h="181">
                  <a:moveTo>
                    <a:pt x="52" y="0"/>
                  </a:moveTo>
                  <a:cubicBezTo>
                    <a:pt x="33" y="30"/>
                    <a:pt x="14" y="60"/>
                    <a:pt x="7" y="90"/>
                  </a:cubicBezTo>
                  <a:cubicBezTo>
                    <a:pt x="0" y="120"/>
                    <a:pt x="3" y="150"/>
                    <a:pt x="7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89" name="Freeform 86"/>
            <p:cNvSpPr>
              <a:spLocks/>
            </p:cNvSpPr>
            <p:nvPr/>
          </p:nvSpPr>
          <p:spPr bwMode="auto">
            <a:xfrm>
              <a:off x="1565" y="3113"/>
              <a:ext cx="136" cy="181"/>
            </a:xfrm>
            <a:custGeom>
              <a:avLst/>
              <a:gdLst>
                <a:gd name="T0" fmla="*/ 0 w 136"/>
                <a:gd name="T1" fmla="*/ 0 h 181"/>
                <a:gd name="T2" fmla="*/ 90 w 136"/>
                <a:gd name="T3" fmla="*/ 90 h 181"/>
                <a:gd name="T4" fmla="*/ 136 w 136"/>
                <a:gd name="T5" fmla="*/ 181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0" y="0"/>
                  </a:moveTo>
                  <a:cubicBezTo>
                    <a:pt x="33" y="30"/>
                    <a:pt x="67" y="60"/>
                    <a:pt x="90" y="90"/>
                  </a:cubicBezTo>
                  <a:cubicBezTo>
                    <a:pt x="113" y="120"/>
                    <a:pt x="124" y="150"/>
                    <a:pt x="13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sysDot"/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grpSp>
          <p:nvGrpSpPr>
            <p:cNvPr id="22" name="Group 87"/>
            <p:cNvGrpSpPr>
              <a:grpSpLocks/>
            </p:cNvGrpSpPr>
            <p:nvPr/>
          </p:nvGrpSpPr>
          <p:grpSpPr bwMode="auto">
            <a:xfrm>
              <a:off x="1338" y="2931"/>
              <a:ext cx="393" cy="205"/>
              <a:chOff x="521" y="2110"/>
              <a:chExt cx="454" cy="267"/>
            </a:xfrm>
          </p:grpSpPr>
          <p:sp>
            <p:nvSpPr>
              <p:cNvPr id="227491" name="Oval 88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92" name="Oval 89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27356" name="Freeform 90"/>
          <p:cNvSpPr>
            <a:spLocks/>
          </p:cNvSpPr>
          <p:nvPr/>
        </p:nvSpPr>
        <p:spPr bwMode="auto">
          <a:xfrm>
            <a:off x="1192213" y="2420938"/>
            <a:ext cx="552450" cy="2087562"/>
          </a:xfrm>
          <a:custGeom>
            <a:avLst/>
            <a:gdLst>
              <a:gd name="T0" fmla="*/ 2147483647 w 348"/>
              <a:gd name="T1" fmla="*/ 0 h 1315"/>
              <a:gd name="T2" fmla="*/ 2147483647 w 348"/>
              <a:gd name="T3" fmla="*/ 2147483647 h 1315"/>
              <a:gd name="T4" fmla="*/ 2147483647 w 348"/>
              <a:gd name="T5" fmla="*/ 2147483647 h 1315"/>
              <a:gd name="T6" fmla="*/ 0 60000 65536"/>
              <a:gd name="T7" fmla="*/ 0 60000 65536"/>
              <a:gd name="T8" fmla="*/ 0 60000 65536"/>
              <a:gd name="T9" fmla="*/ 0 w 348"/>
              <a:gd name="T10" fmla="*/ 0 h 1315"/>
              <a:gd name="T11" fmla="*/ 348 w 348"/>
              <a:gd name="T12" fmla="*/ 1315 h 13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8" h="1315">
                <a:moveTo>
                  <a:pt x="167" y="0"/>
                </a:moveTo>
                <a:cubicBezTo>
                  <a:pt x="83" y="253"/>
                  <a:pt x="0" y="507"/>
                  <a:pt x="30" y="726"/>
                </a:cubicBezTo>
                <a:cubicBezTo>
                  <a:pt x="60" y="945"/>
                  <a:pt x="204" y="1130"/>
                  <a:pt x="348" y="131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</a:endParaRPr>
          </a:p>
        </p:txBody>
      </p:sp>
      <p:grpSp>
        <p:nvGrpSpPr>
          <p:cNvPr id="23" name="Group 91"/>
          <p:cNvGrpSpPr>
            <a:grpSpLocks/>
          </p:cNvGrpSpPr>
          <p:nvPr/>
        </p:nvGrpSpPr>
        <p:grpSpPr bwMode="auto">
          <a:xfrm>
            <a:off x="642938" y="4489450"/>
            <a:ext cx="2663825" cy="1190625"/>
            <a:chOff x="743" y="2931"/>
            <a:chExt cx="1678" cy="750"/>
          </a:xfrm>
        </p:grpSpPr>
        <p:grpSp>
          <p:nvGrpSpPr>
            <p:cNvPr id="24" name="Group 92"/>
            <p:cNvGrpSpPr>
              <a:grpSpLocks/>
            </p:cNvGrpSpPr>
            <p:nvPr/>
          </p:nvGrpSpPr>
          <p:grpSpPr bwMode="auto">
            <a:xfrm>
              <a:off x="879" y="3489"/>
              <a:ext cx="272" cy="192"/>
              <a:chOff x="748" y="2313"/>
              <a:chExt cx="272" cy="192"/>
            </a:xfrm>
          </p:grpSpPr>
          <p:sp>
            <p:nvSpPr>
              <p:cNvPr id="227472" name="Oval 93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73" name="Text Box 94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25" name="Group 95"/>
            <p:cNvGrpSpPr>
              <a:grpSpLocks/>
            </p:cNvGrpSpPr>
            <p:nvPr/>
          </p:nvGrpSpPr>
          <p:grpSpPr bwMode="auto">
            <a:xfrm>
              <a:off x="1060" y="3307"/>
              <a:ext cx="272" cy="192"/>
              <a:chOff x="1109" y="2347"/>
              <a:chExt cx="272" cy="192"/>
            </a:xfrm>
          </p:grpSpPr>
          <p:sp>
            <p:nvSpPr>
              <p:cNvPr id="227470" name="Oval 96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71" name="Text Box 97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26" name="Group 98"/>
            <p:cNvGrpSpPr>
              <a:grpSpLocks/>
            </p:cNvGrpSpPr>
            <p:nvPr/>
          </p:nvGrpSpPr>
          <p:grpSpPr bwMode="auto">
            <a:xfrm>
              <a:off x="1196" y="3489"/>
              <a:ext cx="272" cy="192"/>
              <a:chOff x="1431" y="2274"/>
              <a:chExt cx="272" cy="192"/>
            </a:xfrm>
          </p:grpSpPr>
          <p:sp>
            <p:nvSpPr>
              <p:cNvPr id="227468" name="Oval 99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69" name="Text Box 100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27" name="Group 101"/>
            <p:cNvGrpSpPr>
              <a:grpSpLocks/>
            </p:cNvGrpSpPr>
            <p:nvPr/>
          </p:nvGrpSpPr>
          <p:grpSpPr bwMode="auto">
            <a:xfrm>
              <a:off x="1378" y="3307"/>
              <a:ext cx="272" cy="192"/>
              <a:chOff x="2472" y="74"/>
              <a:chExt cx="272" cy="192"/>
            </a:xfrm>
          </p:grpSpPr>
          <p:sp>
            <p:nvSpPr>
              <p:cNvPr id="227466" name="Oval 102"/>
              <p:cNvSpPr>
                <a:spLocks noChangeArrowheads="1"/>
              </p:cNvSpPr>
              <p:nvPr/>
            </p:nvSpPr>
            <p:spPr bwMode="auto">
              <a:xfrm>
                <a:off x="2472" y="94"/>
                <a:ext cx="272" cy="148"/>
              </a:xfrm>
              <a:prstGeom prst="ellipse">
                <a:avLst/>
              </a:prstGeom>
              <a:solidFill>
                <a:srgbClr val="CC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67" name="Text Box 103"/>
              <p:cNvSpPr txBox="1">
                <a:spLocks noChangeArrowheads="1"/>
              </p:cNvSpPr>
              <p:nvPr/>
            </p:nvSpPr>
            <p:spPr bwMode="auto">
              <a:xfrm>
                <a:off x="2490" y="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c4</a:t>
                </a:r>
              </a:p>
            </p:txBody>
          </p:sp>
        </p:grpSp>
        <p:grpSp>
          <p:nvGrpSpPr>
            <p:cNvPr id="28" name="Group 104"/>
            <p:cNvGrpSpPr>
              <a:grpSpLocks/>
            </p:cNvGrpSpPr>
            <p:nvPr/>
          </p:nvGrpSpPr>
          <p:grpSpPr bwMode="auto">
            <a:xfrm>
              <a:off x="1514" y="3489"/>
              <a:ext cx="272" cy="192"/>
              <a:chOff x="2608" y="210"/>
              <a:chExt cx="272" cy="192"/>
            </a:xfrm>
          </p:grpSpPr>
          <p:sp>
            <p:nvSpPr>
              <p:cNvPr id="227464" name="Oval 105"/>
              <p:cNvSpPr>
                <a:spLocks noChangeArrowheads="1"/>
              </p:cNvSpPr>
              <p:nvPr/>
            </p:nvSpPr>
            <p:spPr bwMode="auto">
              <a:xfrm>
                <a:off x="2608" y="230"/>
                <a:ext cx="272" cy="148"/>
              </a:xfrm>
              <a:prstGeom prst="ellipse">
                <a:avLst/>
              </a:prstGeom>
              <a:solidFill>
                <a:srgbClr val="FF99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65" name="Text Box 106"/>
              <p:cNvSpPr txBox="1">
                <a:spLocks noChangeArrowheads="1"/>
              </p:cNvSpPr>
              <p:nvPr/>
            </p:nvSpPr>
            <p:spPr bwMode="auto">
              <a:xfrm>
                <a:off x="2626" y="210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c5</a:t>
                </a:r>
              </a:p>
            </p:txBody>
          </p:sp>
        </p:grpSp>
        <p:grpSp>
          <p:nvGrpSpPr>
            <p:cNvPr id="29" name="Group 107"/>
            <p:cNvGrpSpPr>
              <a:grpSpLocks/>
            </p:cNvGrpSpPr>
            <p:nvPr/>
          </p:nvGrpSpPr>
          <p:grpSpPr bwMode="auto">
            <a:xfrm>
              <a:off x="1695" y="3307"/>
              <a:ext cx="272" cy="192"/>
              <a:chOff x="3334" y="144"/>
              <a:chExt cx="272" cy="192"/>
            </a:xfrm>
          </p:grpSpPr>
          <p:sp>
            <p:nvSpPr>
              <p:cNvPr id="227462" name="Oval 108"/>
              <p:cNvSpPr>
                <a:spLocks noChangeArrowheads="1"/>
              </p:cNvSpPr>
              <p:nvPr/>
            </p:nvSpPr>
            <p:spPr bwMode="auto">
              <a:xfrm>
                <a:off x="3334" y="164"/>
                <a:ext cx="272" cy="148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63" name="Text Box 109"/>
              <p:cNvSpPr txBox="1">
                <a:spLocks noChangeArrowheads="1"/>
              </p:cNvSpPr>
              <p:nvPr/>
            </p:nvSpPr>
            <p:spPr bwMode="auto">
              <a:xfrm>
                <a:off x="3357" y="144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c6</a:t>
                </a:r>
              </a:p>
            </p:txBody>
          </p:sp>
        </p:grpSp>
        <p:grpSp>
          <p:nvGrpSpPr>
            <p:cNvPr id="30" name="Group 110"/>
            <p:cNvGrpSpPr>
              <a:grpSpLocks/>
            </p:cNvGrpSpPr>
            <p:nvPr/>
          </p:nvGrpSpPr>
          <p:grpSpPr bwMode="auto">
            <a:xfrm>
              <a:off x="1831" y="3489"/>
              <a:ext cx="272" cy="192"/>
              <a:chOff x="4604" y="326"/>
              <a:chExt cx="272" cy="192"/>
            </a:xfrm>
          </p:grpSpPr>
          <p:sp>
            <p:nvSpPr>
              <p:cNvPr id="227460" name="Oval 111"/>
              <p:cNvSpPr>
                <a:spLocks noChangeArrowheads="1"/>
              </p:cNvSpPr>
              <p:nvPr/>
            </p:nvSpPr>
            <p:spPr bwMode="auto">
              <a:xfrm>
                <a:off x="4604" y="346"/>
                <a:ext cx="272" cy="148"/>
              </a:xfrm>
              <a:prstGeom prst="ellipse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61" name="Text Box 112"/>
              <p:cNvSpPr txBox="1">
                <a:spLocks noChangeArrowheads="1"/>
              </p:cNvSpPr>
              <p:nvPr/>
            </p:nvSpPr>
            <p:spPr bwMode="auto">
              <a:xfrm>
                <a:off x="4627" y="326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c7</a:t>
                </a:r>
              </a:p>
            </p:txBody>
          </p:sp>
        </p:grpSp>
        <p:grpSp>
          <p:nvGrpSpPr>
            <p:cNvPr id="31" name="Group 113"/>
            <p:cNvGrpSpPr>
              <a:grpSpLocks/>
            </p:cNvGrpSpPr>
            <p:nvPr/>
          </p:nvGrpSpPr>
          <p:grpSpPr bwMode="auto">
            <a:xfrm>
              <a:off x="2013" y="3307"/>
              <a:ext cx="272" cy="192"/>
              <a:chOff x="4740" y="467"/>
              <a:chExt cx="272" cy="192"/>
            </a:xfrm>
          </p:grpSpPr>
          <p:sp>
            <p:nvSpPr>
              <p:cNvPr id="227458" name="Oval 114"/>
              <p:cNvSpPr>
                <a:spLocks noChangeArrowheads="1"/>
              </p:cNvSpPr>
              <p:nvPr/>
            </p:nvSpPr>
            <p:spPr bwMode="auto">
              <a:xfrm>
                <a:off x="4740" y="482"/>
                <a:ext cx="272" cy="14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59" name="Text Box 115"/>
              <p:cNvSpPr txBox="1">
                <a:spLocks noChangeArrowheads="1"/>
              </p:cNvSpPr>
              <p:nvPr/>
            </p:nvSpPr>
            <p:spPr bwMode="auto">
              <a:xfrm>
                <a:off x="4764" y="467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c8</a:t>
                </a:r>
              </a:p>
            </p:txBody>
          </p:sp>
        </p:grpSp>
        <p:grpSp>
          <p:nvGrpSpPr>
            <p:cNvPr id="227360" name="Group 116"/>
            <p:cNvGrpSpPr>
              <a:grpSpLocks/>
            </p:cNvGrpSpPr>
            <p:nvPr/>
          </p:nvGrpSpPr>
          <p:grpSpPr bwMode="auto">
            <a:xfrm>
              <a:off x="743" y="3307"/>
              <a:ext cx="272" cy="192"/>
              <a:chOff x="4876" y="623"/>
              <a:chExt cx="272" cy="192"/>
            </a:xfrm>
          </p:grpSpPr>
          <p:sp>
            <p:nvSpPr>
              <p:cNvPr id="227456" name="Oval 117"/>
              <p:cNvSpPr>
                <a:spLocks noChangeArrowheads="1"/>
              </p:cNvSpPr>
              <p:nvPr/>
            </p:nvSpPr>
            <p:spPr bwMode="auto">
              <a:xfrm>
                <a:off x="4876" y="638"/>
                <a:ext cx="272" cy="148"/>
              </a:xfrm>
              <a:prstGeom prst="ellipse">
                <a:avLst/>
              </a:prstGeom>
              <a:solidFill>
                <a:srgbClr val="99CC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57" name="Text Box 118"/>
              <p:cNvSpPr txBox="1">
                <a:spLocks noChangeArrowheads="1"/>
              </p:cNvSpPr>
              <p:nvPr/>
            </p:nvSpPr>
            <p:spPr bwMode="auto">
              <a:xfrm>
                <a:off x="4900" y="62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c0</a:t>
                </a:r>
              </a:p>
            </p:txBody>
          </p:sp>
        </p:grpSp>
        <p:grpSp>
          <p:nvGrpSpPr>
            <p:cNvPr id="227361" name="Group 119"/>
            <p:cNvGrpSpPr>
              <a:grpSpLocks/>
            </p:cNvGrpSpPr>
            <p:nvPr/>
          </p:nvGrpSpPr>
          <p:grpSpPr bwMode="auto">
            <a:xfrm>
              <a:off x="2149" y="3489"/>
              <a:ext cx="272" cy="192"/>
              <a:chOff x="5193" y="693"/>
              <a:chExt cx="272" cy="192"/>
            </a:xfrm>
          </p:grpSpPr>
          <p:sp>
            <p:nvSpPr>
              <p:cNvPr id="227454" name="Oval 120"/>
              <p:cNvSpPr>
                <a:spLocks noChangeArrowheads="1"/>
              </p:cNvSpPr>
              <p:nvPr/>
            </p:nvSpPr>
            <p:spPr bwMode="auto">
              <a:xfrm>
                <a:off x="5193" y="709"/>
                <a:ext cx="272" cy="148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55" name="Text Box 121"/>
              <p:cNvSpPr txBox="1">
                <a:spLocks noChangeArrowheads="1"/>
              </p:cNvSpPr>
              <p:nvPr/>
            </p:nvSpPr>
            <p:spPr bwMode="auto">
              <a:xfrm>
                <a:off x="5218" y="69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>
                    <a:solidFill>
                      <a:srgbClr val="000000"/>
                    </a:solidFill>
                    <a:latin typeface="Courier New" pitchFamily="49" charset="0"/>
                  </a:rPr>
                  <a:t>c9</a:t>
                </a:r>
              </a:p>
            </p:txBody>
          </p:sp>
        </p:grpSp>
        <p:sp>
          <p:nvSpPr>
            <p:cNvPr id="227445" name="Freeform 122"/>
            <p:cNvSpPr>
              <a:spLocks/>
            </p:cNvSpPr>
            <p:nvPr/>
          </p:nvSpPr>
          <p:spPr bwMode="auto">
            <a:xfrm>
              <a:off x="930" y="3022"/>
              <a:ext cx="408" cy="272"/>
            </a:xfrm>
            <a:custGeom>
              <a:avLst/>
              <a:gdLst>
                <a:gd name="T0" fmla="*/ 408 w 408"/>
                <a:gd name="T1" fmla="*/ 0 h 272"/>
                <a:gd name="T2" fmla="*/ 136 w 408"/>
                <a:gd name="T3" fmla="*/ 136 h 272"/>
                <a:gd name="T4" fmla="*/ 0 w 408"/>
                <a:gd name="T5" fmla="*/ 272 h 272"/>
                <a:gd name="T6" fmla="*/ 0 60000 65536"/>
                <a:gd name="T7" fmla="*/ 0 60000 65536"/>
                <a:gd name="T8" fmla="*/ 0 60000 65536"/>
                <a:gd name="T9" fmla="*/ 0 w 408"/>
                <a:gd name="T10" fmla="*/ 0 h 272"/>
                <a:gd name="T11" fmla="*/ 408 w 408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272">
                  <a:moveTo>
                    <a:pt x="408" y="0"/>
                  </a:moveTo>
                  <a:cubicBezTo>
                    <a:pt x="306" y="45"/>
                    <a:pt x="204" y="91"/>
                    <a:pt x="136" y="136"/>
                  </a:cubicBezTo>
                  <a:cubicBezTo>
                    <a:pt x="68" y="181"/>
                    <a:pt x="34" y="226"/>
                    <a:pt x="0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46" name="Freeform 123"/>
            <p:cNvSpPr>
              <a:spLocks/>
            </p:cNvSpPr>
            <p:nvPr/>
          </p:nvSpPr>
          <p:spPr bwMode="auto">
            <a:xfrm>
              <a:off x="1701" y="3022"/>
              <a:ext cx="499" cy="272"/>
            </a:xfrm>
            <a:custGeom>
              <a:avLst/>
              <a:gdLst>
                <a:gd name="T0" fmla="*/ 0 w 499"/>
                <a:gd name="T1" fmla="*/ 0 h 272"/>
                <a:gd name="T2" fmla="*/ 272 w 499"/>
                <a:gd name="T3" fmla="*/ 91 h 272"/>
                <a:gd name="T4" fmla="*/ 499 w 499"/>
                <a:gd name="T5" fmla="*/ 272 h 272"/>
                <a:gd name="T6" fmla="*/ 0 60000 65536"/>
                <a:gd name="T7" fmla="*/ 0 60000 65536"/>
                <a:gd name="T8" fmla="*/ 0 60000 65536"/>
                <a:gd name="T9" fmla="*/ 0 w 499"/>
                <a:gd name="T10" fmla="*/ 0 h 272"/>
                <a:gd name="T11" fmla="*/ 499 w 499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99" h="272">
                  <a:moveTo>
                    <a:pt x="0" y="0"/>
                  </a:moveTo>
                  <a:cubicBezTo>
                    <a:pt x="94" y="23"/>
                    <a:pt x="189" y="46"/>
                    <a:pt x="272" y="91"/>
                  </a:cubicBezTo>
                  <a:cubicBezTo>
                    <a:pt x="355" y="136"/>
                    <a:pt x="427" y="204"/>
                    <a:pt x="499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47" name="Freeform 124"/>
            <p:cNvSpPr>
              <a:spLocks/>
            </p:cNvSpPr>
            <p:nvPr/>
          </p:nvSpPr>
          <p:spPr bwMode="auto">
            <a:xfrm>
              <a:off x="1202" y="3081"/>
              <a:ext cx="169" cy="213"/>
            </a:xfrm>
            <a:custGeom>
              <a:avLst/>
              <a:gdLst>
                <a:gd name="T0" fmla="*/ 261 w 136"/>
                <a:gd name="T1" fmla="*/ 0 h 181"/>
                <a:gd name="T2" fmla="*/ 87 w 136"/>
                <a:gd name="T3" fmla="*/ 147 h 181"/>
                <a:gd name="T4" fmla="*/ 0 w 136"/>
                <a:gd name="T5" fmla="*/ 295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136" y="0"/>
                  </a:moveTo>
                  <a:cubicBezTo>
                    <a:pt x="102" y="30"/>
                    <a:pt x="68" y="60"/>
                    <a:pt x="45" y="90"/>
                  </a:cubicBezTo>
                  <a:cubicBezTo>
                    <a:pt x="22" y="120"/>
                    <a:pt x="11" y="150"/>
                    <a:pt x="0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48" name="Freeform 125"/>
            <p:cNvSpPr>
              <a:spLocks/>
            </p:cNvSpPr>
            <p:nvPr/>
          </p:nvSpPr>
          <p:spPr bwMode="auto">
            <a:xfrm>
              <a:off x="1689" y="3107"/>
              <a:ext cx="226" cy="181"/>
            </a:xfrm>
            <a:custGeom>
              <a:avLst/>
              <a:gdLst>
                <a:gd name="T0" fmla="*/ 0 w 226"/>
                <a:gd name="T1" fmla="*/ 0 h 181"/>
                <a:gd name="T2" fmla="*/ 136 w 226"/>
                <a:gd name="T3" fmla="*/ 90 h 181"/>
                <a:gd name="T4" fmla="*/ 226 w 226"/>
                <a:gd name="T5" fmla="*/ 181 h 181"/>
                <a:gd name="T6" fmla="*/ 0 60000 65536"/>
                <a:gd name="T7" fmla="*/ 0 60000 65536"/>
                <a:gd name="T8" fmla="*/ 0 60000 65536"/>
                <a:gd name="T9" fmla="*/ 0 w 226"/>
                <a:gd name="T10" fmla="*/ 0 h 181"/>
                <a:gd name="T11" fmla="*/ 226 w 22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" h="181">
                  <a:moveTo>
                    <a:pt x="0" y="0"/>
                  </a:moveTo>
                  <a:cubicBezTo>
                    <a:pt x="49" y="30"/>
                    <a:pt x="98" y="60"/>
                    <a:pt x="136" y="90"/>
                  </a:cubicBezTo>
                  <a:cubicBezTo>
                    <a:pt x="174" y="120"/>
                    <a:pt x="200" y="150"/>
                    <a:pt x="22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49" name="Freeform 126"/>
            <p:cNvSpPr>
              <a:spLocks/>
            </p:cNvSpPr>
            <p:nvPr/>
          </p:nvSpPr>
          <p:spPr bwMode="auto">
            <a:xfrm>
              <a:off x="1422" y="3113"/>
              <a:ext cx="52" cy="181"/>
            </a:xfrm>
            <a:custGeom>
              <a:avLst/>
              <a:gdLst>
                <a:gd name="T0" fmla="*/ 52 w 52"/>
                <a:gd name="T1" fmla="*/ 0 h 181"/>
                <a:gd name="T2" fmla="*/ 7 w 52"/>
                <a:gd name="T3" fmla="*/ 90 h 181"/>
                <a:gd name="T4" fmla="*/ 7 w 52"/>
                <a:gd name="T5" fmla="*/ 181 h 181"/>
                <a:gd name="T6" fmla="*/ 0 60000 65536"/>
                <a:gd name="T7" fmla="*/ 0 60000 65536"/>
                <a:gd name="T8" fmla="*/ 0 60000 65536"/>
                <a:gd name="T9" fmla="*/ 0 w 52"/>
                <a:gd name="T10" fmla="*/ 0 h 181"/>
                <a:gd name="T11" fmla="*/ 52 w 52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" h="181">
                  <a:moveTo>
                    <a:pt x="52" y="0"/>
                  </a:moveTo>
                  <a:cubicBezTo>
                    <a:pt x="33" y="30"/>
                    <a:pt x="14" y="60"/>
                    <a:pt x="7" y="90"/>
                  </a:cubicBezTo>
                  <a:cubicBezTo>
                    <a:pt x="0" y="120"/>
                    <a:pt x="3" y="150"/>
                    <a:pt x="7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50" name="Freeform 127"/>
            <p:cNvSpPr>
              <a:spLocks/>
            </p:cNvSpPr>
            <p:nvPr/>
          </p:nvSpPr>
          <p:spPr bwMode="auto">
            <a:xfrm>
              <a:off x="1565" y="3113"/>
              <a:ext cx="136" cy="181"/>
            </a:xfrm>
            <a:custGeom>
              <a:avLst/>
              <a:gdLst>
                <a:gd name="T0" fmla="*/ 0 w 136"/>
                <a:gd name="T1" fmla="*/ 0 h 181"/>
                <a:gd name="T2" fmla="*/ 90 w 136"/>
                <a:gd name="T3" fmla="*/ 90 h 181"/>
                <a:gd name="T4" fmla="*/ 136 w 136"/>
                <a:gd name="T5" fmla="*/ 181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0" y="0"/>
                  </a:moveTo>
                  <a:cubicBezTo>
                    <a:pt x="33" y="30"/>
                    <a:pt x="67" y="60"/>
                    <a:pt x="90" y="90"/>
                  </a:cubicBezTo>
                  <a:cubicBezTo>
                    <a:pt x="113" y="120"/>
                    <a:pt x="124" y="150"/>
                    <a:pt x="13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sysDot"/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grpSp>
          <p:nvGrpSpPr>
            <p:cNvPr id="227362" name="Group 128"/>
            <p:cNvGrpSpPr>
              <a:grpSpLocks/>
            </p:cNvGrpSpPr>
            <p:nvPr/>
          </p:nvGrpSpPr>
          <p:grpSpPr bwMode="auto">
            <a:xfrm>
              <a:off x="1338" y="2931"/>
              <a:ext cx="393" cy="205"/>
              <a:chOff x="521" y="2110"/>
              <a:chExt cx="454" cy="267"/>
            </a:xfrm>
          </p:grpSpPr>
          <p:sp>
            <p:nvSpPr>
              <p:cNvPr id="227452" name="Oval 129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53" name="Oval 130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27363" name="Group 131"/>
          <p:cNvGrpSpPr>
            <a:grpSpLocks/>
          </p:cNvGrpSpPr>
          <p:nvPr/>
        </p:nvGrpSpPr>
        <p:grpSpPr bwMode="auto">
          <a:xfrm>
            <a:off x="2041525" y="2679700"/>
            <a:ext cx="2808288" cy="655638"/>
            <a:chOff x="1286" y="1675"/>
            <a:chExt cx="1769" cy="413"/>
          </a:xfrm>
        </p:grpSpPr>
        <p:sp>
          <p:nvSpPr>
            <p:cNvPr id="227425" name="AutoShape 132"/>
            <p:cNvSpPr>
              <a:spLocks noChangeArrowheads="1"/>
            </p:cNvSpPr>
            <p:nvPr/>
          </p:nvSpPr>
          <p:spPr bwMode="auto">
            <a:xfrm>
              <a:off x="1286" y="1675"/>
              <a:ext cx="1769" cy="40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426" name="Line 133"/>
            <p:cNvSpPr>
              <a:spLocks noChangeShapeType="1"/>
            </p:cNvSpPr>
            <p:nvPr/>
          </p:nvSpPr>
          <p:spPr bwMode="auto">
            <a:xfrm>
              <a:off x="1481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27" name="Line 134"/>
            <p:cNvSpPr>
              <a:spLocks noChangeShapeType="1"/>
            </p:cNvSpPr>
            <p:nvPr/>
          </p:nvSpPr>
          <p:spPr bwMode="auto">
            <a:xfrm>
              <a:off x="1667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28" name="Line 135"/>
            <p:cNvSpPr>
              <a:spLocks noChangeShapeType="1"/>
            </p:cNvSpPr>
            <p:nvPr/>
          </p:nvSpPr>
          <p:spPr bwMode="auto">
            <a:xfrm>
              <a:off x="1854" y="1677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29" name="Line 136"/>
            <p:cNvSpPr>
              <a:spLocks noChangeShapeType="1"/>
            </p:cNvSpPr>
            <p:nvPr/>
          </p:nvSpPr>
          <p:spPr bwMode="auto">
            <a:xfrm>
              <a:off x="2024" y="1680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30" name="Line 137"/>
            <p:cNvSpPr>
              <a:spLocks noChangeShapeType="1"/>
            </p:cNvSpPr>
            <p:nvPr/>
          </p:nvSpPr>
          <p:spPr bwMode="auto">
            <a:xfrm>
              <a:off x="2192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31" name="Line 138"/>
            <p:cNvSpPr>
              <a:spLocks noChangeShapeType="1"/>
            </p:cNvSpPr>
            <p:nvPr/>
          </p:nvSpPr>
          <p:spPr bwMode="auto">
            <a:xfrm>
              <a:off x="2352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32" name="Line 139"/>
            <p:cNvSpPr>
              <a:spLocks noChangeShapeType="1"/>
            </p:cNvSpPr>
            <p:nvPr/>
          </p:nvSpPr>
          <p:spPr bwMode="auto">
            <a:xfrm>
              <a:off x="2512" y="1676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33" name="Line 140"/>
            <p:cNvSpPr>
              <a:spLocks noChangeShapeType="1"/>
            </p:cNvSpPr>
            <p:nvPr/>
          </p:nvSpPr>
          <p:spPr bwMode="auto">
            <a:xfrm>
              <a:off x="2693" y="1680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7434" name="Line 141"/>
            <p:cNvSpPr>
              <a:spLocks noChangeShapeType="1"/>
            </p:cNvSpPr>
            <p:nvPr/>
          </p:nvSpPr>
          <p:spPr bwMode="auto">
            <a:xfrm>
              <a:off x="2871" y="1678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grpSp>
        <p:nvGrpSpPr>
          <p:cNvPr id="227364" name="Group 142"/>
          <p:cNvGrpSpPr>
            <a:grpSpLocks/>
          </p:cNvGrpSpPr>
          <p:nvPr/>
        </p:nvGrpSpPr>
        <p:grpSpPr bwMode="auto">
          <a:xfrm>
            <a:off x="2314575" y="2997200"/>
            <a:ext cx="431800" cy="304800"/>
            <a:chOff x="748" y="2313"/>
            <a:chExt cx="272" cy="192"/>
          </a:xfrm>
        </p:grpSpPr>
        <p:sp>
          <p:nvSpPr>
            <p:cNvPr id="227423" name="Oval 143"/>
            <p:cNvSpPr>
              <a:spLocks noChangeArrowheads="1"/>
            </p:cNvSpPr>
            <p:nvPr/>
          </p:nvSpPr>
          <p:spPr bwMode="auto">
            <a:xfrm>
              <a:off x="748" y="2333"/>
              <a:ext cx="272" cy="14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424" name="Text Box 144"/>
            <p:cNvSpPr txBox="1">
              <a:spLocks noChangeArrowheads="1"/>
            </p:cNvSpPr>
            <p:nvPr/>
          </p:nvSpPr>
          <p:spPr bwMode="auto">
            <a:xfrm>
              <a:off x="769" y="2313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latin typeface="Courier New" pitchFamily="49" charset="0"/>
                </a:rPr>
                <a:t>c1</a:t>
              </a:r>
            </a:p>
          </p:txBody>
        </p:sp>
      </p:grpSp>
      <p:grpSp>
        <p:nvGrpSpPr>
          <p:cNvPr id="227365" name="Group 145"/>
          <p:cNvGrpSpPr>
            <a:grpSpLocks/>
          </p:cNvGrpSpPr>
          <p:nvPr/>
        </p:nvGrpSpPr>
        <p:grpSpPr bwMode="auto">
          <a:xfrm>
            <a:off x="2601913" y="2708275"/>
            <a:ext cx="431800" cy="304800"/>
            <a:chOff x="1109" y="2347"/>
            <a:chExt cx="272" cy="192"/>
          </a:xfrm>
        </p:grpSpPr>
        <p:sp>
          <p:nvSpPr>
            <p:cNvPr id="227421" name="Oval 146"/>
            <p:cNvSpPr>
              <a:spLocks noChangeArrowheads="1"/>
            </p:cNvSpPr>
            <p:nvPr/>
          </p:nvSpPr>
          <p:spPr bwMode="auto">
            <a:xfrm>
              <a:off x="1109" y="2367"/>
              <a:ext cx="272" cy="148"/>
            </a:xfrm>
            <a:prstGeom prst="ellipse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422" name="Text Box 147"/>
            <p:cNvSpPr txBox="1">
              <a:spLocks noChangeArrowheads="1"/>
            </p:cNvSpPr>
            <p:nvPr/>
          </p:nvSpPr>
          <p:spPr bwMode="auto">
            <a:xfrm>
              <a:off x="1130" y="2347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latin typeface="Courier New" pitchFamily="49" charset="0"/>
                </a:rPr>
                <a:t>c2</a:t>
              </a:r>
            </a:p>
          </p:txBody>
        </p:sp>
      </p:grpSp>
      <p:grpSp>
        <p:nvGrpSpPr>
          <p:cNvPr id="227366" name="Group 148"/>
          <p:cNvGrpSpPr>
            <a:grpSpLocks/>
          </p:cNvGrpSpPr>
          <p:nvPr/>
        </p:nvGrpSpPr>
        <p:grpSpPr bwMode="auto">
          <a:xfrm>
            <a:off x="2817813" y="2997200"/>
            <a:ext cx="431800" cy="304800"/>
            <a:chOff x="1431" y="2274"/>
            <a:chExt cx="272" cy="192"/>
          </a:xfrm>
        </p:grpSpPr>
        <p:sp>
          <p:nvSpPr>
            <p:cNvPr id="227419" name="Oval 149"/>
            <p:cNvSpPr>
              <a:spLocks noChangeArrowheads="1"/>
            </p:cNvSpPr>
            <p:nvPr/>
          </p:nvSpPr>
          <p:spPr bwMode="auto">
            <a:xfrm>
              <a:off x="1431" y="2294"/>
              <a:ext cx="272" cy="14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420" name="Text Box 150"/>
            <p:cNvSpPr txBox="1">
              <a:spLocks noChangeArrowheads="1"/>
            </p:cNvSpPr>
            <p:nvPr/>
          </p:nvSpPr>
          <p:spPr bwMode="auto">
            <a:xfrm>
              <a:off x="1449" y="227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latin typeface="Courier New" pitchFamily="49" charset="0"/>
                </a:rPr>
                <a:t>c3</a:t>
              </a:r>
            </a:p>
          </p:txBody>
        </p:sp>
      </p:grpSp>
      <p:grpSp>
        <p:nvGrpSpPr>
          <p:cNvPr id="227367" name="Group 151"/>
          <p:cNvGrpSpPr>
            <a:grpSpLocks/>
          </p:cNvGrpSpPr>
          <p:nvPr/>
        </p:nvGrpSpPr>
        <p:grpSpPr bwMode="auto">
          <a:xfrm>
            <a:off x="3106738" y="2708275"/>
            <a:ext cx="431800" cy="304800"/>
            <a:chOff x="2472" y="74"/>
            <a:chExt cx="272" cy="192"/>
          </a:xfrm>
        </p:grpSpPr>
        <p:sp>
          <p:nvSpPr>
            <p:cNvPr id="227417" name="Oval 152"/>
            <p:cNvSpPr>
              <a:spLocks noChangeArrowheads="1"/>
            </p:cNvSpPr>
            <p:nvPr/>
          </p:nvSpPr>
          <p:spPr bwMode="auto">
            <a:xfrm>
              <a:off x="2472" y="94"/>
              <a:ext cx="272" cy="148"/>
            </a:xfrm>
            <a:prstGeom prst="ellipse">
              <a:avLst/>
            </a:prstGeom>
            <a:solidFill>
              <a:srgbClr val="CCFF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418" name="Text Box 153"/>
            <p:cNvSpPr txBox="1">
              <a:spLocks noChangeArrowheads="1"/>
            </p:cNvSpPr>
            <p:nvPr/>
          </p:nvSpPr>
          <p:spPr bwMode="auto">
            <a:xfrm>
              <a:off x="2490" y="7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latin typeface="Courier New" pitchFamily="49" charset="0"/>
                </a:rPr>
                <a:t>c4</a:t>
              </a:r>
            </a:p>
          </p:txBody>
        </p:sp>
      </p:grpSp>
      <p:grpSp>
        <p:nvGrpSpPr>
          <p:cNvPr id="227368" name="Group 154"/>
          <p:cNvGrpSpPr>
            <a:grpSpLocks/>
          </p:cNvGrpSpPr>
          <p:nvPr/>
        </p:nvGrpSpPr>
        <p:grpSpPr bwMode="auto">
          <a:xfrm>
            <a:off x="3322638" y="2997200"/>
            <a:ext cx="431800" cy="304800"/>
            <a:chOff x="2608" y="210"/>
            <a:chExt cx="272" cy="192"/>
          </a:xfrm>
        </p:grpSpPr>
        <p:sp>
          <p:nvSpPr>
            <p:cNvPr id="227415" name="Oval 155"/>
            <p:cNvSpPr>
              <a:spLocks noChangeArrowheads="1"/>
            </p:cNvSpPr>
            <p:nvPr/>
          </p:nvSpPr>
          <p:spPr bwMode="auto">
            <a:xfrm>
              <a:off x="2608" y="230"/>
              <a:ext cx="272" cy="148"/>
            </a:xfrm>
            <a:prstGeom prst="ellipse">
              <a:avLst/>
            </a:prstGeom>
            <a:solidFill>
              <a:srgbClr val="FF99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416" name="Text Box 156"/>
            <p:cNvSpPr txBox="1">
              <a:spLocks noChangeArrowheads="1"/>
            </p:cNvSpPr>
            <p:nvPr/>
          </p:nvSpPr>
          <p:spPr bwMode="auto">
            <a:xfrm>
              <a:off x="2626" y="210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latin typeface="Courier New" pitchFamily="49" charset="0"/>
                </a:rPr>
                <a:t>c5</a:t>
              </a:r>
            </a:p>
          </p:txBody>
        </p:sp>
      </p:grpSp>
      <p:grpSp>
        <p:nvGrpSpPr>
          <p:cNvPr id="227371" name="Group 157"/>
          <p:cNvGrpSpPr>
            <a:grpSpLocks/>
          </p:cNvGrpSpPr>
          <p:nvPr/>
        </p:nvGrpSpPr>
        <p:grpSpPr bwMode="auto">
          <a:xfrm>
            <a:off x="3609975" y="2708275"/>
            <a:ext cx="431800" cy="304800"/>
            <a:chOff x="3334" y="144"/>
            <a:chExt cx="272" cy="192"/>
          </a:xfrm>
        </p:grpSpPr>
        <p:sp>
          <p:nvSpPr>
            <p:cNvPr id="227413" name="Oval 158"/>
            <p:cNvSpPr>
              <a:spLocks noChangeArrowheads="1"/>
            </p:cNvSpPr>
            <p:nvPr/>
          </p:nvSpPr>
          <p:spPr bwMode="auto">
            <a:xfrm>
              <a:off x="3334" y="164"/>
              <a:ext cx="272" cy="148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414" name="Text Box 159"/>
            <p:cNvSpPr txBox="1">
              <a:spLocks noChangeArrowheads="1"/>
            </p:cNvSpPr>
            <p:nvPr/>
          </p:nvSpPr>
          <p:spPr bwMode="auto">
            <a:xfrm>
              <a:off x="3358" y="14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latin typeface="Courier New" pitchFamily="49" charset="0"/>
                </a:rPr>
                <a:t>c6</a:t>
              </a:r>
            </a:p>
          </p:txBody>
        </p:sp>
      </p:grpSp>
      <p:grpSp>
        <p:nvGrpSpPr>
          <p:cNvPr id="227372" name="Group 160"/>
          <p:cNvGrpSpPr>
            <a:grpSpLocks/>
          </p:cNvGrpSpPr>
          <p:nvPr/>
        </p:nvGrpSpPr>
        <p:grpSpPr bwMode="auto">
          <a:xfrm>
            <a:off x="3825875" y="2997200"/>
            <a:ext cx="431800" cy="304800"/>
            <a:chOff x="4604" y="326"/>
            <a:chExt cx="272" cy="192"/>
          </a:xfrm>
        </p:grpSpPr>
        <p:sp>
          <p:nvSpPr>
            <p:cNvPr id="227411" name="Oval 161"/>
            <p:cNvSpPr>
              <a:spLocks noChangeArrowheads="1"/>
            </p:cNvSpPr>
            <p:nvPr/>
          </p:nvSpPr>
          <p:spPr bwMode="auto">
            <a:xfrm>
              <a:off x="4604" y="346"/>
              <a:ext cx="272" cy="148"/>
            </a:xfrm>
            <a:prstGeom prst="ellipse">
              <a:avLst/>
            </a:prstGeom>
            <a:solidFill>
              <a:srgbClr val="CC99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412" name="Text Box 162"/>
            <p:cNvSpPr txBox="1">
              <a:spLocks noChangeArrowheads="1"/>
            </p:cNvSpPr>
            <p:nvPr/>
          </p:nvSpPr>
          <p:spPr bwMode="auto">
            <a:xfrm>
              <a:off x="4628" y="326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latin typeface="Courier New" pitchFamily="49" charset="0"/>
                </a:rPr>
                <a:t>c7</a:t>
              </a:r>
            </a:p>
          </p:txBody>
        </p:sp>
      </p:grpSp>
      <p:grpSp>
        <p:nvGrpSpPr>
          <p:cNvPr id="227373" name="Group 163"/>
          <p:cNvGrpSpPr>
            <a:grpSpLocks/>
          </p:cNvGrpSpPr>
          <p:nvPr/>
        </p:nvGrpSpPr>
        <p:grpSpPr bwMode="auto">
          <a:xfrm>
            <a:off x="4114800" y="2708275"/>
            <a:ext cx="431800" cy="304800"/>
            <a:chOff x="4740" y="467"/>
            <a:chExt cx="272" cy="192"/>
          </a:xfrm>
        </p:grpSpPr>
        <p:sp>
          <p:nvSpPr>
            <p:cNvPr id="227409" name="Oval 164"/>
            <p:cNvSpPr>
              <a:spLocks noChangeArrowheads="1"/>
            </p:cNvSpPr>
            <p:nvPr/>
          </p:nvSpPr>
          <p:spPr bwMode="auto">
            <a:xfrm>
              <a:off x="4740" y="482"/>
              <a:ext cx="272" cy="148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410" name="Text Box 165"/>
            <p:cNvSpPr txBox="1">
              <a:spLocks noChangeArrowheads="1"/>
            </p:cNvSpPr>
            <p:nvPr/>
          </p:nvSpPr>
          <p:spPr bwMode="auto">
            <a:xfrm>
              <a:off x="4764" y="467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latin typeface="Courier New" pitchFamily="49" charset="0"/>
                </a:rPr>
                <a:t>c8</a:t>
              </a:r>
            </a:p>
          </p:txBody>
        </p:sp>
      </p:grpSp>
      <p:grpSp>
        <p:nvGrpSpPr>
          <p:cNvPr id="227375" name="Group 166"/>
          <p:cNvGrpSpPr>
            <a:grpSpLocks/>
          </p:cNvGrpSpPr>
          <p:nvPr/>
        </p:nvGrpSpPr>
        <p:grpSpPr bwMode="auto">
          <a:xfrm>
            <a:off x="2098675" y="2708275"/>
            <a:ext cx="431800" cy="304800"/>
            <a:chOff x="4876" y="623"/>
            <a:chExt cx="272" cy="192"/>
          </a:xfrm>
        </p:grpSpPr>
        <p:sp>
          <p:nvSpPr>
            <p:cNvPr id="227407" name="Oval 167"/>
            <p:cNvSpPr>
              <a:spLocks noChangeArrowheads="1"/>
            </p:cNvSpPr>
            <p:nvPr/>
          </p:nvSpPr>
          <p:spPr bwMode="auto">
            <a:xfrm>
              <a:off x="4876" y="638"/>
              <a:ext cx="272" cy="148"/>
            </a:xfrm>
            <a:prstGeom prst="ellipse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408" name="Text Box 168"/>
            <p:cNvSpPr txBox="1">
              <a:spLocks noChangeArrowheads="1"/>
            </p:cNvSpPr>
            <p:nvPr/>
          </p:nvSpPr>
          <p:spPr bwMode="auto">
            <a:xfrm>
              <a:off x="4900" y="623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latin typeface="Courier New" pitchFamily="49" charset="0"/>
                </a:rPr>
                <a:t>c0</a:t>
              </a:r>
            </a:p>
          </p:txBody>
        </p:sp>
      </p:grpSp>
      <p:grpSp>
        <p:nvGrpSpPr>
          <p:cNvPr id="227376" name="Group 169"/>
          <p:cNvGrpSpPr>
            <a:grpSpLocks/>
          </p:cNvGrpSpPr>
          <p:nvPr/>
        </p:nvGrpSpPr>
        <p:grpSpPr bwMode="auto">
          <a:xfrm>
            <a:off x="4330700" y="2997200"/>
            <a:ext cx="431800" cy="304800"/>
            <a:chOff x="5193" y="693"/>
            <a:chExt cx="272" cy="192"/>
          </a:xfrm>
        </p:grpSpPr>
        <p:sp>
          <p:nvSpPr>
            <p:cNvPr id="227405" name="Oval 170"/>
            <p:cNvSpPr>
              <a:spLocks noChangeArrowheads="1"/>
            </p:cNvSpPr>
            <p:nvPr/>
          </p:nvSpPr>
          <p:spPr bwMode="auto">
            <a:xfrm>
              <a:off x="5193" y="709"/>
              <a:ext cx="272" cy="148"/>
            </a:xfrm>
            <a:prstGeom prst="ellips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406" name="Text Box 171"/>
            <p:cNvSpPr txBox="1">
              <a:spLocks noChangeArrowheads="1"/>
            </p:cNvSpPr>
            <p:nvPr/>
          </p:nvSpPr>
          <p:spPr bwMode="auto">
            <a:xfrm>
              <a:off x="5218" y="693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00"/>
                  </a:solidFill>
                  <a:latin typeface="Courier New" pitchFamily="49" charset="0"/>
                </a:rPr>
                <a:t>c9</a:t>
              </a:r>
            </a:p>
          </p:txBody>
        </p:sp>
      </p:grpSp>
      <p:sp>
        <p:nvSpPr>
          <p:cNvPr id="227369" name="Text Box 172"/>
          <p:cNvSpPr txBox="1">
            <a:spLocks noChangeArrowheads="1"/>
          </p:cNvSpPr>
          <p:nvPr/>
        </p:nvSpPr>
        <p:spPr bwMode="auto">
          <a:xfrm>
            <a:off x="5567363" y="1951038"/>
            <a:ext cx="930275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i="1">
                <a:solidFill>
                  <a:srgbClr val="EEECE1"/>
                </a:solidFill>
              </a:rPr>
              <a:t>Slowest</a:t>
            </a:r>
          </a:p>
        </p:txBody>
      </p:sp>
      <p:sp>
        <p:nvSpPr>
          <p:cNvPr id="227370" name="Text Box 173"/>
          <p:cNvSpPr txBox="1">
            <a:spLocks noChangeArrowheads="1"/>
          </p:cNvSpPr>
          <p:nvPr/>
        </p:nvSpPr>
        <p:spPr bwMode="auto">
          <a:xfrm>
            <a:off x="5864225" y="4076700"/>
            <a:ext cx="874713" cy="366713"/>
          </a:xfrm>
          <a:prstGeom prst="rect">
            <a:avLst/>
          </a:prstGeom>
          <a:noFill/>
          <a:ln w="12700" algn="ctr">
            <a:noFill/>
            <a:prstDash val="dash"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i="1">
                <a:solidFill>
                  <a:srgbClr val="EEECE1"/>
                </a:solidFill>
              </a:rPr>
              <a:t>Fastest</a:t>
            </a:r>
          </a:p>
        </p:txBody>
      </p:sp>
      <p:grpSp>
        <p:nvGrpSpPr>
          <p:cNvPr id="227385" name="Group 174"/>
          <p:cNvGrpSpPr>
            <a:grpSpLocks/>
          </p:cNvGrpSpPr>
          <p:nvPr/>
        </p:nvGrpSpPr>
        <p:grpSpPr bwMode="auto">
          <a:xfrm>
            <a:off x="7077075" y="2484438"/>
            <a:ext cx="142875" cy="503237"/>
            <a:chOff x="5353" y="3169"/>
            <a:chExt cx="96" cy="383"/>
          </a:xfrm>
        </p:grpSpPr>
        <p:grpSp>
          <p:nvGrpSpPr>
            <p:cNvPr id="227386" name="Group 175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227401" name="Arc 176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02" name="Arc 177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03" name="Arc 178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04" name="Arc 179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27395" name="Group 180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227397" name="Arc 181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398" name="Arc 182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399" name="Arc 183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400" name="Arc 184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27396" name="Group 185"/>
          <p:cNvGrpSpPr>
            <a:grpSpLocks/>
          </p:cNvGrpSpPr>
          <p:nvPr/>
        </p:nvGrpSpPr>
        <p:grpSpPr bwMode="auto">
          <a:xfrm>
            <a:off x="7092950" y="4108450"/>
            <a:ext cx="142875" cy="503238"/>
            <a:chOff x="5353" y="3169"/>
            <a:chExt cx="96" cy="383"/>
          </a:xfrm>
        </p:grpSpPr>
        <p:grpSp>
          <p:nvGrpSpPr>
            <p:cNvPr id="227435" name="Group 186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227391" name="Arc 187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392" name="Arc 188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393" name="Arc 189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394" name="Arc 190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27436" name="Group 191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227387" name="Arc 192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388" name="Arc 193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389" name="Arc 194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390" name="Arc 195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27437" name="Group 196"/>
          <p:cNvGrpSpPr>
            <a:grpSpLocks/>
          </p:cNvGrpSpPr>
          <p:nvPr/>
        </p:nvGrpSpPr>
        <p:grpSpPr bwMode="auto">
          <a:xfrm>
            <a:off x="7092950" y="5876925"/>
            <a:ext cx="142875" cy="503238"/>
            <a:chOff x="5353" y="3169"/>
            <a:chExt cx="96" cy="383"/>
          </a:xfrm>
        </p:grpSpPr>
        <p:grpSp>
          <p:nvGrpSpPr>
            <p:cNvPr id="227438" name="Group 19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227381" name="Arc 19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382" name="Arc 19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383" name="Arc 20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384" name="Arc 20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27439" name="Group 20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227377" name="Arc 20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378" name="Arc 20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379" name="Arc 20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27380" name="Arc 20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27374" name="Rectangle 207"/>
          <p:cNvSpPr>
            <a:spLocks noChangeArrowheads="1"/>
          </p:cNvSpPr>
          <p:nvPr/>
        </p:nvSpPr>
        <p:spPr bwMode="auto">
          <a:xfrm>
            <a:off x="1806575" y="5911850"/>
            <a:ext cx="1654175" cy="396875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A50021"/>
                </a:solidFill>
                <a:latin typeface="Courier New" pitchFamily="49" charset="0"/>
              </a:rPr>
              <a:t>ag.bar(cg);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C 0.04705 -0.03959 0.0941 -0.07894 0.12066 -0.13681 C 0.14722 -0.19468 0.1533 -0.27084 0.15938 -0.34653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" y="-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C 0.05747 0.04861 0.11511 0.09746 0.204 0.08172 C 0.29289 0.06597 0.41303 -0.01458 0.53334 -0.09514 " pathEditMode="relative" ptsTypes="aaA">
                                      <p:cBhvr>
                                        <p:cTn id="40" dur="2000" fill="hold"/>
                                        <p:tgtEl>
                                          <p:spTgt spid="227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0.00069 C 0.06684 0.07801 0.13368 0.15555 0.21909 0.17083 C 0.30451 0.18611 0.4085 0.13958 0.5125 0.09305 " pathEditMode="relative" ptsTypes="aaA">
                                      <p:cBhvr>
                                        <p:cTn id="42" dur="2000" fill="hold"/>
                                        <p:tgtEl>
                                          <p:spTgt spid="227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C 0.04445 0.15046 0.08906 0.30092 0.16823 0.36782 C 0.2474 0.43472 0.36111 0.41782 0.475 0.40115 " pathEditMode="relative" ptsTypes="aaA">
                                      <p:cBhvr>
                                        <p:cTn id="44" dur="2000" fill="hold"/>
                                        <p:tgtEl>
                                          <p:spTgt spid="227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-0.09167 -0.00116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227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-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7037E-7 L -0.09167 -0.0011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227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-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-0.08385 -0.00116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227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7 L -0.08385 -0.0011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227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40741E-7 L -0.07586 -0.00116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227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-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3.7037E-7 L -0.08108 -0.00116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227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7.40741E-7 L -0.07604 -0.00116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227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66 -0.00116 C -0.02326 0.02894 0.04514 0.05926 0.14497 0.03588 C 0.2448 0.0125 0.37605 -0.06481 0.5073 -0.1419 " pathEditMode="relative" ptsTypes="aaA">
                                      <p:cBhvr>
                                        <p:cTn id="64" dur="2000" fill="hold"/>
                                        <p:tgtEl>
                                          <p:spTgt spid="227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67 -0.00116 C -0.02344 0.10046 0.04479 0.20231 0.1401 0.22477 C 0.23542 0.24722 0.35764 0.19028 0.48004 0.13356 " pathEditMode="relative" rAng="0" ptsTypes="aaA">
                                      <p:cBhvr>
                                        <p:cTn id="66" dur="2000" fill="hold"/>
                                        <p:tgtEl>
                                          <p:spTgt spid="227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12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85 -0.00116 C -0.07014 0.12616 -0.05625 0.2537 0.03333 0.31227 C 0.12292 0.37083 0.28802 0.36042 0.4533 0.35 " pathEditMode="relative" rAng="0" ptsTypes="aaA">
                                      <p:cBhvr>
                                        <p:cTn id="68" dur="2000" fill="hold"/>
                                        <p:tgtEl>
                                          <p:spTgt spid="227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85 -0.00116 L -0.17031 -0.00116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227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86 -0.00116 L -0.1625 -0.00116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227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04 -0.00116 L -0.16267 -0.00116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227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04 -0.00116 L -0.15469 -0.00116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227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2" dur="1000"/>
                                        <p:tgtEl>
                                          <p:spTgt spid="227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003 0.13357 L 0.425 0.13357 " pathEditMode="relative" ptsTypes="AA">
                                      <p:cBhvr>
                                        <p:cTn id="86" dur="1000" fill="hold"/>
                                        <p:tgtEl>
                                          <p:spTgt spid="227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3 0.04097 C -0.11041 0.11829 -0.04253 0.19606 0.05729 0.21296 C 0.15712 0.22986 0.28872 0.18542 0.42049 0.14167 " pathEditMode="relative" rAng="0" ptsTypes="aaA">
                                      <p:cBhvr>
                                        <p:cTn id="88" dur="2000" fill="hold"/>
                                        <p:tgtEl>
                                          <p:spTgt spid="227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9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5 -0.00116 L -0.20191 -0.00116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227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67 -0.00116 L -0.20191 -0.00116 " pathEditMode="relative" rAng="0" ptsTypes="AA">
                                      <p:cBhvr>
                                        <p:cTn id="92" dur="1000" fill="hold"/>
                                        <p:tgtEl>
                                          <p:spTgt spid="227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469 -0.00116 L -0.19409 -0.00116 " pathEditMode="relative" rAng="0" ptsTypes="AA">
                                      <p:cBhvr>
                                        <p:cTn id="94" dur="1000" fill="hold"/>
                                        <p:tgtEl>
                                          <p:spTgt spid="227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7" dur="1000"/>
                                        <p:tgtEl>
                                          <p:spTgt spid="227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0" dur="1000"/>
                                        <p:tgtEl>
                                          <p:spTgt spid="227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5 0.13357 L 0.36979 0.13357 " pathEditMode="relative" rAng="0" ptsTypes="AA">
                                      <p:cBhvr>
                                        <p:cTn id="104" dur="1000" fill="hold"/>
                                        <p:tgtEl>
                                          <p:spTgt spid="227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33 0.35 L 0.39844 0.35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227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" y="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91 -0.00116 C -0.13177 0.08472 -0.06163 0.1706 0.03924 0.18634 C 0.14011 0.20208 0.27188 0.14791 0.40365 0.09375 " pathEditMode="relative" ptsTypes="aaA">
                                      <p:cBhvr>
                                        <p:cTn id="108" dur="2000" fill="hold"/>
                                        <p:tgtEl>
                                          <p:spTgt spid="227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9 -0.00116 C -0.18472 0.14907 -0.16753 0.29954 -0.07361 0.36759 C 0.02032 0.43565 0.1908 0.42153 0.36129 0.40764 " pathEditMode="relative" ptsTypes="aaA">
                                      <p:cBhvr>
                                        <p:cTn id="110" dur="2000" fill="hold"/>
                                        <p:tgtEl>
                                          <p:spTgt spid="227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409 -0.00116 L -0.25712 -0.00139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227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1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5" dur="1000"/>
                                        <p:tgtEl>
                                          <p:spTgt spid="227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139 0.09143 L 0.34931 0.09329 " pathEditMode="relative" rAng="0" ptsTypes="AA">
                                      <p:cBhvr>
                                        <p:cTn id="119" dur="1000" fill="hold"/>
                                        <p:tgtEl>
                                          <p:spTgt spid="227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1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711 -0.00116 C -0.17777 0.08727 -0.09826 0.17592 0.00278 0.19143 C 0.10382 0.20694 0.22657 0.14907 0.34948 0.09143 " pathEditMode="relative" ptsTypes="aaA">
                                      <p:cBhvr>
                                        <p:cTn id="121" dur="1000" fill="hold"/>
                                        <p:tgtEl>
                                          <p:spTgt spid="227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3" dur="1000"/>
                                        <p:tgtEl>
                                          <p:spTgt spid="227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6" dur="1000"/>
                                        <p:tgtEl>
                                          <p:spTgt spid="227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000"/>
                            </p:stCondLst>
                            <p:childTnLst>
                              <p:par>
                                <p:cTn id="1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729 -0.1419 L 0.45174 -0.13773 " pathEditMode="relative" rAng="0" ptsTypes="AA">
                                      <p:cBhvr>
                                        <p:cTn id="130" dur="1000" fill="hold"/>
                                        <p:tgtEl>
                                          <p:spTgt spid="227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2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667 0.39213 L 0.31771 0.39792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227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9000"/>
                            </p:stCondLst>
                            <p:childTnLst>
                              <p:par>
                                <p:cTn id="13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5" dur="1000"/>
                                        <p:tgtEl>
                                          <p:spTgt spid="227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8" dur="1000"/>
                                        <p:tgtEl>
                                          <p:spTgt spid="227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619 0.09144 L 0.29098 0.09144 " pathEditMode="relative" ptsTypes="AA">
                                      <p:cBhvr>
                                        <p:cTn id="142" dur="1000" fill="hold"/>
                                        <p:tgtEl>
                                          <p:spTgt spid="227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5" dur="1000"/>
                                        <p:tgtEl>
                                          <p:spTgt spid="227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8" dur="1000"/>
                                        <p:tgtEl>
                                          <p:spTgt spid="227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EE38E8-9F91-4CBA-A21B-D9F9EA55A060}" type="slidenum">
              <a:rPr lang="fr-BE">
                <a:solidFill>
                  <a:srgbClr val="FFFFFF"/>
                </a:solidFill>
              </a:rPr>
              <a:pPr>
                <a:defRPr/>
              </a:pPr>
              <a:t>32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ACFEDA1A-4EEB-4D2A-A957-EE793FF665A5}" type="slidenum">
              <a:rPr lang="fr-FR" sz="120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819202" name="Rectangle 2"/>
          <p:cNvSpPr>
            <a:spLocks noGrp="1"/>
          </p:cNvSpPr>
          <p:nvPr>
            <p:ph type="ctrTitle" idx="4294967295"/>
          </p:nvPr>
        </p:nvSpPr>
        <p:spPr>
          <a:xfrm>
            <a:off x="495300" y="723900"/>
            <a:ext cx="9144000" cy="5588000"/>
          </a:xfrm>
        </p:spPr>
        <p:txBody>
          <a:bodyPr/>
          <a:lstStyle/>
          <a:p>
            <a:r>
              <a:rPr lang="en-US" sz="6600">
                <a:solidFill>
                  <a:schemeClr val="bg1"/>
                </a:solidFill>
              </a:rPr>
              <a:t>Object-Oriented SPMD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02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Rectangle 2"/>
          <p:cNvSpPr>
            <a:spLocks noGrp="1" noChangeArrowheads="1"/>
          </p:cNvSpPr>
          <p:nvPr>
            <p:ph type="title"/>
          </p:nvPr>
        </p:nvSpPr>
        <p:spPr>
          <a:xfrm>
            <a:off x="445325" y="619013"/>
            <a:ext cx="8229600" cy="1143000"/>
          </a:xfrm>
        </p:spPr>
        <p:txBody>
          <a:bodyPr/>
          <a:lstStyle/>
          <a:p>
            <a:pPr eaLnBrk="1" hangingPunct="1"/>
            <a:r>
              <a:rPr lang="en-US" sz="7200" b="1" dirty="0" smtClean="0">
                <a:solidFill>
                  <a:schemeClr val="bg1"/>
                </a:solidFill>
              </a:rPr>
              <a:t>Key Point</a:t>
            </a:r>
          </a:p>
        </p:txBody>
      </p:sp>
      <p:sp>
        <p:nvSpPr>
          <p:cNvPr id="23757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“MPI and programming languages from the 60’s will not make it”</a:t>
            </a:r>
          </a:p>
          <a:p>
            <a:pPr lvl="1" eaLnBrk="1" hangingPunct="1"/>
            <a:r>
              <a:rPr lang="en-US" b="1" dirty="0" smtClean="0"/>
              <a:t>Jack </a:t>
            </a:r>
            <a:r>
              <a:rPr lang="en-US" b="1" dirty="0" err="1" smtClean="0"/>
              <a:t>Dongarra</a:t>
            </a:r>
            <a:r>
              <a:rPr lang="en-US" b="1" dirty="0" smtClean="0"/>
              <a:t>, </a:t>
            </a:r>
            <a:r>
              <a:rPr lang="en-US" dirty="0" smtClean="0"/>
              <a:t>2/13/2009, </a:t>
            </a:r>
          </a:p>
          <a:p>
            <a:pPr lvl="1" eaLnBrk="1" hangingPunct="1"/>
            <a:r>
              <a:rPr lang="en-US" dirty="0" smtClean="0"/>
              <a:t>Wake Forest University talk</a:t>
            </a:r>
          </a:p>
          <a:p>
            <a:pPr eaLnBrk="1" hangingPunct="1"/>
            <a:r>
              <a:rPr lang="en-US" b="1" dirty="0" smtClean="0"/>
              <a:t>“It is time to get ride of MPI”</a:t>
            </a:r>
          </a:p>
          <a:p>
            <a:pPr lvl="1" eaLnBrk="1" hangingPunct="1"/>
            <a:r>
              <a:rPr lang="en-US" b="1" dirty="0" smtClean="0"/>
              <a:t>Alan Edelman, MIT, </a:t>
            </a:r>
            <a:r>
              <a:rPr lang="en-US" dirty="0" smtClean="0"/>
              <a:t>06/16/2010,</a:t>
            </a:r>
          </a:p>
          <a:p>
            <a:pPr lvl="1" eaLnBrk="1" hangingPunct="1"/>
            <a:r>
              <a:rPr lang="en-US" dirty="0" smtClean="0"/>
              <a:t>ScilabTec’10 Users’ Day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75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75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75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7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7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7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75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75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5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F23814-E43E-4CDD-AD84-0A7DD7614E4D}" type="slidenum">
              <a:rPr lang="fr-BE">
                <a:solidFill>
                  <a:srgbClr val="FFFFFF"/>
                </a:solidFill>
              </a:rPr>
              <a:pPr>
                <a:defRPr/>
              </a:pPr>
              <a:t>34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157" name="Espace réservé du numéro de diapositive 4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BFD8B460-6246-4DB8-A3F1-9B6DC08E7753}" type="slidenum">
              <a:rPr lang="fr-FR" sz="120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fr-FR" sz="1200" dirty="0">
              <a:solidFill>
                <a:srgbClr val="000000"/>
              </a:solidFill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241800" y="2873375"/>
            <a:ext cx="465138" cy="3044825"/>
            <a:chOff x="3006" y="1810"/>
            <a:chExt cx="330" cy="1918"/>
          </a:xfrm>
        </p:grpSpPr>
        <p:sp>
          <p:nvSpPr>
            <p:cNvPr id="3331076" name="Oval 3"/>
            <p:cNvSpPr>
              <a:spLocks noChangeArrowheads="1"/>
            </p:cNvSpPr>
            <p:nvPr/>
          </p:nvSpPr>
          <p:spPr bwMode="auto">
            <a:xfrm>
              <a:off x="3006" y="1810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077" name="Oval 4"/>
            <p:cNvSpPr>
              <a:spLocks noChangeArrowheads="1"/>
            </p:cNvSpPr>
            <p:nvPr/>
          </p:nvSpPr>
          <p:spPr bwMode="auto">
            <a:xfrm>
              <a:off x="3015" y="2644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078" name="Oval 5"/>
            <p:cNvSpPr>
              <a:spLocks noChangeArrowheads="1"/>
            </p:cNvSpPr>
            <p:nvPr/>
          </p:nvSpPr>
          <p:spPr bwMode="auto">
            <a:xfrm>
              <a:off x="3024" y="3472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cxnSp>
        <p:nvCxnSpPr>
          <p:cNvPr id="3331079" name="AutoShape 6"/>
          <p:cNvCxnSpPr>
            <a:cxnSpLocks noChangeShapeType="1"/>
            <a:stCxn id="3331088" idx="5"/>
            <a:endCxn id="3331106" idx="1"/>
          </p:cNvCxnSpPr>
          <p:nvPr/>
        </p:nvCxnSpPr>
        <p:spPr bwMode="auto">
          <a:xfrm>
            <a:off x="1317625" y="3189288"/>
            <a:ext cx="227013" cy="3032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331080" name="Rectangle 7"/>
          <p:cNvSpPr>
            <a:spLocks noGrp="1"/>
          </p:cNvSpPr>
          <p:nvPr>
            <p:ph type="title" idx="4294967295"/>
          </p:nvPr>
        </p:nvSpPr>
        <p:spPr>
          <a:xfrm>
            <a:off x="711200" y="127000"/>
            <a:ext cx="7721600" cy="812800"/>
          </a:xfrm>
        </p:spPr>
        <p:txBody>
          <a:bodyPr/>
          <a:lstStyle/>
          <a:p>
            <a:r>
              <a:rPr lang="en-US"/>
              <a:t>OO SPMD: Object-Oriented SPMD</a:t>
            </a:r>
          </a:p>
        </p:txBody>
      </p:sp>
      <p:sp>
        <p:nvSpPr>
          <p:cNvPr id="3331081" name="Rectangle 8"/>
          <p:cNvSpPr>
            <a:spLocks noChangeArrowheads="1"/>
          </p:cNvSpPr>
          <p:nvPr/>
        </p:nvSpPr>
        <p:spPr bwMode="auto">
          <a:xfrm>
            <a:off x="214313" y="2514600"/>
            <a:ext cx="1944687" cy="16637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849688" y="2489200"/>
            <a:ext cx="1252537" cy="3590925"/>
            <a:chOff x="4416" y="1336"/>
            <a:chExt cx="888" cy="2262"/>
          </a:xfrm>
        </p:grpSpPr>
        <p:sp>
          <p:nvSpPr>
            <p:cNvPr id="3331083" name="Rectangle 10"/>
            <p:cNvSpPr>
              <a:spLocks noChangeArrowheads="1"/>
            </p:cNvSpPr>
            <p:nvPr/>
          </p:nvSpPr>
          <p:spPr bwMode="auto">
            <a:xfrm>
              <a:off x="4416" y="1336"/>
              <a:ext cx="882" cy="76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084" name="Rectangle 11"/>
            <p:cNvSpPr>
              <a:spLocks noChangeArrowheads="1"/>
            </p:cNvSpPr>
            <p:nvPr/>
          </p:nvSpPr>
          <p:spPr bwMode="auto">
            <a:xfrm>
              <a:off x="4416" y="2160"/>
              <a:ext cx="882" cy="76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085" name="Rectangle 12"/>
            <p:cNvSpPr>
              <a:spLocks noChangeArrowheads="1"/>
            </p:cNvSpPr>
            <p:nvPr/>
          </p:nvSpPr>
          <p:spPr bwMode="auto">
            <a:xfrm>
              <a:off x="4422" y="2990"/>
              <a:ext cx="882" cy="60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3331086" name="Oval 13"/>
          <p:cNvSpPr>
            <a:spLocks noChangeArrowheads="1"/>
          </p:cNvSpPr>
          <p:nvPr/>
        </p:nvSpPr>
        <p:spPr bwMode="auto">
          <a:xfrm>
            <a:off x="744538" y="2755900"/>
            <a:ext cx="757237" cy="5715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31087" name="Text Box 14"/>
          <p:cNvSpPr txBox="1">
            <a:spLocks noChangeArrowheads="1"/>
          </p:cNvSpPr>
          <p:nvPr/>
        </p:nvSpPr>
        <p:spPr bwMode="auto">
          <a:xfrm>
            <a:off x="0" y="784225"/>
            <a:ext cx="914400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srgbClr val="000000"/>
                </a:solidFill>
                <a:latin typeface="Courier New" pitchFamily="49" charset="0"/>
              </a:rPr>
              <a:t>   </a:t>
            </a:r>
            <a:r>
              <a:rPr lang="en-US" sz="1600" b="1" smtClean="0">
                <a:solidFill>
                  <a:srgbClr val="000000"/>
                </a:solidFill>
                <a:latin typeface="Courier New" pitchFamily="49" charset="0"/>
              </a:rPr>
              <a:t>A ag =</a:t>
            </a:r>
            <a:r>
              <a:rPr lang="en-US" sz="1600" b="1" smtClean="0">
                <a:solidFill>
                  <a:srgbClr val="FF0000"/>
                </a:solidFill>
                <a:latin typeface="Courier New" pitchFamily="49" charset="0"/>
              </a:rPr>
              <a:t> newSPMDGroup</a:t>
            </a:r>
            <a:r>
              <a:rPr lang="en-US" sz="1600" b="1" smtClean="0">
                <a:solidFill>
                  <a:srgbClr val="000000"/>
                </a:solidFill>
                <a:latin typeface="Courier New" pitchFamily="49" charset="0"/>
              </a:rPr>
              <a:t> (“A”, […], VirtualNode)</a:t>
            </a:r>
          </a:p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ourier New" pitchFamily="49" charset="0"/>
              </a:rPr>
              <a:t>			   </a:t>
            </a:r>
            <a:r>
              <a:rPr lang="en-US" sz="1600" b="1" smtClean="0">
                <a:solidFill>
                  <a:srgbClr val="1F497D"/>
                </a:solidFill>
                <a:latin typeface="Courier New" pitchFamily="49" charset="0"/>
              </a:rPr>
              <a:t>// In each member</a:t>
            </a:r>
            <a:endParaRPr lang="en-US" sz="1600" b="1" smtClean="0">
              <a:solidFill>
                <a:srgbClr val="000000"/>
              </a:solidFill>
              <a:latin typeface="Courier New" pitchFamily="49" charset="0"/>
            </a:endParaRPr>
          </a:p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ourier New" pitchFamily="49" charset="0"/>
              </a:rPr>
              <a:t>			   myGroup.barrier (“2D”); </a:t>
            </a:r>
            <a:r>
              <a:rPr lang="en-US" sz="1600" b="1" smtClean="0">
                <a:solidFill>
                  <a:srgbClr val="1F497D"/>
                </a:solidFill>
                <a:latin typeface="Courier New" pitchFamily="49" charset="0"/>
              </a:rPr>
              <a:t>// Global Barrier</a:t>
            </a:r>
          </a:p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1F497D"/>
                </a:solidFill>
                <a:latin typeface="Courier New" pitchFamily="49" charset="0"/>
              </a:rPr>
              <a:t>			   </a:t>
            </a:r>
            <a:r>
              <a:rPr lang="en-US" sz="1600" b="1" smtClean="0">
                <a:solidFill>
                  <a:srgbClr val="000000"/>
                </a:solidFill>
                <a:latin typeface="Courier New" pitchFamily="49" charset="0"/>
              </a:rPr>
              <a:t>myGroup.barrier (“vertical”); </a:t>
            </a:r>
            <a:r>
              <a:rPr lang="en-US" sz="1600" b="1" smtClean="0">
                <a:solidFill>
                  <a:srgbClr val="1F497D"/>
                </a:solidFill>
                <a:latin typeface="Courier New" pitchFamily="49" charset="0"/>
              </a:rPr>
              <a:t>// Any Barrier</a:t>
            </a:r>
            <a:endParaRPr lang="en-US" sz="1600" b="1" smtClean="0">
              <a:solidFill>
                <a:srgbClr val="000000"/>
              </a:solidFill>
              <a:latin typeface="Courier New" pitchFamily="49" charset="0"/>
            </a:endParaRPr>
          </a:p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ourier New" pitchFamily="49" charset="0"/>
              </a:rPr>
              <a:t>			   myGroup.barrier (“north”,”south”,“east”,“west”);</a:t>
            </a:r>
          </a:p>
        </p:txBody>
      </p:sp>
      <p:sp>
        <p:nvSpPr>
          <p:cNvPr id="3331088" name="Oval 15"/>
          <p:cNvSpPr>
            <a:spLocks noChangeArrowheads="1"/>
          </p:cNvSpPr>
          <p:nvPr/>
        </p:nvSpPr>
        <p:spPr bwMode="auto">
          <a:xfrm>
            <a:off x="1174750" y="3048000"/>
            <a:ext cx="168275" cy="165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5686425" y="2873375"/>
            <a:ext cx="466725" cy="3044825"/>
            <a:chOff x="4030" y="1810"/>
            <a:chExt cx="330" cy="1918"/>
          </a:xfrm>
        </p:grpSpPr>
        <p:sp>
          <p:nvSpPr>
            <p:cNvPr id="3331090" name="Oval 17"/>
            <p:cNvSpPr>
              <a:spLocks noChangeArrowheads="1"/>
            </p:cNvSpPr>
            <p:nvPr/>
          </p:nvSpPr>
          <p:spPr bwMode="auto">
            <a:xfrm>
              <a:off x="4030" y="1810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091" name="Oval 18"/>
            <p:cNvSpPr>
              <a:spLocks noChangeArrowheads="1"/>
            </p:cNvSpPr>
            <p:nvPr/>
          </p:nvSpPr>
          <p:spPr bwMode="auto">
            <a:xfrm>
              <a:off x="4039" y="2644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092" name="Oval 19"/>
            <p:cNvSpPr>
              <a:spLocks noChangeArrowheads="1"/>
            </p:cNvSpPr>
            <p:nvPr/>
          </p:nvSpPr>
          <p:spPr bwMode="auto">
            <a:xfrm>
              <a:off x="4048" y="3472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5294313" y="2489200"/>
            <a:ext cx="1252537" cy="3590925"/>
            <a:chOff x="4416" y="1336"/>
            <a:chExt cx="888" cy="2262"/>
          </a:xfrm>
        </p:grpSpPr>
        <p:sp>
          <p:nvSpPr>
            <p:cNvPr id="3331094" name="Rectangle 21"/>
            <p:cNvSpPr>
              <a:spLocks noChangeArrowheads="1"/>
            </p:cNvSpPr>
            <p:nvPr/>
          </p:nvSpPr>
          <p:spPr bwMode="auto">
            <a:xfrm>
              <a:off x="4416" y="1336"/>
              <a:ext cx="882" cy="76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095" name="Rectangle 22"/>
            <p:cNvSpPr>
              <a:spLocks noChangeArrowheads="1"/>
            </p:cNvSpPr>
            <p:nvPr/>
          </p:nvSpPr>
          <p:spPr bwMode="auto">
            <a:xfrm>
              <a:off x="4416" y="2160"/>
              <a:ext cx="882" cy="76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096" name="Rectangle 23"/>
            <p:cNvSpPr>
              <a:spLocks noChangeArrowheads="1"/>
            </p:cNvSpPr>
            <p:nvPr/>
          </p:nvSpPr>
          <p:spPr bwMode="auto">
            <a:xfrm>
              <a:off x="4422" y="2990"/>
              <a:ext cx="882" cy="60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7097713" y="2873375"/>
            <a:ext cx="465137" cy="3044825"/>
            <a:chOff x="5030" y="1810"/>
            <a:chExt cx="330" cy="1918"/>
          </a:xfrm>
        </p:grpSpPr>
        <p:sp>
          <p:nvSpPr>
            <p:cNvPr id="3331098" name="Oval 25"/>
            <p:cNvSpPr>
              <a:spLocks noChangeArrowheads="1"/>
            </p:cNvSpPr>
            <p:nvPr/>
          </p:nvSpPr>
          <p:spPr bwMode="auto">
            <a:xfrm>
              <a:off x="5030" y="1810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099" name="Oval 26"/>
            <p:cNvSpPr>
              <a:spLocks noChangeArrowheads="1"/>
            </p:cNvSpPr>
            <p:nvPr/>
          </p:nvSpPr>
          <p:spPr bwMode="auto">
            <a:xfrm>
              <a:off x="5039" y="2644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100" name="Oval 27"/>
            <p:cNvSpPr>
              <a:spLocks noChangeArrowheads="1"/>
            </p:cNvSpPr>
            <p:nvPr/>
          </p:nvSpPr>
          <p:spPr bwMode="auto">
            <a:xfrm>
              <a:off x="5048" y="3472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28"/>
          <p:cNvGrpSpPr>
            <a:grpSpLocks/>
          </p:cNvGrpSpPr>
          <p:nvPr/>
        </p:nvGrpSpPr>
        <p:grpSpPr bwMode="auto">
          <a:xfrm>
            <a:off x="6705600" y="2489200"/>
            <a:ext cx="1252538" cy="3590925"/>
            <a:chOff x="4416" y="1336"/>
            <a:chExt cx="888" cy="2262"/>
          </a:xfrm>
        </p:grpSpPr>
        <p:sp>
          <p:nvSpPr>
            <p:cNvPr id="3331102" name="Rectangle 29"/>
            <p:cNvSpPr>
              <a:spLocks noChangeArrowheads="1"/>
            </p:cNvSpPr>
            <p:nvPr/>
          </p:nvSpPr>
          <p:spPr bwMode="auto">
            <a:xfrm>
              <a:off x="4416" y="1336"/>
              <a:ext cx="882" cy="76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103" name="Rectangle 30"/>
            <p:cNvSpPr>
              <a:spLocks noChangeArrowheads="1"/>
            </p:cNvSpPr>
            <p:nvPr/>
          </p:nvSpPr>
          <p:spPr bwMode="auto">
            <a:xfrm>
              <a:off x="4416" y="2160"/>
              <a:ext cx="882" cy="76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104" name="Rectangle 31"/>
            <p:cNvSpPr>
              <a:spLocks noChangeArrowheads="1"/>
            </p:cNvSpPr>
            <p:nvPr/>
          </p:nvSpPr>
          <p:spPr bwMode="auto">
            <a:xfrm>
              <a:off x="4422" y="2990"/>
              <a:ext cx="882" cy="60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1501775" y="2946400"/>
            <a:ext cx="1049338" cy="1397000"/>
            <a:chOff x="1152" y="2104"/>
            <a:chExt cx="1112" cy="1168"/>
          </a:xfrm>
        </p:grpSpPr>
        <p:sp>
          <p:nvSpPr>
            <p:cNvPr id="3331106" name="Oval 33"/>
            <p:cNvSpPr>
              <a:spLocks noChangeArrowheads="1"/>
            </p:cNvSpPr>
            <p:nvPr/>
          </p:nvSpPr>
          <p:spPr bwMode="auto">
            <a:xfrm>
              <a:off x="1152" y="2536"/>
              <a:ext cx="312" cy="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107" name="Text Box 34"/>
            <p:cNvSpPr txBox="1">
              <a:spLocks noChangeArrowheads="1"/>
            </p:cNvSpPr>
            <p:nvPr/>
          </p:nvSpPr>
          <p:spPr bwMode="auto">
            <a:xfrm>
              <a:off x="1206" y="2557"/>
              <a:ext cx="317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</a:pPr>
              <a:r>
                <a:rPr lang="en-US" sz="2000" smtClean="0">
                  <a:solidFill>
                    <a:srgbClr val="000000"/>
                  </a:solidFill>
                  <a:latin typeface="Courier New" pitchFamily="49" charset="0"/>
                </a:rPr>
                <a:t>A</a:t>
              </a:r>
              <a:endParaRPr lang="en-US" smtClean="0">
                <a:solidFill>
                  <a:srgbClr val="1F497D"/>
                </a:solidFill>
                <a:latin typeface="Courier New" pitchFamily="49" charset="0"/>
              </a:endParaRPr>
            </a:p>
          </p:txBody>
        </p:sp>
        <p:sp>
          <p:nvSpPr>
            <p:cNvPr id="3331108" name="AutoShape 35"/>
            <p:cNvSpPr>
              <a:spLocks noChangeArrowheads="1"/>
            </p:cNvSpPr>
            <p:nvPr/>
          </p:nvSpPr>
          <p:spPr bwMode="auto">
            <a:xfrm>
              <a:off x="1464" y="2328"/>
              <a:ext cx="160" cy="592"/>
            </a:xfrm>
            <a:prstGeom prst="flowChartTerminator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109" name="Line 36"/>
            <p:cNvSpPr>
              <a:spLocks noChangeShapeType="1"/>
            </p:cNvSpPr>
            <p:nvPr/>
          </p:nvSpPr>
          <p:spPr bwMode="auto">
            <a:xfrm flipV="1">
              <a:off x="1544" y="2104"/>
              <a:ext cx="640" cy="3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</a:endParaRPr>
            </a:p>
          </p:txBody>
        </p:sp>
        <p:sp>
          <p:nvSpPr>
            <p:cNvPr id="3331110" name="Line 37"/>
            <p:cNvSpPr>
              <a:spLocks noChangeShapeType="1"/>
            </p:cNvSpPr>
            <p:nvPr/>
          </p:nvSpPr>
          <p:spPr bwMode="auto">
            <a:xfrm flipV="1">
              <a:off x="1568" y="2360"/>
              <a:ext cx="672" cy="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</a:endParaRPr>
            </a:p>
          </p:txBody>
        </p:sp>
        <p:sp>
          <p:nvSpPr>
            <p:cNvPr id="3331111" name="Line 38"/>
            <p:cNvSpPr>
              <a:spLocks noChangeShapeType="1"/>
            </p:cNvSpPr>
            <p:nvPr/>
          </p:nvSpPr>
          <p:spPr bwMode="auto">
            <a:xfrm flipV="1">
              <a:off x="1560" y="2648"/>
              <a:ext cx="7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</a:endParaRPr>
            </a:p>
          </p:txBody>
        </p:sp>
        <p:sp>
          <p:nvSpPr>
            <p:cNvPr id="3331112" name="Line 39"/>
            <p:cNvSpPr>
              <a:spLocks noChangeShapeType="1"/>
            </p:cNvSpPr>
            <p:nvPr/>
          </p:nvSpPr>
          <p:spPr bwMode="auto">
            <a:xfrm>
              <a:off x="1560" y="2808"/>
              <a:ext cx="640" cy="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</a:endParaRPr>
            </a:p>
          </p:txBody>
        </p:sp>
        <p:sp>
          <p:nvSpPr>
            <p:cNvPr id="3331113" name="Line 40"/>
            <p:cNvSpPr>
              <a:spLocks noChangeShapeType="1"/>
            </p:cNvSpPr>
            <p:nvPr/>
          </p:nvSpPr>
          <p:spPr bwMode="auto">
            <a:xfrm>
              <a:off x="1560" y="2872"/>
              <a:ext cx="528" cy="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9" name="Group 41"/>
          <p:cNvGrpSpPr>
            <a:grpSpLocks/>
          </p:cNvGrpSpPr>
          <p:nvPr/>
        </p:nvGrpSpPr>
        <p:grpSpPr bwMode="auto">
          <a:xfrm>
            <a:off x="4514850" y="3009900"/>
            <a:ext cx="3602038" cy="3378200"/>
            <a:chOff x="3200" y="1896"/>
            <a:chExt cx="2552" cy="2128"/>
          </a:xfrm>
        </p:grpSpPr>
        <p:grpSp>
          <p:nvGrpSpPr>
            <p:cNvPr id="10" name="Group 42"/>
            <p:cNvGrpSpPr>
              <a:grpSpLocks/>
            </p:cNvGrpSpPr>
            <p:nvPr/>
          </p:nvGrpSpPr>
          <p:grpSpPr bwMode="auto">
            <a:xfrm>
              <a:off x="3200" y="1912"/>
              <a:ext cx="488" cy="464"/>
              <a:chOff x="928" y="2808"/>
              <a:chExt cx="1432" cy="1168"/>
            </a:xfrm>
          </p:grpSpPr>
          <p:sp>
            <p:nvSpPr>
              <p:cNvPr id="3331116" name="Oval 43"/>
              <p:cNvSpPr>
                <a:spLocks noChangeArrowheads="1"/>
              </p:cNvSpPr>
              <p:nvPr/>
            </p:nvSpPr>
            <p:spPr bwMode="auto">
              <a:xfrm>
                <a:off x="1248" y="3240"/>
                <a:ext cx="312" cy="256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331117" name="AutoShape 44"/>
              <p:cNvCxnSpPr>
                <a:cxnSpLocks noChangeShapeType="1"/>
                <a:stCxn id="3331119" idx="5"/>
                <a:endCxn id="3331116" idx="1"/>
              </p:cNvCxnSpPr>
              <p:nvPr/>
            </p:nvCxnSpPr>
            <p:spPr bwMode="auto">
              <a:xfrm>
                <a:off x="1030" y="3097"/>
                <a:ext cx="264" cy="1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3331118" name="Text Box 45"/>
              <p:cNvSpPr txBox="1">
                <a:spLocks noChangeArrowheads="1"/>
              </p:cNvSpPr>
              <p:nvPr/>
            </p:nvSpPr>
            <p:spPr bwMode="auto">
              <a:xfrm>
                <a:off x="1236" y="3289"/>
                <a:ext cx="341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1F497D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3331119" name="Oval 46"/>
              <p:cNvSpPr>
                <a:spLocks noChangeArrowheads="1"/>
              </p:cNvSpPr>
              <p:nvPr/>
            </p:nvSpPr>
            <p:spPr bwMode="auto">
              <a:xfrm>
                <a:off x="928" y="3008"/>
                <a:ext cx="120" cy="1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20" name="AutoShape 47"/>
              <p:cNvSpPr>
                <a:spLocks noChangeArrowheads="1"/>
              </p:cNvSpPr>
              <p:nvPr/>
            </p:nvSpPr>
            <p:spPr bwMode="auto">
              <a:xfrm>
                <a:off x="1560" y="3032"/>
                <a:ext cx="160" cy="592"/>
              </a:xfrm>
              <a:prstGeom prst="flowChartTerminator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21" name="Line 48"/>
              <p:cNvSpPr>
                <a:spLocks noChangeShapeType="1"/>
              </p:cNvSpPr>
              <p:nvPr/>
            </p:nvSpPr>
            <p:spPr bwMode="auto">
              <a:xfrm flipV="1">
                <a:off x="1640" y="2808"/>
                <a:ext cx="640" cy="3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22" name="Line 49"/>
              <p:cNvSpPr>
                <a:spLocks noChangeShapeType="1"/>
              </p:cNvSpPr>
              <p:nvPr/>
            </p:nvSpPr>
            <p:spPr bwMode="auto">
              <a:xfrm flipV="1">
                <a:off x="1664" y="3064"/>
                <a:ext cx="672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23" name="Line 50"/>
              <p:cNvSpPr>
                <a:spLocks noChangeShapeType="1"/>
              </p:cNvSpPr>
              <p:nvPr/>
            </p:nvSpPr>
            <p:spPr bwMode="auto">
              <a:xfrm flipV="1">
                <a:off x="1656" y="3352"/>
                <a:ext cx="7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24" name="Line 51"/>
              <p:cNvSpPr>
                <a:spLocks noChangeShapeType="1"/>
              </p:cNvSpPr>
              <p:nvPr/>
            </p:nvSpPr>
            <p:spPr bwMode="auto">
              <a:xfrm>
                <a:off x="1656" y="3512"/>
                <a:ext cx="64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25" name="Line 52"/>
              <p:cNvSpPr>
                <a:spLocks noChangeShapeType="1"/>
              </p:cNvSpPr>
              <p:nvPr/>
            </p:nvSpPr>
            <p:spPr bwMode="auto">
              <a:xfrm>
                <a:off x="1656" y="3576"/>
                <a:ext cx="528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53"/>
            <p:cNvGrpSpPr>
              <a:grpSpLocks/>
            </p:cNvGrpSpPr>
            <p:nvPr/>
          </p:nvGrpSpPr>
          <p:grpSpPr bwMode="auto">
            <a:xfrm>
              <a:off x="3208" y="2744"/>
              <a:ext cx="488" cy="464"/>
              <a:chOff x="928" y="2808"/>
              <a:chExt cx="1432" cy="1168"/>
            </a:xfrm>
          </p:grpSpPr>
          <p:sp>
            <p:nvSpPr>
              <p:cNvPr id="3331127" name="Oval 54"/>
              <p:cNvSpPr>
                <a:spLocks noChangeArrowheads="1"/>
              </p:cNvSpPr>
              <p:nvPr/>
            </p:nvSpPr>
            <p:spPr bwMode="auto">
              <a:xfrm>
                <a:off x="1248" y="3240"/>
                <a:ext cx="312" cy="256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331128" name="AutoShape 55"/>
              <p:cNvCxnSpPr>
                <a:cxnSpLocks noChangeShapeType="1"/>
                <a:stCxn id="3331130" idx="5"/>
                <a:endCxn id="3331127" idx="1"/>
              </p:cNvCxnSpPr>
              <p:nvPr/>
            </p:nvCxnSpPr>
            <p:spPr bwMode="auto">
              <a:xfrm>
                <a:off x="1030" y="3097"/>
                <a:ext cx="264" cy="1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3331129" name="Text Box 56"/>
              <p:cNvSpPr txBox="1">
                <a:spLocks noChangeArrowheads="1"/>
              </p:cNvSpPr>
              <p:nvPr/>
            </p:nvSpPr>
            <p:spPr bwMode="auto">
              <a:xfrm>
                <a:off x="1236" y="3289"/>
                <a:ext cx="341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1F497D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3331130" name="Oval 57"/>
              <p:cNvSpPr>
                <a:spLocks noChangeArrowheads="1"/>
              </p:cNvSpPr>
              <p:nvPr/>
            </p:nvSpPr>
            <p:spPr bwMode="auto">
              <a:xfrm>
                <a:off x="928" y="3008"/>
                <a:ext cx="120" cy="1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31" name="AutoShape 58"/>
              <p:cNvSpPr>
                <a:spLocks noChangeArrowheads="1"/>
              </p:cNvSpPr>
              <p:nvPr/>
            </p:nvSpPr>
            <p:spPr bwMode="auto">
              <a:xfrm>
                <a:off x="1560" y="3032"/>
                <a:ext cx="160" cy="592"/>
              </a:xfrm>
              <a:prstGeom prst="flowChartTerminator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32" name="Line 59"/>
              <p:cNvSpPr>
                <a:spLocks noChangeShapeType="1"/>
              </p:cNvSpPr>
              <p:nvPr/>
            </p:nvSpPr>
            <p:spPr bwMode="auto">
              <a:xfrm flipV="1">
                <a:off x="1640" y="2808"/>
                <a:ext cx="640" cy="3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33" name="Line 60"/>
              <p:cNvSpPr>
                <a:spLocks noChangeShapeType="1"/>
              </p:cNvSpPr>
              <p:nvPr/>
            </p:nvSpPr>
            <p:spPr bwMode="auto">
              <a:xfrm flipV="1">
                <a:off x="1664" y="3064"/>
                <a:ext cx="672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34" name="Line 61"/>
              <p:cNvSpPr>
                <a:spLocks noChangeShapeType="1"/>
              </p:cNvSpPr>
              <p:nvPr/>
            </p:nvSpPr>
            <p:spPr bwMode="auto">
              <a:xfrm flipV="1">
                <a:off x="1656" y="3352"/>
                <a:ext cx="7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35" name="Line 62"/>
              <p:cNvSpPr>
                <a:spLocks noChangeShapeType="1"/>
              </p:cNvSpPr>
              <p:nvPr/>
            </p:nvSpPr>
            <p:spPr bwMode="auto">
              <a:xfrm>
                <a:off x="1656" y="3512"/>
                <a:ext cx="64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36" name="Line 63"/>
              <p:cNvSpPr>
                <a:spLocks noChangeShapeType="1"/>
              </p:cNvSpPr>
              <p:nvPr/>
            </p:nvSpPr>
            <p:spPr bwMode="auto">
              <a:xfrm>
                <a:off x="1656" y="3576"/>
                <a:ext cx="528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64"/>
            <p:cNvGrpSpPr>
              <a:grpSpLocks/>
            </p:cNvGrpSpPr>
            <p:nvPr/>
          </p:nvGrpSpPr>
          <p:grpSpPr bwMode="auto">
            <a:xfrm>
              <a:off x="3224" y="3552"/>
              <a:ext cx="488" cy="464"/>
              <a:chOff x="928" y="2808"/>
              <a:chExt cx="1432" cy="1168"/>
            </a:xfrm>
          </p:grpSpPr>
          <p:sp>
            <p:nvSpPr>
              <p:cNvPr id="3331138" name="Oval 65"/>
              <p:cNvSpPr>
                <a:spLocks noChangeArrowheads="1"/>
              </p:cNvSpPr>
              <p:nvPr/>
            </p:nvSpPr>
            <p:spPr bwMode="auto">
              <a:xfrm>
                <a:off x="1248" y="3240"/>
                <a:ext cx="312" cy="256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331139" name="AutoShape 66"/>
              <p:cNvCxnSpPr>
                <a:cxnSpLocks noChangeShapeType="1"/>
                <a:stCxn id="3331141" idx="5"/>
                <a:endCxn id="3331138" idx="1"/>
              </p:cNvCxnSpPr>
              <p:nvPr/>
            </p:nvCxnSpPr>
            <p:spPr bwMode="auto">
              <a:xfrm>
                <a:off x="1030" y="3097"/>
                <a:ext cx="264" cy="1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3331140" name="Text Box 67"/>
              <p:cNvSpPr txBox="1">
                <a:spLocks noChangeArrowheads="1"/>
              </p:cNvSpPr>
              <p:nvPr/>
            </p:nvSpPr>
            <p:spPr bwMode="auto">
              <a:xfrm>
                <a:off x="1236" y="3289"/>
                <a:ext cx="341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1F497D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3331141" name="Oval 68"/>
              <p:cNvSpPr>
                <a:spLocks noChangeArrowheads="1"/>
              </p:cNvSpPr>
              <p:nvPr/>
            </p:nvSpPr>
            <p:spPr bwMode="auto">
              <a:xfrm>
                <a:off x="928" y="3008"/>
                <a:ext cx="120" cy="1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42" name="AutoShape 69"/>
              <p:cNvSpPr>
                <a:spLocks noChangeArrowheads="1"/>
              </p:cNvSpPr>
              <p:nvPr/>
            </p:nvSpPr>
            <p:spPr bwMode="auto">
              <a:xfrm>
                <a:off x="1560" y="3032"/>
                <a:ext cx="160" cy="592"/>
              </a:xfrm>
              <a:prstGeom prst="flowChartTerminator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43" name="Line 70"/>
              <p:cNvSpPr>
                <a:spLocks noChangeShapeType="1"/>
              </p:cNvSpPr>
              <p:nvPr/>
            </p:nvSpPr>
            <p:spPr bwMode="auto">
              <a:xfrm flipV="1">
                <a:off x="1640" y="2808"/>
                <a:ext cx="640" cy="3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44" name="Line 71"/>
              <p:cNvSpPr>
                <a:spLocks noChangeShapeType="1"/>
              </p:cNvSpPr>
              <p:nvPr/>
            </p:nvSpPr>
            <p:spPr bwMode="auto">
              <a:xfrm flipV="1">
                <a:off x="1664" y="3064"/>
                <a:ext cx="672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45" name="Line 72"/>
              <p:cNvSpPr>
                <a:spLocks noChangeShapeType="1"/>
              </p:cNvSpPr>
              <p:nvPr/>
            </p:nvSpPr>
            <p:spPr bwMode="auto">
              <a:xfrm flipV="1">
                <a:off x="1656" y="3352"/>
                <a:ext cx="7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46" name="Line 73"/>
              <p:cNvSpPr>
                <a:spLocks noChangeShapeType="1"/>
              </p:cNvSpPr>
              <p:nvPr/>
            </p:nvSpPr>
            <p:spPr bwMode="auto">
              <a:xfrm>
                <a:off x="1656" y="3512"/>
                <a:ext cx="64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47" name="Line 74"/>
              <p:cNvSpPr>
                <a:spLocks noChangeShapeType="1"/>
              </p:cNvSpPr>
              <p:nvPr/>
            </p:nvSpPr>
            <p:spPr bwMode="auto">
              <a:xfrm>
                <a:off x="1656" y="3576"/>
                <a:ext cx="528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75"/>
            <p:cNvGrpSpPr>
              <a:grpSpLocks/>
            </p:cNvGrpSpPr>
            <p:nvPr/>
          </p:nvGrpSpPr>
          <p:grpSpPr bwMode="auto">
            <a:xfrm>
              <a:off x="4256" y="3560"/>
              <a:ext cx="488" cy="464"/>
              <a:chOff x="928" y="2808"/>
              <a:chExt cx="1432" cy="1168"/>
            </a:xfrm>
          </p:grpSpPr>
          <p:sp>
            <p:nvSpPr>
              <p:cNvPr id="3331149" name="Oval 76"/>
              <p:cNvSpPr>
                <a:spLocks noChangeArrowheads="1"/>
              </p:cNvSpPr>
              <p:nvPr/>
            </p:nvSpPr>
            <p:spPr bwMode="auto">
              <a:xfrm>
                <a:off x="1248" y="3240"/>
                <a:ext cx="312" cy="256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331150" name="AutoShape 77"/>
              <p:cNvCxnSpPr>
                <a:cxnSpLocks noChangeShapeType="1"/>
                <a:stCxn id="3331152" idx="5"/>
                <a:endCxn id="3331149" idx="1"/>
              </p:cNvCxnSpPr>
              <p:nvPr/>
            </p:nvCxnSpPr>
            <p:spPr bwMode="auto">
              <a:xfrm>
                <a:off x="1030" y="3097"/>
                <a:ext cx="264" cy="1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3331151" name="Text Box 78"/>
              <p:cNvSpPr txBox="1">
                <a:spLocks noChangeArrowheads="1"/>
              </p:cNvSpPr>
              <p:nvPr/>
            </p:nvSpPr>
            <p:spPr bwMode="auto">
              <a:xfrm>
                <a:off x="1236" y="3289"/>
                <a:ext cx="341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1F497D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3331152" name="Oval 79"/>
              <p:cNvSpPr>
                <a:spLocks noChangeArrowheads="1"/>
              </p:cNvSpPr>
              <p:nvPr/>
            </p:nvSpPr>
            <p:spPr bwMode="auto">
              <a:xfrm>
                <a:off x="928" y="3008"/>
                <a:ext cx="120" cy="1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53" name="AutoShape 80"/>
              <p:cNvSpPr>
                <a:spLocks noChangeArrowheads="1"/>
              </p:cNvSpPr>
              <p:nvPr/>
            </p:nvSpPr>
            <p:spPr bwMode="auto">
              <a:xfrm>
                <a:off x="1560" y="3032"/>
                <a:ext cx="160" cy="592"/>
              </a:xfrm>
              <a:prstGeom prst="flowChartTerminator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54" name="Line 81"/>
              <p:cNvSpPr>
                <a:spLocks noChangeShapeType="1"/>
              </p:cNvSpPr>
              <p:nvPr/>
            </p:nvSpPr>
            <p:spPr bwMode="auto">
              <a:xfrm flipV="1">
                <a:off x="1640" y="2808"/>
                <a:ext cx="640" cy="3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55" name="Line 82"/>
              <p:cNvSpPr>
                <a:spLocks noChangeShapeType="1"/>
              </p:cNvSpPr>
              <p:nvPr/>
            </p:nvSpPr>
            <p:spPr bwMode="auto">
              <a:xfrm flipV="1">
                <a:off x="1664" y="3064"/>
                <a:ext cx="672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56" name="Line 83"/>
              <p:cNvSpPr>
                <a:spLocks noChangeShapeType="1"/>
              </p:cNvSpPr>
              <p:nvPr/>
            </p:nvSpPr>
            <p:spPr bwMode="auto">
              <a:xfrm flipV="1">
                <a:off x="1656" y="3352"/>
                <a:ext cx="7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57" name="Line 84"/>
              <p:cNvSpPr>
                <a:spLocks noChangeShapeType="1"/>
              </p:cNvSpPr>
              <p:nvPr/>
            </p:nvSpPr>
            <p:spPr bwMode="auto">
              <a:xfrm>
                <a:off x="1656" y="3512"/>
                <a:ext cx="64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58" name="Line 85"/>
              <p:cNvSpPr>
                <a:spLocks noChangeShapeType="1"/>
              </p:cNvSpPr>
              <p:nvPr/>
            </p:nvSpPr>
            <p:spPr bwMode="auto">
              <a:xfrm>
                <a:off x="1656" y="3576"/>
                <a:ext cx="528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" name="Group 86"/>
            <p:cNvGrpSpPr>
              <a:grpSpLocks/>
            </p:cNvGrpSpPr>
            <p:nvPr/>
          </p:nvGrpSpPr>
          <p:grpSpPr bwMode="auto">
            <a:xfrm>
              <a:off x="4240" y="2760"/>
              <a:ext cx="488" cy="464"/>
              <a:chOff x="928" y="2808"/>
              <a:chExt cx="1432" cy="1168"/>
            </a:xfrm>
          </p:grpSpPr>
          <p:sp>
            <p:nvSpPr>
              <p:cNvPr id="3331160" name="Oval 87"/>
              <p:cNvSpPr>
                <a:spLocks noChangeArrowheads="1"/>
              </p:cNvSpPr>
              <p:nvPr/>
            </p:nvSpPr>
            <p:spPr bwMode="auto">
              <a:xfrm>
                <a:off x="1248" y="3240"/>
                <a:ext cx="312" cy="256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331161" name="AutoShape 88"/>
              <p:cNvCxnSpPr>
                <a:cxnSpLocks noChangeShapeType="1"/>
                <a:stCxn id="3331163" idx="5"/>
                <a:endCxn id="3331160" idx="1"/>
              </p:cNvCxnSpPr>
              <p:nvPr/>
            </p:nvCxnSpPr>
            <p:spPr bwMode="auto">
              <a:xfrm>
                <a:off x="1030" y="3097"/>
                <a:ext cx="264" cy="1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3331162" name="Text Box 89"/>
              <p:cNvSpPr txBox="1">
                <a:spLocks noChangeArrowheads="1"/>
              </p:cNvSpPr>
              <p:nvPr/>
            </p:nvSpPr>
            <p:spPr bwMode="auto">
              <a:xfrm>
                <a:off x="1236" y="3289"/>
                <a:ext cx="341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1F497D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3331163" name="Oval 90"/>
              <p:cNvSpPr>
                <a:spLocks noChangeArrowheads="1"/>
              </p:cNvSpPr>
              <p:nvPr/>
            </p:nvSpPr>
            <p:spPr bwMode="auto">
              <a:xfrm>
                <a:off x="928" y="3008"/>
                <a:ext cx="120" cy="1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64" name="AutoShape 91"/>
              <p:cNvSpPr>
                <a:spLocks noChangeArrowheads="1"/>
              </p:cNvSpPr>
              <p:nvPr/>
            </p:nvSpPr>
            <p:spPr bwMode="auto">
              <a:xfrm>
                <a:off x="1560" y="3032"/>
                <a:ext cx="160" cy="592"/>
              </a:xfrm>
              <a:prstGeom prst="flowChartTerminator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65" name="Line 92"/>
              <p:cNvSpPr>
                <a:spLocks noChangeShapeType="1"/>
              </p:cNvSpPr>
              <p:nvPr/>
            </p:nvSpPr>
            <p:spPr bwMode="auto">
              <a:xfrm flipV="1">
                <a:off x="1640" y="2808"/>
                <a:ext cx="640" cy="3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66" name="Line 93"/>
              <p:cNvSpPr>
                <a:spLocks noChangeShapeType="1"/>
              </p:cNvSpPr>
              <p:nvPr/>
            </p:nvSpPr>
            <p:spPr bwMode="auto">
              <a:xfrm flipV="1">
                <a:off x="1664" y="3064"/>
                <a:ext cx="672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67" name="Line 94"/>
              <p:cNvSpPr>
                <a:spLocks noChangeShapeType="1"/>
              </p:cNvSpPr>
              <p:nvPr/>
            </p:nvSpPr>
            <p:spPr bwMode="auto">
              <a:xfrm flipV="1">
                <a:off x="1656" y="3352"/>
                <a:ext cx="7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68" name="Line 95"/>
              <p:cNvSpPr>
                <a:spLocks noChangeShapeType="1"/>
              </p:cNvSpPr>
              <p:nvPr/>
            </p:nvSpPr>
            <p:spPr bwMode="auto">
              <a:xfrm>
                <a:off x="1656" y="3512"/>
                <a:ext cx="64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69" name="Line 96"/>
              <p:cNvSpPr>
                <a:spLocks noChangeShapeType="1"/>
              </p:cNvSpPr>
              <p:nvPr/>
            </p:nvSpPr>
            <p:spPr bwMode="auto">
              <a:xfrm>
                <a:off x="1656" y="3576"/>
                <a:ext cx="528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5" name="Group 97"/>
            <p:cNvGrpSpPr>
              <a:grpSpLocks/>
            </p:cNvGrpSpPr>
            <p:nvPr/>
          </p:nvGrpSpPr>
          <p:grpSpPr bwMode="auto">
            <a:xfrm>
              <a:off x="4224" y="1912"/>
              <a:ext cx="488" cy="464"/>
              <a:chOff x="928" y="2808"/>
              <a:chExt cx="1432" cy="1168"/>
            </a:xfrm>
          </p:grpSpPr>
          <p:sp>
            <p:nvSpPr>
              <p:cNvPr id="3331171" name="Oval 98"/>
              <p:cNvSpPr>
                <a:spLocks noChangeArrowheads="1"/>
              </p:cNvSpPr>
              <p:nvPr/>
            </p:nvSpPr>
            <p:spPr bwMode="auto">
              <a:xfrm>
                <a:off x="1248" y="3240"/>
                <a:ext cx="312" cy="256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331172" name="AutoShape 99"/>
              <p:cNvCxnSpPr>
                <a:cxnSpLocks noChangeShapeType="1"/>
                <a:stCxn id="3331174" idx="5"/>
                <a:endCxn id="3331171" idx="1"/>
              </p:cNvCxnSpPr>
              <p:nvPr/>
            </p:nvCxnSpPr>
            <p:spPr bwMode="auto">
              <a:xfrm>
                <a:off x="1030" y="3097"/>
                <a:ext cx="264" cy="1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3331173" name="Text Box 100"/>
              <p:cNvSpPr txBox="1">
                <a:spLocks noChangeArrowheads="1"/>
              </p:cNvSpPr>
              <p:nvPr/>
            </p:nvSpPr>
            <p:spPr bwMode="auto">
              <a:xfrm>
                <a:off x="1236" y="3289"/>
                <a:ext cx="341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1F497D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3331174" name="Oval 101"/>
              <p:cNvSpPr>
                <a:spLocks noChangeArrowheads="1"/>
              </p:cNvSpPr>
              <p:nvPr/>
            </p:nvSpPr>
            <p:spPr bwMode="auto">
              <a:xfrm>
                <a:off x="928" y="3008"/>
                <a:ext cx="120" cy="1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75" name="AutoShape 102"/>
              <p:cNvSpPr>
                <a:spLocks noChangeArrowheads="1"/>
              </p:cNvSpPr>
              <p:nvPr/>
            </p:nvSpPr>
            <p:spPr bwMode="auto">
              <a:xfrm>
                <a:off x="1560" y="3032"/>
                <a:ext cx="160" cy="592"/>
              </a:xfrm>
              <a:prstGeom prst="flowChartTerminator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76" name="Line 103"/>
              <p:cNvSpPr>
                <a:spLocks noChangeShapeType="1"/>
              </p:cNvSpPr>
              <p:nvPr/>
            </p:nvSpPr>
            <p:spPr bwMode="auto">
              <a:xfrm flipV="1">
                <a:off x="1640" y="2808"/>
                <a:ext cx="640" cy="3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77" name="Line 104"/>
              <p:cNvSpPr>
                <a:spLocks noChangeShapeType="1"/>
              </p:cNvSpPr>
              <p:nvPr/>
            </p:nvSpPr>
            <p:spPr bwMode="auto">
              <a:xfrm flipV="1">
                <a:off x="1664" y="3064"/>
                <a:ext cx="672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78" name="Line 105"/>
              <p:cNvSpPr>
                <a:spLocks noChangeShapeType="1"/>
              </p:cNvSpPr>
              <p:nvPr/>
            </p:nvSpPr>
            <p:spPr bwMode="auto">
              <a:xfrm flipV="1">
                <a:off x="1656" y="3352"/>
                <a:ext cx="7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79" name="Line 106"/>
              <p:cNvSpPr>
                <a:spLocks noChangeShapeType="1"/>
              </p:cNvSpPr>
              <p:nvPr/>
            </p:nvSpPr>
            <p:spPr bwMode="auto">
              <a:xfrm>
                <a:off x="1656" y="3512"/>
                <a:ext cx="64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80" name="Line 107"/>
              <p:cNvSpPr>
                <a:spLocks noChangeShapeType="1"/>
              </p:cNvSpPr>
              <p:nvPr/>
            </p:nvSpPr>
            <p:spPr bwMode="auto">
              <a:xfrm>
                <a:off x="1656" y="3576"/>
                <a:ext cx="528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" name="Group 108"/>
            <p:cNvGrpSpPr>
              <a:grpSpLocks/>
            </p:cNvGrpSpPr>
            <p:nvPr/>
          </p:nvGrpSpPr>
          <p:grpSpPr bwMode="auto">
            <a:xfrm>
              <a:off x="5248" y="1896"/>
              <a:ext cx="488" cy="464"/>
              <a:chOff x="928" y="2808"/>
              <a:chExt cx="1432" cy="1168"/>
            </a:xfrm>
          </p:grpSpPr>
          <p:sp>
            <p:nvSpPr>
              <p:cNvPr id="3331182" name="Oval 109"/>
              <p:cNvSpPr>
                <a:spLocks noChangeArrowheads="1"/>
              </p:cNvSpPr>
              <p:nvPr/>
            </p:nvSpPr>
            <p:spPr bwMode="auto">
              <a:xfrm>
                <a:off x="1248" y="3240"/>
                <a:ext cx="312" cy="256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331183" name="AutoShape 110"/>
              <p:cNvCxnSpPr>
                <a:cxnSpLocks noChangeShapeType="1"/>
                <a:stCxn id="3331185" idx="5"/>
                <a:endCxn id="3331182" idx="1"/>
              </p:cNvCxnSpPr>
              <p:nvPr/>
            </p:nvCxnSpPr>
            <p:spPr bwMode="auto">
              <a:xfrm>
                <a:off x="1030" y="3097"/>
                <a:ext cx="264" cy="1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3331184" name="Text Box 111"/>
              <p:cNvSpPr txBox="1">
                <a:spLocks noChangeArrowheads="1"/>
              </p:cNvSpPr>
              <p:nvPr/>
            </p:nvSpPr>
            <p:spPr bwMode="auto">
              <a:xfrm>
                <a:off x="1236" y="3289"/>
                <a:ext cx="341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1F497D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3331185" name="Oval 112"/>
              <p:cNvSpPr>
                <a:spLocks noChangeArrowheads="1"/>
              </p:cNvSpPr>
              <p:nvPr/>
            </p:nvSpPr>
            <p:spPr bwMode="auto">
              <a:xfrm>
                <a:off x="928" y="3008"/>
                <a:ext cx="120" cy="1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86" name="AutoShape 113"/>
              <p:cNvSpPr>
                <a:spLocks noChangeArrowheads="1"/>
              </p:cNvSpPr>
              <p:nvPr/>
            </p:nvSpPr>
            <p:spPr bwMode="auto">
              <a:xfrm>
                <a:off x="1560" y="3032"/>
                <a:ext cx="160" cy="592"/>
              </a:xfrm>
              <a:prstGeom prst="flowChartTerminator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87" name="Line 114"/>
              <p:cNvSpPr>
                <a:spLocks noChangeShapeType="1"/>
              </p:cNvSpPr>
              <p:nvPr/>
            </p:nvSpPr>
            <p:spPr bwMode="auto">
              <a:xfrm flipV="1">
                <a:off x="1640" y="2808"/>
                <a:ext cx="640" cy="3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88" name="Line 115"/>
              <p:cNvSpPr>
                <a:spLocks noChangeShapeType="1"/>
              </p:cNvSpPr>
              <p:nvPr/>
            </p:nvSpPr>
            <p:spPr bwMode="auto">
              <a:xfrm flipV="1">
                <a:off x="1664" y="3064"/>
                <a:ext cx="672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89" name="Line 116"/>
              <p:cNvSpPr>
                <a:spLocks noChangeShapeType="1"/>
              </p:cNvSpPr>
              <p:nvPr/>
            </p:nvSpPr>
            <p:spPr bwMode="auto">
              <a:xfrm flipV="1">
                <a:off x="1656" y="3352"/>
                <a:ext cx="7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90" name="Line 117"/>
              <p:cNvSpPr>
                <a:spLocks noChangeShapeType="1"/>
              </p:cNvSpPr>
              <p:nvPr/>
            </p:nvSpPr>
            <p:spPr bwMode="auto">
              <a:xfrm>
                <a:off x="1656" y="3512"/>
                <a:ext cx="64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91" name="Line 118"/>
              <p:cNvSpPr>
                <a:spLocks noChangeShapeType="1"/>
              </p:cNvSpPr>
              <p:nvPr/>
            </p:nvSpPr>
            <p:spPr bwMode="auto">
              <a:xfrm>
                <a:off x="1656" y="3576"/>
                <a:ext cx="528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" name="Group 119"/>
            <p:cNvGrpSpPr>
              <a:grpSpLocks/>
            </p:cNvGrpSpPr>
            <p:nvPr/>
          </p:nvGrpSpPr>
          <p:grpSpPr bwMode="auto">
            <a:xfrm>
              <a:off x="5248" y="2752"/>
              <a:ext cx="488" cy="464"/>
              <a:chOff x="928" y="2808"/>
              <a:chExt cx="1432" cy="1168"/>
            </a:xfrm>
          </p:grpSpPr>
          <p:sp>
            <p:nvSpPr>
              <p:cNvPr id="3331193" name="Oval 120"/>
              <p:cNvSpPr>
                <a:spLocks noChangeArrowheads="1"/>
              </p:cNvSpPr>
              <p:nvPr/>
            </p:nvSpPr>
            <p:spPr bwMode="auto">
              <a:xfrm>
                <a:off x="1248" y="3240"/>
                <a:ext cx="312" cy="256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331194" name="AutoShape 121"/>
              <p:cNvCxnSpPr>
                <a:cxnSpLocks noChangeShapeType="1"/>
                <a:stCxn id="3331196" idx="5"/>
                <a:endCxn id="3331193" idx="1"/>
              </p:cNvCxnSpPr>
              <p:nvPr/>
            </p:nvCxnSpPr>
            <p:spPr bwMode="auto">
              <a:xfrm>
                <a:off x="1030" y="3097"/>
                <a:ext cx="264" cy="1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3331195" name="Text Box 122"/>
              <p:cNvSpPr txBox="1">
                <a:spLocks noChangeArrowheads="1"/>
              </p:cNvSpPr>
              <p:nvPr/>
            </p:nvSpPr>
            <p:spPr bwMode="auto">
              <a:xfrm>
                <a:off x="1236" y="3289"/>
                <a:ext cx="341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1F497D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3331196" name="Oval 123"/>
              <p:cNvSpPr>
                <a:spLocks noChangeArrowheads="1"/>
              </p:cNvSpPr>
              <p:nvPr/>
            </p:nvSpPr>
            <p:spPr bwMode="auto">
              <a:xfrm>
                <a:off x="928" y="3008"/>
                <a:ext cx="120" cy="1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97" name="AutoShape 124"/>
              <p:cNvSpPr>
                <a:spLocks noChangeArrowheads="1"/>
              </p:cNvSpPr>
              <p:nvPr/>
            </p:nvSpPr>
            <p:spPr bwMode="auto">
              <a:xfrm>
                <a:off x="1560" y="3032"/>
                <a:ext cx="160" cy="592"/>
              </a:xfrm>
              <a:prstGeom prst="flowChartTerminator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98" name="Line 125"/>
              <p:cNvSpPr>
                <a:spLocks noChangeShapeType="1"/>
              </p:cNvSpPr>
              <p:nvPr/>
            </p:nvSpPr>
            <p:spPr bwMode="auto">
              <a:xfrm flipV="1">
                <a:off x="1640" y="2808"/>
                <a:ext cx="640" cy="3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199" name="Line 126"/>
              <p:cNvSpPr>
                <a:spLocks noChangeShapeType="1"/>
              </p:cNvSpPr>
              <p:nvPr/>
            </p:nvSpPr>
            <p:spPr bwMode="auto">
              <a:xfrm flipV="1">
                <a:off x="1664" y="3064"/>
                <a:ext cx="672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200" name="Line 127"/>
              <p:cNvSpPr>
                <a:spLocks noChangeShapeType="1"/>
              </p:cNvSpPr>
              <p:nvPr/>
            </p:nvSpPr>
            <p:spPr bwMode="auto">
              <a:xfrm flipV="1">
                <a:off x="1656" y="3352"/>
                <a:ext cx="7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201" name="Line 128"/>
              <p:cNvSpPr>
                <a:spLocks noChangeShapeType="1"/>
              </p:cNvSpPr>
              <p:nvPr/>
            </p:nvSpPr>
            <p:spPr bwMode="auto">
              <a:xfrm>
                <a:off x="1656" y="3512"/>
                <a:ext cx="64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202" name="Line 129"/>
              <p:cNvSpPr>
                <a:spLocks noChangeShapeType="1"/>
              </p:cNvSpPr>
              <p:nvPr/>
            </p:nvSpPr>
            <p:spPr bwMode="auto">
              <a:xfrm>
                <a:off x="1656" y="3576"/>
                <a:ext cx="528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" name="Group 130"/>
            <p:cNvGrpSpPr>
              <a:grpSpLocks/>
            </p:cNvGrpSpPr>
            <p:nvPr/>
          </p:nvGrpSpPr>
          <p:grpSpPr bwMode="auto">
            <a:xfrm>
              <a:off x="5264" y="3560"/>
              <a:ext cx="488" cy="464"/>
              <a:chOff x="928" y="2808"/>
              <a:chExt cx="1432" cy="1168"/>
            </a:xfrm>
          </p:grpSpPr>
          <p:sp>
            <p:nvSpPr>
              <p:cNvPr id="3331204" name="Oval 131"/>
              <p:cNvSpPr>
                <a:spLocks noChangeArrowheads="1"/>
              </p:cNvSpPr>
              <p:nvPr/>
            </p:nvSpPr>
            <p:spPr bwMode="auto">
              <a:xfrm>
                <a:off x="1248" y="3240"/>
                <a:ext cx="312" cy="256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331205" name="AutoShape 132"/>
              <p:cNvCxnSpPr>
                <a:cxnSpLocks noChangeShapeType="1"/>
                <a:stCxn id="3331207" idx="5"/>
                <a:endCxn id="3331204" idx="1"/>
              </p:cNvCxnSpPr>
              <p:nvPr/>
            </p:nvCxnSpPr>
            <p:spPr bwMode="auto">
              <a:xfrm>
                <a:off x="1030" y="3097"/>
                <a:ext cx="264" cy="1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3331206" name="Text Box 133"/>
              <p:cNvSpPr txBox="1">
                <a:spLocks noChangeArrowheads="1"/>
              </p:cNvSpPr>
              <p:nvPr/>
            </p:nvSpPr>
            <p:spPr bwMode="auto">
              <a:xfrm>
                <a:off x="1236" y="3289"/>
                <a:ext cx="341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1F497D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3331207" name="Oval 134"/>
              <p:cNvSpPr>
                <a:spLocks noChangeArrowheads="1"/>
              </p:cNvSpPr>
              <p:nvPr/>
            </p:nvSpPr>
            <p:spPr bwMode="auto">
              <a:xfrm>
                <a:off x="928" y="3008"/>
                <a:ext cx="120" cy="1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208" name="AutoShape 135"/>
              <p:cNvSpPr>
                <a:spLocks noChangeArrowheads="1"/>
              </p:cNvSpPr>
              <p:nvPr/>
            </p:nvSpPr>
            <p:spPr bwMode="auto">
              <a:xfrm>
                <a:off x="1560" y="3032"/>
                <a:ext cx="160" cy="592"/>
              </a:xfrm>
              <a:prstGeom prst="flowChartTerminator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209" name="Line 136"/>
              <p:cNvSpPr>
                <a:spLocks noChangeShapeType="1"/>
              </p:cNvSpPr>
              <p:nvPr/>
            </p:nvSpPr>
            <p:spPr bwMode="auto">
              <a:xfrm flipV="1">
                <a:off x="1640" y="2808"/>
                <a:ext cx="640" cy="3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210" name="Line 137"/>
              <p:cNvSpPr>
                <a:spLocks noChangeShapeType="1"/>
              </p:cNvSpPr>
              <p:nvPr/>
            </p:nvSpPr>
            <p:spPr bwMode="auto">
              <a:xfrm flipV="1">
                <a:off x="1664" y="3064"/>
                <a:ext cx="672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211" name="Line 138"/>
              <p:cNvSpPr>
                <a:spLocks noChangeShapeType="1"/>
              </p:cNvSpPr>
              <p:nvPr/>
            </p:nvSpPr>
            <p:spPr bwMode="auto">
              <a:xfrm flipV="1">
                <a:off x="1656" y="3352"/>
                <a:ext cx="7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212" name="Line 139"/>
              <p:cNvSpPr>
                <a:spLocks noChangeShapeType="1"/>
              </p:cNvSpPr>
              <p:nvPr/>
            </p:nvSpPr>
            <p:spPr bwMode="auto">
              <a:xfrm>
                <a:off x="1656" y="3512"/>
                <a:ext cx="64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1213" name="Line 140"/>
              <p:cNvSpPr>
                <a:spLocks noChangeShapeType="1"/>
              </p:cNvSpPr>
              <p:nvPr/>
            </p:nvSpPr>
            <p:spPr bwMode="auto">
              <a:xfrm>
                <a:off x="1656" y="3576"/>
                <a:ext cx="528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92075" tIns="46038" rIns="92075" bIns="46038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9" name="Group 141"/>
          <p:cNvGrpSpPr>
            <a:grpSpLocks/>
          </p:cNvGrpSpPr>
          <p:nvPr/>
        </p:nvGrpSpPr>
        <p:grpSpPr bwMode="auto">
          <a:xfrm>
            <a:off x="3138488" y="3124200"/>
            <a:ext cx="5530850" cy="2540000"/>
            <a:chOff x="2224" y="1968"/>
            <a:chExt cx="3920" cy="1600"/>
          </a:xfrm>
        </p:grpSpPr>
        <p:sp>
          <p:nvSpPr>
            <p:cNvPr id="3331215" name="Line 142"/>
            <p:cNvSpPr>
              <a:spLocks noChangeShapeType="1"/>
            </p:cNvSpPr>
            <p:nvPr/>
          </p:nvSpPr>
          <p:spPr bwMode="auto">
            <a:xfrm>
              <a:off x="2224" y="2808"/>
              <a:ext cx="3920" cy="0"/>
            </a:xfrm>
            <a:prstGeom prst="line">
              <a:avLst/>
            </a:prstGeom>
            <a:noFill/>
            <a:ln w="57150">
              <a:solidFill>
                <a:srgbClr val="FF6600"/>
              </a:solidFill>
              <a:round/>
              <a:headEnd type="oval" w="med" len="med"/>
              <a:tailEnd type="oval" w="med" len="med"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</a:endParaRPr>
            </a:p>
          </p:txBody>
        </p:sp>
        <p:sp>
          <p:nvSpPr>
            <p:cNvPr id="3331216" name="Line 143"/>
            <p:cNvSpPr>
              <a:spLocks noChangeShapeType="1"/>
            </p:cNvSpPr>
            <p:nvPr/>
          </p:nvSpPr>
          <p:spPr bwMode="auto">
            <a:xfrm>
              <a:off x="2224" y="1968"/>
              <a:ext cx="3920" cy="0"/>
            </a:xfrm>
            <a:prstGeom prst="line">
              <a:avLst/>
            </a:prstGeom>
            <a:noFill/>
            <a:ln w="57150">
              <a:solidFill>
                <a:srgbClr val="FF6600"/>
              </a:solidFill>
              <a:round/>
              <a:headEnd type="oval" w="med" len="med"/>
              <a:tailEnd type="oval" w="med" len="med"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</a:endParaRPr>
            </a:p>
          </p:txBody>
        </p:sp>
        <p:sp>
          <p:nvSpPr>
            <p:cNvPr id="3331217" name="Line 144"/>
            <p:cNvSpPr>
              <a:spLocks noChangeShapeType="1"/>
            </p:cNvSpPr>
            <p:nvPr/>
          </p:nvSpPr>
          <p:spPr bwMode="auto">
            <a:xfrm>
              <a:off x="2224" y="3568"/>
              <a:ext cx="3920" cy="0"/>
            </a:xfrm>
            <a:prstGeom prst="line">
              <a:avLst/>
            </a:prstGeom>
            <a:noFill/>
            <a:ln w="57150">
              <a:solidFill>
                <a:srgbClr val="FF6600"/>
              </a:solidFill>
              <a:round/>
              <a:headEnd type="oval" w="med" len="med"/>
              <a:tailEnd type="oval" w="med" len="med"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328849" name="Line 145"/>
          <p:cNvSpPr>
            <a:spLocks noChangeShapeType="1"/>
          </p:cNvSpPr>
          <p:nvPr/>
        </p:nvSpPr>
        <p:spPr bwMode="auto">
          <a:xfrm rot="5356153" flipH="1">
            <a:off x="4071144" y="4479132"/>
            <a:ext cx="3683000" cy="4762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 type="oval" w="med" len="med"/>
            <a:tailEnd type="oval" w="med" len="med"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srgbClr val="000000"/>
              </a:solidFill>
            </a:endParaRPr>
          </a:p>
        </p:txBody>
      </p:sp>
      <p:grpSp>
        <p:nvGrpSpPr>
          <p:cNvPr id="20" name="Group 146"/>
          <p:cNvGrpSpPr>
            <a:grpSpLocks/>
          </p:cNvGrpSpPr>
          <p:nvPr/>
        </p:nvGrpSpPr>
        <p:grpSpPr bwMode="auto">
          <a:xfrm>
            <a:off x="5429250" y="3911600"/>
            <a:ext cx="960438" cy="977900"/>
            <a:chOff x="3848" y="2464"/>
            <a:chExt cx="680" cy="616"/>
          </a:xfrm>
        </p:grpSpPr>
        <p:sp>
          <p:nvSpPr>
            <p:cNvPr id="3331220" name="Oval 147"/>
            <p:cNvSpPr>
              <a:spLocks noChangeArrowheads="1"/>
            </p:cNvSpPr>
            <p:nvPr/>
          </p:nvSpPr>
          <p:spPr bwMode="auto">
            <a:xfrm>
              <a:off x="4128" y="2464"/>
              <a:ext cx="112" cy="12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221" name="Oval 148"/>
            <p:cNvSpPr>
              <a:spLocks noChangeArrowheads="1"/>
            </p:cNvSpPr>
            <p:nvPr/>
          </p:nvSpPr>
          <p:spPr bwMode="auto">
            <a:xfrm>
              <a:off x="3848" y="2736"/>
              <a:ext cx="112" cy="12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222" name="Oval 149"/>
            <p:cNvSpPr>
              <a:spLocks noChangeArrowheads="1"/>
            </p:cNvSpPr>
            <p:nvPr/>
          </p:nvSpPr>
          <p:spPr bwMode="auto">
            <a:xfrm>
              <a:off x="4136" y="2952"/>
              <a:ext cx="112" cy="12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3331223" name="Oval 150"/>
            <p:cNvSpPr>
              <a:spLocks noChangeArrowheads="1"/>
            </p:cNvSpPr>
            <p:nvPr/>
          </p:nvSpPr>
          <p:spPr bwMode="auto">
            <a:xfrm>
              <a:off x="4416" y="2736"/>
              <a:ext cx="112" cy="12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328855" name="Oval 151"/>
          <p:cNvSpPr>
            <a:spLocks noChangeArrowheads="1"/>
          </p:cNvSpPr>
          <p:nvPr/>
        </p:nvSpPr>
        <p:spPr bwMode="auto">
          <a:xfrm>
            <a:off x="2395538" y="13716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8856" name="Oval 152"/>
          <p:cNvSpPr>
            <a:spLocks noChangeArrowheads="1"/>
          </p:cNvSpPr>
          <p:nvPr/>
        </p:nvSpPr>
        <p:spPr bwMode="auto">
          <a:xfrm>
            <a:off x="2395538" y="18923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8857" name="Oval 153"/>
          <p:cNvSpPr>
            <a:spLocks noChangeArrowheads="1"/>
          </p:cNvSpPr>
          <p:nvPr/>
        </p:nvSpPr>
        <p:spPr bwMode="auto">
          <a:xfrm>
            <a:off x="2395538" y="16256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8858" name="Oval 154"/>
          <p:cNvSpPr>
            <a:spLocks noChangeArrowheads="1"/>
          </p:cNvSpPr>
          <p:nvPr/>
        </p:nvSpPr>
        <p:spPr bwMode="auto">
          <a:xfrm>
            <a:off x="134938" y="914400"/>
            <a:ext cx="158750" cy="203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8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8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8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8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8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8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3288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8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8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PHO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849" grpId="0" animBg="1"/>
      <p:bldP spid="328855" grpId="0" animBg="1"/>
      <p:bldP spid="328856" grpId="0" animBg="1"/>
      <p:bldP spid="328857" grpId="0" animBg="1"/>
      <p:bldP spid="32885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FFBDB75-56D6-481D-AD11-BAC8C7919BD5}" type="slidenum">
              <a:rPr lang="fr-BE">
                <a:solidFill>
                  <a:srgbClr val="FFFFFF"/>
                </a:solidFill>
              </a:rPr>
              <a:pPr>
                <a:defRPr/>
              </a:pPr>
              <a:t>35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3336194" name="Rectangle 2"/>
          <p:cNvSpPr>
            <a:spLocks noGrp="1"/>
          </p:cNvSpPr>
          <p:nvPr>
            <p:ph type="title"/>
          </p:nvPr>
        </p:nvSpPr>
        <p:spPr>
          <a:xfrm>
            <a:off x="1162050" y="276225"/>
            <a:ext cx="6578600" cy="377825"/>
          </a:xfrm>
          <a:ln/>
        </p:spPr>
        <p:txBody>
          <a:bodyPr lIns="0" tIns="0" rIns="0" bIns="0">
            <a:spAutoFit/>
          </a:bodyPr>
          <a:lstStyle/>
          <a:p>
            <a:pPr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/>
              <a:t>NAS Parallel Benchmarks</a:t>
            </a:r>
          </a:p>
        </p:txBody>
      </p:sp>
      <p:pic>
        <p:nvPicPr>
          <p:cNvPr id="3336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550" y="4437063"/>
            <a:ext cx="666750" cy="876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336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650" y="2708275"/>
            <a:ext cx="1095375" cy="876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336197" name="Rectangle 5"/>
          <p:cNvSpPr>
            <a:spLocks noGrp="1"/>
          </p:cNvSpPr>
          <p:nvPr>
            <p:ph type="body" idx="1"/>
          </p:nvPr>
        </p:nvSpPr>
        <p:spPr>
          <a:xfrm>
            <a:off x="241300" y="1181100"/>
            <a:ext cx="8916988" cy="4687888"/>
          </a:xfrm>
          <a:ln/>
        </p:spPr>
        <p:txBody>
          <a:bodyPr lIns="0" tIns="0" rIns="0" bIns="0">
            <a:spAutoFit/>
          </a:bodyPr>
          <a:lstStyle/>
          <a:p>
            <a:pPr marL="741363" lvl="1" indent="-284163" defTabSz="45720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/>
              <a:t>Experimented on 3D ElectroMagnetism, and Nasa Benchmarks</a:t>
            </a:r>
            <a:endParaRPr lang="en-GB" b="1">
              <a:solidFill>
                <a:srgbClr val="000099"/>
              </a:solidFill>
            </a:endParaRPr>
          </a:p>
          <a:p>
            <a:pPr marL="341313" indent="-341313" defTabSz="457200">
              <a:spcBef>
                <a:spcPct val="7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b="1">
                <a:solidFill>
                  <a:srgbClr val="000099"/>
                </a:solidFill>
              </a:rPr>
              <a:t>Designed by NASA to evaluate benefits of high performance systems</a:t>
            </a:r>
          </a:p>
          <a:p>
            <a:pPr marL="341313" indent="-341313" defTabSz="457200">
              <a:spcBef>
                <a:spcPct val="7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b="1">
                <a:solidFill>
                  <a:srgbClr val="000099"/>
                </a:solidFill>
              </a:rPr>
              <a:t>Strongly based on CFD</a:t>
            </a:r>
          </a:p>
          <a:p>
            <a:pPr marL="341313" indent="-341313" defTabSz="457200">
              <a:spcBef>
                <a:spcPct val="7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b="1">
                <a:solidFill>
                  <a:srgbClr val="000099"/>
                </a:solidFill>
              </a:rPr>
              <a:t>5 benchmarks (kernels) to test different aspects of a system</a:t>
            </a:r>
          </a:p>
          <a:p>
            <a:pPr marL="341313" indent="-341313" defTabSz="457200">
              <a:spcBef>
                <a:spcPct val="7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b="1">
                <a:solidFill>
                  <a:srgbClr val="000099"/>
                </a:solidFill>
              </a:rPr>
              <a:t>2 categories or focus variations:</a:t>
            </a:r>
          </a:p>
          <a:p>
            <a:pPr marL="741363" lvl="1" indent="-284163" defTabSz="457200">
              <a:spcBef>
                <a:spcPct val="7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b="1">
                <a:solidFill>
                  <a:srgbClr val="000099"/>
                </a:solidFill>
              </a:rPr>
              <a:t>communication intensive and computation intensive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772BCDE-A3BE-4147-A7F8-408EC1C4CA68}" type="slidenum">
              <a:rPr lang="fr-BE">
                <a:solidFill>
                  <a:srgbClr val="FFFFFF"/>
                </a:solidFill>
              </a:rPr>
              <a:pPr>
                <a:defRPr/>
              </a:pPr>
              <a:t>36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33382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Communication Intensive</a:t>
            </a:r>
            <a:br>
              <a:rPr lang="en-US" sz="2400"/>
            </a:br>
            <a:r>
              <a:rPr lang="en-US" sz="2400"/>
              <a:t>CG Kernel (Conjugate Gradient)</a:t>
            </a:r>
            <a:endParaRPr lang="fr-FR" sz="2400"/>
          </a:p>
        </p:txBody>
      </p:sp>
      <p:sp>
        <p:nvSpPr>
          <p:cNvPr id="3338243" name="Rectangle 3"/>
          <p:cNvSpPr>
            <a:spLocks noGrp="1"/>
          </p:cNvSpPr>
          <p:nvPr>
            <p:ph type="body" idx="1"/>
          </p:nvPr>
        </p:nvSpPr>
        <p:spPr>
          <a:xfrm>
            <a:off x="457200" y="1116013"/>
            <a:ext cx="4546600" cy="2144712"/>
          </a:xfrm>
        </p:spPr>
        <p:txBody>
          <a:bodyPr/>
          <a:lstStyle/>
          <a:p>
            <a:r>
              <a:rPr lang="en-US"/>
              <a:t>Floating point operations</a:t>
            </a:r>
          </a:p>
          <a:p>
            <a:r>
              <a:rPr lang="en-US"/>
              <a:t>Eigen value computation</a:t>
            </a:r>
          </a:p>
          <a:p>
            <a:r>
              <a:rPr lang="en-US"/>
              <a:t>High number of unstructured communications</a:t>
            </a:r>
            <a:endParaRPr lang="fr-FR"/>
          </a:p>
        </p:txBody>
      </p:sp>
      <p:sp>
        <p:nvSpPr>
          <p:cNvPr id="3338244" name="Text Box 4"/>
          <p:cNvSpPr txBox="1">
            <a:spLocks noChangeArrowheads="1"/>
          </p:cNvSpPr>
          <p:nvPr/>
        </p:nvSpPr>
        <p:spPr bwMode="auto">
          <a:xfrm>
            <a:off x="7132638" y="1463675"/>
            <a:ext cx="2011362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imes New Roman" pitchFamily="18" charset="0"/>
                <a:cs typeface="Tahoma" pitchFamily="34" charset="0"/>
              </a:rPr>
              <a:t> 12000 calls/node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imes New Roman" pitchFamily="18" charset="0"/>
                <a:cs typeface="Tahoma" pitchFamily="34" charset="0"/>
              </a:rPr>
              <a:t> 570 MB sent/node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imes New Roman" pitchFamily="18" charset="0"/>
                <a:cs typeface="Tahoma" pitchFamily="34" charset="0"/>
              </a:rPr>
              <a:t> 1 min 32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smtClean="0">
                <a:solidFill>
                  <a:srgbClr val="000000"/>
                </a:solidFill>
                <a:latin typeface="Times New Roman" pitchFamily="18" charset="0"/>
                <a:cs typeface="Tahoma" pitchFamily="34" charset="0"/>
              </a:rPr>
              <a:t> 65 % comms/WT</a:t>
            </a:r>
            <a:endParaRPr lang="fr-FR" smtClean="0">
              <a:solidFill>
                <a:srgbClr val="000000"/>
              </a:solidFill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3338245" name="Rectangle 5"/>
          <p:cNvSpPr>
            <a:spLocks noChangeArrowheads="1"/>
          </p:cNvSpPr>
          <p:nvPr/>
        </p:nvSpPr>
        <p:spPr bwMode="auto">
          <a:xfrm>
            <a:off x="5508625" y="1628775"/>
            <a:ext cx="404813" cy="404813"/>
          </a:xfrm>
          <a:prstGeom prst="rect">
            <a:avLst/>
          </a:prstGeom>
          <a:noFill/>
          <a:ln w="5715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srgbClr val="000000"/>
              </a:solidFill>
            </a:endParaRPr>
          </a:p>
        </p:txBody>
      </p:sp>
      <p:sp>
        <p:nvSpPr>
          <p:cNvPr id="3338246" name="Rectangle 6"/>
          <p:cNvSpPr>
            <a:spLocks noChangeArrowheads="1"/>
          </p:cNvSpPr>
          <p:nvPr/>
        </p:nvSpPr>
        <p:spPr bwMode="auto">
          <a:xfrm>
            <a:off x="6399213" y="1628775"/>
            <a:ext cx="404812" cy="404813"/>
          </a:xfrm>
          <a:prstGeom prst="rect">
            <a:avLst/>
          </a:prstGeom>
          <a:noFill/>
          <a:ln w="5715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srgbClr val="000000"/>
              </a:solidFill>
            </a:endParaRPr>
          </a:p>
        </p:txBody>
      </p:sp>
      <p:sp>
        <p:nvSpPr>
          <p:cNvPr id="3338247" name="Rectangle 7"/>
          <p:cNvSpPr>
            <a:spLocks noChangeArrowheads="1"/>
          </p:cNvSpPr>
          <p:nvPr/>
        </p:nvSpPr>
        <p:spPr bwMode="auto">
          <a:xfrm>
            <a:off x="5508625" y="2447925"/>
            <a:ext cx="404813" cy="404813"/>
          </a:xfrm>
          <a:prstGeom prst="rect">
            <a:avLst/>
          </a:prstGeom>
          <a:noFill/>
          <a:ln w="5715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srgbClr val="000000"/>
              </a:solidFill>
            </a:endParaRPr>
          </a:p>
        </p:txBody>
      </p:sp>
      <p:sp>
        <p:nvSpPr>
          <p:cNvPr id="3338248" name="Rectangle 8"/>
          <p:cNvSpPr>
            <a:spLocks noChangeArrowheads="1"/>
          </p:cNvSpPr>
          <p:nvPr/>
        </p:nvSpPr>
        <p:spPr bwMode="auto">
          <a:xfrm>
            <a:off x="6399213" y="2447925"/>
            <a:ext cx="404812" cy="404813"/>
          </a:xfrm>
          <a:prstGeom prst="rect">
            <a:avLst/>
          </a:prstGeom>
          <a:noFill/>
          <a:ln w="5715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srgbClr val="000000"/>
              </a:solidFill>
            </a:endParaRPr>
          </a:p>
        </p:txBody>
      </p:sp>
      <p:sp>
        <p:nvSpPr>
          <p:cNvPr id="3338249" name="Rectangle 9"/>
          <p:cNvSpPr>
            <a:spLocks noChangeArrowheads="1"/>
          </p:cNvSpPr>
          <p:nvPr/>
        </p:nvSpPr>
        <p:spPr bwMode="auto">
          <a:xfrm>
            <a:off x="5508625" y="1628775"/>
            <a:ext cx="1295400" cy="1223963"/>
          </a:xfrm>
          <a:prstGeom prst="rect">
            <a:avLst/>
          </a:prstGeom>
          <a:noFill/>
          <a:ln w="5715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srgbClr val="000000"/>
              </a:solidFill>
            </a:endParaRPr>
          </a:p>
        </p:txBody>
      </p:sp>
      <p:sp>
        <p:nvSpPr>
          <p:cNvPr id="3338250" name="Line 10"/>
          <p:cNvSpPr>
            <a:spLocks noChangeShapeType="1"/>
          </p:cNvSpPr>
          <p:nvPr/>
        </p:nvSpPr>
        <p:spPr bwMode="auto">
          <a:xfrm>
            <a:off x="5903913" y="2020888"/>
            <a:ext cx="503237" cy="430212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srgbClr val="000000"/>
              </a:solidFill>
            </a:endParaRPr>
          </a:p>
        </p:txBody>
      </p:sp>
      <p:sp>
        <p:nvSpPr>
          <p:cNvPr id="3338251" name="Line 11"/>
          <p:cNvSpPr>
            <a:spLocks noChangeShapeType="1"/>
          </p:cNvSpPr>
          <p:nvPr/>
        </p:nvSpPr>
        <p:spPr bwMode="auto">
          <a:xfrm flipV="1">
            <a:off x="5908675" y="2025650"/>
            <a:ext cx="492125" cy="43180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srgbClr val="000000"/>
              </a:solidFill>
            </a:endParaRPr>
          </a:p>
        </p:txBody>
      </p:sp>
      <p:pic>
        <p:nvPicPr>
          <p:cNvPr id="3338252" name="Picture 12" descr="CG-Messages-C-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3357563"/>
            <a:ext cx="3184525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38253" name="Picture 13" descr="CG-Size-C-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3357563"/>
            <a:ext cx="3195638" cy="254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38254" name="Text Box 14"/>
          <p:cNvSpPr txBox="1">
            <a:spLocks noChangeArrowheads="1"/>
          </p:cNvSpPr>
          <p:nvPr/>
        </p:nvSpPr>
        <p:spPr bwMode="auto">
          <a:xfrm>
            <a:off x="796925" y="5969000"/>
            <a:ext cx="3067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</a:rPr>
              <a:t>Message density distribution</a:t>
            </a:r>
            <a:endParaRPr lang="fr-FR" smtClean="0">
              <a:solidFill>
                <a:srgbClr val="000000"/>
              </a:solidFill>
            </a:endParaRPr>
          </a:p>
        </p:txBody>
      </p:sp>
      <p:sp>
        <p:nvSpPr>
          <p:cNvPr id="3338255" name="Text Box 15"/>
          <p:cNvSpPr txBox="1">
            <a:spLocks noChangeArrowheads="1"/>
          </p:cNvSpPr>
          <p:nvPr/>
        </p:nvSpPr>
        <p:spPr bwMode="auto">
          <a:xfrm>
            <a:off x="5405438" y="5949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</a:rPr>
              <a:t>Data density distribution</a:t>
            </a:r>
            <a:endParaRPr lang="fr-FR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82EA6F-F16E-4682-B185-C3DF798302CE}" type="slidenum">
              <a:rPr lang="fr-BE">
                <a:solidFill>
                  <a:srgbClr val="FFFFFF"/>
                </a:solidFill>
              </a:rPr>
              <a:pPr>
                <a:defRPr/>
              </a:pPr>
              <a:t>37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3339266" name="Rectangle 2"/>
          <p:cNvSpPr>
            <a:spLocks noChangeArrowheads="1"/>
          </p:cNvSpPr>
          <p:nvPr/>
        </p:nvSpPr>
        <p:spPr bwMode="auto">
          <a:xfrm>
            <a:off x="457200" y="-131763"/>
            <a:ext cx="82296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FFFFFF"/>
                </a:solidFill>
                <a:latin typeface="Arial Black" pitchFamily="34" charset="0"/>
              </a:rPr>
              <a:t>Communication Intensive</a:t>
            </a:r>
            <a:br>
              <a:rPr lang="en-US" sz="2400" smtClean="0">
                <a:solidFill>
                  <a:srgbClr val="FFFFFF"/>
                </a:solidFill>
                <a:latin typeface="Arial Black" pitchFamily="34" charset="0"/>
              </a:rPr>
            </a:br>
            <a:r>
              <a:rPr lang="en-US" sz="2400" smtClean="0">
                <a:solidFill>
                  <a:srgbClr val="FFFFFF"/>
                </a:solidFill>
                <a:latin typeface="Arial Black" pitchFamily="34" charset="0"/>
              </a:rPr>
              <a:t>CG Kernel (Conjugate Gradient)</a:t>
            </a:r>
            <a:endParaRPr lang="fr-FR" sz="2400" smtClean="0">
              <a:solidFill>
                <a:srgbClr val="FFFFFF"/>
              </a:solidFill>
              <a:latin typeface="Arial Black" pitchFamily="34" charset="0"/>
            </a:endParaRPr>
          </a:p>
        </p:txBody>
      </p:sp>
      <p:pic>
        <p:nvPicPr>
          <p:cNvPr id="3339267" name="Picture 3" descr="CG-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2349500"/>
            <a:ext cx="6189663" cy="3238500"/>
          </a:xfrm>
          <a:prstGeom prst="rect">
            <a:avLst/>
          </a:prstGeom>
          <a:noFill/>
        </p:spPr>
      </p:pic>
      <p:sp>
        <p:nvSpPr>
          <p:cNvPr id="3339268" name="Text Box 4"/>
          <p:cNvSpPr txBox="1">
            <a:spLocks noChangeArrowheads="1"/>
          </p:cNvSpPr>
          <p:nvPr/>
        </p:nvSpPr>
        <p:spPr bwMode="auto">
          <a:xfrm>
            <a:off x="7156450" y="2924175"/>
            <a:ext cx="1924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  <a:sym typeface="Wingdings" pitchFamily="2" charset="2"/>
              </a:rPr>
              <a:t> </a:t>
            </a:r>
            <a:r>
              <a:rPr lang="en-US" smtClean="0">
                <a:solidFill>
                  <a:srgbClr val="0000FF"/>
                </a:solidFill>
              </a:rPr>
              <a:t>Comparable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     Performances</a:t>
            </a:r>
          </a:p>
        </p:txBody>
      </p:sp>
      <p:pic>
        <p:nvPicPr>
          <p:cNvPr id="3339269" name="Picture 5"/>
          <p:cNvPicPr>
            <a:picLocks noChangeAspect="1" noChangeArrowheads="1"/>
          </p:cNvPicPr>
          <p:nvPr/>
        </p:nvPicPr>
        <p:blipFill>
          <a:blip r:embed="rId3" cstate="print"/>
          <a:srcRect l="26772" t="31091" r="27559" b="10945"/>
          <a:stretch>
            <a:fillRect/>
          </a:stretch>
        </p:blipFill>
        <p:spPr bwMode="auto">
          <a:xfrm>
            <a:off x="1044575" y="1339850"/>
            <a:ext cx="6264275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339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39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39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3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926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EE38E8-9F91-4CBA-A21B-D9F9EA55A060}" type="slidenum">
              <a:rPr lang="fr-BE">
                <a:solidFill>
                  <a:srgbClr val="FFFFFF"/>
                </a:solidFill>
              </a:rPr>
              <a:pPr>
                <a:defRPr/>
              </a:pPr>
              <a:t>38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ACFEDA1A-4EEB-4D2A-A957-EE793FF665A5}" type="slidenum">
              <a:rPr lang="fr-FR" sz="120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819202" name="Rectangle 2"/>
          <p:cNvSpPr>
            <a:spLocks noGrp="1"/>
          </p:cNvSpPr>
          <p:nvPr>
            <p:ph type="ctrTitle" idx="4294967295"/>
          </p:nvPr>
        </p:nvSpPr>
        <p:spPr>
          <a:xfrm>
            <a:off x="35496" y="723900"/>
            <a:ext cx="9144000" cy="55880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Scheduling and Workflow Orchestration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02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42B1FAA-0EA5-466A-8538-DCFEAF5050A9}" type="slidenum">
              <a:rPr lang="fr-BE">
                <a:solidFill>
                  <a:prstClr val="white"/>
                </a:solidFill>
              </a:rPr>
              <a:pPr>
                <a:defRPr/>
              </a:pPr>
              <a:t>39</a:t>
            </a:fld>
            <a:endParaRPr lang="fr-BE">
              <a:solidFill>
                <a:prstClr val="white"/>
              </a:solidFill>
            </a:endParaRPr>
          </a:p>
        </p:txBody>
      </p:sp>
      <p:sp>
        <p:nvSpPr>
          <p:cNvPr id="259074" name="Rectangle 2"/>
          <p:cNvSpPr>
            <a:spLocks noGrp="1"/>
          </p:cNvSpPr>
          <p:nvPr>
            <p:ph type="ctrTitle" idx="4294967295"/>
          </p:nvPr>
        </p:nvSpPr>
        <p:spPr>
          <a:xfrm>
            <a:off x="435440" y="32658"/>
            <a:ext cx="8242300" cy="850900"/>
          </a:xfrm>
        </p:spPr>
        <p:txBody>
          <a:bodyPr/>
          <a:lstStyle/>
          <a:p>
            <a:pPr eaLnBrk="1" hangingPunct="1"/>
            <a:r>
              <a:rPr lang="en-US" sz="4800" dirty="0" smtClean="0"/>
              <a:t> </a:t>
            </a:r>
            <a:br>
              <a:rPr lang="en-US" sz="4800" dirty="0" smtClean="0"/>
            </a:br>
            <a:r>
              <a:rPr lang="en-US" dirty="0" err="1" smtClean="0"/>
              <a:t>ProActive</a:t>
            </a:r>
            <a:r>
              <a:rPr lang="en-US" dirty="0" smtClean="0"/>
              <a:t> Scheduling</a:t>
            </a:r>
            <a:br>
              <a:rPr lang="en-US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1800" i="1" dirty="0" smtClean="0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FA82E0A6-7E0C-4CCC-8632-53D328107E85}" type="slidenum">
              <a:rPr lang="fr-FR" sz="120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39</a:t>
            </a:fld>
            <a:endParaRPr lang="fr-FR" sz="12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59076" name="Image 6" descr="Boite-schedulin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475" y="1314450"/>
            <a:ext cx="3228975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4242" name="Picture 2"/>
          <p:cNvPicPr>
            <a:picLocks noChangeAspect="1" noChangeArrowheads="1"/>
          </p:cNvPicPr>
          <p:nvPr/>
        </p:nvPicPr>
        <p:blipFill>
          <a:blip r:embed="rId4" cstate="print"/>
          <a:srcRect l="65463" t="4741" r="4259" b="22073"/>
          <a:stretch>
            <a:fillRect/>
          </a:stretch>
        </p:blipFill>
        <p:spPr bwMode="auto">
          <a:xfrm>
            <a:off x="5041900" y="1014413"/>
            <a:ext cx="3543300" cy="535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94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94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 smtClean="0"/>
              <a:t>ProActive</a:t>
            </a:r>
            <a:r>
              <a:rPr lang="en-US" noProof="0" dirty="0" smtClean="0"/>
              <a:t> Scheduling</a:t>
            </a:r>
            <a:endParaRPr lang="en-US" noProof="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1142984"/>
            <a:ext cx="4474840" cy="502232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noProof="0" smtClean="0">
                <a:solidFill>
                  <a:srgbClr val="003399"/>
                </a:solidFill>
              </a:rPr>
              <a:t>Job Scheduling</a:t>
            </a:r>
          </a:p>
          <a:p>
            <a:pPr>
              <a:spcBef>
                <a:spcPts val="1200"/>
              </a:spcBef>
            </a:pPr>
            <a:r>
              <a:rPr lang="en-US" noProof="0" smtClean="0">
                <a:solidFill>
                  <a:srgbClr val="003399"/>
                </a:solidFill>
              </a:rPr>
              <a:t>Optimize</a:t>
            </a:r>
            <a:r>
              <a:rPr lang="en-US" smtClean="0"/>
              <a:t>:</a:t>
            </a:r>
            <a:endParaRPr lang="en-US" noProof="0" smtClean="0"/>
          </a:p>
          <a:p>
            <a:pPr lvl="1">
              <a:spcBef>
                <a:spcPts val="1200"/>
              </a:spcBef>
            </a:pPr>
            <a:r>
              <a:rPr lang="en-US" sz="2000" noProof="0" smtClean="0"/>
              <a:t>workload distribution</a:t>
            </a:r>
          </a:p>
          <a:p>
            <a:pPr lvl="1">
              <a:spcBef>
                <a:spcPts val="1200"/>
              </a:spcBef>
            </a:pPr>
            <a:r>
              <a:rPr lang="en-US" sz="2000" noProof="0" smtClean="0"/>
              <a:t>computing resources usage</a:t>
            </a:r>
          </a:p>
          <a:p>
            <a:pPr lvl="1">
              <a:spcBef>
                <a:spcPts val="1200"/>
              </a:spcBef>
            </a:pPr>
            <a:r>
              <a:rPr lang="en-US" sz="2000" noProof="0" smtClean="0"/>
              <a:t>software licences</a:t>
            </a:r>
            <a:endParaRPr lang="en-US" sz="2000" noProof="0" smtClean="0">
              <a:solidFill>
                <a:srgbClr val="003399"/>
              </a:solidFill>
            </a:endParaRPr>
          </a:p>
          <a:p>
            <a:pPr>
              <a:spcBef>
                <a:spcPts val="1200"/>
              </a:spcBef>
            </a:pPr>
            <a:r>
              <a:rPr lang="en-US" noProof="0" smtClean="0"/>
              <a:t>Straightforward </a:t>
            </a:r>
            <a:r>
              <a:rPr lang="en-US" smtClean="0">
                <a:solidFill>
                  <a:srgbClr val="003399"/>
                </a:solidFill>
              </a:rPr>
              <a:t>batch, jobs and workf</a:t>
            </a:r>
            <a:r>
              <a:rPr lang="en-US" noProof="0" smtClean="0">
                <a:solidFill>
                  <a:srgbClr val="003399"/>
                </a:solidFill>
              </a:rPr>
              <a:t>low</a:t>
            </a:r>
            <a:r>
              <a:rPr lang="en-US" noProof="0" smtClean="0"/>
              <a:t> construction</a:t>
            </a:r>
          </a:p>
          <a:p>
            <a:pPr>
              <a:spcBef>
                <a:spcPts val="1200"/>
              </a:spcBef>
            </a:pPr>
            <a:r>
              <a:rPr lang="en-US" smtClean="0">
                <a:solidFill>
                  <a:srgbClr val="003399"/>
                </a:solidFill>
              </a:rPr>
              <a:t>Any kind of </a:t>
            </a:r>
            <a:r>
              <a:rPr lang="en-US" noProof="0" smtClean="0">
                <a:solidFill>
                  <a:srgbClr val="003399"/>
                </a:solidFill>
              </a:rPr>
              <a:t>jobs</a:t>
            </a:r>
            <a:r>
              <a:rPr lang="en-US" smtClean="0"/>
              <a:t> </a:t>
            </a:r>
            <a:r>
              <a:rPr lang="en-US" smtClean="0">
                <a:solidFill>
                  <a:srgbClr val="003399"/>
                </a:solidFill>
              </a:rPr>
              <a:t>supported</a:t>
            </a:r>
            <a:r>
              <a:rPr lang="en-US" noProof="0" smtClean="0"/>
              <a:t>: </a:t>
            </a:r>
          </a:p>
          <a:p>
            <a:pPr lvl="1">
              <a:spcBef>
                <a:spcPts val="1200"/>
              </a:spcBef>
            </a:pPr>
            <a:r>
              <a:rPr lang="en-US" sz="2000" noProof="0" smtClean="0"/>
              <a:t>Java, Applications and Scripts</a:t>
            </a:r>
          </a:p>
          <a:p>
            <a:pPr>
              <a:spcBef>
                <a:spcPts val="1200"/>
              </a:spcBef>
            </a:pPr>
            <a:r>
              <a:rPr lang="en-US" smtClean="0"/>
              <a:t>Data management with automatic transfer</a:t>
            </a:r>
            <a:endParaRPr lang="en-US" noProof="0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285860"/>
            <a:ext cx="2966158" cy="465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ProActive Scheduling Big Picture</a:t>
            </a:r>
            <a:endParaRPr lang="fr-FR" smtClean="0"/>
          </a:p>
        </p:txBody>
      </p:sp>
      <p:sp>
        <p:nvSpPr>
          <p:cNvPr id="4" name="Rectangle 3"/>
          <p:cNvSpPr/>
          <p:nvPr/>
        </p:nvSpPr>
        <p:spPr>
          <a:xfrm>
            <a:off x="555625" y="4627563"/>
            <a:ext cx="2928938" cy="1428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26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>
              <a:defRPr/>
            </a:pPr>
            <a:r>
              <a:rPr lang="en-US" sz="1200" b="1" dirty="0">
                <a:solidFill>
                  <a:srgbClr val="F26800"/>
                </a:solidFill>
              </a:rPr>
              <a:t>RESOURCES</a:t>
            </a:r>
            <a:endParaRPr lang="fr-FR" sz="1200" b="1" dirty="0">
              <a:solidFill>
                <a:srgbClr val="F26800"/>
              </a:solidFill>
            </a:endParaRPr>
          </a:p>
        </p:txBody>
      </p:sp>
      <p:pic>
        <p:nvPicPr>
          <p:cNvPr id="26112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1214438"/>
            <a:ext cx="43815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24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5413" y="1120775"/>
            <a:ext cx="4286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necteur droit 8"/>
          <p:cNvCxnSpPr/>
          <p:nvPr/>
        </p:nvCxnSpPr>
        <p:spPr>
          <a:xfrm>
            <a:off x="357188" y="2000250"/>
            <a:ext cx="3286125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357188" y="3179763"/>
            <a:ext cx="3286125" cy="158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357188" y="4357688"/>
            <a:ext cx="3286125" cy="158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/>
          <p:cNvSpPr/>
          <p:nvPr/>
        </p:nvSpPr>
        <p:spPr>
          <a:xfrm rot="20814861">
            <a:off x="2894013" y="5037138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13" name="Connecteur droit 12"/>
          <p:cNvCxnSpPr>
            <a:stCxn id="26" idx="1"/>
          </p:cNvCxnSpPr>
          <p:nvPr/>
        </p:nvCxnSpPr>
        <p:spPr>
          <a:xfrm rot="10800000" flipH="1">
            <a:off x="644525" y="4857750"/>
            <a:ext cx="715963" cy="125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>
            <a:stCxn id="26" idx="0"/>
          </p:cNvCxnSpPr>
          <p:nvPr/>
        </p:nvCxnSpPr>
        <p:spPr>
          <a:xfrm rot="10800000" flipH="1" flipV="1">
            <a:off x="685800" y="4851400"/>
            <a:ext cx="600075" cy="506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20" idx="4"/>
            <a:endCxn id="21" idx="7"/>
          </p:cNvCxnSpPr>
          <p:nvPr/>
        </p:nvCxnSpPr>
        <p:spPr>
          <a:xfrm rot="5400000">
            <a:off x="1280319" y="5117306"/>
            <a:ext cx="174625" cy="23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>
            <a:stCxn id="25" idx="5"/>
            <a:endCxn id="12" idx="1"/>
          </p:cNvCxnSpPr>
          <p:nvPr/>
        </p:nvCxnSpPr>
        <p:spPr>
          <a:xfrm rot="16200000" flipH="1">
            <a:off x="2751932" y="4952206"/>
            <a:ext cx="120650" cy="2174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1500188" y="4857750"/>
            <a:ext cx="1000125" cy="642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V="1">
            <a:off x="1285875" y="4857750"/>
            <a:ext cx="1357313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rot="5400000">
            <a:off x="1607344" y="5322094"/>
            <a:ext cx="642937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 rot="1304060">
            <a:off x="1268413" y="4697413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1" name="Ellipse 20"/>
          <p:cNvSpPr/>
          <p:nvPr/>
        </p:nvSpPr>
        <p:spPr>
          <a:xfrm rot="19616977">
            <a:off x="1139825" y="5211763"/>
            <a:ext cx="357188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1785938" y="4973638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3" name="Ellipse 22"/>
          <p:cNvSpPr/>
          <p:nvPr/>
        </p:nvSpPr>
        <p:spPr>
          <a:xfrm rot="20624687">
            <a:off x="1674813" y="5532438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4" name="Ellipse 23"/>
          <p:cNvSpPr/>
          <p:nvPr/>
        </p:nvSpPr>
        <p:spPr>
          <a:xfrm rot="749126">
            <a:off x="2319338" y="5319713"/>
            <a:ext cx="357187" cy="3571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5" name="Ellipse 24"/>
          <p:cNvSpPr/>
          <p:nvPr/>
        </p:nvSpPr>
        <p:spPr>
          <a:xfrm rot="21096498">
            <a:off x="2381250" y="4714875"/>
            <a:ext cx="357188" cy="35718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6" name="Ellipse 25"/>
          <p:cNvSpPr/>
          <p:nvPr/>
        </p:nvSpPr>
        <p:spPr>
          <a:xfrm rot="18585170">
            <a:off x="644525" y="4787900"/>
            <a:ext cx="357188" cy="35718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61143" name="Text Box 12"/>
          <p:cNvSpPr txBox="1">
            <a:spLocks noChangeArrowheads="1"/>
          </p:cNvSpPr>
          <p:nvPr/>
        </p:nvSpPr>
        <p:spPr bwMode="auto">
          <a:xfrm>
            <a:off x="3871913" y="1428750"/>
            <a:ext cx="505777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Multi-platform Graphical Client (RCP)</a:t>
            </a:r>
          </a:p>
        </p:txBody>
      </p:sp>
      <p:sp>
        <p:nvSpPr>
          <p:cNvPr id="261144" name="Text Box 13"/>
          <p:cNvSpPr txBox="1">
            <a:spLocks noChangeArrowheads="1"/>
          </p:cNvSpPr>
          <p:nvPr/>
        </p:nvSpPr>
        <p:spPr bwMode="auto">
          <a:xfrm>
            <a:off x="3871913" y="1931988"/>
            <a:ext cx="5057775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File-based or LDAP authentication</a:t>
            </a:r>
          </a:p>
        </p:txBody>
      </p:sp>
      <p:sp>
        <p:nvSpPr>
          <p:cNvPr id="261145" name="Text Box 14"/>
          <p:cNvSpPr txBox="1">
            <a:spLocks noChangeArrowheads="1"/>
          </p:cNvSpPr>
          <p:nvPr/>
        </p:nvSpPr>
        <p:spPr bwMode="auto">
          <a:xfrm>
            <a:off x="3871913" y="2327275"/>
            <a:ext cx="5129212" cy="922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Static Workflow Job Scheduling, Native and Java tasks, Retry on Error, Priority Policy, Configuration Scripts,…</a:t>
            </a:r>
          </a:p>
        </p:txBody>
      </p:sp>
      <p:sp>
        <p:nvSpPr>
          <p:cNvPr id="261146" name="Text Box 15"/>
          <p:cNvSpPr txBox="1">
            <a:spLocks noChangeArrowheads="1"/>
          </p:cNvSpPr>
          <p:nvPr/>
        </p:nvSpPr>
        <p:spPr bwMode="auto">
          <a:xfrm>
            <a:off x="3871913" y="3571875"/>
            <a:ext cx="5057775" cy="922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Dynamic and Static node sources, Resource Selection by script, Monitoring and Control GUI,…</a:t>
            </a:r>
          </a:p>
        </p:txBody>
      </p:sp>
      <p:sp>
        <p:nvSpPr>
          <p:cNvPr id="261147" name="Text Box 16"/>
          <p:cNvSpPr txBox="1">
            <a:spLocks noChangeArrowheads="1"/>
          </p:cNvSpPr>
          <p:nvPr/>
        </p:nvSpPr>
        <p:spPr bwMode="auto">
          <a:xfrm>
            <a:off x="3871913" y="5173663"/>
            <a:ext cx="5057775" cy="646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ct val="50000"/>
              </a:spcBef>
              <a:buFont typeface="Wingdings" pitchFamily="2" charset="2"/>
              <a:buChar char="§"/>
            </a:pPr>
            <a:r>
              <a:rPr lang="en-US"/>
              <a:t> ProActive Deployment capabilities:</a:t>
            </a:r>
            <a:br>
              <a:rPr lang="en-US"/>
            </a:br>
            <a:r>
              <a:rPr lang="en-US"/>
              <a:t> Desktops, Clusters, Clouds,…</a:t>
            </a:r>
          </a:p>
        </p:txBody>
      </p:sp>
      <p:pic>
        <p:nvPicPr>
          <p:cNvPr id="261148" name="Image 36" descr="linux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2863" y="4714875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49" name="Image 38" descr="window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150" y="4830763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0" name="Image 39" descr="window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9038" y="5256213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1" name="Image 40" descr="linux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0213" y="5557838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2" name="Image 41" descr="linux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0388" y="5003800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3" name="Image 42" descr="window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200" y="5357813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4" name="Image 43" descr="window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8875" y="4768850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5" name="Image 44" descr="linux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38" y="5060950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6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8" y="928688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57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71813" y="928688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Rounded Rectangle 6"/>
          <p:cNvSpPr/>
          <p:nvPr/>
        </p:nvSpPr>
        <p:spPr>
          <a:xfrm>
            <a:off x="642938" y="2286000"/>
            <a:ext cx="2643187" cy="642938"/>
          </a:xfrm>
          <a:prstGeom prst="roundRect">
            <a:avLst/>
          </a:prstGeom>
          <a:solidFill>
            <a:srgbClr val="1C2F6B">
              <a:alpha val="90000"/>
            </a:srgbClr>
          </a:solidFill>
          <a:ln>
            <a:solidFill>
              <a:srgbClr val="4F6ED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err="1">
                <a:solidFill>
                  <a:schemeClr val="bg1"/>
                </a:solidFill>
              </a:rPr>
              <a:t>ProActive</a:t>
            </a:r>
            <a:endParaRPr lang="en-US" sz="1600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600" b="1" dirty="0">
                <a:solidFill>
                  <a:schemeClr val="bg1"/>
                </a:solidFill>
              </a:rPr>
              <a:t>Scheduler</a:t>
            </a:r>
          </a:p>
        </p:txBody>
      </p:sp>
      <p:sp>
        <p:nvSpPr>
          <p:cNvPr id="51" name="Rounded Rectangle 7"/>
          <p:cNvSpPr/>
          <p:nvPr/>
        </p:nvSpPr>
        <p:spPr>
          <a:xfrm>
            <a:off x="698500" y="3451225"/>
            <a:ext cx="2643188" cy="642938"/>
          </a:xfrm>
          <a:prstGeom prst="roundRect">
            <a:avLst/>
          </a:prstGeom>
          <a:solidFill>
            <a:srgbClr val="9EC355">
              <a:alpha val="8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err="1">
                <a:solidFill>
                  <a:schemeClr val="bg1"/>
                </a:solidFill>
              </a:rPr>
              <a:t>ProActive</a:t>
            </a:r>
            <a:endParaRPr lang="en-US" sz="1600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600" b="1" dirty="0">
                <a:solidFill>
                  <a:schemeClr val="bg1"/>
                </a:solidFill>
              </a:rPr>
              <a:t>Resource Manager</a:t>
            </a:r>
          </a:p>
        </p:txBody>
      </p:sp>
      <p:sp>
        <p:nvSpPr>
          <p:cNvPr id="52" name="Down Arrow 30"/>
          <p:cNvSpPr/>
          <p:nvPr/>
        </p:nvSpPr>
        <p:spPr>
          <a:xfrm rot="2246304">
            <a:off x="2570163" y="1681163"/>
            <a:ext cx="304800" cy="53975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Down Arrow 30"/>
          <p:cNvSpPr/>
          <p:nvPr/>
        </p:nvSpPr>
        <p:spPr>
          <a:xfrm rot="19353696" flipH="1">
            <a:off x="1165225" y="1674813"/>
            <a:ext cx="304800" cy="53975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Double flèche horizontale 54"/>
          <p:cNvSpPr/>
          <p:nvPr/>
        </p:nvSpPr>
        <p:spPr>
          <a:xfrm rot="16200000">
            <a:off x="1773238" y="3041650"/>
            <a:ext cx="488950" cy="285750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6" name="Double flèche horizontale 55"/>
          <p:cNvSpPr/>
          <p:nvPr/>
        </p:nvSpPr>
        <p:spPr>
          <a:xfrm rot="16200000">
            <a:off x="1764506" y="4209257"/>
            <a:ext cx="493713" cy="285750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27" name="Picture 3" descr="C:\Documents and Settings\cdelbe\Bureau\SlidesScheduler\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00125" y="571500"/>
            <a:ext cx="7559675" cy="56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785794"/>
          </a:xfrm>
        </p:spPr>
        <p:txBody>
          <a:bodyPr/>
          <a:lstStyle/>
          <a:p>
            <a:pPr algn="ctr"/>
            <a:r>
              <a:rPr lang="en-US" dirty="0" err="1" smtClean="0"/>
              <a:t>ProActive</a:t>
            </a:r>
            <a:r>
              <a:rPr lang="en-US" dirty="0" smtClean="0"/>
              <a:t> Orchestration Portal</a:t>
            </a:r>
            <a:endParaRPr lang="en-US" dirty="0"/>
          </a:p>
        </p:txBody>
      </p:sp>
      <p:pic>
        <p:nvPicPr>
          <p:cNvPr id="4" name="Picture 3" descr="ProActive-Cloud-Port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6162"/>
            <a:ext cx="9144000" cy="59256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ProActive</a:t>
            </a:r>
            <a:r>
              <a:rPr lang="en-US" dirty="0" smtClean="0"/>
              <a:t> Scheduling &amp; Orchestration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6059016" cy="4857403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200"/>
              </a:spcBef>
            </a:pPr>
            <a:r>
              <a:rPr lang="en-US" sz="2800" noProof="0" smtClean="0"/>
              <a:t>Provides </a:t>
            </a:r>
            <a:r>
              <a:rPr lang="en-US" sz="2800" noProof="0" smtClean="0">
                <a:solidFill>
                  <a:srgbClr val="003399"/>
                </a:solidFill>
              </a:rPr>
              <a:t>highly configurable scheduling policies</a:t>
            </a:r>
            <a:endParaRPr lang="en-US" sz="2800" noProof="0" smtClean="0"/>
          </a:p>
          <a:p>
            <a:pPr>
              <a:spcBef>
                <a:spcPts val="1200"/>
              </a:spcBef>
            </a:pPr>
            <a:r>
              <a:rPr lang="en-US" sz="2800" noProof="0" smtClean="0">
                <a:solidFill>
                  <a:srgbClr val="003399"/>
                </a:solidFill>
              </a:rPr>
              <a:t>Self-healing</a:t>
            </a:r>
            <a:r>
              <a:rPr lang="en-US" sz="2800" noProof="0" smtClean="0"/>
              <a:t> with automatic restart from latest valid point</a:t>
            </a:r>
          </a:p>
          <a:p>
            <a:pPr>
              <a:spcBef>
                <a:spcPts val="1200"/>
              </a:spcBef>
            </a:pPr>
            <a:r>
              <a:rPr lang="en-US" sz="2800" smtClean="0">
                <a:solidFill>
                  <a:srgbClr val="003399"/>
                </a:solidFill>
              </a:rPr>
              <a:t>Hardware and software fault tolerant </a:t>
            </a:r>
            <a:r>
              <a:rPr lang="en-US" sz="2800" smtClean="0"/>
              <a:t>mechanism for task execution</a:t>
            </a:r>
          </a:p>
          <a:p>
            <a:pPr>
              <a:spcBef>
                <a:spcPts val="1200"/>
              </a:spcBef>
            </a:pPr>
            <a:r>
              <a:rPr lang="en-US" sz="2800" smtClean="0"/>
              <a:t>Graphical interface and command line client</a:t>
            </a:r>
          </a:p>
          <a:p>
            <a:pPr>
              <a:spcBef>
                <a:spcPts val="1200"/>
              </a:spcBef>
            </a:pPr>
            <a:r>
              <a:rPr lang="en-US" sz="2800" smtClean="0">
                <a:solidFill>
                  <a:srgbClr val="003399"/>
                </a:solidFill>
              </a:rPr>
              <a:t>Seamless integration </a:t>
            </a:r>
            <a:r>
              <a:rPr lang="en-US" sz="2800" smtClean="0"/>
              <a:t>with third-party application</a:t>
            </a:r>
          </a:p>
          <a:p>
            <a:pPr lvl="1">
              <a:spcBef>
                <a:spcPts val="0"/>
              </a:spcBef>
            </a:pPr>
            <a:r>
              <a:rPr lang="en-US" sz="2400" smtClean="0"/>
              <a:t>Java, Web Service and C/C++</a:t>
            </a:r>
          </a:p>
          <a:p>
            <a:pPr>
              <a:spcBef>
                <a:spcPts val="1200"/>
              </a:spcBef>
            </a:pPr>
            <a:r>
              <a:rPr lang="en-US" sz="2800" smtClean="0"/>
              <a:t>Accounting per user</a:t>
            </a:r>
            <a:endParaRPr lang="en-US" sz="2800" dirty="0" smtClean="0"/>
          </a:p>
        </p:txBody>
      </p:sp>
      <p:pic>
        <p:nvPicPr>
          <p:cNvPr id="10" name="Content Placeholder 9" descr="cas2_template_geom_and_mesh_distant_SHRINKED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861130" y="1700808"/>
            <a:ext cx="1743318" cy="38010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9"/>
          <p:cNvGrpSpPr>
            <a:grpSpLocks/>
          </p:cNvGrpSpPr>
          <p:nvPr/>
        </p:nvGrpSpPr>
        <p:grpSpPr bwMode="auto">
          <a:xfrm>
            <a:off x="1928813" y="1763713"/>
            <a:ext cx="5214937" cy="3286125"/>
            <a:chOff x="2143108" y="2500306"/>
            <a:chExt cx="5214974" cy="3286148"/>
          </a:xfrm>
        </p:grpSpPr>
        <p:sp>
          <p:nvSpPr>
            <p:cNvPr id="58" name="Rounded Rectangle 8"/>
            <p:cNvSpPr>
              <a:spLocks noChangeArrowheads="1"/>
            </p:cNvSpPr>
            <p:nvPr/>
          </p:nvSpPr>
          <p:spPr bwMode="auto">
            <a:xfrm>
              <a:off x="2143108" y="2500306"/>
              <a:ext cx="5214974" cy="3286148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 b="1" dirty="0"/>
            </a:p>
          </p:txBody>
        </p:sp>
        <p:sp>
          <p:nvSpPr>
            <p:cNvPr id="263199" name="ZoneTexte 58"/>
            <p:cNvSpPr txBox="1">
              <a:spLocks noChangeArrowheads="1"/>
            </p:cNvSpPr>
            <p:nvPr/>
          </p:nvSpPr>
          <p:spPr bwMode="auto">
            <a:xfrm>
              <a:off x="6676503" y="5317982"/>
              <a:ext cx="55656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Job</a:t>
              </a:r>
              <a:endParaRPr lang="fr-FR"/>
            </a:p>
          </p:txBody>
        </p:sp>
      </p:grpSp>
      <p:sp>
        <p:nvSpPr>
          <p:cNvPr id="263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Workflow Example : Picture Denoising </a:t>
            </a:r>
          </a:p>
        </p:txBody>
      </p:sp>
      <p:sp>
        <p:nvSpPr>
          <p:cNvPr id="263171" name="Oval 7"/>
          <p:cNvSpPr>
            <a:spLocks noChangeArrowheads="1"/>
          </p:cNvSpPr>
          <p:nvPr/>
        </p:nvSpPr>
        <p:spPr bwMode="auto">
          <a:xfrm>
            <a:off x="3937000" y="1858963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Split</a:t>
            </a:r>
          </a:p>
        </p:txBody>
      </p:sp>
      <p:sp>
        <p:nvSpPr>
          <p:cNvPr id="263172" name="Oval 8"/>
          <p:cNvSpPr>
            <a:spLocks noChangeArrowheads="1"/>
          </p:cNvSpPr>
          <p:nvPr/>
        </p:nvSpPr>
        <p:spPr bwMode="auto">
          <a:xfrm>
            <a:off x="2060575" y="3111500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Denoise</a:t>
            </a:r>
          </a:p>
        </p:txBody>
      </p:sp>
      <p:sp>
        <p:nvSpPr>
          <p:cNvPr id="263173" name="Oval 12"/>
          <p:cNvSpPr>
            <a:spLocks noChangeArrowheads="1"/>
          </p:cNvSpPr>
          <p:nvPr/>
        </p:nvSpPr>
        <p:spPr bwMode="auto">
          <a:xfrm>
            <a:off x="6000750" y="3111500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Denoise</a:t>
            </a:r>
          </a:p>
        </p:txBody>
      </p:sp>
      <p:sp>
        <p:nvSpPr>
          <p:cNvPr id="263174" name="Oval 13"/>
          <p:cNvSpPr>
            <a:spLocks noChangeArrowheads="1"/>
          </p:cNvSpPr>
          <p:nvPr/>
        </p:nvSpPr>
        <p:spPr bwMode="auto">
          <a:xfrm>
            <a:off x="4643438" y="3111500"/>
            <a:ext cx="1011237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Denoise</a:t>
            </a:r>
          </a:p>
        </p:txBody>
      </p:sp>
      <p:sp>
        <p:nvSpPr>
          <p:cNvPr id="263175" name="Oval 14"/>
          <p:cNvSpPr>
            <a:spLocks noChangeArrowheads="1"/>
          </p:cNvSpPr>
          <p:nvPr/>
        </p:nvSpPr>
        <p:spPr bwMode="auto">
          <a:xfrm>
            <a:off x="3346450" y="3111500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Denoise</a:t>
            </a:r>
          </a:p>
        </p:txBody>
      </p:sp>
      <p:sp>
        <p:nvSpPr>
          <p:cNvPr id="263176" name="Oval 15"/>
          <p:cNvSpPr>
            <a:spLocks noChangeArrowheads="1"/>
          </p:cNvSpPr>
          <p:nvPr/>
        </p:nvSpPr>
        <p:spPr bwMode="auto">
          <a:xfrm>
            <a:off x="4000500" y="4335463"/>
            <a:ext cx="1011238" cy="5651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/>
              <a:t>Merge</a:t>
            </a:r>
          </a:p>
        </p:txBody>
      </p:sp>
      <p:cxnSp>
        <p:nvCxnSpPr>
          <p:cNvPr id="263177" name="AutoShape 16"/>
          <p:cNvCxnSpPr>
            <a:cxnSpLocks noChangeShapeType="1"/>
            <a:stCxn id="263171" idx="4"/>
            <a:endCxn id="263172" idx="0"/>
          </p:cNvCxnSpPr>
          <p:nvPr/>
        </p:nvCxnSpPr>
        <p:spPr bwMode="auto">
          <a:xfrm rot="5400000">
            <a:off x="3160713" y="1828800"/>
            <a:ext cx="687387" cy="18780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78" name="AutoShape 17"/>
          <p:cNvCxnSpPr>
            <a:cxnSpLocks noChangeShapeType="1"/>
            <a:stCxn id="263171" idx="4"/>
            <a:endCxn id="263175" idx="0"/>
          </p:cNvCxnSpPr>
          <p:nvPr/>
        </p:nvCxnSpPr>
        <p:spPr bwMode="auto">
          <a:xfrm rot="5400000">
            <a:off x="3803650" y="2471738"/>
            <a:ext cx="687387" cy="5921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79" name="AutoShape 18"/>
          <p:cNvCxnSpPr>
            <a:cxnSpLocks noChangeShapeType="1"/>
            <a:stCxn id="263171" idx="4"/>
            <a:endCxn id="263174" idx="0"/>
          </p:cNvCxnSpPr>
          <p:nvPr/>
        </p:nvCxnSpPr>
        <p:spPr bwMode="auto">
          <a:xfrm rot="16200000" flipH="1">
            <a:off x="4452938" y="2414588"/>
            <a:ext cx="687387" cy="7064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0" name="AutoShape 19"/>
          <p:cNvCxnSpPr>
            <a:cxnSpLocks noChangeShapeType="1"/>
            <a:stCxn id="263171" idx="4"/>
            <a:endCxn id="263173" idx="0"/>
          </p:cNvCxnSpPr>
          <p:nvPr/>
        </p:nvCxnSpPr>
        <p:spPr bwMode="auto">
          <a:xfrm rot="16200000" flipH="1">
            <a:off x="5131594" y="1735932"/>
            <a:ext cx="687387" cy="2063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1" name="AutoShape 24"/>
          <p:cNvCxnSpPr>
            <a:cxnSpLocks noChangeShapeType="1"/>
            <a:stCxn id="263172" idx="4"/>
            <a:endCxn id="263176" idx="0"/>
          </p:cNvCxnSpPr>
          <p:nvPr/>
        </p:nvCxnSpPr>
        <p:spPr bwMode="auto">
          <a:xfrm rot="16200000" flipH="1">
            <a:off x="3206750" y="3035300"/>
            <a:ext cx="658813" cy="19415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2" name="AutoShape 25"/>
          <p:cNvCxnSpPr>
            <a:cxnSpLocks noChangeShapeType="1"/>
            <a:stCxn id="263175" idx="4"/>
            <a:endCxn id="263176" idx="0"/>
          </p:cNvCxnSpPr>
          <p:nvPr/>
        </p:nvCxnSpPr>
        <p:spPr bwMode="auto">
          <a:xfrm rot="16200000" flipH="1">
            <a:off x="3849687" y="3678238"/>
            <a:ext cx="658813" cy="6556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3" name="AutoShape 26"/>
          <p:cNvCxnSpPr>
            <a:cxnSpLocks noChangeShapeType="1"/>
            <a:stCxn id="263174" idx="4"/>
            <a:endCxn id="263176" idx="0"/>
          </p:cNvCxnSpPr>
          <p:nvPr/>
        </p:nvCxnSpPr>
        <p:spPr bwMode="auto">
          <a:xfrm rot="5400000">
            <a:off x="4498975" y="3684588"/>
            <a:ext cx="658813" cy="642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3184" name="AutoShape 27"/>
          <p:cNvCxnSpPr>
            <a:cxnSpLocks noChangeShapeType="1"/>
            <a:stCxn id="263173" idx="4"/>
            <a:endCxn id="263176" idx="0"/>
          </p:cNvCxnSpPr>
          <p:nvPr/>
        </p:nvCxnSpPr>
        <p:spPr bwMode="auto">
          <a:xfrm rot="5400000">
            <a:off x="5177631" y="3005932"/>
            <a:ext cx="658813" cy="20002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46" name="Rectangle 5"/>
          <p:cNvSpPr>
            <a:spLocks noChangeArrowheads="1"/>
          </p:cNvSpPr>
          <p:nvPr/>
        </p:nvSpPr>
        <p:spPr bwMode="auto">
          <a:xfrm>
            <a:off x="3798888" y="4264025"/>
            <a:ext cx="1428750" cy="714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b="1" baseline="-25000" dirty="0"/>
          </a:p>
        </p:txBody>
      </p:sp>
      <p:grpSp>
        <p:nvGrpSpPr>
          <p:cNvPr id="3" name="Groupe 46"/>
          <p:cNvGrpSpPr>
            <a:grpSpLocks/>
          </p:cNvGrpSpPr>
          <p:nvPr/>
        </p:nvGrpSpPr>
        <p:grpSpPr bwMode="auto">
          <a:xfrm>
            <a:off x="3714750" y="887413"/>
            <a:ext cx="1428750" cy="714375"/>
            <a:chOff x="5286380" y="2500306"/>
            <a:chExt cx="1428760" cy="714380"/>
          </a:xfrm>
        </p:grpSpPr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5286380" y="2500306"/>
              <a:ext cx="1428760" cy="7143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baseline="-25000" dirty="0"/>
            </a:p>
          </p:txBody>
        </p:sp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5286380" y="2500306"/>
              <a:ext cx="1428760" cy="714380"/>
            </a:xfrm>
            <a:prstGeom prst="rect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baseline="-25000" dirty="0"/>
            </a:p>
          </p:txBody>
        </p:sp>
      </p:grpSp>
      <p:pic>
        <p:nvPicPr>
          <p:cNvPr id="48" name="Image 47" descr="Image1.png"/>
          <p:cNvPicPr>
            <a:picLocks noChangeAspect="1"/>
          </p:cNvPicPr>
          <p:nvPr/>
        </p:nvPicPr>
        <p:blipFill>
          <a:blip r:embed="rId5" cstate="print"/>
          <a:srcRect r="72206"/>
          <a:stretch>
            <a:fillRect/>
          </a:stretch>
        </p:blipFill>
        <p:spPr bwMode="auto">
          <a:xfrm>
            <a:off x="3676650" y="1598613"/>
            <a:ext cx="428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Image 48" descr="Image1.png"/>
          <p:cNvPicPr>
            <a:picLocks noChangeAspect="1"/>
          </p:cNvPicPr>
          <p:nvPr/>
        </p:nvPicPr>
        <p:blipFill>
          <a:blip r:embed="rId5" cstate="print"/>
          <a:srcRect l="27794" r="49043"/>
          <a:stretch>
            <a:fillRect/>
          </a:stretch>
        </p:blipFill>
        <p:spPr bwMode="auto">
          <a:xfrm>
            <a:off x="4092575" y="1598613"/>
            <a:ext cx="357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Image 49" descr="Image1.png"/>
          <p:cNvPicPr>
            <a:picLocks noChangeAspect="1"/>
          </p:cNvPicPr>
          <p:nvPr/>
        </p:nvPicPr>
        <p:blipFill>
          <a:blip r:embed="rId5" cstate="print"/>
          <a:srcRect l="50957" r="25882"/>
          <a:stretch>
            <a:fillRect/>
          </a:stretch>
        </p:blipFill>
        <p:spPr bwMode="auto">
          <a:xfrm>
            <a:off x="4441825" y="1598613"/>
            <a:ext cx="357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Image 50" descr="Image1.png"/>
          <p:cNvPicPr>
            <a:picLocks noChangeAspect="1"/>
          </p:cNvPicPr>
          <p:nvPr/>
        </p:nvPicPr>
        <p:blipFill>
          <a:blip r:embed="rId5" cstate="print"/>
          <a:srcRect l="74117"/>
          <a:stretch>
            <a:fillRect/>
          </a:stretch>
        </p:blipFill>
        <p:spPr bwMode="auto">
          <a:xfrm>
            <a:off x="4799013" y="1598613"/>
            <a:ext cx="400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Image 37" descr="Image2.png"/>
          <p:cNvPicPr>
            <a:picLocks noChangeAspect="1"/>
          </p:cNvPicPr>
          <p:nvPr/>
        </p:nvPicPr>
        <p:blipFill>
          <a:blip r:embed="rId6" cstate="print"/>
          <a:srcRect l="74117"/>
          <a:stretch>
            <a:fillRect/>
          </a:stretch>
        </p:blipFill>
        <p:spPr bwMode="auto">
          <a:xfrm>
            <a:off x="6292850" y="3024188"/>
            <a:ext cx="400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Image 38" descr="Image2.png"/>
          <p:cNvPicPr>
            <a:picLocks noChangeAspect="1"/>
          </p:cNvPicPr>
          <p:nvPr/>
        </p:nvPicPr>
        <p:blipFill>
          <a:blip r:embed="rId6" cstate="print"/>
          <a:srcRect l="50957" r="25882"/>
          <a:stretch>
            <a:fillRect/>
          </a:stretch>
        </p:blipFill>
        <p:spPr bwMode="auto">
          <a:xfrm>
            <a:off x="4975225" y="3024188"/>
            <a:ext cx="357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Image 39" descr="Image2.png"/>
          <p:cNvPicPr>
            <a:picLocks noChangeAspect="1"/>
          </p:cNvPicPr>
          <p:nvPr/>
        </p:nvPicPr>
        <p:blipFill>
          <a:blip r:embed="rId6" cstate="print"/>
          <a:srcRect l="27794" r="49043"/>
          <a:stretch>
            <a:fillRect/>
          </a:stretch>
        </p:blipFill>
        <p:spPr bwMode="auto">
          <a:xfrm>
            <a:off x="3689350" y="3024188"/>
            <a:ext cx="357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Image 40" descr="Image2.png"/>
          <p:cNvPicPr>
            <a:picLocks noChangeAspect="1"/>
          </p:cNvPicPr>
          <p:nvPr/>
        </p:nvPicPr>
        <p:blipFill>
          <a:blip r:embed="rId6" cstate="print"/>
          <a:srcRect r="72206"/>
          <a:stretch>
            <a:fillRect/>
          </a:stretch>
        </p:blipFill>
        <p:spPr bwMode="auto">
          <a:xfrm>
            <a:off x="2324100" y="3005138"/>
            <a:ext cx="428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3195" name="Text Box 28"/>
          <p:cNvSpPr txBox="1">
            <a:spLocks noChangeArrowheads="1"/>
          </p:cNvSpPr>
          <p:nvPr/>
        </p:nvSpPr>
        <p:spPr bwMode="auto">
          <a:xfrm>
            <a:off x="500063" y="5172075"/>
            <a:ext cx="8189912" cy="922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/>
              <a:t>with </a:t>
            </a:r>
            <a:r>
              <a:rPr lang="en-US">
                <a:solidFill>
                  <a:srgbClr val="1C2F6B"/>
                </a:solidFill>
              </a:rPr>
              <a:t>selection</a:t>
            </a:r>
            <a:r>
              <a:rPr lang="en-US"/>
              <a:t> on native executable availability (ImageMagik, GREYstoration)</a:t>
            </a:r>
          </a:p>
          <a:p>
            <a:pPr lvl="1">
              <a:buFontTx/>
              <a:buChar char="•"/>
            </a:pPr>
            <a:r>
              <a:rPr lang="en-US"/>
              <a:t> Multi-platform selection and command generation</a:t>
            </a:r>
          </a:p>
          <a:p>
            <a:pPr>
              <a:buFontTx/>
              <a:buChar char="•"/>
            </a:pPr>
            <a:r>
              <a:rPr lang="en-US"/>
              <a:t>with </a:t>
            </a:r>
            <a:r>
              <a:rPr lang="en-US">
                <a:solidFill>
                  <a:srgbClr val="1C2F6B"/>
                </a:solidFill>
              </a:rPr>
              <a:t>file transfer </a:t>
            </a:r>
            <a:r>
              <a:rPr lang="en-US"/>
              <a:t>in pre/post scripts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5.3654E-7 L 5E-6 0.12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23774E-7 L -0.15382 0.2037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10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7012E-6 L -0.0552 0.1887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9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-3.23774E-7 L 0.06892 0.1887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9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23774E-7 L 0.16597 0.1933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5.06938E-6 L 0.15747 0.17855 " pathEditMode="relative" ptsTypes="AA">
                                      <p:cBhvr>
                                        <p:cTn id="6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54487E-6 L -0.05521 0.1679 " pathEditMode="relative" ptsTypes="AA">
                                      <p:cBhvr>
                                        <p:cTn id="6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54487E-6 L 0.0474 0.1679 " pathEditMode="relative" ptsTypes="AA">
                                      <p:cBhvr>
                                        <p:cTn id="6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24699E-6 L -0.15746 0.1679 " pathEditMode="relative" ptsTypes="AA">
                                      <p:cBhvr>
                                        <p:cTn id="6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Workflow Studio</a:t>
            </a:r>
            <a:endParaRPr lang="en-US" noProof="0" dirty="0"/>
          </a:p>
        </p:txBody>
      </p:sp>
      <p:pic>
        <p:nvPicPr>
          <p:cNvPr id="15" name="Content Placeholder 14" descr="screensho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184828"/>
            <a:ext cx="8229600" cy="48995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421877"/>
            <a:ext cx="9144000" cy="1727203"/>
          </a:xfrm>
        </p:spPr>
        <p:txBody>
          <a:bodyPr/>
          <a:lstStyle/>
          <a:p>
            <a:pPr algn="ctr"/>
            <a:r>
              <a:rPr lang="en-US" sz="3200" dirty="0" smtClean="0"/>
              <a:t>Studio</a:t>
            </a:r>
            <a:br>
              <a:rPr lang="en-US" sz="3200" dirty="0" smtClean="0"/>
            </a:br>
            <a:r>
              <a:rPr lang="en-US" sz="3200" dirty="0" smtClean="0"/>
              <a:t>Demonstration</a:t>
            </a:r>
            <a:endParaRPr lang="en-US" sz="3200" noProof="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EE38E8-9F91-4CBA-A21B-D9F9EA55A060}" type="slidenum">
              <a:rPr lang="fr-BE">
                <a:solidFill>
                  <a:srgbClr val="FFFFFF"/>
                </a:solidFill>
              </a:rPr>
              <a:pPr>
                <a:defRPr/>
              </a:pPr>
              <a:t>47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ACFEDA1A-4EEB-4D2A-A957-EE793FF665A5}" type="slidenum">
              <a:rPr lang="fr-FR" sz="120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819202" name="Rectangle 2"/>
          <p:cNvSpPr>
            <a:spLocks noGrp="1"/>
          </p:cNvSpPr>
          <p:nvPr>
            <p:ph type="ctrTitle" idx="4294967295"/>
          </p:nvPr>
        </p:nvSpPr>
        <p:spPr>
          <a:xfrm>
            <a:off x="35496" y="723900"/>
            <a:ext cx="9144000" cy="55880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Heterogeneous Resource</a:t>
            </a:r>
            <a:br>
              <a:rPr lang="en-US" sz="4800" dirty="0" smtClean="0">
                <a:solidFill>
                  <a:schemeClr val="bg1"/>
                </a:solidFill>
              </a:rPr>
            </a:br>
            <a:r>
              <a:rPr lang="en-US" sz="4800" dirty="0" smtClean="0">
                <a:solidFill>
                  <a:schemeClr val="bg1"/>
                </a:solidFill>
              </a:rPr>
              <a:t>Management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02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625AC2A-C2DA-44AF-8E62-F1F8B68F1721}" type="slidenum">
              <a:rPr lang="fr-BE">
                <a:solidFill>
                  <a:prstClr val="white"/>
                </a:solidFill>
              </a:rPr>
              <a:pPr>
                <a:defRPr/>
              </a:pPr>
              <a:t>48</a:t>
            </a:fld>
            <a:endParaRPr lang="fr-BE">
              <a:solidFill>
                <a:prstClr val="white"/>
              </a:solidFill>
            </a:endParaRPr>
          </a:p>
        </p:txBody>
      </p:sp>
      <p:sp>
        <p:nvSpPr>
          <p:cNvPr id="265218" name="Rectangle 2"/>
          <p:cNvSpPr>
            <a:spLocks noGrp="1"/>
          </p:cNvSpPr>
          <p:nvPr>
            <p:ph type="ctrTitle" idx="4294967295"/>
          </p:nvPr>
        </p:nvSpPr>
        <p:spPr>
          <a:xfrm>
            <a:off x="413668" y="220436"/>
            <a:ext cx="9144000" cy="781050"/>
          </a:xfrm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err="1" smtClean="0"/>
              <a:t>ProActive</a:t>
            </a:r>
            <a:r>
              <a:rPr lang="en-US" dirty="0" smtClean="0"/>
              <a:t> Resourcing</a:t>
            </a:r>
            <a:br>
              <a:rPr lang="en-US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1800" i="1" dirty="0" smtClean="0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F515E59-D78B-46FA-B3AD-9EBCA07D87FD}" type="slidenum">
              <a:rPr lang="fr-FR" sz="120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48</a:t>
            </a:fld>
            <a:endParaRPr lang="fr-FR" sz="12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65220" name="Image 6" descr="box_resourcing_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600" y="1431925"/>
            <a:ext cx="3136900" cy="431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5267" name="Picture 3"/>
          <p:cNvPicPr>
            <a:picLocks noChangeAspect="1" noChangeArrowheads="1"/>
          </p:cNvPicPr>
          <p:nvPr/>
        </p:nvPicPr>
        <p:blipFill>
          <a:blip r:embed="rId4" cstate="print"/>
          <a:srcRect l="51807" t="34889" r="11528" b="18668"/>
          <a:stretch>
            <a:fillRect/>
          </a:stretch>
        </p:blipFill>
        <p:spPr bwMode="auto">
          <a:xfrm>
            <a:off x="3905250" y="1733550"/>
            <a:ext cx="502920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95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95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ProActive Resourcing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4906888" cy="5166336"/>
          </a:xfrm>
        </p:spPr>
        <p:txBody>
          <a:bodyPr>
            <a:normAutofit fontScale="77500" lnSpcReduction="20000"/>
          </a:bodyPr>
          <a:lstStyle/>
          <a:p>
            <a:r>
              <a:rPr lang="en-GB" noProof="0" dirty="0" smtClean="0">
                <a:solidFill>
                  <a:srgbClr val="003399"/>
                </a:solidFill>
              </a:rPr>
              <a:t>Virtualizes</a:t>
            </a:r>
            <a:r>
              <a:rPr lang="en-GB" noProof="0" dirty="0" smtClean="0"/>
              <a:t> organizations’ existing infrastructure for a heightened computing power</a:t>
            </a:r>
          </a:p>
          <a:p>
            <a:endParaRPr lang="en-GB" noProof="0" dirty="0" smtClean="0"/>
          </a:p>
          <a:p>
            <a:r>
              <a:rPr lang="en-GB" noProof="0" dirty="0" smtClean="0"/>
              <a:t>Enables </a:t>
            </a:r>
            <a:r>
              <a:rPr lang="en-GB" noProof="0" dirty="0" smtClean="0">
                <a:solidFill>
                  <a:srgbClr val="003399"/>
                </a:solidFill>
              </a:rPr>
              <a:t>business driven </a:t>
            </a:r>
            <a:r>
              <a:rPr lang="en-GB" noProof="0" dirty="0" smtClean="0"/>
              <a:t>computing resources acquisitions</a:t>
            </a:r>
          </a:p>
          <a:p>
            <a:pPr lvl="1"/>
            <a:r>
              <a:rPr lang="en-GB" dirty="0" smtClean="0"/>
              <a:t>Elastic computing platform</a:t>
            </a:r>
            <a:endParaRPr lang="en-GB" noProof="0" dirty="0" smtClean="0"/>
          </a:p>
          <a:p>
            <a:endParaRPr lang="en-GB" noProof="0" dirty="0" smtClean="0"/>
          </a:p>
          <a:p>
            <a:r>
              <a:rPr lang="en-GB" noProof="0" dirty="0" smtClean="0"/>
              <a:t>Reaps the benefits from </a:t>
            </a:r>
            <a:r>
              <a:rPr lang="en-GB" noProof="0" dirty="0" smtClean="0">
                <a:solidFill>
                  <a:srgbClr val="003399"/>
                </a:solidFill>
              </a:rPr>
              <a:t>Clouds,</a:t>
            </a:r>
            <a:r>
              <a:rPr lang="en-GB" noProof="0" dirty="0" smtClean="0"/>
              <a:t> e.g. Amazon EC2, and latest hardware architecture</a:t>
            </a:r>
          </a:p>
          <a:p>
            <a:endParaRPr lang="en-GB" noProof="0" dirty="0" smtClean="0"/>
          </a:p>
          <a:p>
            <a:r>
              <a:rPr lang="en-GB" noProof="0" dirty="0" smtClean="0">
                <a:solidFill>
                  <a:srgbClr val="003399"/>
                </a:solidFill>
              </a:rPr>
              <a:t>Aggregates</a:t>
            </a:r>
            <a:r>
              <a:rPr lang="en-GB" noProof="0" dirty="0" smtClean="0"/>
              <a:t> and leverages any type of resources </a:t>
            </a:r>
          </a:p>
          <a:p>
            <a:endParaRPr lang="en-GB" dirty="0" smtClean="0"/>
          </a:p>
          <a:p>
            <a:r>
              <a:rPr lang="en-GB" noProof="0" dirty="0" smtClean="0"/>
              <a:t>Manage your </a:t>
            </a:r>
            <a:r>
              <a:rPr lang="en-GB" dirty="0" smtClean="0">
                <a:solidFill>
                  <a:srgbClr val="003399"/>
                </a:solidFill>
              </a:rPr>
              <a:t>virtual machines</a:t>
            </a:r>
          </a:p>
          <a:p>
            <a:pPr lvl="1"/>
            <a:r>
              <a:rPr lang="en-GB" dirty="0" err="1" smtClean="0"/>
              <a:t>VMWare</a:t>
            </a:r>
            <a:r>
              <a:rPr lang="en-GB" dirty="0" smtClean="0"/>
              <a:t>, </a:t>
            </a:r>
            <a:r>
              <a:rPr lang="en-GB" dirty="0" err="1" smtClean="0"/>
              <a:t>Xen</a:t>
            </a:r>
            <a:r>
              <a:rPr lang="en-GB" dirty="0" smtClean="0"/>
              <a:t>, KVM, Hyper-V, ...</a:t>
            </a:r>
          </a:p>
          <a:p>
            <a:pPr lvl="1"/>
            <a:endParaRPr lang="en-GB" noProof="0" dirty="0" smtClean="0"/>
          </a:p>
          <a:p>
            <a:r>
              <a:rPr lang="en-GB" dirty="0" smtClean="0"/>
              <a:t>Accounting per resource provider</a:t>
            </a:r>
            <a:endParaRPr lang="en-GB" noProof="0" dirty="0" smtClean="0"/>
          </a:p>
          <a:p>
            <a:endParaRPr lang="en-GB" noProof="0" dirty="0" smtClean="0"/>
          </a:p>
          <a:p>
            <a:endParaRPr lang="en-GB" noProof="0" dirty="0" smtClean="0"/>
          </a:p>
          <a:p>
            <a:endParaRPr lang="en-GB" noProof="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1" y="2143116"/>
            <a:ext cx="3727077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Resource Manager GUI</a:t>
            </a:r>
          </a:p>
        </p:txBody>
      </p:sp>
      <p:pic>
        <p:nvPicPr>
          <p:cNvPr id="19" name="Picture 18" descr="rm-screenshot-char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6276" y="1007806"/>
            <a:ext cx="7886252" cy="51358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Topology with the </a:t>
            </a:r>
            <a:r>
              <a:rPr lang="en-US" dirty="0" err="1" smtClean="0"/>
              <a:t>ProActive</a:t>
            </a:r>
            <a:r>
              <a:rPr lang="en-US" dirty="0" smtClean="0"/>
              <a:t> Resourcing</a:t>
            </a:r>
            <a:endParaRPr lang="en-US" dirty="0"/>
          </a:p>
        </p:txBody>
      </p:sp>
      <p:pic>
        <p:nvPicPr>
          <p:cNvPr id="3" name="Picture 2" descr="rm-screenshot-topo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015884"/>
            <a:ext cx="7674354" cy="57878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Private, Public &amp; Hybrid Clouds</a:t>
            </a:r>
            <a:endParaRPr lang="fr-FR" dirty="0"/>
          </a:p>
        </p:txBody>
      </p:sp>
      <p:pic>
        <p:nvPicPr>
          <p:cNvPr id="270338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2432" y="1071563"/>
            <a:ext cx="7874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0339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107156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e 68"/>
          <p:cNvGrpSpPr>
            <a:grpSpLocks/>
          </p:cNvGrpSpPr>
          <p:nvPr/>
        </p:nvGrpSpPr>
        <p:grpSpPr bwMode="auto">
          <a:xfrm>
            <a:off x="285750" y="2306638"/>
            <a:ext cx="4160838" cy="3543300"/>
            <a:chOff x="285720" y="2307262"/>
            <a:chExt cx="4160130" cy="3542239"/>
          </a:xfrm>
        </p:grpSpPr>
        <p:grpSp>
          <p:nvGrpSpPr>
            <p:cNvPr id="5" name="Groupe 43"/>
            <p:cNvGrpSpPr>
              <a:grpSpLocks/>
            </p:cNvGrpSpPr>
            <p:nvPr/>
          </p:nvGrpSpPr>
          <p:grpSpPr bwMode="auto">
            <a:xfrm>
              <a:off x="285720" y="4429132"/>
              <a:ext cx="2092111" cy="1420369"/>
              <a:chOff x="285720" y="4621129"/>
              <a:chExt cx="2092111" cy="1420369"/>
            </a:xfrm>
          </p:grpSpPr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785786" y="4621129"/>
                <a:ext cx="1066800" cy="1085273"/>
                <a:chOff x="3962400" y="2648527"/>
                <a:chExt cx="1066800" cy="1085273"/>
              </a:xfrm>
            </p:grpSpPr>
            <p:pic>
              <p:nvPicPr>
                <p:cNvPr id="270374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267200" y="26485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0375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114800" y="27247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0376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962400" y="28009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70373" name="TextBox 15"/>
              <p:cNvSpPr txBox="1">
                <a:spLocks noChangeArrowheads="1"/>
              </p:cNvSpPr>
              <p:nvPr/>
            </p:nvSpPr>
            <p:spPr bwMode="auto">
              <a:xfrm>
                <a:off x="285720" y="5672166"/>
                <a:ext cx="209211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1C2F6B"/>
                    </a:solidFill>
                  </a:rPr>
                  <a:t>Dedicated resources</a:t>
                </a:r>
              </a:p>
            </p:txBody>
          </p:sp>
        </p:grpSp>
        <p:sp>
          <p:nvSpPr>
            <p:cNvPr id="41" name="Rounded Rectangle 7"/>
            <p:cNvSpPr/>
            <p:nvPr/>
          </p:nvSpPr>
          <p:spPr>
            <a:xfrm>
              <a:off x="571421" y="3643537"/>
              <a:ext cx="1642783" cy="53324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LSF</a:t>
              </a:r>
            </a:p>
          </p:txBody>
        </p:sp>
        <p:sp>
          <p:nvSpPr>
            <p:cNvPr id="42" name="Rounded Rectangle 7"/>
            <p:cNvSpPr/>
            <p:nvPr/>
          </p:nvSpPr>
          <p:spPr>
            <a:xfrm>
              <a:off x="571421" y="3319784"/>
              <a:ext cx="1642783" cy="318991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Static Policy</a:t>
              </a:r>
            </a:p>
          </p:txBody>
        </p:sp>
        <p:cxnSp>
          <p:nvCxnSpPr>
            <p:cNvPr id="50" name="Connecteur droit 49"/>
            <p:cNvCxnSpPr>
              <a:endCxn id="42" idx="0"/>
            </p:cNvCxnSpPr>
            <p:nvPr/>
          </p:nvCxnSpPr>
          <p:spPr>
            <a:xfrm rot="5400000">
              <a:off x="2413467" y="1287401"/>
              <a:ext cx="1012522" cy="3052244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e 70"/>
          <p:cNvGrpSpPr>
            <a:grpSpLocks/>
          </p:cNvGrpSpPr>
          <p:nvPr/>
        </p:nvGrpSpPr>
        <p:grpSpPr bwMode="auto">
          <a:xfrm>
            <a:off x="4446589" y="2306637"/>
            <a:ext cx="3939031" cy="3703917"/>
            <a:chOff x="4445850" y="2307261"/>
            <a:chExt cx="3939763" cy="3702796"/>
          </a:xfrm>
        </p:grpSpPr>
        <p:grpSp>
          <p:nvGrpSpPr>
            <p:cNvPr id="8" name="Groupe 36"/>
            <p:cNvGrpSpPr>
              <a:grpSpLocks/>
            </p:cNvGrpSpPr>
            <p:nvPr/>
          </p:nvGrpSpPr>
          <p:grpSpPr bwMode="auto">
            <a:xfrm>
              <a:off x="5572133" y="4500570"/>
              <a:ext cx="2813480" cy="1509487"/>
              <a:chOff x="5638800" y="4114800"/>
              <a:chExt cx="3048000" cy="1828800"/>
            </a:xfrm>
          </p:grpSpPr>
          <p:sp>
            <p:nvSpPr>
              <p:cNvPr id="4" name="Cloud 3"/>
              <p:cNvSpPr/>
              <p:nvPr/>
            </p:nvSpPr>
            <p:spPr>
              <a:xfrm>
                <a:off x="5638800" y="4114800"/>
                <a:ext cx="3048000" cy="1828800"/>
              </a:xfrm>
              <a:prstGeom prst="cloud">
                <a:avLst/>
              </a:prstGeom>
              <a:effectLst>
                <a:outerShdw blurRad="40000" dir="5400000" rotWithShape="0">
                  <a:srgbClr val="1C2F6B">
                    <a:alpha val="38000"/>
                  </a:srgbClr>
                </a:outerShdw>
              </a:effectLst>
              <a:scene3d>
                <a:camera prst="orthographicFront"/>
                <a:lightRig rig="threePt" dir="t">
                  <a:rot lat="0" lon="0" rev="0"/>
                </a:lightRig>
              </a:scene3d>
              <a:sp3d contourW="12700">
                <a:bevelT/>
                <a:contourClr>
                  <a:schemeClr val="bg1"/>
                </a:contourClr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270360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096000" y="46482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1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477000" y="51054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2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705600" y="44196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3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086600" y="52578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4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848600" y="43434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5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315200" y="45720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6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620000" y="50292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7" name="Rounded Rectangle 7"/>
            <p:cNvSpPr/>
            <p:nvPr/>
          </p:nvSpPr>
          <p:spPr>
            <a:xfrm>
              <a:off x="6143201" y="3824453"/>
              <a:ext cx="1714819" cy="53323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 smtClean="0">
                  <a:solidFill>
                    <a:srgbClr val="1C2F6B"/>
                  </a:solidFill>
                </a:rPr>
                <a:t>On Burst</a:t>
              </a:r>
              <a:endParaRPr lang="en-US" sz="1400" b="1" dirty="0">
                <a:solidFill>
                  <a:srgbClr val="1C2F6B"/>
                </a:solidFill>
              </a:endParaRPr>
            </a:p>
          </p:txBody>
        </p:sp>
        <p:sp>
          <p:nvSpPr>
            <p:cNvPr id="48" name="Rounded Rectangle 7"/>
            <p:cNvSpPr/>
            <p:nvPr/>
          </p:nvSpPr>
          <p:spPr>
            <a:xfrm>
              <a:off x="6143201" y="3286453"/>
              <a:ext cx="1714819" cy="53323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Dynamic Workload Policy</a:t>
              </a:r>
            </a:p>
          </p:txBody>
        </p:sp>
        <p:cxnSp>
          <p:nvCxnSpPr>
            <p:cNvPr id="52" name="Connecteur droit 49"/>
            <p:cNvCxnSpPr>
              <a:endCxn id="48" idx="0"/>
            </p:cNvCxnSpPr>
            <p:nvPr/>
          </p:nvCxnSpPr>
          <p:spPr>
            <a:xfrm rot="16200000" flipH="1">
              <a:off x="5233635" y="1519476"/>
              <a:ext cx="979191" cy="2554762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e 69"/>
          <p:cNvGrpSpPr>
            <a:grpSpLocks/>
          </p:cNvGrpSpPr>
          <p:nvPr/>
        </p:nvGrpSpPr>
        <p:grpSpPr bwMode="auto">
          <a:xfrm>
            <a:off x="3286125" y="2306638"/>
            <a:ext cx="1643063" cy="3841750"/>
            <a:chOff x="3286116" y="2307262"/>
            <a:chExt cx="1643074" cy="3841819"/>
          </a:xfrm>
        </p:grpSpPr>
        <p:grpSp>
          <p:nvGrpSpPr>
            <p:cNvPr id="10" name="Groupe 42"/>
            <p:cNvGrpSpPr>
              <a:grpSpLocks/>
            </p:cNvGrpSpPr>
            <p:nvPr/>
          </p:nvGrpSpPr>
          <p:grpSpPr bwMode="auto">
            <a:xfrm>
              <a:off x="3479994" y="4429132"/>
              <a:ext cx="1234882" cy="1719949"/>
              <a:chOff x="3667116" y="4650151"/>
              <a:chExt cx="1234882" cy="1719949"/>
            </a:xfrm>
          </p:grpSpPr>
          <p:pic>
            <p:nvPicPr>
              <p:cNvPr id="270349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971916" y="46501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50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819516" y="48787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51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667116" y="51073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0352" name="TextBox 28"/>
              <p:cNvSpPr txBox="1">
                <a:spLocks noChangeArrowheads="1"/>
              </p:cNvSpPr>
              <p:nvPr/>
            </p:nvSpPr>
            <p:spPr bwMode="auto">
              <a:xfrm>
                <a:off x="3786182" y="6000768"/>
                <a:ext cx="104252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1C2F6B"/>
                    </a:solidFill>
                  </a:rPr>
                  <a:t>Desktops</a:t>
                </a:r>
              </a:p>
            </p:txBody>
          </p:sp>
        </p:grpSp>
        <p:sp>
          <p:nvSpPr>
            <p:cNvPr id="45" name="Rounded Rectangle 7"/>
            <p:cNvSpPr/>
            <p:nvPr/>
          </p:nvSpPr>
          <p:spPr>
            <a:xfrm>
              <a:off x="3286116" y="3786839"/>
              <a:ext cx="1643074" cy="53341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Desktops</a:t>
              </a:r>
            </a:p>
          </p:txBody>
        </p:sp>
        <p:sp>
          <p:nvSpPr>
            <p:cNvPr id="46" name="Rounded Rectangle 7"/>
            <p:cNvSpPr/>
            <p:nvPr/>
          </p:nvSpPr>
          <p:spPr>
            <a:xfrm>
              <a:off x="3286116" y="3286767"/>
              <a:ext cx="1643074" cy="49530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Timing Policy 12/24</a:t>
              </a:r>
            </a:p>
          </p:txBody>
        </p:sp>
        <p:cxnSp>
          <p:nvCxnSpPr>
            <p:cNvPr id="53" name="Connecteur droit 49"/>
            <p:cNvCxnSpPr>
              <a:endCxn id="46" idx="0"/>
            </p:cNvCxnSpPr>
            <p:nvPr/>
          </p:nvCxnSpPr>
          <p:spPr>
            <a:xfrm rot="5400000">
              <a:off x="3787764" y="2627945"/>
              <a:ext cx="979505" cy="338140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899592" y="5867980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On premise</a:t>
            </a:r>
            <a:endParaRPr lang="en-US" dirty="0">
              <a:solidFill>
                <a:srgbClr val="1C2F6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56863" y="1139260"/>
            <a:ext cx="1256754" cy="132343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Enterprise</a:t>
            </a:r>
          </a:p>
          <a:p>
            <a:pPr algn="ctr"/>
            <a:r>
              <a:rPr lang="en-US" sz="2000" dirty="0" smtClean="0"/>
              <a:t>Private </a:t>
            </a:r>
          </a:p>
          <a:p>
            <a:pPr algn="ctr"/>
            <a:r>
              <a:rPr lang="en-US" sz="2000" dirty="0" smtClean="0"/>
              <a:t>Hybrid </a:t>
            </a:r>
          </a:p>
          <a:p>
            <a:pPr algn="ctr"/>
            <a:r>
              <a:rPr lang="en-US" sz="2000" dirty="0" smtClean="0"/>
              <a:t>Cloud</a:t>
            </a:r>
            <a:endParaRPr lang="en-US" sz="2000" dirty="0"/>
          </a:p>
        </p:txBody>
      </p:sp>
      <p:pic>
        <p:nvPicPr>
          <p:cNvPr id="55" name="Content Placeholder 9" descr="cas2_template_geom_and_mesh_distant_SHRINKED.png"/>
          <p:cNvPicPr>
            <a:picLocks noChangeAspect="1"/>
          </p:cNvPicPr>
          <p:nvPr/>
        </p:nvPicPr>
        <p:blipFill>
          <a:blip r:embed="rId7" cstate="print"/>
          <a:srcRect b="30787"/>
          <a:stretch>
            <a:fillRect/>
          </a:stretch>
        </p:blipFill>
        <p:spPr>
          <a:xfrm>
            <a:off x="6115387" y="908720"/>
            <a:ext cx="1192917" cy="18002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7413901" y="1067252"/>
            <a:ext cx="1488292" cy="132343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Application</a:t>
            </a:r>
          </a:p>
          <a:p>
            <a:pPr algn="ctr"/>
            <a:r>
              <a:rPr lang="en-US" sz="2000" dirty="0" smtClean="0"/>
              <a:t>and</a:t>
            </a:r>
          </a:p>
          <a:p>
            <a:pPr algn="ctr"/>
            <a:r>
              <a:rPr lang="en-US" sz="2000" dirty="0" smtClean="0"/>
              <a:t>Workflow</a:t>
            </a:r>
          </a:p>
          <a:p>
            <a:pPr algn="ctr"/>
            <a:r>
              <a:rPr lang="en-US" sz="2000" dirty="0" smtClean="0"/>
              <a:t>Acceleration</a:t>
            </a:r>
          </a:p>
        </p:txBody>
      </p:sp>
      <p:sp>
        <p:nvSpPr>
          <p:cNvPr id="57" name="Left Arrow 56"/>
          <p:cNvSpPr/>
          <p:nvPr/>
        </p:nvSpPr>
        <p:spPr>
          <a:xfrm>
            <a:off x="5554354" y="1621187"/>
            <a:ext cx="648072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 l="7000" t="24273" r="9001" b="12398"/>
          <a:stretch>
            <a:fillRect/>
          </a:stretch>
        </p:blipFill>
        <p:spPr bwMode="auto">
          <a:xfrm>
            <a:off x="3635896" y="908720"/>
            <a:ext cx="129614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Cloud 59"/>
          <p:cNvSpPr/>
          <p:nvPr/>
        </p:nvSpPr>
        <p:spPr bwMode="auto">
          <a:xfrm>
            <a:off x="6511571" y="4727368"/>
            <a:ext cx="2812957" cy="1509944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40000" dir="5400000" rotWithShape="0">
              <a:srgbClr val="1C2F6B">
                <a:alpha val="38000"/>
              </a:srgb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contourW="12700">
            <a:bevelT/>
            <a:contourClr>
              <a:schemeClr val="bg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1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3515" y="5167768"/>
            <a:ext cx="358583" cy="3927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62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5134" y="5545254"/>
            <a:ext cx="358583" cy="3927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63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96106" y="4979025"/>
            <a:ext cx="358583" cy="3927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64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7726" y="5671083"/>
            <a:ext cx="358583" cy="3927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65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50965" y="4916111"/>
            <a:ext cx="358583" cy="3927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66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58697" y="5104854"/>
            <a:ext cx="358583" cy="3927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67" name="Picture 3" descr="C:\Documents and Settings\cdelbe\Local Settings\Temporary Internet Files\Content.IE5\6FQNAH23\MCj04316160000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39993" y="5482340"/>
            <a:ext cx="358583" cy="3927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44" name="TextBox 43"/>
          <p:cNvSpPr txBox="1"/>
          <p:nvPr/>
        </p:nvSpPr>
        <p:spPr>
          <a:xfrm>
            <a:off x="5285769" y="5890046"/>
            <a:ext cx="39294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External Data Center, Amazon EC2, </a:t>
            </a:r>
          </a:p>
          <a:p>
            <a:r>
              <a:rPr lang="en-US" dirty="0" smtClean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Azure</a:t>
            </a:r>
            <a:endParaRPr lang="en-US" dirty="0">
              <a:solidFill>
                <a:srgbClr val="1C2F6B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6" grpId="0" animBg="1"/>
      <p:bldP spid="57" grpId="0" animBg="1"/>
      <p:bldP spid="60" grpId="0" animBg="1"/>
      <p:bldP spid="4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ProActive</a:t>
            </a:r>
            <a:r>
              <a:rPr lang="en-US" dirty="0" smtClean="0"/>
              <a:t>: Security for your </a:t>
            </a:r>
            <a:br>
              <a:rPr lang="en-US" dirty="0" smtClean="0"/>
            </a:br>
            <a:r>
              <a:rPr lang="en-US" dirty="0" smtClean="0"/>
              <a:t>Enterprise Cloud 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686800" cy="4983179"/>
          </a:xfrm>
        </p:spPr>
        <p:txBody>
          <a:bodyPr>
            <a:normAutofit/>
          </a:bodyPr>
          <a:lstStyle/>
          <a:p>
            <a:pPr lvl="0"/>
            <a:endParaRPr lang="en-US" dirty="0" smtClean="0"/>
          </a:p>
          <a:p>
            <a:pPr lvl="0"/>
            <a:r>
              <a:rPr lang="en-US" dirty="0" smtClean="0"/>
              <a:t>User Authentication (LDAP or Files)</a:t>
            </a:r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Authentication and encryptions of network communications using SSH, SSL and PKI</a:t>
            </a:r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Secure communication routing through Firewall and NAT configuration of LAN network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421877"/>
            <a:ext cx="9144000" cy="1727203"/>
          </a:xfrm>
        </p:spPr>
        <p:txBody>
          <a:bodyPr/>
          <a:lstStyle/>
          <a:p>
            <a:pPr algn="ctr"/>
            <a:r>
              <a:rPr lang="en-US" sz="4400" dirty="0" smtClean="0"/>
              <a:t>Use Cases and</a:t>
            </a:r>
            <a:br>
              <a:rPr lang="en-US" sz="4400" dirty="0" smtClean="0"/>
            </a:br>
            <a:r>
              <a:rPr lang="en-US" sz="4400" dirty="0" smtClean="0"/>
              <a:t>Demonstration</a:t>
            </a:r>
            <a:br>
              <a:rPr lang="en-US" sz="4400" dirty="0" smtClean="0"/>
            </a:br>
            <a:r>
              <a:rPr lang="en-US" sz="4400" dirty="0" smtClean="0"/>
              <a:t>on a Production Platform</a:t>
            </a:r>
            <a:endParaRPr lang="en-US" sz="4400" noProof="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The ProActive PACA Grid Platform (4)</a:t>
            </a:r>
          </a:p>
        </p:txBody>
      </p:sp>
      <p:sp>
        <p:nvSpPr>
          <p:cNvPr id="414723" name="Rectangle 3"/>
          <p:cNvSpPr>
            <a:spLocks noGrp="1"/>
          </p:cNvSpPr>
          <p:nvPr>
            <p:ph idx="4294967295"/>
          </p:nvPr>
        </p:nvSpPr>
        <p:spPr>
          <a:xfrm>
            <a:off x="292100" y="1143000"/>
            <a:ext cx="5410200" cy="49831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1800" dirty="0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sz="3200" b="1" dirty="0" smtClean="0">
                <a:solidFill>
                  <a:srgbClr val="FF9933"/>
                </a:solidFill>
                <a:latin typeface="Arial" charset="0"/>
                <a:cs typeface="Arial" charset="0"/>
              </a:rPr>
              <a:t>Total: 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sz="3200" b="1" dirty="0" smtClean="0">
              <a:solidFill>
                <a:srgbClr val="FF9933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3200" b="1" dirty="0" smtClean="0">
                <a:solidFill>
                  <a:srgbClr val="FF9933"/>
                </a:solidFill>
                <a:latin typeface="Arial" charset="0"/>
                <a:cs typeface="Arial" charset="0"/>
              </a:rPr>
              <a:t>1 368 Cores </a:t>
            </a:r>
          </a:p>
          <a:p>
            <a:pPr eaLnBrk="1" hangingPunct="1"/>
            <a:r>
              <a:rPr lang="fr-FR" sz="3200" b="1" dirty="0" smtClean="0">
                <a:solidFill>
                  <a:srgbClr val="FF9933"/>
                </a:solidFill>
                <a:latin typeface="Arial" charset="0"/>
                <a:cs typeface="Arial" charset="0"/>
              </a:rPr>
              <a:t>480 CUDA </a:t>
            </a:r>
            <a:r>
              <a:rPr lang="fr-FR" sz="3200" b="1" dirty="0" err="1" smtClean="0">
                <a:solidFill>
                  <a:srgbClr val="FF9933"/>
                </a:solidFill>
                <a:latin typeface="Arial" charset="0"/>
                <a:cs typeface="Arial" charset="0"/>
              </a:rPr>
              <a:t>Cores</a:t>
            </a:r>
            <a:endParaRPr lang="fr-FR" sz="3200" b="1" dirty="0" smtClean="0">
              <a:solidFill>
                <a:srgbClr val="FF9933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fr-FR" sz="3200" b="1" dirty="0" smtClean="0">
                <a:solidFill>
                  <a:srgbClr val="FF9933"/>
                </a:solidFill>
                <a:latin typeface="Arial" charset="0"/>
                <a:cs typeface="Arial" charset="0"/>
              </a:rPr>
              <a:t>30TB Storage </a:t>
            </a:r>
          </a:p>
          <a:p>
            <a:pPr eaLnBrk="1" hangingPunct="1"/>
            <a:endParaRPr lang="fr-FR" sz="3200" b="1" dirty="0" smtClean="0">
              <a:solidFill>
                <a:srgbClr val="FF9933"/>
              </a:solidFill>
              <a:latin typeface="Arial" charset="0"/>
              <a:cs typeface="Arial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sz="3200" b="1" dirty="0" smtClean="0">
                <a:solidFill>
                  <a:srgbClr val="FF9933"/>
                </a:solidFill>
                <a:latin typeface="Arial" charset="0"/>
                <a:cs typeface="Arial" charset="0"/>
              </a:rPr>
              <a:t>Publically Available Today for Production</a:t>
            </a:r>
          </a:p>
          <a:p>
            <a:pPr algn="ctr" eaLnBrk="1" hangingPunct="1"/>
            <a:endParaRPr lang="en-US" sz="3200" b="1" dirty="0" smtClean="0">
              <a:solidFill>
                <a:srgbClr val="FF9933"/>
              </a:solidFill>
              <a:latin typeface="Arial" charset="0"/>
              <a:cs typeface="Arial" charset="0"/>
            </a:endParaRPr>
          </a:p>
        </p:txBody>
      </p:sp>
      <p:pic>
        <p:nvPicPr>
          <p:cNvPr id="4147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1038" y="946150"/>
            <a:ext cx="3057525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1E4735-1AD9-494A-85DC-EAF1FB55AEBB}" type="slidenum">
              <a:rPr lang="fr-BE"/>
              <a:pPr>
                <a:defRPr/>
              </a:pPr>
              <a:t>56</a:t>
            </a:fld>
            <a:endParaRPr lang="fr-BE"/>
          </a:p>
        </p:txBody>
      </p:sp>
      <p:sp>
        <p:nvSpPr>
          <p:cNvPr id="524290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806700"/>
            <a:ext cx="9144000" cy="1143000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bg1"/>
                </a:solidFill>
              </a:rPr>
              <a:t>Use Case 1: 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CPU + GPU Workflow</a:t>
            </a:r>
            <a:br>
              <a:rPr lang="en-US" sz="4400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24291" name="Espace réservé du numéro de diapositive 5"/>
          <p:cNvSpPr txBox="1">
            <a:spLocks noGrp="1"/>
          </p:cNvSpPr>
          <p:nvPr/>
        </p:nvSpPr>
        <p:spPr bwMode="auto">
          <a:xfrm>
            <a:off x="8286750" y="6538913"/>
            <a:ext cx="796925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910E029-BCED-4731-BE5F-57F48C988CA9}" type="slidenum">
              <a:rPr lang="fr-FR" sz="12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fr-F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Workflow </a:t>
            </a:r>
            <a:r>
              <a:rPr lang="en-US" dirty="0" err="1" smtClean="0"/>
              <a:t>ProActive</a:t>
            </a:r>
            <a:r>
              <a:rPr lang="en-US" dirty="0" smtClean="0"/>
              <a:t> for CPU and GPU</a:t>
            </a:r>
            <a:endParaRPr lang="en-US" noProof="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r="20357"/>
          <a:stretch>
            <a:fillRect/>
          </a:stretch>
        </p:blipFill>
        <p:spPr bwMode="auto">
          <a:xfrm>
            <a:off x="827308" y="985160"/>
            <a:ext cx="7282543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>
                <a:solidFill>
                  <a:prstClr val="black">
                    <a:tint val="75000"/>
                  </a:prstClr>
                </a:solidFill>
              </a:rPr>
              <a:t>    </a:t>
            </a:r>
            <a:fld id="{3C2A20AD-01B9-4A39-A95C-9BCEA425AFFA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58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00031" y="2666963"/>
            <a:ext cx="4197655" cy="576942"/>
          </a:xfrm>
          <a:prstGeom prst="rect">
            <a:avLst/>
          </a:prstGeom>
        </p:spPr>
        <p:txBody>
          <a:bodyPr vert="horz" wrap="square" lIns="90000" tIns="46800" rIns="90000" bIns="46800" fromWordArt="1" anchor="ctr" anchorCtr="1" compatLnSpc="1">
            <a:prstTxWarp prst="textPlain">
              <a:avLst>
                <a:gd name="adj" fmla="val 49481"/>
              </a:avLst>
            </a:prstTxWarp>
          </a:bodyPr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algn="just">
              <a:lnSpc>
                <a:spcPct val="81000"/>
              </a:lnSpc>
              <a:buFont typeface="Times New Roman" pitchFamily="18"/>
              <a:buNone/>
            </a:pPr>
            <a:r>
              <a:rPr lang="en-US" dirty="0" smtClean="0">
                <a:ln w="9360">
                  <a:solidFill>
                    <a:srgbClr val="000000"/>
                  </a:solidFill>
                  <a:prstDash val="solid"/>
                  <a:miter/>
                </a:ln>
                <a:gradFill>
                  <a:gsLst>
                    <a:gs pos="0">
                      <a:srgbClr val="FF950E"/>
                    </a:gs>
                    <a:gs pos="100000">
                      <a:srgbClr val="FF420E"/>
                    </a:gs>
                  </a:gsLst>
                  <a:lin ang="4500000"/>
                </a:gradFill>
                <a:latin typeface="Arial" pitchFamily="34"/>
                <a:ea typeface="MS Gothic" pitchFamily="2"/>
                <a:cs typeface="MS Gothic" pitchFamily="2"/>
              </a:rPr>
              <a:t>CPU + GPU</a:t>
            </a:r>
          </a:p>
          <a:p>
            <a:pPr algn="just">
              <a:lnSpc>
                <a:spcPct val="81000"/>
              </a:lnSpc>
              <a:buFont typeface="Times New Roman" pitchFamily="18"/>
              <a:buNone/>
            </a:pPr>
            <a:r>
              <a:rPr lang="en-US" dirty="0" smtClean="0">
                <a:ln w="9360">
                  <a:solidFill>
                    <a:srgbClr val="000000"/>
                  </a:solidFill>
                  <a:prstDash val="solid"/>
                  <a:miter/>
                </a:ln>
                <a:gradFill>
                  <a:gsLst>
                    <a:gs pos="0">
                      <a:srgbClr val="FF950E"/>
                    </a:gs>
                    <a:gs pos="100000">
                      <a:srgbClr val="FF420E"/>
                    </a:gs>
                  </a:gsLst>
                  <a:lin ang="4500000"/>
                </a:gradFill>
                <a:latin typeface="Arial" pitchFamily="34"/>
                <a:ea typeface="MS Gothic" pitchFamily="2"/>
                <a:cs typeface="MS Gothic" pitchFamily="2"/>
              </a:rPr>
              <a:t>  Workflow</a:t>
            </a:r>
          </a:p>
        </p:txBody>
      </p:sp>
      <p:pic>
        <p:nvPicPr>
          <p:cNvPr id="6" name="Image 7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1514438" y="2623422"/>
            <a:ext cx="2763678" cy="56655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2710562" y="4963877"/>
            <a:ext cx="3886182" cy="391880"/>
          </a:xfrm>
          <a:prstGeom prst="rect">
            <a:avLst/>
          </a:prstGeom>
        </p:spPr>
        <p:txBody>
          <a:bodyPr vert="horz" wrap="square" lIns="90000" tIns="46800" rIns="90000" bIns="46800" fromWordArt="1" anchor="ctr" anchorCtr="1" compatLnSpc="1">
            <a:prstTxWarp prst="textPlain">
              <a:avLst/>
            </a:prstTxWarp>
          </a:bodyPr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algn="just">
              <a:lnSpc>
                <a:spcPct val="81000"/>
              </a:lnSpc>
              <a:buFont typeface="Times New Roman" pitchFamily="18"/>
              <a:buNone/>
            </a:pPr>
            <a:r>
              <a:rPr lang="en-US" sz="1400" dirty="0" smtClean="0">
                <a:ln w="9360">
                  <a:solidFill>
                    <a:srgbClr val="000000"/>
                  </a:solidFill>
                  <a:prstDash val="solid"/>
                  <a:miter/>
                </a:ln>
                <a:gradFill>
                  <a:gsLst>
                    <a:gs pos="0">
                      <a:srgbClr val="FF950E"/>
                    </a:gs>
                    <a:gs pos="100000">
                      <a:srgbClr val="FF420E"/>
                    </a:gs>
                  </a:gsLst>
                  <a:lin ang="4500000"/>
                </a:gradFill>
                <a:latin typeface="Arial" pitchFamily="34"/>
                <a:ea typeface="MS Gothic" pitchFamily="2"/>
                <a:cs typeface="MS Gothic" pitchFamily="2"/>
              </a:rPr>
              <a:t>Live Demo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71438"/>
            <a:ext cx="8316686" cy="785812"/>
          </a:xfrm>
        </p:spPr>
        <p:txBody>
          <a:bodyPr/>
          <a:lstStyle/>
          <a:p>
            <a:r>
              <a:rPr lang="en-US" noProof="0" dirty="0" smtClean="0"/>
              <a:t>CPU + GPU </a:t>
            </a:r>
            <a:r>
              <a:rPr lang="en-US" noProof="0" dirty="0" err="1" smtClean="0"/>
              <a:t>ProActive</a:t>
            </a:r>
            <a:r>
              <a:rPr lang="en-US" noProof="0" dirty="0" smtClean="0"/>
              <a:t> Workflows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0371" y="1143000"/>
            <a:ext cx="8730343" cy="4983163"/>
          </a:xfrm>
        </p:spPr>
        <p:txBody>
          <a:bodyPr/>
          <a:lstStyle/>
          <a:p>
            <a:r>
              <a:rPr lang="en-US" dirty="0" smtClean="0"/>
              <a:t>Resource selection for each Task of a </a:t>
            </a:r>
            <a:r>
              <a:rPr lang="en-US" dirty="0" err="1" smtClean="0"/>
              <a:t>ProActive</a:t>
            </a:r>
            <a:r>
              <a:rPr lang="en-US" dirty="0" smtClean="0"/>
              <a:t> Workflow</a:t>
            </a:r>
          </a:p>
          <a:p>
            <a:r>
              <a:rPr lang="en-US" dirty="0" smtClean="0"/>
              <a:t>Selection of Host with GPU capacity</a:t>
            </a:r>
          </a:p>
          <a:p>
            <a:r>
              <a:rPr lang="en-US" dirty="0" smtClean="0"/>
              <a:t>Data Transfer to the GPU Host</a:t>
            </a:r>
          </a:p>
          <a:p>
            <a:r>
              <a:rPr lang="en-US" dirty="0" smtClean="0"/>
              <a:t>Configuration of GPU Capacity at the level of Admin (Number of GPU Nodes, size)</a:t>
            </a:r>
          </a:p>
          <a:p>
            <a:r>
              <a:rPr lang="en-US" dirty="0" smtClean="0"/>
              <a:t>Freedom to request one or several GPU capacities for one GPU program</a:t>
            </a:r>
          </a:p>
          <a:p>
            <a:r>
              <a:rPr lang="en-US" dirty="0" smtClean="0"/>
              <a:t>Global Scheduling (Multi-Tenant, Multi-Application) of GPU Tasks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1E4735-1AD9-494A-85DC-EAF1FB55AEBB}" type="slidenum">
              <a:rPr lang="fr-BE"/>
              <a:pPr>
                <a:defRPr/>
              </a:pPr>
              <a:t>60</a:t>
            </a:fld>
            <a:endParaRPr lang="fr-BE"/>
          </a:p>
        </p:txBody>
      </p:sp>
      <p:sp>
        <p:nvSpPr>
          <p:cNvPr id="524290" name="Rectangle 2"/>
          <p:cNvSpPr>
            <a:spLocks noGrp="1"/>
          </p:cNvSpPr>
          <p:nvPr>
            <p:ph type="ctrTitle" idx="4294967295"/>
          </p:nvPr>
        </p:nvSpPr>
        <p:spPr>
          <a:xfrm>
            <a:off x="0" y="3078088"/>
            <a:ext cx="9144000" cy="1143000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bg1"/>
                </a:solidFill>
              </a:rPr>
              <a:t>Use Case 2: OMD2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Distributed Multi-Disciplinary Optimizations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with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Remote Visualization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24291" name="Espace réservé du numéro de diapositive 5"/>
          <p:cNvSpPr txBox="1">
            <a:spLocks noGrp="1"/>
          </p:cNvSpPr>
          <p:nvPr/>
        </p:nvSpPr>
        <p:spPr bwMode="auto">
          <a:xfrm>
            <a:off x="8286750" y="6538913"/>
            <a:ext cx="796925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910E029-BCED-4731-BE5F-57F48C988CA9}" type="slidenum">
              <a:rPr lang="fr-FR" sz="12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fr-F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171450"/>
            <a:ext cx="7993063" cy="684213"/>
          </a:xfrm>
        </p:spPr>
        <p:txBody>
          <a:bodyPr/>
          <a:lstStyle/>
          <a:p>
            <a:pPr eaLnBrk="1" hangingPunct="1"/>
            <a:r>
              <a:rPr lang="fr-FR" sz="5400" smtClean="0"/>
              <a:t>OMD2</a:t>
            </a:r>
          </a:p>
        </p:txBody>
      </p:sp>
      <p:sp>
        <p:nvSpPr>
          <p:cNvPr id="52633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4663" y="1398588"/>
            <a:ext cx="8110537" cy="709612"/>
          </a:xfrm>
        </p:spPr>
        <p:txBody>
          <a:bodyPr/>
          <a:lstStyle/>
          <a:p>
            <a:pPr eaLnBrk="1" hangingPunct="1"/>
            <a:r>
              <a:rPr lang="fr-FR" dirty="0" smtClean="0"/>
              <a:t>Open Source Interfaces </a:t>
            </a:r>
          </a:p>
          <a:p>
            <a:pPr eaLnBrk="1" hangingPunct="1"/>
            <a:r>
              <a:rPr lang="fr-FR" dirty="0" smtClean="0"/>
              <a:t>For </a:t>
            </a:r>
          </a:p>
          <a:p>
            <a:pPr eaLnBrk="1" hangingPunct="1"/>
            <a:r>
              <a:rPr lang="en-US" dirty="0" err="1" smtClean="0"/>
              <a:t>Distribued</a:t>
            </a:r>
            <a:r>
              <a:rPr lang="en-US" dirty="0" smtClean="0"/>
              <a:t> Multi-Disciplinary </a:t>
            </a:r>
            <a:r>
              <a:rPr lang="en-US" dirty="0" err="1" smtClean="0"/>
              <a:t>Optimisations</a:t>
            </a:r>
            <a:endParaRPr lang="en-US" dirty="0" smtClean="0"/>
          </a:p>
        </p:txBody>
      </p:sp>
      <p:pic>
        <p:nvPicPr>
          <p:cNvPr id="526339" name="Imag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3538" y="3859213"/>
            <a:ext cx="576262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-141288"/>
            <a:ext cx="7777163" cy="1223963"/>
          </a:xfrm>
        </p:spPr>
        <p:txBody>
          <a:bodyPr/>
          <a:lstStyle/>
          <a:p>
            <a:pPr eaLnBrk="1" hangingPunct="1"/>
            <a:r>
              <a:rPr lang="fr-FR" smtClean="0"/>
              <a:t>OMD2 :</a:t>
            </a:r>
          </a:p>
        </p:txBody>
      </p:sp>
      <p:pic>
        <p:nvPicPr>
          <p:cNvPr id="527362" name="Picture 5" descr="logoinria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8900" y="4203700"/>
            <a:ext cx="35115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7363" name="Picture 6" descr="logo_active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4650" y="4999038"/>
            <a:ext cx="2311400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7364" name="Picture 7" descr="logo_CD-Adap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813" y="4829175"/>
            <a:ext cx="2232025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7365" name="Picture 8" descr="logo_digite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35238" y="5035550"/>
            <a:ext cx="2084387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7366" name="Picture 9" descr="logo_ec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22688" y="2849563"/>
            <a:ext cx="1560512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7367" name="Picture 10" descr="logo_Mines_de_Saint-Etienne_ISMI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32500" y="3114675"/>
            <a:ext cx="313531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7368" name="Picture 11" descr="logo_renaul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15150" y="1992313"/>
            <a:ext cx="1041400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7369" name="Picture 12" descr="logo_roberval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5738" y="2895600"/>
            <a:ext cx="30241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7370" name="Picture 13" descr="logo_sirehn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54563" y="5106988"/>
            <a:ext cx="1900237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7371" name="Rectangle 11"/>
          <p:cNvSpPr>
            <a:spLocks noChangeArrowheads="1"/>
          </p:cNvSpPr>
          <p:nvPr/>
        </p:nvSpPr>
        <p:spPr bwMode="auto">
          <a:xfrm>
            <a:off x="190500" y="917575"/>
            <a:ext cx="6530975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0099"/>
                </a:solidFill>
              </a:rPr>
              <a:t>Open Source Interfaces </a:t>
            </a:r>
            <a:endParaRPr lang="fr-FR" sz="2800" dirty="0">
              <a:solidFill>
                <a:srgbClr val="000099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0099"/>
                </a:solidFill>
              </a:rPr>
              <a:t>For </a:t>
            </a:r>
            <a:endParaRPr lang="fr-FR" sz="2800" dirty="0">
              <a:solidFill>
                <a:srgbClr val="000099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 smtClean="0">
                <a:solidFill>
                  <a:srgbClr val="000099"/>
                </a:solidFill>
              </a:rPr>
              <a:t>Distribued</a:t>
            </a:r>
            <a:r>
              <a:rPr lang="en-US" sz="2800" dirty="0" smtClean="0">
                <a:solidFill>
                  <a:srgbClr val="000099"/>
                </a:solidFill>
              </a:rPr>
              <a:t> Multi-</a:t>
            </a:r>
            <a:r>
              <a:rPr lang="en-US" sz="2800" dirty="0" err="1" smtClean="0">
                <a:solidFill>
                  <a:srgbClr val="000099"/>
                </a:solidFill>
              </a:rPr>
              <a:t>Disciplinaires</a:t>
            </a:r>
            <a:r>
              <a:rPr lang="en-US" sz="2800" dirty="0" smtClean="0">
                <a:solidFill>
                  <a:srgbClr val="000099"/>
                </a:solidFill>
              </a:rPr>
              <a:t> </a:t>
            </a:r>
            <a:r>
              <a:rPr lang="en-US" sz="2800" dirty="0" err="1" smtClean="0">
                <a:solidFill>
                  <a:srgbClr val="000099"/>
                </a:solidFill>
              </a:rPr>
              <a:t>Optimisations</a:t>
            </a:r>
            <a:endParaRPr lang="en-US" sz="2800" dirty="0">
              <a:solidFill>
                <a:srgbClr val="000099"/>
              </a:solidFill>
            </a:endParaRPr>
          </a:p>
        </p:txBody>
      </p:sp>
      <p:pic>
        <p:nvPicPr>
          <p:cNvPr id="527372" name="Image 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08600" y="973138"/>
            <a:ext cx="32893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3851275" y="1341438"/>
            <a:ext cx="5184775" cy="44640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29410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err="1" smtClean="0"/>
              <a:t>Distributed</a:t>
            </a:r>
            <a:r>
              <a:rPr lang="fr-FR" dirty="0" smtClean="0"/>
              <a:t> </a:t>
            </a:r>
            <a:r>
              <a:rPr lang="fr-FR" dirty="0" err="1" smtClean="0"/>
              <a:t>Workflow</a:t>
            </a:r>
            <a:endParaRPr lang="fr-FR" dirty="0" smtClean="0"/>
          </a:p>
        </p:txBody>
      </p:sp>
      <p:pic>
        <p:nvPicPr>
          <p:cNvPr id="529411" name="Picture 6" descr="MCj04414620000[1]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00788" y="2997200"/>
            <a:ext cx="863600" cy="863600"/>
          </a:xfrm>
        </p:spPr>
      </p:pic>
      <p:pic>
        <p:nvPicPr>
          <p:cNvPr id="529412" name="Imag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6021388"/>
            <a:ext cx="57626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13" name="Picture 5" descr="MCj044146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2997200"/>
            <a:ext cx="865188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14" name="Picture 7" descr="MCj044146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3644900"/>
            <a:ext cx="865188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15" name="Picture 8" descr="MCj044146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3644900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16" name="Picture 9" descr="MCj042477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6238" y="1341438"/>
            <a:ext cx="57150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17" name="Picture 10" descr="MCj042477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638" y="2708275"/>
            <a:ext cx="5715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18" name="Picture 11" descr="MCj042477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638" y="4581525"/>
            <a:ext cx="5715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19" name="Picture 12" descr="MCj0441537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6013" y="2852738"/>
            <a:ext cx="720725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20" name="Picture 13" descr="MCj0434845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1916113"/>
            <a:ext cx="50323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9421" name="AutoShape 14"/>
          <p:cNvSpPr>
            <a:spLocks noChangeArrowheads="1"/>
          </p:cNvSpPr>
          <p:nvPr/>
        </p:nvSpPr>
        <p:spPr bwMode="auto">
          <a:xfrm>
            <a:off x="4498975" y="4941888"/>
            <a:ext cx="288925" cy="358775"/>
          </a:xfrm>
          <a:prstGeom prst="flowChartMagneticDisk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9422" name="Text Box 15"/>
          <p:cNvSpPr txBox="1">
            <a:spLocks noChangeArrowheads="1"/>
          </p:cNvSpPr>
          <p:nvPr/>
        </p:nvSpPr>
        <p:spPr bwMode="auto">
          <a:xfrm>
            <a:off x="4427538" y="3357563"/>
            <a:ext cx="1081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 b="1">
                <a:solidFill>
                  <a:srgbClr val="000000"/>
                </a:solidFill>
              </a:rPr>
              <a:t>Scheduler</a:t>
            </a:r>
          </a:p>
        </p:txBody>
      </p:sp>
      <p:sp>
        <p:nvSpPr>
          <p:cNvPr id="529423" name="Text Box 16"/>
          <p:cNvSpPr txBox="1">
            <a:spLocks noChangeArrowheads="1"/>
          </p:cNvSpPr>
          <p:nvPr/>
        </p:nvSpPr>
        <p:spPr bwMode="auto">
          <a:xfrm>
            <a:off x="2555875" y="1989138"/>
            <a:ext cx="1081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>
                <a:solidFill>
                  <a:srgbClr val="000000"/>
                </a:solidFill>
              </a:rPr>
              <a:t>WS</a:t>
            </a:r>
          </a:p>
        </p:txBody>
      </p:sp>
      <p:sp>
        <p:nvSpPr>
          <p:cNvPr id="529424" name="Text Box 17"/>
          <p:cNvSpPr txBox="1">
            <a:spLocks noChangeArrowheads="1"/>
          </p:cNvSpPr>
          <p:nvPr/>
        </p:nvSpPr>
        <p:spPr bwMode="auto">
          <a:xfrm>
            <a:off x="3851275" y="5302250"/>
            <a:ext cx="1081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>
                <a:solidFill>
                  <a:srgbClr val="000000"/>
                </a:solidFill>
              </a:rPr>
              <a:t>BD</a:t>
            </a:r>
          </a:p>
        </p:txBody>
      </p:sp>
      <p:pic>
        <p:nvPicPr>
          <p:cNvPr id="529425" name="Picture 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8175" y="3141663"/>
            <a:ext cx="57467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26" name="Picture 1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92275" y="3573463"/>
            <a:ext cx="4762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27" name="Picture 20" descr="MCj0434845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01013" y="3213100"/>
            <a:ext cx="503237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28" name="Picture 21" descr="MCj0434845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9338" y="2276475"/>
            <a:ext cx="503237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9429" name="Text Box 22"/>
          <p:cNvSpPr txBox="1">
            <a:spLocks noChangeArrowheads="1"/>
          </p:cNvSpPr>
          <p:nvPr/>
        </p:nvSpPr>
        <p:spPr bwMode="auto">
          <a:xfrm>
            <a:off x="1547813" y="4005263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>
                <a:solidFill>
                  <a:srgbClr val="000000"/>
                </a:solidFill>
              </a:rPr>
              <a:t>PO</a:t>
            </a:r>
          </a:p>
        </p:txBody>
      </p:sp>
      <p:sp>
        <p:nvSpPr>
          <p:cNvPr id="529430" name="Line 23"/>
          <p:cNvSpPr>
            <a:spLocks noChangeShapeType="1"/>
          </p:cNvSpPr>
          <p:nvPr/>
        </p:nvSpPr>
        <p:spPr bwMode="auto">
          <a:xfrm flipH="1">
            <a:off x="2339975" y="2205038"/>
            <a:ext cx="576263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</a:endParaRPr>
          </a:p>
        </p:txBody>
      </p:sp>
      <p:pic>
        <p:nvPicPr>
          <p:cNvPr id="529431" name="Picture 24" descr="MCj0434845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40650" y="3716338"/>
            <a:ext cx="50323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32" name="Picture 25" descr="MCj0434845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288" y="4365625"/>
            <a:ext cx="503237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9433" name="AutoShape 26"/>
          <p:cNvSpPr>
            <a:spLocks noChangeArrowheads="1"/>
          </p:cNvSpPr>
          <p:nvPr/>
        </p:nvSpPr>
        <p:spPr bwMode="auto">
          <a:xfrm>
            <a:off x="1331913" y="1628775"/>
            <a:ext cx="1223962" cy="5762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9434" name="Text Box 27"/>
          <p:cNvSpPr txBox="1">
            <a:spLocks noChangeArrowheads="1"/>
          </p:cNvSpPr>
          <p:nvPr/>
        </p:nvSpPr>
        <p:spPr bwMode="auto">
          <a:xfrm>
            <a:off x="1331913" y="1700213"/>
            <a:ext cx="1223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</a:rPr>
              <a:t>Acquisition des maillages, etc</a:t>
            </a:r>
            <a:endParaRPr lang="fr-FR" sz="1200">
              <a:solidFill>
                <a:srgbClr val="000000"/>
              </a:solidFill>
            </a:endParaRPr>
          </a:p>
        </p:txBody>
      </p:sp>
      <p:sp>
        <p:nvSpPr>
          <p:cNvPr id="529435" name="AutoShape 28"/>
          <p:cNvSpPr>
            <a:spLocks noChangeArrowheads="1"/>
          </p:cNvSpPr>
          <p:nvPr/>
        </p:nvSpPr>
        <p:spPr bwMode="auto">
          <a:xfrm>
            <a:off x="4500563" y="1773238"/>
            <a:ext cx="1079500" cy="5032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9436" name="Text Box 29"/>
          <p:cNvSpPr txBox="1">
            <a:spLocks noChangeArrowheads="1"/>
          </p:cNvSpPr>
          <p:nvPr/>
        </p:nvSpPr>
        <p:spPr bwMode="auto">
          <a:xfrm>
            <a:off x="4427538" y="1773238"/>
            <a:ext cx="1223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</a:rPr>
              <a:t>Strat</a:t>
            </a:r>
            <a:r>
              <a:rPr lang="fr-FR" sz="1200">
                <a:solidFill>
                  <a:srgbClr val="000000"/>
                </a:solidFill>
              </a:rPr>
              <a:t>égie de résolution</a:t>
            </a:r>
          </a:p>
        </p:txBody>
      </p:sp>
      <p:sp>
        <p:nvSpPr>
          <p:cNvPr id="529437" name="AutoShape 30"/>
          <p:cNvSpPr>
            <a:spLocks noChangeArrowheads="1"/>
          </p:cNvSpPr>
          <p:nvPr/>
        </p:nvSpPr>
        <p:spPr bwMode="auto">
          <a:xfrm>
            <a:off x="6300788" y="1412875"/>
            <a:ext cx="1079500" cy="50323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9438" name="Text Box 31"/>
          <p:cNvSpPr txBox="1">
            <a:spLocks noChangeArrowheads="1"/>
          </p:cNvSpPr>
          <p:nvPr/>
        </p:nvSpPr>
        <p:spPr bwMode="auto">
          <a:xfrm>
            <a:off x="6227763" y="1412875"/>
            <a:ext cx="1223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</a:rPr>
              <a:t>Boucle</a:t>
            </a:r>
            <a:br>
              <a:rPr lang="en-US" sz="1200">
                <a:solidFill>
                  <a:srgbClr val="000000"/>
                </a:solidFill>
              </a:rPr>
            </a:br>
            <a:r>
              <a:rPr lang="en-US" sz="1200">
                <a:solidFill>
                  <a:srgbClr val="000000"/>
                </a:solidFill>
              </a:rPr>
              <a:t>optimisation</a:t>
            </a:r>
            <a:endParaRPr lang="fr-FR" sz="1200">
              <a:solidFill>
                <a:srgbClr val="000000"/>
              </a:solidFill>
            </a:endParaRPr>
          </a:p>
        </p:txBody>
      </p:sp>
      <p:sp>
        <p:nvSpPr>
          <p:cNvPr id="529439" name="AutoShape 32"/>
          <p:cNvSpPr>
            <a:spLocks noChangeArrowheads="1"/>
          </p:cNvSpPr>
          <p:nvPr/>
        </p:nvSpPr>
        <p:spPr bwMode="auto">
          <a:xfrm>
            <a:off x="7885113" y="4221163"/>
            <a:ext cx="1079500" cy="5032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9440" name="Text Box 33"/>
          <p:cNvSpPr txBox="1">
            <a:spLocks noChangeArrowheads="1"/>
          </p:cNvSpPr>
          <p:nvPr/>
        </p:nvSpPr>
        <p:spPr bwMode="auto">
          <a:xfrm>
            <a:off x="7812088" y="4221163"/>
            <a:ext cx="1223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</a:rPr>
              <a:t>Calculs</a:t>
            </a:r>
            <a:br>
              <a:rPr lang="en-US" sz="1200">
                <a:solidFill>
                  <a:srgbClr val="000000"/>
                </a:solidFill>
              </a:rPr>
            </a:br>
            <a:r>
              <a:rPr lang="en-US" sz="1200">
                <a:solidFill>
                  <a:srgbClr val="000000"/>
                </a:solidFill>
              </a:rPr>
              <a:t>f(x)</a:t>
            </a:r>
            <a:endParaRPr lang="fr-FR" sz="1200">
              <a:solidFill>
                <a:srgbClr val="000000"/>
              </a:solidFill>
            </a:endParaRPr>
          </a:p>
        </p:txBody>
      </p:sp>
      <p:sp>
        <p:nvSpPr>
          <p:cNvPr id="529441" name="Line 34"/>
          <p:cNvSpPr>
            <a:spLocks noChangeShapeType="1"/>
          </p:cNvSpPr>
          <p:nvPr/>
        </p:nvSpPr>
        <p:spPr bwMode="auto">
          <a:xfrm flipV="1">
            <a:off x="5364163" y="2133600"/>
            <a:ext cx="1152525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29442" name="Line 35"/>
          <p:cNvSpPr>
            <a:spLocks noChangeShapeType="1"/>
          </p:cNvSpPr>
          <p:nvPr/>
        </p:nvSpPr>
        <p:spPr bwMode="auto">
          <a:xfrm>
            <a:off x="7019925" y="2420938"/>
            <a:ext cx="720725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29443" name="AutoShape 36"/>
          <p:cNvSpPr>
            <a:spLocks noChangeArrowheads="1"/>
          </p:cNvSpPr>
          <p:nvPr/>
        </p:nvSpPr>
        <p:spPr bwMode="auto">
          <a:xfrm>
            <a:off x="7164388" y="5013325"/>
            <a:ext cx="792162" cy="360363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9444" name="Text Box 37"/>
          <p:cNvSpPr txBox="1">
            <a:spLocks noChangeArrowheads="1"/>
          </p:cNvSpPr>
          <p:nvPr/>
        </p:nvSpPr>
        <p:spPr bwMode="auto">
          <a:xfrm>
            <a:off x="7092950" y="5013325"/>
            <a:ext cx="9366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</a:rPr>
              <a:t>Mailleur</a:t>
            </a:r>
            <a:endParaRPr lang="fr-FR" sz="1200">
              <a:solidFill>
                <a:srgbClr val="000000"/>
              </a:solidFill>
            </a:endParaRPr>
          </a:p>
        </p:txBody>
      </p:sp>
      <p:sp>
        <p:nvSpPr>
          <p:cNvPr id="529445" name="Line 38"/>
          <p:cNvSpPr>
            <a:spLocks noChangeShapeType="1"/>
          </p:cNvSpPr>
          <p:nvPr/>
        </p:nvSpPr>
        <p:spPr bwMode="auto">
          <a:xfrm>
            <a:off x="2771775" y="3355975"/>
            <a:ext cx="136842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29446" name="AutoShape 39"/>
          <p:cNvSpPr>
            <a:spLocks noChangeArrowheads="1"/>
          </p:cNvSpPr>
          <p:nvPr/>
        </p:nvSpPr>
        <p:spPr bwMode="auto">
          <a:xfrm>
            <a:off x="8172450" y="5013325"/>
            <a:ext cx="792163" cy="360363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9447" name="Text Box 40"/>
          <p:cNvSpPr txBox="1">
            <a:spLocks noChangeArrowheads="1"/>
          </p:cNvSpPr>
          <p:nvPr/>
        </p:nvSpPr>
        <p:spPr bwMode="auto">
          <a:xfrm>
            <a:off x="8101013" y="5013325"/>
            <a:ext cx="9366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</a:rPr>
              <a:t>Solveur</a:t>
            </a:r>
            <a:endParaRPr lang="fr-FR" sz="1200">
              <a:solidFill>
                <a:srgbClr val="000000"/>
              </a:solidFill>
            </a:endParaRPr>
          </a:p>
        </p:txBody>
      </p:sp>
      <p:sp>
        <p:nvSpPr>
          <p:cNvPr id="529448" name="Line 41"/>
          <p:cNvSpPr>
            <a:spLocks noChangeShapeType="1"/>
          </p:cNvSpPr>
          <p:nvPr/>
        </p:nvSpPr>
        <p:spPr bwMode="auto">
          <a:xfrm>
            <a:off x="4427538" y="3716338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29449" name="AutoShape 42"/>
          <p:cNvSpPr>
            <a:spLocks noChangeArrowheads="1"/>
          </p:cNvSpPr>
          <p:nvPr/>
        </p:nvSpPr>
        <p:spPr bwMode="auto">
          <a:xfrm>
            <a:off x="2987675" y="2708275"/>
            <a:ext cx="863600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9450" name="Text Box 43"/>
          <p:cNvSpPr txBox="1">
            <a:spLocks noChangeArrowheads="1"/>
          </p:cNvSpPr>
          <p:nvPr/>
        </p:nvSpPr>
        <p:spPr bwMode="auto">
          <a:xfrm>
            <a:off x="2916238" y="2708275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</a:rPr>
              <a:t>Soumission du PO</a:t>
            </a:r>
            <a:endParaRPr lang="fr-FR" sz="1200">
              <a:solidFill>
                <a:srgbClr val="000000"/>
              </a:solidFill>
            </a:endParaRPr>
          </a:p>
        </p:txBody>
      </p:sp>
      <p:sp>
        <p:nvSpPr>
          <p:cNvPr id="529451" name="Line 44"/>
          <p:cNvSpPr>
            <a:spLocks noChangeShapeType="1"/>
          </p:cNvSpPr>
          <p:nvPr/>
        </p:nvSpPr>
        <p:spPr bwMode="auto">
          <a:xfrm>
            <a:off x="2484438" y="3716338"/>
            <a:ext cx="1655762" cy="1225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29452" name="AutoShape 45"/>
          <p:cNvSpPr>
            <a:spLocks noChangeArrowheads="1"/>
          </p:cNvSpPr>
          <p:nvPr/>
        </p:nvSpPr>
        <p:spPr bwMode="auto">
          <a:xfrm>
            <a:off x="2339975" y="4437063"/>
            <a:ext cx="1079500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9453" name="AutoShape 46"/>
          <p:cNvSpPr>
            <a:spLocks noChangeArrowheads="1"/>
          </p:cNvSpPr>
          <p:nvPr/>
        </p:nvSpPr>
        <p:spPr bwMode="auto">
          <a:xfrm>
            <a:off x="3348038" y="1196975"/>
            <a:ext cx="792162" cy="360363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9454" name="Text Box 47"/>
          <p:cNvSpPr txBox="1">
            <a:spLocks noChangeArrowheads="1"/>
          </p:cNvSpPr>
          <p:nvPr/>
        </p:nvSpPr>
        <p:spPr bwMode="auto">
          <a:xfrm>
            <a:off x="3276600" y="1196975"/>
            <a:ext cx="9366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</a:rPr>
              <a:t>Catia</a:t>
            </a:r>
            <a:endParaRPr lang="fr-FR" sz="1200">
              <a:solidFill>
                <a:srgbClr val="000000"/>
              </a:solidFill>
            </a:endParaRPr>
          </a:p>
        </p:txBody>
      </p:sp>
      <p:sp>
        <p:nvSpPr>
          <p:cNvPr id="529455" name="Text Box 48"/>
          <p:cNvSpPr txBox="1">
            <a:spLocks noChangeArrowheads="1"/>
          </p:cNvSpPr>
          <p:nvPr/>
        </p:nvSpPr>
        <p:spPr bwMode="auto">
          <a:xfrm>
            <a:off x="2268538" y="4437063"/>
            <a:ext cx="1223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</a:rPr>
              <a:t>Visualisation</a:t>
            </a:r>
            <a:br>
              <a:rPr lang="en-US" sz="1200">
                <a:solidFill>
                  <a:srgbClr val="000000"/>
                </a:solidFill>
              </a:rPr>
            </a:br>
            <a:r>
              <a:rPr lang="en-US" sz="1200">
                <a:solidFill>
                  <a:srgbClr val="000000"/>
                </a:solidFill>
              </a:rPr>
              <a:t>stats, etc</a:t>
            </a:r>
            <a:endParaRPr lang="fr-FR" sz="1200">
              <a:solidFill>
                <a:srgbClr val="000000"/>
              </a:solidFill>
            </a:endParaRPr>
          </a:p>
        </p:txBody>
      </p:sp>
      <p:pic>
        <p:nvPicPr>
          <p:cNvPr id="529456" name="Picture 4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43438" y="2349500"/>
            <a:ext cx="360362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57" name="Picture 5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025" y="1989138"/>
            <a:ext cx="360363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58" name="Picture 5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16913" y="3500438"/>
            <a:ext cx="360362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59" name="Picture 5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56550" y="3933825"/>
            <a:ext cx="360363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9460" name="Picture 5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96188" y="4652963"/>
            <a:ext cx="360362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9461" name="Text Box 54"/>
          <p:cNvSpPr txBox="1">
            <a:spLocks noChangeArrowheads="1"/>
          </p:cNvSpPr>
          <p:nvPr/>
        </p:nvSpPr>
        <p:spPr bwMode="auto">
          <a:xfrm>
            <a:off x="5148263" y="2565400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 b="1">
                <a:solidFill>
                  <a:srgbClr val="000000"/>
                </a:solidFill>
              </a:rPr>
              <a:t>N1</a:t>
            </a:r>
          </a:p>
        </p:txBody>
      </p:sp>
      <p:sp>
        <p:nvSpPr>
          <p:cNvPr id="529462" name="Text Box 55"/>
          <p:cNvSpPr txBox="1">
            <a:spLocks noChangeArrowheads="1"/>
          </p:cNvSpPr>
          <p:nvPr/>
        </p:nvSpPr>
        <p:spPr bwMode="auto">
          <a:xfrm>
            <a:off x="6372225" y="2349500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 b="1">
                <a:solidFill>
                  <a:srgbClr val="000000"/>
                </a:solidFill>
              </a:rPr>
              <a:t>N2</a:t>
            </a:r>
          </a:p>
        </p:txBody>
      </p:sp>
      <p:sp>
        <p:nvSpPr>
          <p:cNvPr id="529463" name="Text Box 56"/>
          <p:cNvSpPr txBox="1">
            <a:spLocks noChangeArrowheads="1"/>
          </p:cNvSpPr>
          <p:nvPr/>
        </p:nvSpPr>
        <p:spPr bwMode="auto">
          <a:xfrm>
            <a:off x="7885113" y="3068638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 b="1">
                <a:solidFill>
                  <a:srgbClr val="000000"/>
                </a:solidFill>
              </a:rPr>
              <a:t>Ni1</a:t>
            </a:r>
          </a:p>
        </p:txBody>
      </p:sp>
      <p:sp>
        <p:nvSpPr>
          <p:cNvPr id="529464" name="Text Box 57"/>
          <p:cNvSpPr txBox="1">
            <a:spLocks noChangeArrowheads="1"/>
          </p:cNvSpPr>
          <p:nvPr/>
        </p:nvSpPr>
        <p:spPr bwMode="auto">
          <a:xfrm>
            <a:off x="7235825" y="4149725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 b="1">
                <a:solidFill>
                  <a:srgbClr val="000000"/>
                </a:solidFill>
              </a:rPr>
              <a:t>Nik</a:t>
            </a:r>
          </a:p>
        </p:txBody>
      </p:sp>
      <p:sp>
        <p:nvSpPr>
          <p:cNvPr id="529465" name="Text Box 15"/>
          <p:cNvSpPr txBox="1">
            <a:spLocks noChangeArrowheads="1"/>
          </p:cNvSpPr>
          <p:nvPr/>
        </p:nvSpPr>
        <p:spPr bwMode="auto">
          <a:xfrm>
            <a:off x="7691438" y="2738438"/>
            <a:ext cx="12620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 b="1">
                <a:solidFill>
                  <a:srgbClr val="000000"/>
                </a:solidFill>
              </a:rPr>
              <a:t>Ressources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Coupling Mechanics, Aerodynamics … </a:t>
            </a:r>
          </a:p>
        </p:txBody>
      </p:sp>
      <p:graphicFrame>
        <p:nvGraphicFramePr>
          <p:cNvPr id="345090" name="Object 2"/>
          <p:cNvGraphicFramePr>
            <a:graphicFrameLocks noChangeAspect="1"/>
          </p:cNvGraphicFramePr>
          <p:nvPr/>
        </p:nvGraphicFramePr>
        <p:xfrm>
          <a:off x="827088" y="1044575"/>
          <a:ext cx="2417762" cy="2232025"/>
        </p:xfrm>
        <a:graphic>
          <a:graphicData uri="http://schemas.openxmlformats.org/presentationml/2006/ole">
            <p:oleObj spid="_x0000_s5122" r:id="rId3" imgW="7780952" imgH="7182853" progId="">
              <p:embed/>
            </p:oleObj>
          </a:graphicData>
        </a:graphic>
      </p:graphicFrame>
      <p:sp>
        <p:nvSpPr>
          <p:cNvPr id="345092" name="Text Box 4"/>
          <p:cNvSpPr txBox="1">
            <a:spLocks noChangeArrowheads="1"/>
          </p:cNvSpPr>
          <p:nvPr/>
        </p:nvSpPr>
        <p:spPr bwMode="auto">
          <a:xfrm>
            <a:off x="539750" y="3343275"/>
            <a:ext cx="3455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3D Air </a:t>
            </a:r>
            <a:r>
              <a:rPr lang="en-US" dirty="0" err="1" smtClean="0">
                <a:solidFill>
                  <a:srgbClr val="000000"/>
                </a:solidFill>
              </a:rPr>
              <a:t>Conditionning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450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938213"/>
            <a:ext cx="3503612" cy="26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5094" name="Text Box 6"/>
          <p:cNvSpPr txBox="1">
            <a:spLocks noChangeArrowheads="1"/>
          </p:cNvSpPr>
          <p:nvPr/>
        </p:nvSpPr>
        <p:spPr bwMode="auto">
          <a:xfrm>
            <a:off x="5003800" y="3349625"/>
            <a:ext cx="3743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2D Air </a:t>
            </a:r>
            <a:r>
              <a:rPr lang="en-US" dirty="0" err="1" smtClean="0">
                <a:solidFill>
                  <a:srgbClr val="000000"/>
                </a:solidFill>
              </a:rPr>
              <a:t>Conditionning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45095" name="Text Box 7"/>
          <p:cNvSpPr txBox="1">
            <a:spLocks noChangeArrowheads="1"/>
          </p:cNvSpPr>
          <p:nvPr/>
        </p:nvSpPr>
        <p:spPr bwMode="auto">
          <a:xfrm>
            <a:off x="612775" y="5942013"/>
            <a:ext cx="36718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fr-FR" dirty="0" err="1" smtClean="0">
                <a:solidFill>
                  <a:srgbClr val="000000"/>
                </a:solidFill>
              </a:rPr>
              <a:t>Cylinder</a:t>
            </a:r>
            <a:r>
              <a:rPr lang="fr-FR" dirty="0" smtClean="0">
                <a:solidFill>
                  <a:srgbClr val="000000"/>
                </a:solidFill>
              </a:rPr>
              <a:t> Head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45096" name="Text Box 8"/>
          <p:cNvSpPr txBox="1">
            <a:spLocks noChangeArrowheads="1"/>
          </p:cNvSpPr>
          <p:nvPr/>
        </p:nvSpPr>
        <p:spPr bwMode="auto">
          <a:xfrm>
            <a:off x="6156325" y="5942013"/>
            <a:ext cx="18002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fr-FR" dirty="0" err="1" smtClean="0">
                <a:solidFill>
                  <a:srgbClr val="000000"/>
                </a:solidFill>
              </a:rPr>
              <a:t>External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 err="1" smtClean="0">
                <a:solidFill>
                  <a:srgbClr val="000000"/>
                </a:solidFill>
              </a:rPr>
              <a:t>Aerodynamic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45097" name="Picture 9" descr="traffi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1500" y="3781425"/>
            <a:ext cx="2736850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5098" name="Picture 10" descr="bscap0003"/>
          <p:cNvPicPr>
            <a:picLocks noChangeAspect="1" noChangeArrowheads="1"/>
          </p:cNvPicPr>
          <p:nvPr/>
        </p:nvPicPr>
        <p:blipFill>
          <a:blip r:embed="rId6" cstate="print">
            <a:lum bright="18000"/>
          </a:blip>
          <a:srcRect/>
          <a:stretch>
            <a:fillRect/>
          </a:stretch>
        </p:blipFill>
        <p:spPr bwMode="auto">
          <a:xfrm>
            <a:off x="684213" y="3852863"/>
            <a:ext cx="252095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5099" name="Oval 11"/>
          <p:cNvSpPr>
            <a:spLocks noChangeArrowheads="1"/>
          </p:cNvSpPr>
          <p:nvPr/>
        </p:nvSpPr>
        <p:spPr bwMode="auto">
          <a:xfrm>
            <a:off x="8172450" y="1765300"/>
            <a:ext cx="863600" cy="792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srgbClr val="000000"/>
                </a:solidFill>
              </a:rPr>
              <a:t>&lt;1min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srgbClr val="000000"/>
                </a:solidFill>
              </a:rPr>
              <a:t>CPU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45100" name="Oval 12"/>
          <p:cNvSpPr>
            <a:spLocks noChangeArrowheads="1"/>
          </p:cNvSpPr>
          <p:nvPr/>
        </p:nvSpPr>
        <p:spPr bwMode="auto">
          <a:xfrm>
            <a:off x="3419475" y="1765300"/>
            <a:ext cx="863600" cy="792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srgbClr val="000000"/>
                </a:solidFill>
              </a:rPr>
              <a:t>10min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srgbClr val="000000"/>
                </a:solidFill>
              </a:rPr>
              <a:t>CPU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45101" name="Oval 13"/>
          <p:cNvSpPr>
            <a:spLocks noChangeArrowheads="1"/>
          </p:cNvSpPr>
          <p:nvPr/>
        </p:nvSpPr>
        <p:spPr bwMode="auto">
          <a:xfrm>
            <a:off x="3348038" y="4429125"/>
            <a:ext cx="863600" cy="792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srgbClr val="000000"/>
                </a:solidFill>
              </a:rPr>
              <a:t>100h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srgbClr val="000000"/>
                </a:solidFill>
              </a:rPr>
              <a:t>CPU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45102" name="Oval 14"/>
          <p:cNvSpPr>
            <a:spLocks noChangeArrowheads="1"/>
          </p:cNvSpPr>
          <p:nvPr/>
        </p:nvSpPr>
        <p:spPr bwMode="auto">
          <a:xfrm>
            <a:off x="8280400" y="4502150"/>
            <a:ext cx="863600" cy="792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srgbClr val="000000"/>
                </a:solidFill>
              </a:rPr>
              <a:t>1000h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srgbClr val="000000"/>
                </a:solidFill>
              </a:rPr>
              <a:t>CPU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45103" name="AutoShape 15"/>
          <p:cNvSpPr>
            <a:spLocks noChangeArrowheads="1"/>
          </p:cNvSpPr>
          <p:nvPr/>
        </p:nvSpPr>
        <p:spPr bwMode="auto">
          <a:xfrm rot="18019745" flipH="1">
            <a:off x="3817937" y="2881313"/>
            <a:ext cx="1006475" cy="1079500"/>
          </a:xfrm>
          <a:custGeom>
            <a:avLst/>
            <a:gdLst>
              <a:gd name="T0" fmla="*/ 18429069 w 21600"/>
              <a:gd name="T1" fmla="*/ 624411 h 21600"/>
              <a:gd name="T2" fmla="*/ 7471073 w 21600"/>
              <a:gd name="T3" fmla="*/ 35432188 h 21600"/>
              <a:gd name="T4" fmla="*/ 20938965 w 21600"/>
              <a:gd name="T5" fmla="*/ 13799710 h 21600"/>
              <a:gd name="T6" fmla="*/ 52759983 w 21600"/>
              <a:gd name="T7" fmla="*/ 26975009 h 21600"/>
              <a:gd name="T8" fmla="*/ 41035567 w 21600"/>
              <a:gd name="T9" fmla="*/ 40462507 h 21600"/>
              <a:gd name="T10" fmla="*/ 29311116 w 21600"/>
              <a:gd name="T11" fmla="*/ 26975009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cubicBezTo>
                  <a:pt x="5399" y="11579"/>
                  <a:pt x="5568" y="12349"/>
                  <a:pt x="5894" y="13057"/>
                </a:cubicBezTo>
                <a:lnTo>
                  <a:pt x="989" y="15315"/>
                </a:lnTo>
                <a:cubicBezTo>
                  <a:pt x="337" y="13899"/>
                  <a:pt x="0" y="12358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E9B56F1-AA1D-49BF-87D4-FBE8139A9A4A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65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457200" y="180298"/>
            <a:ext cx="8229600" cy="785812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kern="0" dirty="0" err="1" smtClean="0">
                <a:solidFill>
                  <a:srgbClr val="FFFFFF"/>
                </a:solidFill>
                <a:latin typeface="Arial Black"/>
              </a:rPr>
              <a:t>ProActive</a:t>
            </a:r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 OMD2 Demo</a:t>
            </a:r>
            <a:endParaRPr lang="en-US" sz="2800" kern="0" dirty="0">
              <a:solidFill>
                <a:srgbClr val="FFFFFF"/>
              </a:solidFill>
              <a:latin typeface="Arial Black"/>
            </a:endParaRPr>
          </a:p>
        </p:txBody>
      </p:sp>
      <p:pic>
        <p:nvPicPr>
          <p:cNvPr id="885762" name="Picture 2"/>
          <p:cNvPicPr>
            <a:picLocks noChangeAspect="1" noChangeArrowheads="1"/>
          </p:cNvPicPr>
          <p:nvPr/>
        </p:nvPicPr>
        <p:blipFill>
          <a:blip r:embed="rId2" cstate="print"/>
          <a:srcRect t="13512" r="47024" b="16476"/>
          <a:stretch>
            <a:fillRect/>
          </a:stretch>
        </p:blipFill>
        <p:spPr bwMode="auto">
          <a:xfrm>
            <a:off x="1328046" y="957942"/>
            <a:ext cx="6379029" cy="526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 bwMode="auto">
          <a:xfrm rot="16200000" flipH="1">
            <a:off x="4620986" y="2868384"/>
            <a:ext cx="2503714" cy="166551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 bwMode="auto">
          <a:xfrm rot="10800000">
            <a:off x="3537862" y="3385461"/>
            <a:ext cx="3015338" cy="181791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>
            <a:off x="3646717" y="3309260"/>
            <a:ext cx="2960905" cy="1817911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 rot="16200000" flipV="1">
            <a:off x="4533904" y="2911924"/>
            <a:ext cx="2503706" cy="1752599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3337" y="2830285"/>
            <a:ext cx="1015999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16"/>
          <p:cNvGrpSpPr/>
          <p:nvPr/>
        </p:nvGrpSpPr>
        <p:grpSpPr>
          <a:xfrm>
            <a:off x="7756751" y="3185050"/>
            <a:ext cx="1387249" cy="3115963"/>
            <a:chOff x="7756751" y="3185050"/>
            <a:chExt cx="1387249" cy="3115963"/>
          </a:xfrm>
        </p:grpSpPr>
        <p:pic>
          <p:nvPicPr>
            <p:cNvPr id="88576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756751" y="4001617"/>
              <a:ext cx="1147762" cy="2216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5764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155668" y="4956304"/>
              <a:ext cx="988332" cy="1344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7772399" y="3185050"/>
              <a:ext cx="1371601" cy="830997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smtClean="0">
                  <a:solidFill>
                    <a:srgbClr val="FFFFFF"/>
                  </a:solidFill>
                </a:rPr>
                <a:t>1000 Cores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smtClean="0">
                  <a:solidFill>
                    <a:srgbClr val="FFFFFF"/>
                  </a:solidFill>
                </a:rPr>
                <a:t>Production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smtClean="0">
                  <a:solidFill>
                    <a:srgbClr val="FFFFFF"/>
                  </a:solidFill>
                </a:rPr>
                <a:t>Cloud Portal </a:t>
              </a:r>
              <a:endParaRPr lang="fr-FR" sz="16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23" name="Image 7"/>
          <p:cNvPicPr>
            <a:picLocks noChangeAspect="1"/>
          </p:cNvPicPr>
          <p:nvPr/>
        </p:nvPicPr>
        <p:blipFill>
          <a:blip r:embed="rId6" cstate="print"/>
          <a:srcRect l="71408"/>
          <a:stretch>
            <a:fillRect/>
          </a:stretch>
        </p:blipFill>
        <p:spPr bwMode="auto">
          <a:xfrm>
            <a:off x="6564086" y="5279570"/>
            <a:ext cx="371842" cy="266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Image 7"/>
          <p:cNvPicPr>
            <a:picLocks noChangeAspect="1"/>
          </p:cNvPicPr>
          <p:nvPr/>
        </p:nvPicPr>
        <p:blipFill>
          <a:blip r:embed="rId6" cstate="print"/>
          <a:srcRect l="71408"/>
          <a:stretch>
            <a:fillRect/>
          </a:stretch>
        </p:blipFill>
        <p:spPr bwMode="auto">
          <a:xfrm>
            <a:off x="5050972" y="2068285"/>
            <a:ext cx="371842" cy="266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Image 7"/>
          <p:cNvPicPr>
            <a:picLocks noChangeAspect="1"/>
          </p:cNvPicPr>
          <p:nvPr/>
        </p:nvPicPr>
        <p:blipFill>
          <a:blip r:embed="rId6" cstate="print"/>
          <a:srcRect l="71408"/>
          <a:stretch>
            <a:fillRect/>
          </a:stretch>
        </p:blipFill>
        <p:spPr bwMode="auto">
          <a:xfrm>
            <a:off x="3222172" y="3581400"/>
            <a:ext cx="371842" cy="266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7" descr="logo_CD-Adapc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53337" y="3629345"/>
            <a:ext cx="925291" cy="372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C:\Users\dcaromel\SAMMI-DATA\A-Talks\3.0-ProActive\AAA-ProActive-Current-Complete-Slides\geom.png"/>
          <p:cNvPicPr>
            <a:picLocks noChangeAspect="1" noChangeArrowheads="1"/>
          </p:cNvPicPr>
          <p:nvPr/>
        </p:nvPicPr>
        <p:blipFill>
          <a:blip r:embed="rId8" cstate="print"/>
          <a:srcRect l="23771"/>
          <a:stretch>
            <a:fillRect/>
          </a:stretch>
        </p:blipFill>
        <p:spPr bwMode="auto">
          <a:xfrm>
            <a:off x="0" y="1757301"/>
            <a:ext cx="2238056" cy="1834985"/>
          </a:xfrm>
          <a:prstGeom prst="rect">
            <a:avLst/>
          </a:prstGeom>
          <a:noFill/>
        </p:spPr>
      </p:pic>
      <p:pic>
        <p:nvPicPr>
          <p:cNvPr id="22" name="Picture 5" descr="C:\Users\dcaromel\SAMMI-DATA\A-Talks\3.0-ProActive\AAA-ProActive-Current-Complete-Slides\mesh.png"/>
          <p:cNvPicPr>
            <a:picLocks noChangeAspect="1" noChangeArrowheads="1"/>
          </p:cNvPicPr>
          <p:nvPr/>
        </p:nvPicPr>
        <p:blipFill>
          <a:blip r:embed="rId9" cstate="print"/>
          <a:srcRect l="28744" b="32911"/>
          <a:stretch>
            <a:fillRect/>
          </a:stretch>
        </p:blipFill>
        <p:spPr bwMode="auto">
          <a:xfrm>
            <a:off x="1" y="3619978"/>
            <a:ext cx="2242456" cy="1319588"/>
          </a:xfrm>
          <a:prstGeom prst="rect">
            <a:avLst/>
          </a:prstGeom>
          <a:noFill/>
        </p:spPr>
      </p:pic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23133" y="5305646"/>
            <a:ext cx="1203554" cy="233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C:\Users\dcaromel\SAMMI-DATA\A-Talks\3.0-ProActive\AAA-ProActive-Current-Complete-Slides\solve.png"/>
          <p:cNvPicPr>
            <a:picLocks noChangeAspect="1" noChangeArrowheads="1"/>
          </p:cNvPicPr>
          <p:nvPr/>
        </p:nvPicPr>
        <p:blipFill>
          <a:blip r:embed="rId11" cstate="print"/>
          <a:srcRect l="23841" t="16689" b="15497"/>
          <a:stretch>
            <a:fillRect/>
          </a:stretch>
        </p:blipFill>
        <p:spPr bwMode="auto">
          <a:xfrm>
            <a:off x="5355770" y="5573484"/>
            <a:ext cx="2308116" cy="1284516"/>
          </a:xfrm>
          <a:prstGeom prst="rect">
            <a:avLst/>
          </a:prstGeom>
          <a:noFill/>
        </p:spPr>
      </p:pic>
      <p:pic>
        <p:nvPicPr>
          <p:cNvPr id="31" name="Picture 7" descr="C:\Users\dcaromel\SAMMI-DATA\A-Talks\3.0-ProActive\AAA-ProActive-Current-Complete-Slides\cas2_template_geom_and_mesh_distant_EXPANDED.png"/>
          <p:cNvPicPr>
            <a:picLocks noChangeAspect="1" noChangeArrowheads="1"/>
          </p:cNvPicPr>
          <p:nvPr/>
        </p:nvPicPr>
        <p:blipFill>
          <a:blip r:embed="rId12" cstate="print"/>
          <a:srcRect l="27781" t="2927" r="45939" b="1951"/>
          <a:stretch>
            <a:fillRect/>
          </a:stretch>
        </p:blipFill>
        <p:spPr bwMode="auto">
          <a:xfrm>
            <a:off x="5987149" y="1197434"/>
            <a:ext cx="772880" cy="2797433"/>
          </a:xfrm>
          <a:prstGeom prst="rect">
            <a:avLst/>
          </a:prstGeom>
          <a:noFill/>
        </p:spPr>
      </p:pic>
      <p:pic>
        <p:nvPicPr>
          <p:cNvPr id="32" name="Picture 11" descr="logo_renault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72924" y="1208314"/>
            <a:ext cx="706499" cy="707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421877"/>
            <a:ext cx="9144000" cy="1727203"/>
          </a:xfrm>
        </p:spPr>
        <p:txBody>
          <a:bodyPr/>
          <a:lstStyle/>
          <a:p>
            <a:pPr algn="ctr"/>
            <a:r>
              <a:rPr lang="en-US" sz="3200" dirty="0" smtClean="0"/>
              <a:t>Demonstration</a:t>
            </a:r>
            <a:endParaRPr lang="en-US" sz="3200" noProof="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Engineering Optimizations: Renault UC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A97DD0B-5DA0-49BA-B59C-9DDE558660DF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67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1536003" name="Picture 3" descr="C:\Users\dcaromel\SAMMI-DATA\A-Talks\3.0-ProActive\AAA-ProActive-Current-Complete-Slides\geo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7640" y="892629"/>
            <a:ext cx="3004616" cy="1877885"/>
          </a:xfrm>
          <a:prstGeom prst="rect">
            <a:avLst/>
          </a:prstGeom>
          <a:noFill/>
        </p:spPr>
      </p:pic>
      <p:pic>
        <p:nvPicPr>
          <p:cNvPr id="1536005" name="Picture 5" descr="C:\Users\dcaromel\SAMMI-DATA\A-Talks\3.0-ProActive\AAA-ProActive-Current-Complete-Slides\mesh.png"/>
          <p:cNvPicPr>
            <a:picLocks noChangeAspect="1" noChangeArrowheads="1"/>
          </p:cNvPicPr>
          <p:nvPr/>
        </p:nvPicPr>
        <p:blipFill>
          <a:blip r:embed="rId3" cstate="print"/>
          <a:srcRect l="28744" b="32911"/>
          <a:stretch>
            <a:fillRect/>
          </a:stretch>
        </p:blipFill>
        <p:spPr bwMode="auto">
          <a:xfrm>
            <a:off x="6161314" y="2781778"/>
            <a:ext cx="2982686" cy="1755181"/>
          </a:xfrm>
          <a:prstGeom prst="rect">
            <a:avLst/>
          </a:prstGeom>
          <a:noFill/>
        </p:spPr>
      </p:pic>
      <p:pic>
        <p:nvPicPr>
          <p:cNvPr id="1536006" name="Picture 6" descr="C:\Users\dcaromel\SAMMI-DATA\A-Talks\3.0-ProActive\AAA-ProActive-Current-Complete-Slides\solve.png"/>
          <p:cNvPicPr>
            <a:picLocks noChangeAspect="1" noChangeArrowheads="1"/>
          </p:cNvPicPr>
          <p:nvPr/>
        </p:nvPicPr>
        <p:blipFill>
          <a:blip r:embed="rId4" cstate="print"/>
          <a:srcRect l="7947"/>
          <a:stretch>
            <a:fillRect/>
          </a:stretch>
        </p:blipFill>
        <p:spPr bwMode="auto">
          <a:xfrm>
            <a:off x="6117771" y="4631871"/>
            <a:ext cx="3026229" cy="2054678"/>
          </a:xfrm>
          <a:prstGeom prst="rect">
            <a:avLst/>
          </a:prstGeom>
          <a:noFill/>
        </p:spPr>
      </p:pic>
      <p:pic>
        <p:nvPicPr>
          <p:cNvPr id="1536007" name="Picture 7" descr="C:\Users\dcaromel\SAMMI-DATA\A-Talks\3.0-ProActive\AAA-ProActive-Current-Complete-Slides\cas2_template_geom_and_mesh_distant_EXPANDE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0928" y="936152"/>
            <a:ext cx="5260526" cy="5260526"/>
          </a:xfrm>
          <a:prstGeom prst="rect">
            <a:avLst/>
          </a:prstGeom>
          <a:noFill/>
        </p:spPr>
      </p:pic>
      <p:pic>
        <p:nvPicPr>
          <p:cNvPr id="12" name="Picture 7" descr="logo_CD-Adapc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80109" y="3085059"/>
            <a:ext cx="1534896" cy="61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0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14794" y="1273627"/>
            <a:ext cx="1799772" cy="134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09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41336" y="5030568"/>
            <a:ext cx="16668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10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35222" y="5531304"/>
            <a:ext cx="14573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3" descr="logo_sirehn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34541" y="3801420"/>
            <a:ext cx="1571171" cy="471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" descr="logo_renault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9670" y="1404263"/>
            <a:ext cx="1206476" cy="1208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5" name="Titre 4"/>
          <p:cNvSpPr>
            <a:spLocks noGrp="1"/>
          </p:cNvSpPr>
          <p:nvPr>
            <p:ph type="ctrTitle"/>
          </p:nvPr>
        </p:nvSpPr>
        <p:spPr>
          <a:xfrm>
            <a:off x="214313" y="2238375"/>
            <a:ext cx="9144000" cy="2071688"/>
          </a:xfrm>
        </p:spPr>
        <p:txBody>
          <a:bodyPr/>
          <a:lstStyle/>
          <a:p>
            <a:pPr algn="ctr" eaLnBrk="1" hangingPunct="1"/>
            <a:r>
              <a:rPr lang="en-US" sz="5400" dirty="0" smtClean="0">
                <a:solidFill>
                  <a:schemeClr val="bg1"/>
                </a:solidFill>
              </a:rPr>
              <a:t>Use Case 3:</a:t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</a:rPr>
              <a:t>Map Reduce</a:t>
            </a:r>
          </a:p>
        </p:txBody>
      </p:sp>
      <p:sp>
        <p:nvSpPr>
          <p:cNvPr id="48230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C9F16-6E97-4380-B94E-819787F18179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68</a:t>
            </a:fld>
            <a:endParaRPr lang="fr-BE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71438"/>
            <a:ext cx="8316686" cy="785812"/>
          </a:xfrm>
        </p:spPr>
        <p:txBody>
          <a:bodyPr/>
          <a:lstStyle/>
          <a:p>
            <a:r>
              <a:rPr lang="en-US" noProof="0" dirty="0" err="1" smtClean="0"/>
              <a:t>ProActive</a:t>
            </a:r>
            <a:r>
              <a:rPr lang="en-US" noProof="0" dirty="0" smtClean="0"/>
              <a:t> </a:t>
            </a:r>
            <a:r>
              <a:rPr lang="en-US" noProof="0" dirty="0" err="1" smtClean="0"/>
              <a:t>MapReduce</a:t>
            </a:r>
            <a:r>
              <a:rPr lang="en-US" noProof="0" dirty="0" smtClean="0"/>
              <a:t> (CO, SP2, Task 2.1)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Same APIs as </a:t>
            </a:r>
            <a:r>
              <a:rPr lang="en-US" dirty="0" err="1" smtClean="0"/>
              <a:t>Hadoop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(Easy switch from </a:t>
            </a:r>
            <a:r>
              <a:rPr lang="en-US" dirty="0" err="1" smtClean="0"/>
              <a:t>Hadoop</a:t>
            </a:r>
            <a:r>
              <a:rPr lang="en-US" dirty="0" smtClean="0"/>
              <a:t> to </a:t>
            </a:r>
            <a:r>
              <a:rPr lang="en-US" dirty="0" err="1" smtClean="0"/>
              <a:t>ProActive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Does not requires an HDFS File System</a:t>
            </a:r>
          </a:p>
          <a:p>
            <a:endParaRPr lang="en-US" dirty="0" smtClean="0"/>
          </a:p>
          <a:p>
            <a:r>
              <a:rPr lang="en-US" dirty="0" smtClean="0"/>
              <a:t>Runs on general purpose, Multi-tenant, </a:t>
            </a:r>
            <a:br>
              <a:rPr lang="en-US" dirty="0" smtClean="0"/>
            </a:br>
            <a:r>
              <a:rPr lang="en-US" dirty="0" smtClean="0"/>
              <a:t>Multi-Applications Grids and Clouds</a:t>
            </a:r>
          </a:p>
          <a:p>
            <a:endParaRPr lang="en-US" dirty="0" smtClean="0"/>
          </a:p>
          <a:p>
            <a:r>
              <a:rPr lang="en-US" dirty="0" smtClean="0"/>
              <a:t>Available as </a:t>
            </a:r>
            <a:r>
              <a:rPr lang="en-US" dirty="0" err="1" smtClean="0"/>
              <a:t>PaaS</a:t>
            </a:r>
            <a:r>
              <a:rPr lang="en-US" dirty="0" smtClean="0"/>
              <a:t> in Java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Workflow </a:t>
            </a:r>
            <a:r>
              <a:rPr lang="en-US" dirty="0" err="1" smtClean="0"/>
              <a:t>ProActive</a:t>
            </a:r>
            <a:r>
              <a:rPr lang="en-US" dirty="0" smtClean="0"/>
              <a:t> </a:t>
            </a:r>
            <a:r>
              <a:rPr lang="en-US" dirty="0" err="1" smtClean="0"/>
              <a:t>MapReduce</a:t>
            </a:r>
            <a:endParaRPr lang="en-US" noProof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b="8286"/>
          <a:stretch>
            <a:fillRect/>
          </a:stretch>
        </p:blipFill>
        <p:spPr bwMode="auto">
          <a:xfrm>
            <a:off x="0" y="963385"/>
            <a:ext cx="9144000" cy="5241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0D985-3091-4FEC-8C54-A9FEEE38B97A}" type="slidenum">
              <a:rPr lang="fr-BE">
                <a:solidFill>
                  <a:srgbClr val="FFFFFF"/>
                </a:solidFill>
              </a:rPr>
              <a:pPr>
                <a:defRPr/>
              </a:pPr>
              <a:t>71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DA1F6E13-C186-4AE9-B5B6-2A8E1BD40A91}" type="slidenum">
              <a:rPr lang="fr-FR" sz="1200">
                <a:solidFill>
                  <a:srgbClr val="000000"/>
                </a:solidFill>
              </a:rPr>
              <a:pPr>
                <a:defRPr/>
              </a:pPr>
              <a:t>71</a:t>
            </a:fld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209800"/>
            <a:ext cx="9144000" cy="3708400"/>
          </a:xfrm>
        </p:spPr>
        <p:txBody>
          <a:bodyPr/>
          <a:lstStyle/>
          <a:p>
            <a:pPr marL="685800" indent="-685800" algn="ctr" eaLnBrk="1" hangingPunct="1">
              <a:lnSpc>
                <a:spcPct val="70000"/>
              </a:lnSpc>
            </a:pPr>
            <a:r>
              <a:rPr lang="en-US" sz="4400" dirty="0" smtClean="0">
                <a:solidFill>
                  <a:schemeClr val="bg1"/>
                </a:solidFill>
              </a:rPr>
              <a:t>Map Reduce Demo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 smtClean="0"/>
              <a:t>ProActive</a:t>
            </a:r>
            <a:r>
              <a:rPr lang="en-US" noProof="0" dirty="0" smtClean="0"/>
              <a:t> </a:t>
            </a:r>
            <a:r>
              <a:rPr lang="en-US" noProof="0" dirty="0" err="1" smtClean="0"/>
              <a:t>MapReduce</a:t>
            </a:r>
            <a:r>
              <a:rPr lang="en-US" noProof="0" dirty="0" smtClean="0"/>
              <a:t> vs. </a:t>
            </a:r>
            <a:r>
              <a:rPr lang="en-US" noProof="0" dirty="0" err="1" smtClean="0"/>
              <a:t>Hadoop+HDFS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4093030"/>
            <a:ext cx="8229600" cy="2209800"/>
          </a:xfrm>
        </p:spPr>
        <p:txBody>
          <a:bodyPr/>
          <a:lstStyle/>
          <a:p>
            <a:r>
              <a:rPr lang="en-US" sz="2000" dirty="0" smtClean="0"/>
              <a:t>Data available in a NAS (General purpose storage)</a:t>
            </a:r>
          </a:p>
          <a:p>
            <a:r>
              <a:rPr lang="en-US" sz="2000" dirty="0" smtClean="0"/>
              <a:t>Transfer to HDFS for </a:t>
            </a:r>
            <a:r>
              <a:rPr lang="en-US" sz="2000" dirty="0" err="1" smtClean="0"/>
              <a:t>Hadoop</a:t>
            </a:r>
            <a:endParaRPr lang="en-US" sz="2000" dirty="0" smtClean="0"/>
          </a:p>
          <a:p>
            <a:r>
              <a:rPr lang="en-US" sz="2000" dirty="0" smtClean="0"/>
              <a:t>Used directly without copy for </a:t>
            </a:r>
            <a:r>
              <a:rPr lang="en-US" sz="2000" dirty="0" err="1" smtClean="0"/>
              <a:t>ProActive</a:t>
            </a:r>
            <a:endParaRPr lang="en-US" sz="2000" dirty="0" smtClean="0"/>
          </a:p>
          <a:p>
            <a:r>
              <a:rPr lang="en-US" sz="2000" dirty="0" smtClean="0"/>
              <a:t>Use Case of Map/Reduce on fresh data</a:t>
            </a:r>
          </a:p>
          <a:p>
            <a:r>
              <a:rPr lang="en-US" sz="2000" dirty="0" smtClean="0"/>
              <a:t>Different </a:t>
            </a:r>
            <a:r>
              <a:rPr lang="en-US" sz="2000" dirty="0" err="1" smtClean="0"/>
              <a:t>ProActive</a:t>
            </a:r>
            <a:r>
              <a:rPr lang="en-US" sz="2000" dirty="0" smtClean="0"/>
              <a:t> Map/Reduce configuration for recurrent MR on in place Data (e.g. </a:t>
            </a:r>
            <a:r>
              <a:rPr lang="en-US" sz="2000" dirty="0" err="1" smtClean="0"/>
              <a:t>ProActive</a:t>
            </a:r>
            <a:r>
              <a:rPr lang="en-US" sz="2000" dirty="0" smtClean="0"/>
              <a:t> HDFS interface)  </a:t>
            </a:r>
            <a:endParaRPr lang="en-US" sz="2000" dirty="0"/>
          </a:p>
        </p:txBody>
      </p:sp>
      <p:pic>
        <p:nvPicPr>
          <p:cNvPr id="6" name="Picture 5" descr="MapReduce-Benchmarks-sequential-vs-parallel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04496"/>
            <a:ext cx="9144000" cy="20338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5363A051-2CFC-4759-A56A-C112341342DC}" type="slidenum">
              <a:rPr lang="fr-FR" sz="1200">
                <a:solidFill>
                  <a:srgbClr val="000000"/>
                </a:solidFill>
              </a:rPr>
              <a:pPr>
                <a:defRPr/>
              </a:pPr>
              <a:t>73</a:t>
            </a:fld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/>
          </p:nvPr>
        </p:nvSpPr>
        <p:spPr>
          <a:xfrm>
            <a:off x="-324544" y="1672500"/>
            <a:ext cx="9144000" cy="3708400"/>
          </a:xfrm>
        </p:spPr>
        <p:txBody>
          <a:bodyPr/>
          <a:lstStyle/>
          <a:p>
            <a:pPr marL="685800" indent="-685800" algn="ctr" eaLnBrk="1" hangingPunct="1">
              <a:lnSpc>
                <a:spcPct val="70000"/>
              </a:lnSpc>
            </a:pPr>
            <a:r>
              <a:rPr lang="en-US" sz="4800" dirty="0" smtClean="0">
                <a:solidFill>
                  <a:schemeClr val="bg1"/>
                </a:solidFill>
              </a:rPr>
              <a:t>  Use Case 4:</a:t>
            </a:r>
            <a:br>
              <a:rPr lang="en-US" sz="4800" dirty="0" smtClean="0">
                <a:solidFill>
                  <a:schemeClr val="bg1"/>
                </a:solidFill>
              </a:rPr>
            </a:br>
            <a:r>
              <a:rPr lang="en-US" sz="4800" dirty="0" smtClean="0">
                <a:solidFill>
                  <a:schemeClr val="bg1"/>
                </a:solidFill>
              </a:rPr>
              <a:t/>
            </a:r>
            <a:br>
              <a:rPr lang="en-US" sz="4800" dirty="0" smtClean="0">
                <a:solidFill>
                  <a:schemeClr val="bg1"/>
                </a:solidFill>
              </a:rPr>
            </a:br>
            <a:r>
              <a:rPr lang="en-US" sz="4800" dirty="0" err="1" smtClean="0">
                <a:solidFill>
                  <a:schemeClr val="bg1"/>
                </a:solidFill>
              </a:rPr>
              <a:t>BioTechs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ounded Rectangle 59"/>
          <p:cNvSpPr/>
          <p:nvPr/>
        </p:nvSpPr>
        <p:spPr>
          <a:xfrm>
            <a:off x="146050" y="985838"/>
            <a:ext cx="8772525" cy="5291137"/>
          </a:xfrm>
          <a:prstGeom prst="roundRect">
            <a:avLst>
              <a:gd name="adj" fmla="val 52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5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781DC70-5CC6-4B23-8916-98C0511D82AD}" type="slidenum">
              <a:rPr lang="fr-BE">
                <a:solidFill>
                  <a:srgbClr val="FFFFFF"/>
                </a:solidFill>
              </a:rPr>
              <a:pPr>
                <a:defRPr/>
              </a:pPr>
              <a:t>74</a:t>
            </a:fld>
            <a:endParaRPr lang="fr-BE" dirty="0">
              <a:solidFill>
                <a:srgbClr val="FFFFFF"/>
              </a:solidFill>
            </a:endParaRPr>
          </a:p>
        </p:txBody>
      </p:sp>
      <p:sp>
        <p:nvSpPr>
          <p:cNvPr id="303107" name="Titre 61"/>
          <p:cNvSpPr>
            <a:spLocks noGrp="1"/>
          </p:cNvSpPr>
          <p:nvPr>
            <p:ph type="title" idx="4294967295"/>
          </p:nvPr>
        </p:nvSpPr>
        <p:spPr>
          <a:xfrm>
            <a:off x="0" y="71438"/>
            <a:ext cx="8229600" cy="785812"/>
          </a:xfrm>
        </p:spPr>
        <p:txBody>
          <a:bodyPr/>
          <a:lstStyle/>
          <a:p>
            <a:pPr eaLnBrk="1" hangingPunct="1"/>
            <a:r>
              <a:rPr lang="en-US" dirty="0" smtClean="0"/>
              <a:t>IPMC Use Case and Collaboration</a:t>
            </a:r>
            <a:endParaRPr lang="fr-FR" dirty="0" smtClean="0"/>
          </a:p>
        </p:txBody>
      </p:sp>
      <p:pic>
        <p:nvPicPr>
          <p:cNvPr id="303108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06875" y="3622675"/>
            <a:ext cx="9302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09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7938" y="3622675"/>
            <a:ext cx="9302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61088" y="3684588"/>
            <a:ext cx="9144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1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61075" y="1935163"/>
            <a:ext cx="7175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1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61075" y="2862263"/>
            <a:ext cx="6667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13" name="Picture 4" descr="ProActive-Transparen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5613" y="1090613"/>
            <a:ext cx="204311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8" name="Connecteur droit 97"/>
          <p:cNvCxnSpPr/>
          <p:nvPr/>
        </p:nvCxnSpPr>
        <p:spPr>
          <a:xfrm rot="5400000">
            <a:off x="4922044" y="4468019"/>
            <a:ext cx="142875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311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5813" y="1855788"/>
            <a:ext cx="1928812" cy="291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9" name="Connecteur droit 98"/>
          <p:cNvCxnSpPr/>
          <p:nvPr/>
        </p:nvCxnSpPr>
        <p:spPr>
          <a:xfrm rot="5400000">
            <a:off x="5841206" y="4460082"/>
            <a:ext cx="142875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3117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6663" y="3535363"/>
            <a:ext cx="9302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3118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4388" y="3581400"/>
            <a:ext cx="9302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" name="Connecteur droit 38"/>
          <p:cNvCxnSpPr/>
          <p:nvPr/>
        </p:nvCxnSpPr>
        <p:spPr>
          <a:xfrm rot="16200000" flipH="1">
            <a:off x="3210719" y="4453731"/>
            <a:ext cx="136525" cy="476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 rot="5400000">
            <a:off x="4087019" y="4453732"/>
            <a:ext cx="142875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>
            <a:off x="1917700" y="4529138"/>
            <a:ext cx="4000500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4918869" y="5017294"/>
            <a:ext cx="142875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rot="16200000" flipH="1">
            <a:off x="3209131" y="5001420"/>
            <a:ext cx="136525" cy="47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1916113" y="4945063"/>
            <a:ext cx="4000500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 rot="5400000">
            <a:off x="1609726" y="4638675"/>
            <a:ext cx="627062" cy="79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3126" name="ZoneTexte 84"/>
          <p:cNvSpPr txBox="1">
            <a:spLocks noChangeArrowheads="1"/>
          </p:cNvSpPr>
          <p:nvPr/>
        </p:nvSpPr>
        <p:spPr bwMode="auto">
          <a:xfrm>
            <a:off x="7202488" y="2332038"/>
            <a:ext cx="13239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i="1">
                <a:solidFill>
                  <a:srgbClr val="000066"/>
                </a:solidFill>
              </a:rPr>
              <a:t>Cluster</a:t>
            </a:r>
            <a:endParaRPr lang="fr-FR" sz="2800" i="1">
              <a:solidFill>
                <a:srgbClr val="000066"/>
              </a:solidFill>
            </a:endParaRPr>
          </a:p>
        </p:txBody>
      </p:sp>
      <p:sp>
        <p:nvSpPr>
          <p:cNvPr id="303127" name="ZoneTexte 84"/>
          <p:cNvSpPr txBox="1">
            <a:spLocks noChangeArrowheads="1"/>
          </p:cNvSpPr>
          <p:nvPr/>
        </p:nvSpPr>
        <p:spPr bwMode="auto">
          <a:xfrm>
            <a:off x="7310438" y="3889375"/>
            <a:ext cx="16843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i="1">
                <a:solidFill>
                  <a:srgbClr val="000066"/>
                </a:solidFill>
              </a:rPr>
              <a:t>Desktops</a:t>
            </a:r>
            <a:endParaRPr lang="fr-FR" sz="2800" i="1">
              <a:solidFill>
                <a:srgbClr val="000066"/>
              </a:solidFill>
            </a:endParaRPr>
          </a:p>
        </p:txBody>
      </p:sp>
      <p:sp>
        <p:nvSpPr>
          <p:cNvPr id="303128" name="ZoneTexte 84"/>
          <p:cNvSpPr txBox="1">
            <a:spLocks noChangeArrowheads="1"/>
          </p:cNvSpPr>
          <p:nvPr/>
        </p:nvSpPr>
        <p:spPr bwMode="auto">
          <a:xfrm>
            <a:off x="7354888" y="5341938"/>
            <a:ext cx="13049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i="1">
                <a:solidFill>
                  <a:srgbClr val="000066"/>
                </a:solidFill>
              </a:rPr>
              <a:t>Clouds</a:t>
            </a:r>
            <a:endParaRPr lang="fr-FR" sz="2800" i="1">
              <a:solidFill>
                <a:srgbClr val="000066"/>
              </a:solidFill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212975" y="5033963"/>
            <a:ext cx="1658938" cy="982662"/>
            <a:chOff x="5143504" y="5072074"/>
            <a:chExt cx="1333480" cy="800088"/>
          </a:xfrm>
        </p:grpSpPr>
        <p:sp>
          <p:nvSpPr>
            <p:cNvPr id="55" name="Cloud 39"/>
            <p:cNvSpPr/>
            <p:nvPr/>
          </p:nvSpPr>
          <p:spPr>
            <a:xfrm>
              <a:off x="5143504" y="5072074"/>
              <a:ext cx="1333480" cy="800088"/>
            </a:xfrm>
            <a:prstGeom prst="cloud">
              <a:avLst/>
            </a:prstGeom>
            <a:effectLst>
              <a:outerShdw blurRad="40000" dir="5400000" rotWithShape="0">
                <a:srgbClr val="1C2F6B">
                  <a:alpha val="38000"/>
                </a:srgb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contourW="12700">
              <a:bevelT/>
              <a:contourClr>
                <a:schemeClr val="bg1"/>
              </a:contourClr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303154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362587" y="5224474"/>
              <a:ext cx="267943" cy="328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155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676904" y="5429847"/>
              <a:ext cx="267943" cy="328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156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942361" y="5201247"/>
              <a:ext cx="267943" cy="328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3130" name="TextBox 27"/>
          <p:cNvSpPr txBox="1">
            <a:spLocks noChangeArrowheads="1"/>
          </p:cNvSpPr>
          <p:nvPr/>
        </p:nvSpPr>
        <p:spPr bwMode="auto">
          <a:xfrm>
            <a:off x="6018213" y="5418138"/>
            <a:ext cx="12969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</a:rPr>
              <a:t>EC2</a:t>
            </a:r>
          </a:p>
        </p:txBody>
      </p: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4041775" y="5032375"/>
            <a:ext cx="1804988" cy="984250"/>
            <a:chOff x="5143504" y="5072074"/>
            <a:chExt cx="1333480" cy="800088"/>
          </a:xfrm>
        </p:grpSpPr>
        <p:sp>
          <p:nvSpPr>
            <p:cNvPr id="61" name="Cloud 39"/>
            <p:cNvSpPr/>
            <p:nvPr/>
          </p:nvSpPr>
          <p:spPr>
            <a:xfrm>
              <a:off x="5143504" y="5072074"/>
              <a:ext cx="1333480" cy="800088"/>
            </a:xfrm>
            <a:prstGeom prst="cloud">
              <a:avLst/>
            </a:prstGeom>
            <a:effectLst>
              <a:outerShdw blurRad="40000" dir="5400000" rotWithShape="0">
                <a:srgbClr val="1C2F6B">
                  <a:alpha val="38000"/>
                </a:srgb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contourW="12700">
              <a:bevelT/>
              <a:contourClr>
                <a:schemeClr val="bg1"/>
              </a:contourClr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303148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362587" y="5224474"/>
              <a:ext cx="267943" cy="328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149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676904" y="5429847"/>
              <a:ext cx="267943" cy="328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150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942361" y="5201247"/>
              <a:ext cx="267943" cy="328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3132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9100" y="1481138"/>
            <a:ext cx="211455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ZoneTexte 84"/>
          <p:cNvSpPr txBox="1">
            <a:spLocks noChangeArrowheads="1"/>
          </p:cNvSpPr>
          <p:nvPr/>
        </p:nvSpPr>
        <p:spPr bwMode="auto">
          <a:xfrm>
            <a:off x="500063" y="896938"/>
            <a:ext cx="16970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i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SOLID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i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machine from</a:t>
            </a:r>
            <a:endParaRPr lang="fr-FR" b="1" i="1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80975" y="4784725"/>
            <a:ext cx="1633538" cy="12001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00099"/>
                </a:solidFill>
              </a:rPr>
              <a:t>Nodes </a:t>
            </a:r>
          </a:p>
          <a:p>
            <a:pPr algn="ctr">
              <a:defRPr/>
            </a:pPr>
            <a:r>
              <a:rPr lang="en-US" b="1" dirty="0">
                <a:solidFill>
                  <a:srgbClr val="000099"/>
                </a:solidFill>
              </a:rPr>
              <a:t>can be</a:t>
            </a:r>
          </a:p>
          <a:p>
            <a:pPr algn="ctr">
              <a:defRPr/>
            </a:pPr>
            <a:r>
              <a:rPr lang="en-US" b="1" dirty="0">
                <a:solidFill>
                  <a:srgbClr val="000099"/>
                </a:solidFill>
              </a:rPr>
              <a:t> dynamically </a:t>
            </a:r>
          </a:p>
          <a:p>
            <a:pPr algn="ctr">
              <a:defRPr/>
            </a:pPr>
            <a:r>
              <a:rPr lang="en-US" b="1" dirty="0">
                <a:solidFill>
                  <a:srgbClr val="000099"/>
                </a:solidFill>
              </a:rPr>
              <a:t>added!</a:t>
            </a:r>
          </a:p>
        </p:txBody>
      </p:sp>
      <p:grpSp>
        <p:nvGrpSpPr>
          <p:cNvPr id="4" name="Groupe 66"/>
          <p:cNvGrpSpPr>
            <a:grpSpLocks/>
          </p:cNvGrpSpPr>
          <p:nvPr/>
        </p:nvGrpSpPr>
        <p:grpSpPr bwMode="auto">
          <a:xfrm>
            <a:off x="2576513" y="1708150"/>
            <a:ext cx="2570162" cy="1296988"/>
            <a:chOff x="2204415" y="1505010"/>
            <a:chExt cx="2569469" cy="1297563"/>
          </a:xfrm>
        </p:grpSpPr>
        <p:grpSp>
          <p:nvGrpSpPr>
            <p:cNvPr id="5" name="Groupe 35"/>
            <p:cNvGrpSpPr>
              <a:grpSpLocks/>
            </p:cNvGrpSpPr>
            <p:nvPr/>
          </p:nvGrpSpPr>
          <p:grpSpPr bwMode="auto">
            <a:xfrm>
              <a:off x="2204415" y="1505010"/>
              <a:ext cx="2569469" cy="1297563"/>
              <a:chOff x="2786064" y="1437526"/>
              <a:chExt cx="3528915" cy="1661477"/>
            </a:xfrm>
          </p:grpSpPr>
          <p:sp>
            <p:nvSpPr>
              <p:cNvPr id="74" name="Forme libre 81"/>
              <p:cNvSpPr/>
              <p:nvPr/>
            </p:nvSpPr>
            <p:spPr>
              <a:xfrm>
                <a:off x="3291752" y="1437526"/>
                <a:ext cx="3023227" cy="1661477"/>
              </a:xfrm>
              <a:prstGeom prst="wedgeRoundRectCallout">
                <a:avLst>
                  <a:gd name="adj1" fmla="val -69271"/>
                  <a:gd name="adj2" fmla="val 54471"/>
                  <a:gd name="adj3" fmla="val 16667"/>
                </a:avLst>
              </a:prstGeom>
              <a:ln>
                <a:noFill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03144" name="ZoneTexte 99"/>
              <p:cNvSpPr txBox="1">
                <a:spLocks noChangeArrowheads="1"/>
              </p:cNvSpPr>
              <p:nvPr/>
            </p:nvSpPr>
            <p:spPr bwMode="auto">
              <a:xfrm>
                <a:off x="2786064" y="2500313"/>
                <a:ext cx="994365" cy="4335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z="1600" b="1">
                  <a:solidFill>
                    <a:srgbClr val="5F5F5F"/>
                  </a:solidFill>
                  <a:latin typeface="Calibri" pitchFamily="34" charset="0"/>
                </a:endParaRPr>
              </a:p>
            </p:txBody>
          </p:sp>
        </p:grpSp>
        <p:pic>
          <p:nvPicPr>
            <p:cNvPr id="303138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377181" y="1701643"/>
              <a:ext cx="571365" cy="665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139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129778" y="1762995"/>
              <a:ext cx="571365" cy="665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140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953628" y="1859978"/>
              <a:ext cx="571365" cy="665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141" name="Picture 3" descr="C:\Documents and Settings\cdelbe\Local Settings\Temporary Internet Files\Content.IE5\6FQNAH23\MCj04316160000[1]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729978" y="1992580"/>
              <a:ext cx="571365" cy="665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3142" name="TextBox 73"/>
            <p:cNvSpPr txBox="1">
              <a:spLocks noChangeArrowheads="1"/>
            </p:cNvSpPr>
            <p:nvPr/>
          </p:nvSpPr>
          <p:spPr bwMode="auto">
            <a:xfrm>
              <a:off x="3978234" y="1852547"/>
              <a:ext cx="7617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5F5F5F"/>
                  </a:solidFill>
                  <a:latin typeface="Calibri" pitchFamily="34" charset="0"/>
                </a:rPr>
                <a:t>16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5F5F5F"/>
                  </a:solidFill>
                  <a:latin typeface="Calibri" pitchFamily="34" charset="0"/>
                </a:rPr>
                <a:t>nodes</a:t>
              </a:r>
              <a:endParaRPr 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27540" y="4831642"/>
            <a:ext cx="1360793" cy="61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3"/>
          <p:cNvSpPr/>
          <p:nvPr/>
        </p:nvSpPr>
        <p:spPr>
          <a:xfrm>
            <a:off x="5543550" y="2771775"/>
            <a:ext cx="3459163" cy="1150938"/>
          </a:xfrm>
          <a:prstGeom prst="roundRect">
            <a:avLst/>
          </a:prstGeom>
          <a:solidFill>
            <a:srgbClr val="003399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83683" name="Title 1"/>
          <p:cNvSpPr>
            <a:spLocks noGrp="1"/>
          </p:cNvSpPr>
          <p:nvPr>
            <p:ph type="title" idx="4294967295"/>
          </p:nvPr>
        </p:nvSpPr>
        <p:spPr>
          <a:xfrm>
            <a:off x="0" y="190500"/>
            <a:ext cx="8229600" cy="785813"/>
          </a:xfrm>
        </p:spPr>
        <p:txBody>
          <a:bodyPr/>
          <a:lstStyle/>
          <a:p>
            <a:pPr eaLnBrk="1" hangingPunct="1"/>
            <a:r>
              <a:rPr lang="en-US" dirty="0" smtClean="0"/>
              <a:t>Benchmarks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116013"/>
            <a:ext cx="8229600" cy="1271587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The distributed version with </a:t>
            </a:r>
            <a:r>
              <a:rPr lang="en-US" dirty="0" err="1" smtClean="0"/>
              <a:t>ProActive</a:t>
            </a:r>
            <a:r>
              <a:rPr lang="en-US" dirty="0" smtClean="0"/>
              <a:t> of </a:t>
            </a:r>
            <a:r>
              <a:rPr lang="en-US" dirty="0" err="1" smtClean="0"/>
              <a:t>Mapreads</a:t>
            </a:r>
            <a:r>
              <a:rPr lang="en-US" dirty="0" smtClean="0"/>
              <a:t> has been tested on the INRIA cluster with two settings: the Reads file is split in either 30 or 10 slices</a:t>
            </a:r>
          </a:p>
          <a:p>
            <a:pPr eaLnBrk="1" hangingPunct="1">
              <a:defRPr/>
            </a:pPr>
            <a:r>
              <a:rPr lang="en-US" dirty="0" smtClean="0"/>
              <a:t>Use Case: Matching 31 millions Sequences with the Human Genome (M=2, L=25)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583685" name="Picture 2" descr="C:\Documents and Settings\cdelbe\Bureau\bench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0613" y="2452688"/>
            <a:ext cx="4319587" cy="349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686" name="Text Box 10"/>
          <p:cNvSpPr txBox="1">
            <a:spLocks noChangeArrowheads="1"/>
          </p:cNvSpPr>
          <p:nvPr/>
        </p:nvSpPr>
        <p:spPr bwMode="auto">
          <a:xfrm>
            <a:off x="5564188" y="2838450"/>
            <a:ext cx="34353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  <a:latin typeface="Calibri" pitchFamily="34" charset="0"/>
              </a:rPr>
              <a:t>4 Time FASTER from 20 to 100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  <a:latin typeface="Calibri" pitchFamily="34" charset="0"/>
              </a:rPr>
              <a:t>Speed Up of 80 / Th.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  <a:latin typeface="Calibri" pitchFamily="34" charset="0"/>
              </a:rPr>
              <a:t>Sequential : 50 h </a:t>
            </a:r>
            <a:r>
              <a:rPr lang="en-US" sz="2000">
                <a:solidFill>
                  <a:srgbClr val="FFFFFF"/>
                </a:solidFill>
                <a:latin typeface="Calibri" pitchFamily="34" charset="0"/>
                <a:sym typeface="Wingdings" pitchFamily="2" charset="2"/>
              </a:rPr>
              <a:t> 35 mn</a:t>
            </a:r>
            <a:endParaRPr lang="en-US" sz="20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83687" name="Text Box 10"/>
          <p:cNvSpPr txBox="1">
            <a:spLocks noChangeArrowheads="1"/>
          </p:cNvSpPr>
          <p:nvPr/>
        </p:nvSpPr>
        <p:spPr bwMode="auto">
          <a:xfrm>
            <a:off x="196850" y="5849938"/>
            <a:ext cx="87407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200" i="1">
                <a:solidFill>
                  <a:srgbClr val="FFFFFF"/>
                </a:solidFill>
              </a:rPr>
              <a:t>On going Benchmarks on Windows Desktops and HPCS 2008 …</a:t>
            </a:r>
          </a:p>
        </p:txBody>
      </p:sp>
      <p:sp>
        <p:nvSpPr>
          <p:cNvPr id="7" name="Rounded Rectangle 3"/>
          <p:cNvSpPr/>
          <p:nvPr/>
        </p:nvSpPr>
        <p:spPr>
          <a:xfrm>
            <a:off x="5549900" y="4098925"/>
            <a:ext cx="3459163" cy="1152525"/>
          </a:xfrm>
          <a:prstGeom prst="roundRect">
            <a:avLst/>
          </a:prstGeom>
          <a:solidFill>
            <a:srgbClr val="003399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413375" y="4146550"/>
            <a:ext cx="36861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65100" indent="-165100" fontAlgn="base">
              <a:spcBef>
                <a:spcPct val="0"/>
              </a:spcBef>
              <a:spcAft>
                <a:spcPct val="0"/>
              </a:spcAft>
              <a:buClr>
                <a:srgbClr val="E87224"/>
              </a:buClr>
              <a:tabLst>
                <a:tab pos="1616075" algn="l"/>
              </a:tabLst>
            </a:pPr>
            <a:r>
              <a:rPr lang="en-US" sz="2000">
                <a:solidFill>
                  <a:srgbClr val="FFFFFF"/>
                </a:solidFill>
              </a:rPr>
              <a:t>   </a:t>
            </a:r>
            <a:r>
              <a:rPr lang="en-US" sz="2000">
                <a:solidFill>
                  <a:srgbClr val="FFFFFF"/>
                </a:solidFill>
                <a:latin typeface="Calibri" pitchFamily="34" charset="0"/>
              </a:rPr>
              <a:t>EC2 only test: nearly the same performances as  the local SOLiD cluster (+10%)</a:t>
            </a:r>
          </a:p>
        </p:txBody>
      </p:sp>
      <p:sp>
        <p:nvSpPr>
          <p:cNvPr id="10" name="Rounded Rectangle 3"/>
          <p:cNvSpPr/>
          <p:nvPr/>
        </p:nvSpPr>
        <p:spPr>
          <a:xfrm>
            <a:off x="1214438" y="5403850"/>
            <a:ext cx="7000875" cy="928688"/>
          </a:xfrm>
          <a:prstGeom prst="roundRect">
            <a:avLst/>
          </a:prstGeom>
          <a:solidFill>
            <a:srgbClr val="003399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28750" y="5464175"/>
            <a:ext cx="6753225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65100" indent="-165100" fontAlgn="base">
              <a:spcBef>
                <a:spcPct val="0"/>
              </a:spcBef>
              <a:spcAft>
                <a:spcPct val="0"/>
              </a:spcAft>
              <a:buClr>
                <a:srgbClr val="E87224"/>
              </a:buClr>
              <a:tabLst>
                <a:tab pos="1616075" algn="l"/>
              </a:tabLst>
            </a:pPr>
            <a:r>
              <a:rPr lang="en-US" sz="2000" b="1">
                <a:solidFill>
                  <a:srgbClr val="FFFFFF"/>
                </a:solidFill>
              </a:rPr>
              <a:t>For only $3,2/hour, EC2 has nearly the same perf. as  the local SOLiD cluster (16 cores, for 2H30)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 animBg="1"/>
      <p:bldP spid="11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BC6317-58DF-44F8-8F20-AE6D0DED135E}" type="slidenum">
              <a:rPr lang="fr-BE">
                <a:solidFill>
                  <a:srgbClr val="FFFFFF"/>
                </a:solidFill>
              </a:rPr>
              <a:pPr>
                <a:defRPr/>
              </a:pPr>
              <a:t>76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274434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904674"/>
            <a:ext cx="9144000" cy="1143000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solidFill>
                  <a:schemeClr val="bg1"/>
                </a:solidFill>
              </a:rPr>
              <a:t>Use Case 5: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Hydrodynamic 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with 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K-Epsilon and </a:t>
            </a:r>
            <a:r>
              <a:rPr lang="en-US" sz="4000" dirty="0" err="1" smtClean="0">
                <a:solidFill>
                  <a:schemeClr val="bg1"/>
                </a:solidFill>
              </a:rPr>
              <a:t>FineMarine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A184B6FC-26F8-4C93-AB2F-A216EFDB8330}" type="slidenum">
              <a:rPr lang="fr-FR" sz="1200">
                <a:solidFill>
                  <a:srgbClr val="000000"/>
                </a:solidFill>
              </a:rPr>
              <a:pPr>
                <a:defRPr/>
              </a:pPr>
              <a:t>76</a:t>
            </a:fld>
            <a:endParaRPr lang="fr-FR" sz="1200" dirty="0">
              <a:solidFill>
                <a:srgbClr val="000000"/>
              </a:solidFill>
            </a:endParaRPr>
          </a:p>
        </p:txBody>
      </p:sp>
      <p:pic>
        <p:nvPicPr>
          <p:cNvPr id="14684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1863" y="5359821"/>
            <a:ext cx="4965256" cy="567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2DC1A9-8884-4CCD-B0E2-4C36E3E7DC78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77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71438"/>
            <a:ext cx="8229600" cy="785812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Hydrodynamic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Optimization: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Workflow generated from a GUI</a:t>
            </a:r>
            <a:endParaRPr lang="fr-FR" sz="2800" kern="0" dirty="0">
              <a:solidFill>
                <a:srgbClr val="FFFFFF"/>
              </a:solidFill>
              <a:latin typeface="Arial Black"/>
            </a:endParaRPr>
          </a:p>
        </p:txBody>
      </p:sp>
      <p:pic>
        <p:nvPicPr>
          <p:cNvPr id="1537027" name="Picture 3" descr="C:\Users\dcaromel\SAMMI-DATA\A-Talks\3.0-ProActive\AAA-ProActive-Current-Complete-Slides\screensh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001" y="1323978"/>
            <a:ext cx="7428593" cy="4422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2DC1A9-8884-4CCD-B0E2-4C36E3E7DC78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78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71438"/>
            <a:ext cx="8229600" cy="785812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Hydrodynamic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Optimization: Execution</a:t>
            </a:r>
            <a:endParaRPr lang="fr-FR" sz="2800" kern="0" dirty="0">
              <a:solidFill>
                <a:srgbClr val="FFFFFF"/>
              </a:solidFill>
              <a:latin typeface="Arial Black"/>
            </a:endParaRPr>
          </a:p>
        </p:txBody>
      </p:sp>
      <p:pic>
        <p:nvPicPr>
          <p:cNvPr id="1537027" name="Picture 3" descr="C:\Users\dcaromel\SAMMI-DATA\A-Talks\3.0-ProActive\AAA-ProActive-Current-Complete-Slides\screensh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95370"/>
            <a:ext cx="4066014" cy="2420708"/>
          </a:xfrm>
          <a:prstGeom prst="rect">
            <a:avLst/>
          </a:prstGeom>
          <a:noFill/>
        </p:spPr>
      </p:pic>
      <p:pic>
        <p:nvPicPr>
          <p:cNvPr id="1538050" name="Picture 2" descr="C:\Users\dcaromel\SAMMI-DATA\A-Talks\3.0-ProActive\AAA-ProActive-Current-Complete-Slides\Screenshot_CFView_Kepsilon.png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3291112" y="718456"/>
            <a:ext cx="4263572" cy="6139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E9B56F1-AA1D-49BF-87D4-FBE8139A9A4A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79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3" name="Picture 2" descr="VNC_PACAGrid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400" y="1054100"/>
            <a:ext cx="8394700" cy="5246688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-4762"/>
            <a:ext cx="8229600" cy="785812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Hydrodynamic</a:t>
            </a:r>
            <a:r>
              <a:rPr lang="en-US" sz="2800" dirty="0" smtClean="0">
                <a:solidFill>
                  <a:srgbClr val="FFFFFF"/>
                </a:solidFill>
              </a:rPr>
              <a:t>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kern="0" dirty="0" smtClean="0">
                <a:solidFill>
                  <a:srgbClr val="FFFFFF"/>
                </a:solidFill>
                <a:latin typeface="Arial Black"/>
              </a:rPr>
              <a:t>Remote Steering during execution</a:t>
            </a:r>
            <a:endParaRPr lang="fr-FR" sz="2800" kern="0" dirty="0" smtClean="0">
              <a:solidFill>
                <a:srgbClr val="FFFFFF"/>
              </a:solidFill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5" name="Titre 4"/>
          <p:cNvSpPr>
            <a:spLocks noGrp="1"/>
          </p:cNvSpPr>
          <p:nvPr>
            <p:ph type="ctrTitle"/>
          </p:nvPr>
        </p:nvSpPr>
        <p:spPr>
          <a:xfrm>
            <a:off x="214313" y="2238375"/>
            <a:ext cx="9144000" cy="2071688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chemeClr val="bg1"/>
                </a:solidFill>
              </a:rPr>
              <a:t>UC 6: Acceleration of Financial Valuations</a:t>
            </a:r>
          </a:p>
        </p:txBody>
      </p:sp>
      <p:sp>
        <p:nvSpPr>
          <p:cNvPr id="48230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C9F16-6E97-4380-B94E-819787F18179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80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6840" y="685800"/>
            <a:ext cx="3070225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5066437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3399"/>
                </a:solidFill>
              </a:rPr>
              <a:t>C++ library </a:t>
            </a:r>
            <a:r>
              <a:rPr lang="en-US" sz="2400" dirty="0" smtClean="0">
                <a:solidFill>
                  <a:srgbClr val="000000"/>
                </a:solidFill>
              </a:rPr>
              <a:t>developed by Pricing Partners</a:t>
            </a:r>
          </a:p>
          <a:p>
            <a:pPr lvl="1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Pricing solution dedicated to highly complex derivatives,</a:t>
            </a:r>
          </a:p>
          <a:p>
            <a:pPr lvl="1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3399"/>
                </a:solidFill>
              </a:rPr>
              <a:t>Greek computation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4160" y="716280"/>
            <a:ext cx="8318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4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How Does it Work?</a:t>
            </a:r>
            <a:br>
              <a:rPr lang="en-US" smtClean="0"/>
            </a:br>
            <a:r>
              <a:rPr lang="en-US" smtClean="0"/>
              <a:t>Price-it Computing Distribution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191000" y="3787775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029200" y="3787775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096000" y="4624388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743200" y="4625975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7315200" y="4191000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6515100" y="4648200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2895600" y="1866900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4114800" y="1866900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2895600" y="2095500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4114800" y="2095500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48846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213" y="1066800"/>
            <a:ext cx="8164512" cy="5105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Accelerated Price-it Performances</a:t>
            </a:r>
          </a:p>
        </p:txBody>
      </p:sp>
      <p:sp>
        <p:nvSpPr>
          <p:cNvPr id="490498" name="Content Placeholder 4"/>
          <p:cNvSpPr>
            <a:spLocks noGrp="1"/>
          </p:cNvSpPr>
          <p:nvPr>
            <p:ph idx="1"/>
          </p:nvPr>
        </p:nvSpPr>
        <p:spPr>
          <a:xfrm>
            <a:off x="6324600" y="2133600"/>
            <a:ext cx="2590800" cy="3048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solidFill>
                  <a:srgbClr val="1C2F6B"/>
                </a:solidFill>
              </a:rPr>
              <a:t>Use Case: </a:t>
            </a:r>
            <a:r>
              <a:rPr lang="en-US" sz="1800" smtClean="0">
                <a:solidFill>
                  <a:srgbClr val="1C2F6B"/>
                </a:solidFill>
              </a:rPr>
              <a:t>Bermuda Vanilla, Model American MC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smtClean="0">
                <a:solidFill>
                  <a:srgbClr val="1C2F6B"/>
                </a:solidFill>
              </a:rPr>
              <a:t>Test conditions:</a:t>
            </a:r>
          </a:p>
          <a:p>
            <a:pPr lvl="1" eaLnBrk="1" hangingPunct="1"/>
            <a:r>
              <a:rPr lang="en-US" sz="1600" smtClean="0">
                <a:solidFill>
                  <a:srgbClr val="1C2F6B"/>
                </a:solidFill>
              </a:rPr>
              <a:t>One computation is split in 130 tasks that are distributed</a:t>
            </a:r>
          </a:p>
          <a:p>
            <a:pPr lvl="1" eaLnBrk="1" hangingPunct="1"/>
            <a:r>
              <a:rPr lang="en-US" sz="1600" smtClean="0">
                <a:solidFill>
                  <a:srgbClr val="1C2F6B"/>
                </a:solidFill>
              </a:rPr>
              <a:t>Each task uses 300ko</a:t>
            </a:r>
          </a:p>
        </p:txBody>
      </p:sp>
      <p:sp>
        <p:nvSpPr>
          <p:cNvPr id="490499" name="TextBox 14"/>
          <p:cNvSpPr txBox="1">
            <a:spLocks noChangeArrowheads="1"/>
          </p:cNvSpPr>
          <p:nvPr/>
        </p:nvSpPr>
        <p:spPr bwMode="auto">
          <a:xfrm>
            <a:off x="2286000" y="6096000"/>
            <a:ext cx="898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>
                <a:solidFill>
                  <a:srgbClr val="000000"/>
                </a:solidFill>
              </a:rPr>
              <a:t>Sequential</a:t>
            </a:r>
          </a:p>
        </p:txBody>
      </p:sp>
      <p:sp>
        <p:nvSpPr>
          <p:cNvPr id="490500" name="TextBox 11"/>
          <p:cNvSpPr txBox="1">
            <a:spLocks noChangeArrowheads="1"/>
          </p:cNvSpPr>
          <p:nvPr/>
        </p:nvSpPr>
        <p:spPr bwMode="auto">
          <a:xfrm>
            <a:off x="4557713" y="6096000"/>
            <a:ext cx="92868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>
                <a:solidFill>
                  <a:srgbClr val="000000"/>
                </a:solidFill>
              </a:rPr>
              <a:t>Distributed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04800" y="1981200"/>
            <a:ext cx="6096000" cy="4038600"/>
            <a:chOff x="1828800" y="2286000"/>
            <a:chExt cx="5562600" cy="3581400"/>
          </a:xfrm>
        </p:grpSpPr>
        <p:pic>
          <p:nvPicPr>
            <p:cNvPr id="490514" name="Picture 3" descr="PriceIt_ExecCompTime_.PNG"/>
            <p:cNvPicPr>
              <a:picLocks noChangeAspect="1"/>
            </p:cNvPicPr>
            <p:nvPr/>
          </p:nvPicPr>
          <p:blipFill>
            <a:blip r:embed="rId3" cstate="print"/>
            <a:srcRect t="12001" r="82927" b="6380"/>
            <a:stretch>
              <a:fillRect/>
            </a:stretch>
          </p:blipFill>
          <p:spPr bwMode="auto">
            <a:xfrm>
              <a:off x="1828800" y="2286000"/>
              <a:ext cx="1066800" cy="3581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0515" name="Picture 20" descr="PriceIt_ExecCompTime_.PNG"/>
            <p:cNvPicPr>
              <a:picLocks noChangeAspect="1"/>
            </p:cNvPicPr>
            <p:nvPr/>
          </p:nvPicPr>
          <p:blipFill>
            <a:blip r:embed="rId3" cstate="print"/>
            <a:srcRect l="28049" t="12001" b="6380"/>
            <a:stretch>
              <a:fillRect/>
            </a:stretch>
          </p:blipFill>
          <p:spPr bwMode="auto">
            <a:xfrm>
              <a:off x="2895600" y="2286000"/>
              <a:ext cx="4495800" cy="3581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7" name="Straight Connector 6"/>
          <p:cNvCxnSpPr/>
          <p:nvPr/>
        </p:nvCxnSpPr>
        <p:spPr>
          <a:xfrm>
            <a:off x="1981200" y="2057400"/>
            <a:ext cx="3810000" cy="1588"/>
          </a:xfrm>
          <a:prstGeom prst="line">
            <a:avLst/>
          </a:prstGeom>
          <a:ln w="12700">
            <a:solidFill>
              <a:srgbClr val="1C2F6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16"/>
          <p:cNvCxnSpPr/>
          <p:nvPr/>
        </p:nvCxnSpPr>
        <p:spPr>
          <a:xfrm rot="5400000">
            <a:off x="724694" y="3313906"/>
            <a:ext cx="2514600" cy="1588"/>
          </a:xfrm>
          <a:prstGeom prst="straightConnector1">
            <a:avLst/>
          </a:prstGeom>
          <a:ln w="12700">
            <a:solidFill>
              <a:srgbClr val="E8722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0504" name="ZoneTexte 17"/>
          <p:cNvSpPr txBox="1">
            <a:spLocks noChangeArrowheads="1"/>
          </p:cNvSpPr>
          <p:nvPr/>
        </p:nvSpPr>
        <p:spPr bwMode="auto">
          <a:xfrm>
            <a:off x="2057400" y="2895600"/>
            <a:ext cx="2152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E87224"/>
                </a:solidFill>
              </a:rPr>
              <a:t>More than </a:t>
            </a:r>
            <a:r>
              <a:rPr lang="en-US" sz="1400" b="1">
                <a:solidFill>
                  <a:srgbClr val="E87224"/>
                </a:solidFill>
              </a:rPr>
              <a:t>3</a:t>
            </a:r>
            <a:r>
              <a:rPr lang="en-US" sz="1400">
                <a:solidFill>
                  <a:srgbClr val="E87224"/>
                </a:solidFill>
              </a:rPr>
              <a:t> times </a:t>
            </a:r>
            <a:r>
              <a:rPr lang="en-US" sz="1400" b="1">
                <a:solidFill>
                  <a:srgbClr val="E87224"/>
                </a:solidFill>
              </a:rPr>
              <a:t>faster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E87224"/>
                </a:solidFill>
              </a:rPr>
              <a:t> </a:t>
            </a:r>
            <a:r>
              <a:rPr lang="en-US" sz="1400">
                <a:solidFill>
                  <a:srgbClr val="E87224"/>
                </a:solidFill>
              </a:rPr>
              <a:t>with</a:t>
            </a:r>
            <a:r>
              <a:rPr lang="en-US" sz="1400" b="1">
                <a:solidFill>
                  <a:srgbClr val="E87224"/>
                </a:solidFill>
              </a:rPr>
              <a:t> only 4 nodes!</a:t>
            </a:r>
            <a:endParaRPr lang="fr-FR" sz="1400" b="1">
              <a:solidFill>
                <a:srgbClr val="E87224"/>
              </a:solidFill>
            </a:endParaRPr>
          </a:p>
        </p:txBody>
      </p:sp>
      <p:sp>
        <p:nvSpPr>
          <p:cNvPr id="490505" name="TextBox 13"/>
          <p:cNvSpPr txBox="1">
            <a:spLocks noChangeArrowheads="1"/>
          </p:cNvSpPr>
          <p:nvPr/>
        </p:nvSpPr>
        <p:spPr bwMode="auto">
          <a:xfrm>
            <a:off x="3048000" y="5867400"/>
            <a:ext cx="685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</a:rPr>
              <a:t>4 nodes</a:t>
            </a:r>
          </a:p>
        </p:txBody>
      </p:sp>
      <p:sp>
        <p:nvSpPr>
          <p:cNvPr id="490506" name="TextBox 15"/>
          <p:cNvSpPr txBox="1">
            <a:spLocks noChangeArrowheads="1"/>
          </p:cNvSpPr>
          <p:nvPr/>
        </p:nvSpPr>
        <p:spPr bwMode="auto">
          <a:xfrm>
            <a:off x="3733800" y="5867400"/>
            <a:ext cx="685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</a:rPr>
              <a:t>5 nodes</a:t>
            </a:r>
          </a:p>
        </p:txBody>
      </p:sp>
      <p:sp>
        <p:nvSpPr>
          <p:cNvPr id="490507" name="TextBox 16"/>
          <p:cNvSpPr txBox="1">
            <a:spLocks noChangeArrowheads="1"/>
          </p:cNvSpPr>
          <p:nvPr/>
        </p:nvSpPr>
        <p:spPr bwMode="auto">
          <a:xfrm>
            <a:off x="4419600" y="5867400"/>
            <a:ext cx="685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</a:rPr>
              <a:t>6 nodes</a:t>
            </a:r>
          </a:p>
        </p:txBody>
      </p:sp>
      <p:sp>
        <p:nvSpPr>
          <p:cNvPr id="490508" name="TextBox 17"/>
          <p:cNvSpPr txBox="1">
            <a:spLocks noChangeArrowheads="1"/>
          </p:cNvSpPr>
          <p:nvPr/>
        </p:nvSpPr>
        <p:spPr bwMode="auto">
          <a:xfrm>
            <a:off x="5105400" y="5867400"/>
            <a:ext cx="685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</a:rPr>
              <a:t>7 nodes</a:t>
            </a:r>
          </a:p>
        </p:txBody>
      </p:sp>
      <p:sp>
        <p:nvSpPr>
          <p:cNvPr id="490509" name="TextBox 18"/>
          <p:cNvSpPr txBox="1">
            <a:spLocks noChangeArrowheads="1"/>
          </p:cNvSpPr>
          <p:nvPr/>
        </p:nvSpPr>
        <p:spPr bwMode="auto">
          <a:xfrm>
            <a:off x="5791200" y="5867400"/>
            <a:ext cx="685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</a:rPr>
              <a:t>8 nodes</a:t>
            </a:r>
          </a:p>
        </p:txBody>
      </p:sp>
      <p:sp>
        <p:nvSpPr>
          <p:cNvPr id="490510" name="TextBox 19"/>
          <p:cNvSpPr txBox="1">
            <a:spLocks noChangeArrowheads="1"/>
          </p:cNvSpPr>
          <p:nvPr/>
        </p:nvSpPr>
        <p:spPr bwMode="auto">
          <a:xfrm>
            <a:off x="6477000" y="5867400"/>
            <a:ext cx="685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</a:rPr>
              <a:t>9 nodes</a:t>
            </a:r>
          </a:p>
        </p:txBody>
      </p:sp>
      <p:cxnSp>
        <p:nvCxnSpPr>
          <p:cNvPr id="23" name="Connecteur droit avec flèche 16"/>
          <p:cNvCxnSpPr/>
          <p:nvPr/>
        </p:nvCxnSpPr>
        <p:spPr>
          <a:xfrm rot="5400000">
            <a:off x="4306094" y="3542506"/>
            <a:ext cx="2971800" cy="1588"/>
          </a:xfrm>
          <a:prstGeom prst="straightConnector1">
            <a:avLst/>
          </a:prstGeom>
          <a:ln w="12700">
            <a:solidFill>
              <a:srgbClr val="E8722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0512" name="ZoneTexte 17"/>
          <p:cNvSpPr txBox="1">
            <a:spLocks noChangeArrowheads="1"/>
          </p:cNvSpPr>
          <p:nvPr/>
        </p:nvSpPr>
        <p:spPr bwMode="auto">
          <a:xfrm>
            <a:off x="3657600" y="4114800"/>
            <a:ext cx="1754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E87224"/>
                </a:solidFill>
              </a:rPr>
              <a:t>Even </a:t>
            </a:r>
            <a:r>
              <a:rPr lang="en-US" sz="1400" b="1">
                <a:solidFill>
                  <a:srgbClr val="E87224"/>
                </a:solidFill>
              </a:rPr>
              <a:t>6</a:t>
            </a:r>
            <a:r>
              <a:rPr lang="en-US" sz="1400">
                <a:solidFill>
                  <a:srgbClr val="E87224"/>
                </a:solidFill>
              </a:rPr>
              <a:t> times </a:t>
            </a:r>
            <a:r>
              <a:rPr lang="en-US" sz="1400" b="1">
                <a:solidFill>
                  <a:srgbClr val="E87224"/>
                </a:solidFill>
              </a:rPr>
              <a:t>faster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E87224"/>
                </a:solidFill>
              </a:rPr>
              <a:t> </a:t>
            </a:r>
            <a:r>
              <a:rPr lang="en-US" sz="1400">
                <a:solidFill>
                  <a:srgbClr val="E87224"/>
                </a:solidFill>
              </a:rPr>
              <a:t>with</a:t>
            </a:r>
            <a:r>
              <a:rPr lang="en-US" sz="1400" b="1">
                <a:solidFill>
                  <a:srgbClr val="E87224"/>
                </a:solidFill>
              </a:rPr>
              <a:t> 9 nodes!</a:t>
            </a:r>
            <a:endParaRPr lang="fr-FR" sz="1400" b="1">
              <a:solidFill>
                <a:srgbClr val="E87224"/>
              </a:solidFill>
            </a:endParaRPr>
          </a:p>
        </p:txBody>
      </p:sp>
      <p:sp>
        <p:nvSpPr>
          <p:cNvPr id="490513" name="Content Placeholder 4"/>
          <p:cNvSpPr txBox="1">
            <a:spLocks/>
          </p:cNvSpPr>
          <p:nvPr/>
        </p:nvSpPr>
        <p:spPr bwMode="auto">
          <a:xfrm>
            <a:off x="457200" y="9906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q"/>
            </a:pPr>
            <a:r>
              <a:rPr lang="en-US" sz="2400" b="1">
                <a:solidFill>
                  <a:srgbClr val="000000"/>
                </a:solidFill>
              </a:rPr>
              <a:t>Increased Productivity</a:t>
            </a:r>
            <a:r>
              <a:rPr lang="en-US" sz="2400">
                <a:solidFill>
                  <a:srgbClr val="000000"/>
                </a:solidFill>
              </a:rPr>
              <a:t>: Reduces Price-it Execution Time by 6 or more!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5" name="Titre 4"/>
          <p:cNvSpPr>
            <a:spLocks noGrp="1"/>
          </p:cNvSpPr>
          <p:nvPr>
            <p:ph type="ctrTitle"/>
          </p:nvPr>
        </p:nvSpPr>
        <p:spPr>
          <a:xfrm>
            <a:off x="214313" y="2238375"/>
            <a:ext cx="9144000" cy="2071688"/>
          </a:xfrm>
        </p:spPr>
        <p:txBody>
          <a:bodyPr/>
          <a:lstStyle/>
          <a:p>
            <a:pPr algn="ctr" eaLnBrk="1" hangingPunct="1"/>
            <a:r>
              <a:rPr lang="en-US" sz="6000" dirty="0" smtClean="0">
                <a:solidFill>
                  <a:schemeClr val="bg1"/>
                </a:solidFill>
              </a:rPr>
              <a:t>UC 7: IT</a:t>
            </a:r>
            <a:br>
              <a:rPr lang="en-US" sz="60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SOA Analysis of Web Server Logs</a:t>
            </a:r>
          </a:p>
        </p:txBody>
      </p:sp>
      <p:sp>
        <p:nvSpPr>
          <p:cNvPr id="49254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37C8AB-CEF2-4A2F-B27D-30F4B7F2ECF7}" type="slidenum">
              <a:rPr lang="fr-BE" smtClean="0">
                <a:solidFill>
                  <a:srgbClr val="FFFFFF"/>
                </a:solidFill>
              </a:rPr>
              <a:pPr>
                <a:defRPr/>
              </a:pPr>
              <a:t>83</a:t>
            </a:fld>
            <a:endParaRPr lang="fr-BE" dirty="0">
              <a:solidFill>
                <a:srgbClr val="FFFFFF"/>
              </a:solidFill>
            </a:endParaRPr>
          </a:p>
        </p:txBody>
      </p:sp>
      <p:pic>
        <p:nvPicPr>
          <p:cNvPr id="5" name="Picture 6" descr="hp_ora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6361" y="5011840"/>
            <a:ext cx="2904719" cy="43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logo_black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ltGray">
          <a:xfrm>
            <a:off x="1102191" y="4907280"/>
            <a:ext cx="1354623" cy="86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ur_so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3970" y="5740495"/>
            <a:ext cx="1981770" cy="554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 descr="LogoActiveEonTransparen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2623" y="5702600"/>
            <a:ext cx="2440830" cy="561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3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41363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/>
              <a:t>Parallel Services</a:t>
            </a:r>
          </a:p>
        </p:txBody>
      </p:sp>
      <p:sp>
        <p:nvSpPr>
          <p:cNvPr id="494594" name="Rectangle 6"/>
          <p:cNvSpPr>
            <a:spLocks noGrp="1" noChangeArrowheads="1"/>
          </p:cNvSpPr>
          <p:nvPr>
            <p:ph idx="1"/>
          </p:nvPr>
        </p:nvSpPr>
        <p:spPr>
          <a:xfrm>
            <a:off x="-15875" y="820738"/>
            <a:ext cx="9017000" cy="893762"/>
          </a:xfrm>
        </p:spPr>
        <p:txBody>
          <a:bodyPr/>
          <a:lstStyle/>
          <a:p>
            <a:pPr eaLnBrk="1" hangingPunct="1">
              <a:spcBef>
                <a:spcPts val="500"/>
              </a:spcBef>
              <a:buClr>
                <a:srgbClr val="000000"/>
              </a:buClr>
              <a:buSzPct val="100000"/>
              <a:buFont typeface="Wingdings" pitchFamily="2" charset="2"/>
              <a:buChar char="Ø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fr-FR" sz="2400" smtClean="0">
                <a:solidFill>
                  <a:srgbClr val="000066"/>
                </a:solidFill>
              </a:rPr>
              <a:t>Separation: BPEL – Parallel Serv. – Task Flow</a:t>
            </a:r>
          </a:p>
          <a:p>
            <a:pPr eaLnBrk="1" hangingPunct="1">
              <a:spcBef>
                <a:spcPts val="500"/>
              </a:spcBef>
              <a:buClr>
                <a:srgbClr val="000000"/>
              </a:buClr>
              <a:buSzPct val="100000"/>
              <a:buFont typeface="Wingdings" pitchFamily="2" charset="2"/>
              <a:buChar char="Ø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fr-FR" sz="2400" smtClean="0">
                <a:solidFill>
                  <a:srgbClr val="000066"/>
                </a:solidFill>
              </a:rPr>
              <a:t>Standards et Portable</a:t>
            </a:r>
          </a:p>
          <a:p>
            <a:pPr eaLnBrk="1" hangingPunct="1">
              <a:spcBef>
                <a:spcPts val="500"/>
              </a:spcBef>
              <a:buClr>
                <a:srgbClr val="000000"/>
              </a:buClr>
              <a:buSzPct val="100000"/>
              <a:buFont typeface="Wingdings" pitchFamily="2" charset="2"/>
              <a:buChar char="Ø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fr-FR" sz="2400" smtClean="0">
                <a:solidFill>
                  <a:srgbClr val="000066"/>
                </a:solidFill>
              </a:rPr>
              <a:t>Flexibility</a:t>
            </a:r>
            <a:endParaRPr lang="en-GB" smtClean="0"/>
          </a:p>
        </p:txBody>
      </p:sp>
      <p:sp>
        <p:nvSpPr>
          <p:cNvPr id="494595" name="Espace réservé du numéro de diapositive 5"/>
          <p:cNvSpPr txBox="1">
            <a:spLocks noGrp="1"/>
          </p:cNvSpPr>
          <p:nvPr/>
        </p:nvSpPr>
        <p:spPr bwMode="auto">
          <a:xfrm>
            <a:off x="812800" y="6500813"/>
            <a:ext cx="7747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263" tIns="43631" rIns="87263" bIns="4363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E10137-97E0-4BAE-90DC-021B3DBF35C2}" type="slidenum">
              <a:rPr lang="en-GB" sz="9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84</a:t>
            </a:fld>
            <a:endParaRPr lang="en-GB" sz="900">
              <a:solidFill>
                <a:srgbClr val="000000"/>
              </a:solidFill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113088" y="1714500"/>
            <a:ext cx="5832475" cy="938213"/>
          </a:xfrm>
          <a:prstGeom prst="rect">
            <a:avLst/>
          </a:prstGeom>
          <a:solidFill>
            <a:srgbClr val="EAEAEA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619875" y="1731963"/>
            <a:ext cx="1468438" cy="727075"/>
            <a:chOff x="2550" y="1870"/>
            <a:chExt cx="925" cy="458"/>
          </a:xfrm>
        </p:grpSpPr>
        <p:sp>
          <p:nvSpPr>
            <p:cNvPr id="494684" name="AutoShape 3"/>
            <p:cNvSpPr>
              <a:spLocks noChangeArrowheads="1"/>
            </p:cNvSpPr>
            <p:nvPr/>
          </p:nvSpPr>
          <p:spPr bwMode="auto">
            <a:xfrm rot="10800000">
              <a:off x="2703" y="1872"/>
              <a:ext cx="636" cy="458"/>
            </a:xfrm>
            <a:prstGeom prst="wedgeRectCallout">
              <a:avLst>
                <a:gd name="adj1" fmla="val 17134"/>
                <a:gd name="adj2" fmla="val 72588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4685" name="Text Box 4"/>
            <p:cNvSpPr txBox="1">
              <a:spLocks noChangeArrowheads="1"/>
            </p:cNvSpPr>
            <p:nvPr/>
          </p:nvSpPr>
          <p:spPr bwMode="auto">
            <a:xfrm>
              <a:off x="2550" y="1870"/>
              <a:ext cx="9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3121015" y="4019540"/>
            <a:ext cx="2749550" cy="936625"/>
          </a:xfrm>
          <a:prstGeom prst="rect">
            <a:avLst/>
          </a:prstGeom>
          <a:solidFill>
            <a:srgbClr val="000099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3113088" y="2867025"/>
            <a:ext cx="5834062" cy="938213"/>
          </a:xfrm>
          <a:prstGeom prst="rect">
            <a:avLst/>
          </a:prstGeom>
          <a:solidFill>
            <a:srgbClr val="EAEAEA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3729038" y="4643438"/>
            <a:ext cx="1706562" cy="341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16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DejaVu Sans" charset="0"/>
              </a:rPr>
              <a:t>Parallel Services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6208713" y="4019550"/>
            <a:ext cx="2735262" cy="936625"/>
          </a:xfrm>
          <a:prstGeom prst="rect">
            <a:avLst/>
          </a:prstGeom>
          <a:solidFill>
            <a:srgbClr val="EAEAEA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7200900" y="4429125"/>
            <a:ext cx="1604963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120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DejaVu Sans" charset="0"/>
              </a:rPr>
              <a:t>Operational Services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5876925" y="4522788"/>
            <a:ext cx="361950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</a:rPr>
              <a:t>…</a:t>
            </a: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435475" y="5154613"/>
            <a:ext cx="850900" cy="555625"/>
            <a:chOff x="879" y="3447"/>
            <a:chExt cx="535" cy="350"/>
          </a:xfrm>
        </p:grpSpPr>
        <p:sp>
          <p:nvSpPr>
            <p:cNvPr id="494682" name="AutoShape 18"/>
            <p:cNvSpPr>
              <a:spLocks noChangeArrowheads="1"/>
            </p:cNvSpPr>
            <p:nvPr/>
          </p:nvSpPr>
          <p:spPr bwMode="auto">
            <a:xfrm rot="10800000">
              <a:off x="915" y="3451"/>
              <a:ext cx="499" cy="317"/>
            </a:xfrm>
            <a:prstGeom prst="wedgeRectCallout">
              <a:avLst>
                <a:gd name="adj1" fmla="val 17134"/>
                <a:gd name="adj2" fmla="val 72588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4683" name="Text Box 19"/>
            <p:cNvSpPr txBox="1">
              <a:spLocks noChangeArrowheads="1"/>
            </p:cNvSpPr>
            <p:nvPr/>
          </p:nvSpPr>
          <p:spPr bwMode="auto">
            <a:xfrm>
              <a:off x="879" y="3447"/>
              <a:ext cx="511" cy="3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000" b="1">
                  <a:solidFill>
                    <a:srgbClr val="000000"/>
                  </a:solidFill>
                </a:rPr>
                <a:t>Parameter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000" b="1">
                  <a:solidFill>
                    <a:srgbClr val="000000"/>
                  </a:solidFill>
                </a:rPr>
                <a:t>Sweeping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000" b="1">
                  <a:solidFill>
                    <a:srgbClr val="000000"/>
                  </a:solidFill>
                </a:rPr>
                <a:t>Service</a:t>
              </a: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5008563" y="4090988"/>
            <a:ext cx="790575" cy="504825"/>
            <a:chOff x="1535" y="3356"/>
            <a:chExt cx="498" cy="318"/>
          </a:xfrm>
        </p:grpSpPr>
        <p:sp>
          <p:nvSpPr>
            <p:cNvPr id="494680" name="AutoShape 21"/>
            <p:cNvSpPr>
              <a:spLocks noChangeArrowheads="1"/>
            </p:cNvSpPr>
            <p:nvPr/>
          </p:nvSpPr>
          <p:spPr bwMode="auto">
            <a:xfrm rot="10800000">
              <a:off x="1536" y="3360"/>
              <a:ext cx="499" cy="317"/>
            </a:xfrm>
            <a:prstGeom prst="wedgeRectCallout">
              <a:avLst>
                <a:gd name="adj1" fmla="val 17134"/>
                <a:gd name="adj2" fmla="val 72588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4681" name="Text Box 22"/>
            <p:cNvSpPr txBox="1">
              <a:spLocks noChangeArrowheads="1"/>
            </p:cNvSpPr>
            <p:nvPr/>
          </p:nvSpPr>
          <p:spPr bwMode="auto">
            <a:xfrm>
              <a:off x="1716" y="3356"/>
              <a:ext cx="11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4310063" y="4164013"/>
            <a:ext cx="1477962" cy="555625"/>
            <a:chOff x="1095" y="3402"/>
            <a:chExt cx="931" cy="350"/>
          </a:xfrm>
        </p:grpSpPr>
        <p:sp>
          <p:nvSpPr>
            <p:cNvPr id="494678" name="AutoShape 24"/>
            <p:cNvSpPr>
              <a:spLocks noChangeArrowheads="1"/>
            </p:cNvSpPr>
            <p:nvPr/>
          </p:nvSpPr>
          <p:spPr bwMode="auto">
            <a:xfrm rot="10800000">
              <a:off x="1095" y="3406"/>
              <a:ext cx="499" cy="317"/>
            </a:xfrm>
            <a:prstGeom prst="wedgeRectCallout">
              <a:avLst>
                <a:gd name="adj1" fmla="val 17134"/>
                <a:gd name="adj2" fmla="val 72588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4679" name="Text Box 25"/>
            <p:cNvSpPr txBox="1">
              <a:spLocks noChangeArrowheads="1"/>
            </p:cNvSpPr>
            <p:nvPr/>
          </p:nvSpPr>
          <p:spPr bwMode="auto">
            <a:xfrm>
              <a:off x="1557" y="3402"/>
              <a:ext cx="469" cy="3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000" b="1">
                  <a:solidFill>
                    <a:srgbClr val="000000"/>
                  </a:solidFill>
                </a:rPr>
                <a:t>Divide &amp;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000" b="1">
                  <a:solidFill>
                    <a:srgbClr val="000000"/>
                  </a:solidFill>
                </a:rPr>
                <a:t>Conquer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en-GB" sz="10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6169025" y="4164013"/>
            <a:ext cx="928688" cy="555625"/>
            <a:chOff x="2266" y="3402"/>
            <a:chExt cx="585" cy="350"/>
          </a:xfrm>
        </p:grpSpPr>
        <p:sp>
          <p:nvSpPr>
            <p:cNvPr id="494676" name="AutoShape 27"/>
            <p:cNvSpPr>
              <a:spLocks noChangeArrowheads="1"/>
            </p:cNvSpPr>
            <p:nvPr/>
          </p:nvSpPr>
          <p:spPr bwMode="auto">
            <a:xfrm rot="10800000">
              <a:off x="2338" y="3406"/>
              <a:ext cx="499" cy="317"/>
            </a:xfrm>
            <a:prstGeom prst="wedgeRectCallout">
              <a:avLst>
                <a:gd name="adj1" fmla="val 17134"/>
                <a:gd name="adj2" fmla="val 72588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4677" name="Text Box 28"/>
            <p:cNvSpPr txBox="1">
              <a:spLocks noChangeArrowheads="1"/>
            </p:cNvSpPr>
            <p:nvPr/>
          </p:nvSpPr>
          <p:spPr bwMode="auto">
            <a:xfrm>
              <a:off x="2266" y="3402"/>
              <a:ext cx="585" cy="3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000" b="1">
                  <a:solidFill>
                    <a:srgbClr val="000000"/>
                  </a:solidFill>
                </a:rPr>
                <a:t>Other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000" b="1">
                  <a:solidFill>
                    <a:srgbClr val="000000"/>
                  </a:solidFill>
                </a:rPr>
                <a:t>Operational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000" b="1">
                  <a:solidFill>
                    <a:srgbClr val="000000"/>
                  </a:solidFill>
                </a:rPr>
                <a:t>Service</a:t>
              </a:r>
            </a:p>
          </p:txBody>
        </p:sp>
      </p:grpSp>
      <p:sp>
        <p:nvSpPr>
          <p:cNvPr id="4125" name="Text Box 29"/>
          <p:cNvSpPr txBox="1">
            <a:spLocks noChangeArrowheads="1"/>
          </p:cNvSpPr>
          <p:nvPr/>
        </p:nvSpPr>
        <p:spPr bwMode="auto">
          <a:xfrm>
            <a:off x="7246938" y="4164013"/>
            <a:ext cx="360362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</a:rPr>
              <a:t>…</a:t>
            </a:r>
          </a:p>
        </p:txBody>
      </p: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3400425" y="2940050"/>
            <a:ext cx="2625725" cy="792163"/>
            <a:chOff x="522" y="2631"/>
            <a:chExt cx="1654" cy="499"/>
          </a:xfrm>
        </p:grpSpPr>
        <p:sp>
          <p:nvSpPr>
            <p:cNvPr id="494674" name="AutoShape 31"/>
            <p:cNvSpPr>
              <a:spLocks noChangeArrowheads="1"/>
            </p:cNvSpPr>
            <p:nvPr/>
          </p:nvSpPr>
          <p:spPr bwMode="auto">
            <a:xfrm rot="10800000">
              <a:off x="654" y="2634"/>
              <a:ext cx="1455" cy="499"/>
            </a:xfrm>
            <a:prstGeom prst="wedgeRectCallout">
              <a:avLst>
                <a:gd name="adj1" fmla="val 17134"/>
                <a:gd name="adj2" fmla="val 72588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4675" name="Text Box 32"/>
            <p:cNvSpPr txBox="1">
              <a:spLocks noChangeArrowheads="1"/>
            </p:cNvSpPr>
            <p:nvPr/>
          </p:nvSpPr>
          <p:spPr bwMode="auto">
            <a:xfrm>
              <a:off x="522" y="2631"/>
              <a:ext cx="1655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000" b="1">
                  <a:solidFill>
                    <a:srgbClr val="000000"/>
                  </a:solidFill>
                </a:rPr>
                <a:t>Domain specific Service</a:t>
              </a:r>
            </a:p>
          </p:txBody>
        </p:sp>
      </p:grpSp>
      <p:cxnSp>
        <p:nvCxnSpPr>
          <p:cNvPr id="4129" name="AutoShape 33"/>
          <p:cNvCxnSpPr>
            <a:cxnSpLocks noChangeShapeType="1"/>
            <a:stCxn id="4131" idx="2"/>
            <a:endCxn id="494678" idx="4"/>
          </p:cNvCxnSpPr>
          <p:nvPr/>
        </p:nvCxnSpPr>
        <p:spPr bwMode="auto">
          <a:xfrm flipH="1">
            <a:off x="4570413" y="3587750"/>
            <a:ext cx="88900" cy="469900"/>
          </a:xfrm>
          <a:prstGeom prst="straightConnector1">
            <a:avLst/>
          </a:prstGeom>
          <a:noFill/>
          <a:ln w="9360">
            <a:solidFill>
              <a:srgbClr val="990000"/>
            </a:solidFill>
            <a:miter lim="800000"/>
            <a:headEnd/>
            <a:tailEnd type="triangle" w="med" len="med"/>
          </a:ln>
        </p:spPr>
      </p:cxnSp>
      <p:cxnSp>
        <p:nvCxnSpPr>
          <p:cNvPr id="4130" name="AutoShape 34"/>
          <p:cNvCxnSpPr>
            <a:cxnSpLocks noChangeShapeType="1"/>
            <a:stCxn id="4132" idx="2"/>
            <a:endCxn id="494676" idx="4"/>
          </p:cNvCxnSpPr>
          <p:nvPr/>
        </p:nvCxnSpPr>
        <p:spPr bwMode="auto">
          <a:xfrm>
            <a:off x="5526088" y="3659188"/>
            <a:ext cx="1017587" cy="398462"/>
          </a:xfrm>
          <a:prstGeom prst="straightConnector1">
            <a:avLst/>
          </a:prstGeom>
          <a:noFill/>
          <a:ln w="9360">
            <a:solidFill>
              <a:srgbClr val="990000"/>
            </a:solidFill>
            <a:miter lim="800000"/>
            <a:headEnd/>
            <a:tailEnd type="triangle" w="med" len="med"/>
          </a:ln>
        </p:spPr>
      </p:cxnSp>
      <p:sp>
        <p:nvSpPr>
          <p:cNvPr id="4131" name="AutoShape 35"/>
          <p:cNvSpPr>
            <a:spLocks noChangeArrowheads="1"/>
          </p:cNvSpPr>
          <p:nvPr/>
        </p:nvSpPr>
        <p:spPr bwMode="auto">
          <a:xfrm>
            <a:off x="4479925" y="3371850"/>
            <a:ext cx="360363" cy="215900"/>
          </a:xfrm>
          <a:prstGeom prst="flowChartAlternateProcess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32" name="AutoShape 36"/>
          <p:cNvSpPr>
            <a:spLocks noChangeArrowheads="1"/>
          </p:cNvSpPr>
          <p:nvPr/>
        </p:nvSpPr>
        <p:spPr bwMode="auto">
          <a:xfrm>
            <a:off x="5345113" y="3443288"/>
            <a:ext cx="360362" cy="215900"/>
          </a:xfrm>
          <a:prstGeom prst="flowChartAlternateProcess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33" name="AutoShape 37"/>
          <p:cNvSpPr>
            <a:spLocks noChangeArrowheads="1"/>
          </p:cNvSpPr>
          <p:nvPr/>
        </p:nvSpPr>
        <p:spPr bwMode="auto">
          <a:xfrm>
            <a:off x="5021263" y="3155950"/>
            <a:ext cx="360362" cy="215900"/>
          </a:xfrm>
          <a:prstGeom prst="flowChartAlternateProcess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4134" name="AutoShape 38"/>
          <p:cNvCxnSpPr>
            <a:cxnSpLocks noChangeShapeType="1"/>
            <a:stCxn id="4131" idx="3"/>
            <a:endCxn id="4132" idx="1"/>
          </p:cNvCxnSpPr>
          <p:nvPr/>
        </p:nvCxnSpPr>
        <p:spPr bwMode="auto">
          <a:xfrm>
            <a:off x="4840288" y="3479800"/>
            <a:ext cx="504825" cy="71438"/>
          </a:xfrm>
          <a:prstGeom prst="curvedConnector3">
            <a:avLst>
              <a:gd name="adj1" fmla="val 49856"/>
            </a:avLst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4135" name="AutoShape 39"/>
          <p:cNvCxnSpPr>
            <a:cxnSpLocks noChangeShapeType="1"/>
            <a:stCxn id="4131" idx="3"/>
            <a:endCxn id="4133" idx="1"/>
          </p:cNvCxnSpPr>
          <p:nvPr/>
        </p:nvCxnSpPr>
        <p:spPr bwMode="auto">
          <a:xfrm flipV="1">
            <a:off x="4840288" y="3263900"/>
            <a:ext cx="180975" cy="215900"/>
          </a:xfrm>
          <a:prstGeom prst="curvedConnector3">
            <a:avLst>
              <a:gd name="adj1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4136" name="AutoShape 40"/>
          <p:cNvSpPr>
            <a:spLocks noChangeArrowheads="1"/>
          </p:cNvSpPr>
          <p:nvPr/>
        </p:nvSpPr>
        <p:spPr bwMode="auto">
          <a:xfrm>
            <a:off x="3905250" y="3298825"/>
            <a:ext cx="360363" cy="215900"/>
          </a:xfrm>
          <a:prstGeom prst="flowChartAlternateProcess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4137" name="AutoShape 41"/>
          <p:cNvCxnSpPr>
            <a:cxnSpLocks noChangeShapeType="1"/>
            <a:stCxn id="4136" idx="3"/>
            <a:endCxn id="4131" idx="1"/>
          </p:cNvCxnSpPr>
          <p:nvPr/>
        </p:nvCxnSpPr>
        <p:spPr bwMode="auto">
          <a:xfrm>
            <a:off x="4265613" y="3406775"/>
            <a:ext cx="214312" cy="73025"/>
          </a:xfrm>
          <a:prstGeom prst="curvedConnector3">
            <a:avLst>
              <a:gd name="adj1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4138" name="Text Box 42"/>
          <p:cNvSpPr txBox="1">
            <a:spLocks noChangeArrowheads="1"/>
          </p:cNvSpPr>
          <p:nvPr/>
        </p:nvSpPr>
        <p:spPr bwMode="auto">
          <a:xfrm>
            <a:off x="6310313" y="3155950"/>
            <a:ext cx="360362" cy="309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</a:rPr>
              <a:t>…</a:t>
            </a:r>
          </a:p>
        </p:txBody>
      </p:sp>
      <p:grpSp>
        <p:nvGrpSpPr>
          <p:cNvPr id="8" name="Group 43"/>
          <p:cNvGrpSpPr>
            <a:grpSpLocks/>
          </p:cNvGrpSpPr>
          <p:nvPr/>
        </p:nvGrpSpPr>
        <p:grpSpPr bwMode="auto">
          <a:xfrm>
            <a:off x="7216775" y="3005138"/>
            <a:ext cx="1468438" cy="508000"/>
            <a:chOff x="2926" y="2672"/>
            <a:chExt cx="925" cy="320"/>
          </a:xfrm>
        </p:grpSpPr>
        <p:sp>
          <p:nvSpPr>
            <p:cNvPr id="494672" name="AutoShape 44"/>
            <p:cNvSpPr>
              <a:spLocks noChangeArrowheads="1"/>
            </p:cNvSpPr>
            <p:nvPr/>
          </p:nvSpPr>
          <p:spPr bwMode="auto">
            <a:xfrm rot="10800000">
              <a:off x="3079" y="2674"/>
              <a:ext cx="636" cy="320"/>
            </a:xfrm>
            <a:prstGeom prst="wedgeRectCallout">
              <a:avLst>
                <a:gd name="adj1" fmla="val 17134"/>
                <a:gd name="adj2" fmla="val 72588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4673" name="Text Box 45"/>
            <p:cNvSpPr txBox="1">
              <a:spLocks noChangeArrowheads="1"/>
            </p:cNvSpPr>
            <p:nvPr/>
          </p:nvSpPr>
          <p:spPr bwMode="auto">
            <a:xfrm>
              <a:off x="2926" y="2672"/>
              <a:ext cx="926" cy="1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9" name="Group 46"/>
          <p:cNvGrpSpPr>
            <a:grpSpLocks/>
          </p:cNvGrpSpPr>
          <p:nvPr/>
        </p:nvGrpSpPr>
        <p:grpSpPr bwMode="auto">
          <a:xfrm>
            <a:off x="6870700" y="3082925"/>
            <a:ext cx="1470025" cy="511175"/>
            <a:chOff x="2708" y="2721"/>
            <a:chExt cx="926" cy="322"/>
          </a:xfrm>
        </p:grpSpPr>
        <p:sp>
          <p:nvSpPr>
            <p:cNvPr id="494670" name="AutoShape 47"/>
            <p:cNvSpPr>
              <a:spLocks noChangeArrowheads="1"/>
            </p:cNvSpPr>
            <p:nvPr/>
          </p:nvSpPr>
          <p:spPr bwMode="auto">
            <a:xfrm rot="10800000">
              <a:off x="2861" y="2723"/>
              <a:ext cx="636" cy="320"/>
            </a:xfrm>
            <a:prstGeom prst="wedgeRectCallout">
              <a:avLst>
                <a:gd name="adj1" fmla="val 17134"/>
                <a:gd name="adj2" fmla="val 72588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4671" name="Text Box 48"/>
            <p:cNvSpPr txBox="1">
              <a:spLocks noChangeArrowheads="1"/>
            </p:cNvSpPr>
            <p:nvPr/>
          </p:nvSpPr>
          <p:spPr bwMode="auto">
            <a:xfrm>
              <a:off x="2708" y="2721"/>
              <a:ext cx="926" cy="2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000" b="1">
                  <a:solidFill>
                    <a:srgbClr val="000000"/>
                  </a:solidFill>
                </a:rPr>
                <a:t>Other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000" b="1">
                  <a:solidFill>
                    <a:srgbClr val="000000"/>
                  </a:solidFill>
                </a:rPr>
                <a:t>Basic Service</a:t>
              </a:r>
            </a:p>
          </p:txBody>
        </p:sp>
      </p:grpSp>
      <p:grpSp>
        <p:nvGrpSpPr>
          <p:cNvPr id="10" name="Group 49"/>
          <p:cNvGrpSpPr>
            <a:grpSpLocks/>
          </p:cNvGrpSpPr>
          <p:nvPr/>
        </p:nvGrpSpPr>
        <p:grpSpPr bwMode="auto">
          <a:xfrm>
            <a:off x="4479925" y="1787525"/>
            <a:ext cx="3094038" cy="793750"/>
            <a:chOff x="1202" y="1905"/>
            <a:chExt cx="1949" cy="500"/>
          </a:xfrm>
        </p:grpSpPr>
        <p:sp>
          <p:nvSpPr>
            <p:cNvPr id="494668" name="AutoShape 50"/>
            <p:cNvSpPr>
              <a:spLocks noChangeArrowheads="1"/>
            </p:cNvSpPr>
            <p:nvPr/>
          </p:nvSpPr>
          <p:spPr bwMode="auto">
            <a:xfrm rot="10800000">
              <a:off x="1355" y="1909"/>
              <a:ext cx="1714" cy="499"/>
            </a:xfrm>
            <a:prstGeom prst="wedgeRectCallout">
              <a:avLst>
                <a:gd name="adj1" fmla="val 17134"/>
                <a:gd name="adj2" fmla="val 72588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4669" name="Text Box 51"/>
            <p:cNvSpPr txBox="1">
              <a:spLocks noChangeArrowheads="1"/>
            </p:cNvSpPr>
            <p:nvPr/>
          </p:nvSpPr>
          <p:spPr bwMode="auto">
            <a:xfrm>
              <a:off x="1202" y="1905"/>
              <a:ext cx="1950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000" b="1">
                  <a:solidFill>
                    <a:srgbClr val="000000"/>
                  </a:solidFill>
                </a:rPr>
                <a:t>High level Business Process</a:t>
              </a:r>
            </a:p>
          </p:txBody>
        </p:sp>
      </p:grpSp>
      <p:sp>
        <p:nvSpPr>
          <p:cNvPr id="4148" name="AutoShape 52"/>
          <p:cNvSpPr>
            <a:spLocks noChangeArrowheads="1"/>
          </p:cNvSpPr>
          <p:nvPr/>
        </p:nvSpPr>
        <p:spPr bwMode="auto">
          <a:xfrm>
            <a:off x="5489575" y="2147888"/>
            <a:ext cx="360363" cy="215900"/>
          </a:xfrm>
          <a:prstGeom prst="flowChartAlternateProcess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49" name="AutoShape 53"/>
          <p:cNvSpPr>
            <a:spLocks noChangeArrowheads="1"/>
          </p:cNvSpPr>
          <p:nvPr/>
        </p:nvSpPr>
        <p:spPr bwMode="auto">
          <a:xfrm>
            <a:off x="6208713" y="2290763"/>
            <a:ext cx="360362" cy="215900"/>
          </a:xfrm>
          <a:prstGeom prst="flowChartAlternateProcess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50" name="AutoShape 54"/>
          <p:cNvSpPr>
            <a:spLocks noChangeArrowheads="1"/>
          </p:cNvSpPr>
          <p:nvPr/>
        </p:nvSpPr>
        <p:spPr bwMode="auto">
          <a:xfrm>
            <a:off x="6208713" y="2003425"/>
            <a:ext cx="360362" cy="215900"/>
          </a:xfrm>
          <a:prstGeom prst="flowChartAlternateProcess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4151" name="AutoShape 55"/>
          <p:cNvCxnSpPr>
            <a:cxnSpLocks noChangeShapeType="1"/>
            <a:stCxn id="4148" idx="3"/>
            <a:endCxn id="4149" idx="1"/>
          </p:cNvCxnSpPr>
          <p:nvPr/>
        </p:nvCxnSpPr>
        <p:spPr bwMode="auto">
          <a:xfrm>
            <a:off x="5849938" y="2255838"/>
            <a:ext cx="358775" cy="142875"/>
          </a:xfrm>
          <a:prstGeom prst="curvedConnector3">
            <a:avLst>
              <a:gd name="adj1" fmla="val 49796"/>
            </a:avLst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4152" name="AutoShape 56"/>
          <p:cNvCxnSpPr>
            <a:cxnSpLocks noChangeShapeType="1"/>
            <a:stCxn id="4148" idx="3"/>
            <a:endCxn id="4150" idx="1"/>
          </p:cNvCxnSpPr>
          <p:nvPr/>
        </p:nvCxnSpPr>
        <p:spPr bwMode="auto">
          <a:xfrm flipV="1">
            <a:off x="5849938" y="2111375"/>
            <a:ext cx="358775" cy="144463"/>
          </a:xfrm>
          <a:prstGeom prst="curvedConnector3">
            <a:avLst>
              <a:gd name="adj1" fmla="val 49796"/>
            </a:avLst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4153" name="AutoShape 57"/>
          <p:cNvSpPr>
            <a:spLocks noChangeArrowheads="1"/>
          </p:cNvSpPr>
          <p:nvPr/>
        </p:nvSpPr>
        <p:spPr bwMode="auto">
          <a:xfrm>
            <a:off x="4913313" y="2146300"/>
            <a:ext cx="360362" cy="215900"/>
          </a:xfrm>
          <a:prstGeom prst="flowChartAlternateProcess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4154" name="AutoShape 58"/>
          <p:cNvCxnSpPr>
            <a:cxnSpLocks noChangeShapeType="1"/>
            <a:stCxn id="4153" idx="3"/>
            <a:endCxn id="4148" idx="1"/>
          </p:cNvCxnSpPr>
          <p:nvPr/>
        </p:nvCxnSpPr>
        <p:spPr bwMode="auto">
          <a:xfrm>
            <a:off x="5273675" y="2254250"/>
            <a:ext cx="215900" cy="1588"/>
          </a:xfrm>
          <a:prstGeom prst="curvedConnector3">
            <a:avLst>
              <a:gd name="adj1" fmla="val 49662"/>
            </a:avLst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4155" name="AutoShape 59"/>
          <p:cNvSpPr>
            <a:spLocks noChangeArrowheads="1"/>
          </p:cNvSpPr>
          <p:nvPr/>
        </p:nvSpPr>
        <p:spPr bwMode="auto">
          <a:xfrm>
            <a:off x="6929438" y="2147888"/>
            <a:ext cx="360362" cy="215900"/>
          </a:xfrm>
          <a:prstGeom prst="flowChartAlternateProcess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4156" name="AutoShape 60"/>
          <p:cNvCxnSpPr>
            <a:cxnSpLocks noChangeShapeType="1"/>
            <a:stCxn id="4150" idx="3"/>
            <a:endCxn id="4155" idx="1"/>
          </p:cNvCxnSpPr>
          <p:nvPr/>
        </p:nvCxnSpPr>
        <p:spPr bwMode="auto">
          <a:xfrm>
            <a:off x="6569075" y="2111375"/>
            <a:ext cx="360363" cy="144463"/>
          </a:xfrm>
          <a:prstGeom prst="curvedConnector3">
            <a:avLst>
              <a:gd name="adj1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4157" name="AutoShape 61"/>
          <p:cNvCxnSpPr>
            <a:cxnSpLocks noChangeShapeType="1"/>
            <a:stCxn id="4149" idx="3"/>
            <a:endCxn id="4155" idx="1"/>
          </p:cNvCxnSpPr>
          <p:nvPr/>
        </p:nvCxnSpPr>
        <p:spPr bwMode="auto">
          <a:xfrm flipV="1">
            <a:off x="6569075" y="2255838"/>
            <a:ext cx="360363" cy="142875"/>
          </a:xfrm>
          <a:prstGeom prst="curvedConnector3">
            <a:avLst>
              <a:gd name="adj1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4160" name="AutoShape 64"/>
          <p:cNvCxnSpPr>
            <a:cxnSpLocks noChangeShapeType="1"/>
            <a:stCxn id="4148" idx="2"/>
          </p:cNvCxnSpPr>
          <p:nvPr/>
        </p:nvCxnSpPr>
        <p:spPr bwMode="auto">
          <a:xfrm flipH="1">
            <a:off x="4714875" y="2363788"/>
            <a:ext cx="954088" cy="576262"/>
          </a:xfrm>
          <a:prstGeom prst="straightConnector1">
            <a:avLst/>
          </a:prstGeom>
          <a:noFill/>
          <a:ln w="9360">
            <a:solidFill>
              <a:srgbClr val="990000"/>
            </a:solidFill>
            <a:miter lim="800000"/>
            <a:headEnd/>
            <a:tailEnd type="triangle" w="med" len="med"/>
          </a:ln>
        </p:spPr>
      </p:cxnSp>
      <p:cxnSp>
        <p:nvCxnSpPr>
          <p:cNvPr id="4161" name="AutoShape 65"/>
          <p:cNvCxnSpPr>
            <a:cxnSpLocks noChangeShapeType="1"/>
            <a:stCxn id="4149" idx="2"/>
          </p:cNvCxnSpPr>
          <p:nvPr/>
        </p:nvCxnSpPr>
        <p:spPr bwMode="auto">
          <a:xfrm>
            <a:off x="6389688" y="2506663"/>
            <a:ext cx="1216025" cy="576262"/>
          </a:xfrm>
          <a:prstGeom prst="straightConnector1">
            <a:avLst/>
          </a:prstGeom>
          <a:noFill/>
          <a:ln w="9360">
            <a:solidFill>
              <a:srgbClr val="990000"/>
            </a:solidFill>
            <a:miter lim="800000"/>
            <a:headEnd/>
            <a:tailEnd type="triangle" w="med" len="med"/>
          </a:ln>
        </p:spPr>
      </p:cxnSp>
      <p:sp>
        <p:nvSpPr>
          <p:cNvPr id="68" name="Rectangle 62"/>
          <p:cNvSpPr>
            <a:spLocks noChangeArrowheads="1"/>
          </p:cNvSpPr>
          <p:nvPr/>
        </p:nvSpPr>
        <p:spPr bwMode="auto">
          <a:xfrm>
            <a:off x="3143250" y="6153150"/>
            <a:ext cx="2740025" cy="3476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GB" dirty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Enterprise Grid</a:t>
            </a:r>
            <a:endParaRPr lang="fr-FR" dirty="0">
              <a:solidFill>
                <a:srgbClr val="C0504D"/>
              </a:solidFill>
            </a:endParaRPr>
          </a:p>
        </p:txBody>
      </p:sp>
      <p:sp>
        <p:nvSpPr>
          <p:cNvPr id="69" name="Rectangle 8"/>
          <p:cNvSpPr>
            <a:spLocks noChangeArrowheads="1"/>
          </p:cNvSpPr>
          <p:nvPr/>
        </p:nvSpPr>
        <p:spPr bwMode="auto">
          <a:xfrm>
            <a:off x="3143241" y="5621334"/>
            <a:ext cx="2749550" cy="477822"/>
          </a:xfrm>
          <a:prstGeom prst="rect">
            <a:avLst/>
          </a:prstGeom>
          <a:solidFill>
            <a:srgbClr val="000099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70" name="Text Box 10"/>
          <p:cNvSpPr txBox="1">
            <a:spLocks noChangeArrowheads="1"/>
          </p:cNvSpPr>
          <p:nvPr/>
        </p:nvSpPr>
        <p:spPr bwMode="auto">
          <a:xfrm>
            <a:off x="3143241" y="5657555"/>
            <a:ext cx="2714643" cy="371513"/>
          </a:xfrm>
          <a:prstGeom prst="rect">
            <a:avLst/>
          </a:prstGeom>
          <a:solidFill>
            <a:srgbClr val="000099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0000" tIns="46800" rIns="90000" bIns="468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i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Resource Man.</a:t>
            </a:r>
          </a:p>
        </p:txBody>
      </p:sp>
      <p:sp>
        <p:nvSpPr>
          <p:cNvPr id="71" name="Rectangle 8"/>
          <p:cNvSpPr>
            <a:spLocks noChangeArrowheads="1"/>
          </p:cNvSpPr>
          <p:nvPr/>
        </p:nvSpPr>
        <p:spPr bwMode="auto">
          <a:xfrm>
            <a:off x="3165438" y="5072074"/>
            <a:ext cx="2749550" cy="477822"/>
          </a:xfrm>
          <a:prstGeom prst="rect">
            <a:avLst/>
          </a:prstGeom>
          <a:solidFill>
            <a:srgbClr val="000099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base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72" name="Text Box 10"/>
          <p:cNvSpPr txBox="1">
            <a:spLocks noChangeArrowheads="1"/>
          </p:cNvSpPr>
          <p:nvPr/>
        </p:nvSpPr>
        <p:spPr bwMode="auto">
          <a:xfrm>
            <a:off x="3143240" y="5072075"/>
            <a:ext cx="2786081" cy="371513"/>
          </a:xfrm>
          <a:prstGeom prst="rect">
            <a:avLst/>
          </a:prstGeom>
          <a:solidFill>
            <a:srgbClr val="000099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0000" tIns="46800" rIns="90000" bIns="468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i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Scheduling</a:t>
            </a:r>
          </a:p>
        </p:txBody>
      </p:sp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3" cstate="print"/>
          <a:srcRect l="18152" t="12840" r="6599" b="10558"/>
          <a:stretch>
            <a:fillRect/>
          </a:stretch>
        </p:blipFill>
        <p:spPr bwMode="auto">
          <a:xfrm>
            <a:off x="0" y="4500563"/>
            <a:ext cx="3071813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3" descr="C:\Documents and Settings\cdelbe\Bureau\SlidesScheduler\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2643188"/>
            <a:ext cx="2357438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30"/>
          <p:cNvGrpSpPr>
            <a:grpSpLocks/>
          </p:cNvGrpSpPr>
          <p:nvPr/>
        </p:nvGrpSpPr>
        <p:grpSpPr bwMode="auto">
          <a:xfrm>
            <a:off x="2659063" y="4714875"/>
            <a:ext cx="2820987" cy="1571625"/>
            <a:chOff x="654" y="2634"/>
            <a:chExt cx="1455" cy="499"/>
          </a:xfrm>
        </p:grpSpPr>
        <p:sp>
          <p:nvSpPr>
            <p:cNvPr id="76" name="AutoShape 31"/>
            <p:cNvSpPr>
              <a:spLocks noChangeArrowheads="1"/>
            </p:cNvSpPr>
            <p:nvPr/>
          </p:nvSpPr>
          <p:spPr bwMode="auto">
            <a:xfrm rot="10800000">
              <a:off x="654" y="2634"/>
              <a:ext cx="1455" cy="499"/>
            </a:xfrm>
            <a:prstGeom prst="wedgeRectCallout">
              <a:avLst>
                <a:gd name="adj1" fmla="val 17134"/>
                <a:gd name="adj2" fmla="val 72588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10800000"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77" name="Text Box 32"/>
            <p:cNvSpPr txBox="1">
              <a:spLocks noChangeArrowheads="1"/>
            </p:cNvSpPr>
            <p:nvPr/>
          </p:nvSpPr>
          <p:spPr bwMode="auto">
            <a:xfrm>
              <a:off x="666" y="2654"/>
              <a:ext cx="1429" cy="7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0000" tIns="46800" rIns="90000" bIns="4680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r>
                <a:rPr lang="en-GB" sz="1000" b="1" dirty="0">
                  <a:solidFill>
                    <a:srgbClr val="000000"/>
                  </a:solidFill>
                </a:rPr>
                <a:t>Scheduling `of </a:t>
              </a:r>
              <a:r>
                <a:rPr lang="en-GB" sz="1000" b="1" dirty="0" err="1">
                  <a:solidFill>
                    <a:srgbClr val="000000"/>
                  </a:solidFill>
                </a:rPr>
                <a:t>Taskflow</a:t>
              </a:r>
              <a:r>
                <a:rPr lang="en-GB" sz="1000" b="1" dirty="0">
                  <a:solidFill>
                    <a:srgbClr val="000000"/>
                  </a:solidFill>
                </a:rPr>
                <a:t> Jobs</a:t>
              </a:r>
            </a:p>
          </p:txBody>
        </p:sp>
      </p:grpSp>
      <p:grpSp>
        <p:nvGrpSpPr>
          <p:cNvPr id="12" name="Groupe 95"/>
          <p:cNvGrpSpPr>
            <a:grpSpLocks/>
          </p:cNvGrpSpPr>
          <p:nvPr/>
        </p:nvGrpSpPr>
        <p:grpSpPr bwMode="auto">
          <a:xfrm>
            <a:off x="3017838" y="5137150"/>
            <a:ext cx="2198687" cy="998538"/>
            <a:chOff x="7143303" y="5646438"/>
            <a:chExt cx="2381584" cy="998414"/>
          </a:xfrm>
        </p:grpSpPr>
        <p:sp>
          <p:nvSpPr>
            <p:cNvPr id="494659" name="AutoShape 35"/>
            <p:cNvSpPr>
              <a:spLocks noChangeArrowheads="1"/>
            </p:cNvSpPr>
            <p:nvPr/>
          </p:nvSpPr>
          <p:spPr bwMode="auto">
            <a:xfrm>
              <a:off x="7903548" y="6074779"/>
              <a:ext cx="477093" cy="428341"/>
            </a:xfrm>
            <a:prstGeom prst="flowChartAlternateProcess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4660" name="AutoShape 36"/>
            <p:cNvSpPr>
              <a:spLocks noChangeArrowheads="1"/>
            </p:cNvSpPr>
            <p:nvPr/>
          </p:nvSpPr>
          <p:spPr bwMode="auto">
            <a:xfrm>
              <a:off x="9049733" y="6216511"/>
              <a:ext cx="475154" cy="428341"/>
            </a:xfrm>
            <a:prstGeom prst="flowChartAlternateProcess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4661" name="AutoShape 37"/>
            <p:cNvSpPr>
              <a:spLocks noChangeArrowheads="1"/>
            </p:cNvSpPr>
            <p:nvPr/>
          </p:nvSpPr>
          <p:spPr bwMode="auto">
            <a:xfrm>
              <a:off x="8621126" y="5646438"/>
              <a:ext cx="477093" cy="428341"/>
            </a:xfrm>
            <a:prstGeom prst="flowChartAlternateProcess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494662" name="AutoShape 38"/>
            <p:cNvCxnSpPr>
              <a:cxnSpLocks noChangeShapeType="1"/>
              <a:stCxn id="494659" idx="3"/>
              <a:endCxn id="494660" idx="1"/>
            </p:cNvCxnSpPr>
            <p:nvPr/>
          </p:nvCxnSpPr>
          <p:spPr bwMode="auto">
            <a:xfrm>
              <a:off x="8380641" y="6288950"/>
              <a:ext cx="669093" cy="141732"/>
            </a:xfrm>
            <a:prstGeom prst="curved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494663" name="AutoShape 39"/>
            <p:cNvCxnSpPr>
              <a:cxnSpLocks noChangeShapeType="1"/>
              <a:stCxn id="494659" idx="3"/>
              <a:endCxn id="494661" idx="1"/>
            </p:cNvCxnSpPr>
            <p:nvPr/>
          </p:nvCxnSpPr>
          <p:spPr bwMode="auto">
            <a:xfrm flipV="1">
              <a:off x="8380641" y="5860609"/>
              <a:ext cx="240486" cy="428341"/>
            </a:xfrm>
            <a:prstGeom prst="curved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sp>
          <p:nvSpPr>
            <p:cNvPr id="494664" name="AutoShape 40"/>
            <p:cNvSpPr>
              <a:spLocks noChangeArrowheads="1"/>
            </p:cNvSpPr>
            <p:nvPr/>
          </p:nvSpPr>
          <p:spPr bwMode="auto">
            <a:xfrm>
              <a:off x="7143303" y="5929899"/>
              <a:ext cx="477093" cy="428341"/>
            </a:xfrm>
            <a:prstGeom prst="flowChartAlternateProcess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494665" name="AutoShape 41"/>
            <p:cNvCxnSpPr>
              <a:cxnSpLocks noChangeShapeType="1"/>
              <a:stCxn id="494664" idx="3"/>
              <a:endCxn id="494659" idx="1"/>
            </p:cNvCxnSpPr>
            <p:nvPr/>
          </p:nvCxnSpPr>
          <p:spPr bwMode="auto">
            <a:xfrm>
              <a:off x="7620396" y="6144070"/>
              <a:ext cx="283152" cy="144880"/>
            </a:xfrm>
            <a:prstGeom prst="curved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</p:grpSp>
      <p:grpSp>
        <p:nvGrpSpPr>
          <p:cNvPr id="13" name="Group 14"/>
          <p:cNvGrpSpPr>
            <a:grpSpLocks/>
          </p:cNvGrpSpPr>
          <p:nvPr/>
        </p:nvGrpSpPr>
        <p:grpSpPr bwMode="auto">
          <a:xfrm>
            <a:off x="3211513" y="4143375"/>
            <a:ext cx="936625" cy="509588"/>
            <a:chOff x="315" y="3538"/>
            <a:chExt cx="590" cy="321"/>
          </a:xfrm>
        </p:grpSpPr>
        <p:sp>
          <p:nvSpPr>
            <p:cNvPr id="494657" name="AutoShape 15"/>
            <p:cNvSpPr>
              <a:spLocks noChangeArrowheads="1"/>
            </p:cNvSpPr>
            <p:nvPr/>
          </p:nvSpPr>
          <p:spPr bwMode="auto">
            <a:xfrm rot="10800000">
              <a:off x="362" y="3542"/>
              <a:ext cx="518" cy="317"/>
            </a:xfrm>
            <a:prstGeom prst="wedgeRectCallout">
              <a:avLst>
                <a:gd name="adj1" fmla="val 17134"/>
                <a:gd name="adj2" fmla="val 72588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fontAlgn="base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4658" name="Text Box 16"/>
            <p:cNvSpPr txBox="1">
              <a:spLocks noChangeArrowheads="1"/>
            </p:cNvSpPr>
            <p:nvPr/>
          </p:nvSpPr>
          <p:spPr bwMode="auto">
            <a:xfrm>
              <a:off x="315" y="3538"/>
              <a:ext cx="590" cy="2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000" b="1">
                  <a:solidFill>
                    <a:srgbClr val="000000"/>
                  </a:solidFill>
                </a:rPr>
                <a:t>Job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1000" b="1">
                  <a:solidFill>
                    <a:srgbClr val="000000"/>
                  </a:solidFill>
                </a:rPr>
                <a:t>Scheduling </a:t>
              </a:r>
            </a:p>
          </p:txBody>
        </p:sp>
      </p:grpSp>
      <p:sp>
        <p:nvSpPr>
          <p:cNvPr id="91" name="Text Box 19"/>
          <p:cNvSpPr txBox="1">
            <a:spLocks noChangeArrowheads="1"/>
          </p:cNvSpPr>
          <p:nvPr/>
        </p:nvSpPr>
        <p:spPr bwMode="auto">
          <a:xfrm>
            <a:off x="4318000" y="4235450"/>
            <a:ext cx="812800" cy="401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</a:rPr>
              <a:t>Parameter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000" b="1">
                <a:solidFill>
                  <a:srgbClr val="000000"/>
                </a:solidFill>
              </a:rPr>
              <a:t>Sweeping </a:t>
            </a:r>
          </a:p>
        </p:txBody>
      </p:sp>
      <p:cxnSp>
        <p:nvCxnSpPr>
          <p:cNvPr id="92" name="AutoShape 33"/>
          <p:cNvCxnSpPr>
            <a:cxnSpLocks noChangeShapeType="1"/>
            <a:stCxn id="4136" idx="2"/>
          </p:cNvCxnSpPr>
          <p:nvPr/>
        </p:nvCxnSpPr>
        <p:spPr bwMode="auto">
          <a:xfrm rot="5400000">
            <a:off x="3553619" y="3544094"/>
            <a:ext cx="561975" cy="503237"/>
          </a:xfrm>
          <a:prstGeom prst="straightConnector1">
            <a:avLst/>
          </a:prstGeom>
          <a:noFill/>
          <a:ln w="9360">
            <a:solidFill>
              <a:srgbClr val="990000"/>
            </a:solidFill>
            <a:miter lim="800000"/>
            <a:headEnd/>
            <a:tailEnd type="triangle" w="med" len="med"/>
          </a:ln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4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4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4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 animBg="1"/>
      <p:bldP spid="4105" grpId="0" animBg="1"/>
      <p:bldP spid="4106" grpId="0"/>
      <p:bldP spid="4107" grpId="0" animBg="1"/>
      <p:bldP spid="4108" grpId="0"/>
      <p:bldP spid="4109" grpId="0"/>
      <p:bldP spid="4125" grpId="0"/>
      <p:bldP spid="4131" grpId="0" animBg="1"/>
      <p:bldP spid="4132" grpId="0" animBg="1"/>
      <p:bldP spid="4133" grpId="0" animBg="1"/>
      <p:bldP spid="4136" grpId="0" animBg="1"/>
      <p:bldP spid="4138" grpId="0"/>
      <p:bldP spid="4148" grpId="0" animBg="1"/>
      <p:bldP spid="4149" grpId="0" animBg="1"/>
      <p:bldP spid="4150" grpId="0" animBg="1"/>
      <p:bldP spid="4153" grpId="0" animBg="1"/>
      <p:bldP spid="4155" grpId="0" animBg="1"/>
      <p:bldP spid="68" grpId="0" animBg="1"/>
      <p:bldP spid="91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89" name="Title 1"/>
          <p:cNvSpPr>
            <a:spLocks noGrp="1"/>
          </p:cNvSpPr>
          <p:nvPr>
            <p:ph type="title" idx="4294967295"/>
          </p:nvPr>
        </p:nvSpPr>
        <p:spPr>
          <a:xfrm>
            <a:off x="0" y="142875"/>
            <a:ext cx="8229600" cy="725488"/>
          </a:xfrm>
        </p:spPr>
        <p:txBody>
          <a:bodyPr/>
          <a:lstStyle/>
          <a:p>
            <a:pPr eaLnBrk="1" hangingPunct="1"/>
            <a:r>
              <a:rPr lang="en-US" smtClean="0"/>
              <a:t>AGOS Platform Management</a:t>
            </a:r>
          </a:p>
        </p:txBody>
      </p:sp>
      <p:sp>
        <p:nvSpPr>
          <p:cNvPr id="498690" name="Text Placeholder 7"/>
          <p:cNvSpPr>
            <a:spLocks noGrp="1"/>
          </p:cNvSpPr>
          <p:nvPr>
            <p:ph type="body" idx="4294967295"/>
          </p:nvPr>
        </p:nvSpPr>
        <p:spPr>
          <a:xfrm>
            <a:off x="0" y="1801813"/>
            <a:ext cx="4154488" cy="1357312"/>
          </a:xfrm>
        </p:spPr>
        <p:txBody>
          <a:bodyPr anchor="b"/>
          <a:lstStyle/>
          <a:p>
            <a:pPr marL="0" indent="0" eaLnBrk="1" hangingPunct="1">
              <a:buFont typeface="Arial" charset="0"/>
              <a:buChar char="•"/>
            </a:pPr>
            <a:r>
              <a:rPr lang="en-US" sz="2000" dirty="0" smtClean="0">
                <a:solidFill>
                  <a:srgbClr val="0000CC"/>
                </a:solidFill>
              </a:rPr>
              <a:t> Monitoring of entire platform</a:t>
            </a:r>
            <a:endParaRPr lang="en-US" dirty="0" smtClean="0">
              <a:solidFill>
                <a:srgbClr val="0000CC"/>
              </a:solidFill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en-US" sz="2000" dirty="0" smtClean="0">
                <a:solidFill>
                  <a:srgbClr val="0000CC"/>
                </a:solidFill>
              </a:rPr>
              <a:t> Cover all layers in the scope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en-US" sz="2000" dirty="0" smtClean="0">
                <a:solidFill>
                  <a:srgbClr val="0000CC"/>
                </a:solidFill>
              </a:rPr>
              <a:t> Monitoring dashboard and reports</a:t>
            </a:r>
            <a:endParaRPr lang="en-US" dirty="0" smtClean="0"/>
          </a:p>
        </p:txBody>
      </p:sp>
      <p:sp>
        <p:nvSpPr>
          <p:cNvPr id="498691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5103813" y="903288"/>
            <a:ext cx="4040187" cy="857250"/>
          </a:xfrm>
        </p:spPr>
        <p:txBody>
          <a:bodyPr anchor="b"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2400" b="1" dirty="0" smtClean="0"/>
              <a:t>Tasks Scheduler &amp;</a:t>
            </a:r>
            <a:br>
              <a:rPr lang="en-US" sz="2400" b="1" dirty="0" smtClean="0"/>
            </a:br>
            <a:r>
              <a:rPr lang="en-US" sz="2400" b="1" dirty="0" smtClean="0"/>
              <a:t>Resources manager</a:t>
            </a:r>
          </a:p>
        </p:txBody>
      </p:sp>
      <p:sp>
        <p:nvSpPr>
          <p:cNvPr id="498692" name="Content Placeholder 9"/>
          <p:cNvSpPr>
            <a:spLocks noGrp="1"/>
          </p:cNvSpPr>
          <p:nvPr>
            <p:ph sz="quarter" idx="4294967295"/>
          </p:nvPr>
        </p:nvSpPr>
        <p:spPr>
          <a:xfrm>
            <a:off x="4937125" y="2000250"/>
            <a:ext cx="4206875" cy="1357313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sz="2000" dirty="0" smtClean="0">
                <a:solidFill>
                  <a:srgbClr val="0000CC"/>
                </a:solidFill>
              </a:rPr>
              <a:t>Integration with grid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 smtClean="0">
                <a:solidFill>
                  <a:srgbClr val="0000CC"/>
                </a:solidFill>
              </a:rPr>
              <a:t>Indicator on running jobs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 smtClean="0">
                <a:solidFill>
                  <a:srgbClr val="0000CC"/>
                </a:solidFill>
              </a:rPr>
              <a:t>Hypervisor &amp; VM management</a:t>
            </a:r>
          </a:p>
          <a:p>
            <a:pPr eaLnBrk="1" hangingPunct="1">
              <a:buFont typeface="Arial" charset="0"/>
              <a:buChar char="•"/>
            </a:pPr>
            <a:endParaRPr lang="en-US" sz="2000" dirty="0" smtClean="0">
              <a:solidFill>
                <a:srgbClr val="0000CC"/>
              </a:solidFill>
            </a:endParaRPr>
          </a:p>
          <a:p>
            <a:pPr eaLnBrk="1" hangingPunct="1">
              <a:buFont typeface="Arial" charset="0"/>
              <a:buChar char="•"/>
            </a:pPr>
            <a:endParaRPr lang="en-US" sz="2000" dirty="0" smtClean="0">
              <a:solidFill>
                <a:srgbClr val="0000CC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sz="2400" dirty="0" smtClean="0"/>
          </a:p>
        </p:txBody>
      </p:sp>
      <p:sp>
        <p:nvSpPr>
          <p:cNvPr id="498693" name="Text Placeholder 8"/>
          <p:cNvSpPr txBox="1">
            <a:spLocks/>
          </p:cNvSpPr>
          <p:nvPr/>
        </p:nvSpPr>
        <p:spPr bwMode="auto">
          <a:xfrm>
            <a:off x="219075" y="1102995"/>
            <a:ext cx="4041775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263" tIns="43631" rIns="87263" bIns="43631" anchor="b"/>
          <a:lstStyle/>
          <a:p>
            <a:pPr defTabSz="8731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</a:pPr>
            <a:r>
              <a:rPr lang="en-US" sz="2400" b="1" dirty="0">
                <a:solidFill>
                  <a:srgbClr val="FF9933"/>
                </a:solidFill>
              </a:rPr>
              <a:t>HP- Business Availability Center (HP-BAC)</a:t>
            </a:r>
          </a:p>
        </p:txBody>
      </p:sp>
      <p:pic>
        <p:nvPicPr>
          <p:cNvPr id="498694" name="Picture 8" descr="AGOS monitoring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88" y="3215640"/>
            <a:ext cx="46164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8695" name="Picture 9" descr="AGOS Infrastructure.png"/>
          <p:cNvPicPr>
            <a:picLocks noChangeAspect="1"/>
          </p:cNvPicPr>
          <p:nvPr/>
        </p:nvPicPr>
        <p:blipFill>
          <a:blip r:embed="rId3" cstate="print"/>
          <a:srcRect t="5769" r="31490" b="9999"/>
          <a:stretch>
            <a:fillRect/>
          </a:stretch>
        </p:blipFill>
        <p:spPr bwMode="auto">
          <a:xfrm>
            <a:off x="4832033" y="3235643"/>
            <a:ext cx="405130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" y="3509963"/>
            <a:ext cx="431292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/>
          <a:srcRect l="1695" t="8572" r="1627" b="5714"/>
          <a:stretch>
            <a:fillRect/>
          </a:stretch>
        </p:blipFill>
        <p:spPr bwMode="auto">
          <a:xfrm>
            <a:off x="5022512" y="3494723"/>
            <a:ext cx="4066561" cy="3149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0D985-3091-4FEC-8C54-A9FEEE38B97A}" type="slidenum">
              <a:rPr lang="fr-BE">
                <a:solidFill>
                  <a:srgbClr val="FFFFFF"/>
                </a:solidFill>
              </a:rPr>
              <a:pPr>
                <a:defRPr/>
              </a:pPr>
              <a:t>86</a:t>
            </a:fld>
            <a:endParaRPr lang="fr-BE">
              <a:solidFill>
                <a:srgbClr val="FFFFFF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fld id="{DA1F6E13-C186-4AE9-B5B6-2A8E1BD40A91}" type="slidenum">
              <a:rPr lang="fr-FR" sz="1200">
                <a:solidFill>
                  <a:srgbClr val="000000"/>
                </a:solidFill>
              </a:rPr>
              <a:pPr>
                <a:defRPr/>
              </a:pPr>
              <a:t>86</a:t>
            </a:fld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 idx="4294967295"/>
          </p:nvPr>
        </p:nvSpPr>
        <p:spPr>
          <a:xfrm>
            <a:off x="0" y="1700808"/>
            <a:ext cx="9144000" cy="3708400"/>
          </a:xfrm>
        </p:spPr>
        <p:txBody>
          <a:bodyPr/>
          <a:lstStyle/>
          <a:p>
            <a:pPr marL="685800" indent="-685800" algn="ctr" eaLnBrk="1" hangingPunct="1">
              <a:lnSpc>
                <a:spcPct val="70000"/>
              </a:lnSpc>
            </a:pPr>
            <a:r>
              <a:rPr lang="en-US" sz="4400" dirty="0" smtClean="0">
                <a:solidFill>
                  <a:schemeClr val="bg1"/>
                </a:solidFill>
              </a:rPr>
              <a:t>   Integration with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/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err="1" smtClean="0">
                <a:solidFill>
                  <a:schemeClr val="bg1"/>
                </a:solidFill>
              </a:rPr>
              <a:t>Scilab</a:t>
            </a:r>
            <a:r>
              <a:rPr lang="en-US" sz="4400" dirty="0" smtClean="0">
                <a:solidFill>
                  <a:schemeClr val="bg1"/>
                </a:solidFill>
              </a:rPr>
              <a:t> and </a:t>
            </a:r>
            <a:r>
              <a:rPr lang="en-US" sz="4400" dirty="0" err="1" smtClean="0">
                <a:solidFill>
                  <a:schemeClr val="bg1"/>
                </a:solidFill>
              </a:rPr>
              <a:t>Matlab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693456"/>
            <a:ext cx="1584176" cy="910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548680"/>
            <a:ext cx="11144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Integration with </a:t>
            </a:r>
            <a:r>
              <a:rPr lang="en-US" dirty="0" err="1" smtClean="0"/>
              <a:t>Scilab</a:t>
            </a:r>
            <a:r>
              <a:rPr lang="en-US" dirty="0" smtClean="0"/>
              <a:t> and </a:t>
            </a:r>
            <a:r>
              <a:rPr lang="en-US" dirty="0" err="1" smtClean="0"/>
              <a:t>Matlab</a:t>
            </a:r>
            <a:endParaRPr lang="fr-FR" dirty="0"/>
          </a:p>
        </p:txBody>
      </p:sp>
      <p:pic>
        <p:nvPicPr>
          <p:cNvPr id="270338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6563" y="1071563"/>
            <a:ext cx="7874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0339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0750" y="107156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e 68"/>
          <p:cNvGrpSpPr>
            <a:grpSpLocks/>
          </p:cNvGrpSpPr>
          <p:nvPr/>
        </p:nvGrpSpPr>
        <p:grpSpPr bwMode="auto">
          <a:xfrm>
            <a:off x="285750" y="2306638"/>
            <a:ext cx="4160838" cy="3543300"/>
            <a:chOff x="285720" y="2307262"/>
            <a:chExt cx="4160130" cy="3542239"/>
          </a:xfrm>
        </p:grpSpPr>
        <p:grpSp>
          <p:nvGrpSpPr>
            <p:cNvPr id="5" name="Groupe 43"/>
            <p:cNvGrpSpPr>
              <a:grpSpLocks/>
            </p:cNvGrpSpPr>
            <p:nvPr/>
          </p:nvGrpSpPr>
          <p:grpSpPr bwMode="auto">
            <a:xfrm>
              <a:off x="285720" y="4429132"/>
              <a:ext cx="2092111" cy="1420369"/>
              <a:chOff x="285720" y="4621129"/>
              <a:chExt cx="2092111" cy="1420369"/>
            </a:xfrm>
          </p:grpSpPr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785786" y="4621129"/>
                <a:ext cx="1066800" cy="1085273"/>
                <a:chOff x="3962400" y="2648527"/>
                <a:chExt cx="1066800" cy="1085273"/>
              </a:xfrm>
            </p:grpSpPr>
            <p:pic>
              <p:nvPicPr>
                <p:cNvPr id="270374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267200" y="26485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0375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114800" y="27247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0376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962400" y="28009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70373" name="TextBox 15"/>
              <p:cNvSpPr txBox="1">
                <a:spLocks noChangeArrowheads="1"/>
              </p:cNvSpPr>
              <p:nvPr/>
            </p:nvSpPr>
            <p:spPr bwMode="auto">
              <a:xfrm>
                <a:off x="285720" y="5672166"/>
                <a:ext cx="209211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1C2F6B"/>
                    </a:solidFill>
                    <a:latin typeface="Arial" charset="0"/>
                  </a:rPr>
                  <a:t>Dedicated resources</a:t>
                </a:r>
              </a:p>
            </p:txBody>
          </p:sp>
        </p:grpSp>
        <p:sp>
          <p:nvSpPr>
            <p:cNvPr id="41" name="Rounded Rectangle 7"/>
            <p:cNvSpPr/>
            <p:nvPr/>
          </p:nvSpPr>
          <p:spPr>
            <a:xfrm>
              <a:off x="571421" y="3643537"/>
              <a:ext cx="1642783" cy="53324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LSF</a:t>
              </a:r>
            </a:p>
          </p:txBody>
        </p:sp>
        <p:sp>
          <p:nvSpPr>
            <p:cNvPr id="42" name="Rounded Rectangle 7"/>
            <p:cNvSpPr/>
            <p:nvPr/>
          </p:nvSpPr>
          <p:spPr>
            <a:xfrm>
              <a:off x="571421" y="3319784"/>
              <a:ext cx="1642783" cy="318991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Static Policy</a:t>
              </a:r>
            </a:p>
          </p:txBody>
        </p:sp>
        <p:cxnSp>
          <p:nvCxnSpPr>
            <p:cNvPr id="50" name="Connecteur droit 49"/>
            <p:cNvCxnSpPr>
              <a:endCxn id="42" idx="0"/>
            </p:cNvCxnSpPr>
            <p:nvPr/>
          </p:nvCxnSpPr>
          <p:spPr>
            <a:xfrm rot="5400000">
              <a:off x="2413467" y="1287401"/>
              <a:ext cx="1012522" cy="3052244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e 70"/>
          <p:cNvGrpSpPr>
            <a:grpSpLocks/>
          </p:cNvGrpSpPr>
          <p:nvPr/>
        </p:nvGrpSpPr>
        <p:grpSpPr bwMode="auto">
          <a:xfrm>
            <a:off x="4446588" y="2306638"/>
            <a:ext cx="4125912" cy="3883025"/>
            <a:chOff x="4445849" y="2307262"/>
            <a:chExt cx="4126679" cy="3881850"/>
          </a:xfrm>
        </p:grpSpPr>
        <p:grpSp>
          <p:nvGrpSpPr>
            <p:cNvPr id="8" name="Groupe 36"/>
            <p:cNvGrpSpPr>
              <a:grpSpLocks/>
            </p:cNvGrpSpPr>
            <p:nvPr/>
          </p:nvGrpSpPr>
          <p:grpSpPr bwMode="auto">
            <a:xfrm>
              <a:off x="5572132" y="4500570"/>
              <a:ext cx="3000396" cy="1688542"/>
              <a:chOff x="5638800" y="4114800"/>
              <a:chExt cx="3250497" cy="2045732"/>
            </a:xfrm>
          </p:grpSpPr>
          <p:sp>
            <p:nvSpPr>
              <p:cNvPr id="4" name="Cloud 3"/>
              <p:cNvSpPr/>
              <p:nvPr/>
            </p:nvSpPr>
            <p:spPr>
              <a:xfrm>
                <a:off x="5638800" y="4114800"/>
                <a:ext cx="3048000" cy="1828800"/>
              </a:xfrm>
              <a:prstGeom prst="cloud">
                <a:avLst/>
              </a:prstGeom>
              <a:effectLst>
                <a:outerShdw blurRad="40000" dir="5400000" rotWithShape="0">
                  <a:srgbClr val="1C2F6B">
                    <a:alpha val="38000"/>
                  </a:srgbClr>
                </a:outerShdw>
              </a:effectLst>
              <a:scene3d>
                <a:camera prst="orthographicFront"/>
                <a:lightRig rig="threePt" dir="t">
                  <a:rot lat="0" lon="0" rev="0"/>
                </a:lightRig>
              </a:scene3d>
              <a:sp3d contourW="12700">
                <a:bevelT/>
                <a:contourClr>
                  <a:schemeClr val="bg1"/>
                </a:contourClr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pic>
            <p:nvPicPr>
              <p:cNvPr id="270360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096000" y="46482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1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477000" y="51054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2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705600" y="44196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3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086600" y="52578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4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848600" y="43434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5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315200" y="45720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6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620000" y="50292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0367" name="TextBox 29"/>
              <p:cNvSpPr txBox="1">
                <a:spLocks noChangeArrowheads="1"/>
              </p:cNvSpPr>
              <p:nvPr/>
            </p:nvSpPr>
            <p:spPr bwMode="auto">
              <a:xfrm>
                <a:off x="7543800" y="5791200"/>
                <a:ext cx="134549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1C2F6B"/>
                    </a:solidFill>
                    <a:latin typeface="Arial" charset="0"/>
                  </a:rPr>
                  <a:t>Amazon EC2</a:t>
                </a:r>
              </a:p>
            </p:txBody>
          </p:sp>
        </p:grpSp>
        <p:sp>
          <p:nvSpPr>
            <p:cNvPr id="47" name="Rounded Rectangle 7"/>
            <p:cNvSpPr/>
            <p:nvPr/>
          </p:nvSpPr>
          <p:spPr>
            <a:xfrm>
              <a:off x="6143201" y="3824453"/>
              <a:ext cx="1714819" cy="53323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EC2</a:t>
              </a:r>
            </a:p>
          </p:txBody>
        </p:sp>
        <p:sp>
          <p:nvSpPr>
            <p:cNvPr id="48" name="Rounded Rectangle 7"/>
            <p:cNvSpPr/>
            <p:nvPr/>
          </p:nvSpPr>
          <p:spPr>
            <a:xfrm>
              <a:off x="6143201" y="3286453"/>
              <a:ext cx="1714819" cy="53323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Dynamic Workload Policy</a:t>
              </a:r>
            </a:p>
          </p:txBody>
        </p:sp>
        <p:cxnSp>
          <p:nvCxnSpPr>
            <p:cNvPr id="52" name="Connecteur droit 49"/>
            <p:cNvCxnSpPr>
              <a:endCxn id="48" idx="0"/>
            </p:cNvCxnSpPr>
            <p:nvPr/>
          </p:nvCxnSpPr>
          <p:spPr>
            <a:xfrm rot="16200000" flipH="1">
              <a:off x="5233635" y="1519476"/>
              <a:ext cx="979191" cy="2554762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e 69"/>
          <p:cNvGrpSpPr>
            <a:grpSpLocks/>
          </p:cNvGrpSpPr>
          <p:nvPr/>
        </p:nvGrpSpPr>
        <p:grpSpPr bwMode="auto">
          <a:xfrm>
            <a:off x="3286125" y="2306638"/>
            <a:ext cx="1643063" cy="3841750"/>
            <a:chOff x="3286116" y="2307262"/>
            <a:chExt cx="1643074" cy="3841819"/>
          </a:xfrm>
        </p:grpSpPr>
        <p:grpSp>
          <p:nvGrpSpPr>
            <p:cNvPr id="10" name="Groupe 42"/>
            <p:cNvGrpSpPr>
              <a:grpSpLocks/>
            </p:cNvGrpSpPr>
            <p:nvPr/>
          </p:nvGrpSpPr>
          <p:grpSpPr bwMode="auto">
            <a:xfrm>
              <a:off x="3479994" y="4429132"/>
              <a:ext cx="1234882" cy="1719949"/>
              <a:chOff x="3667116" y="4650151"/>
              <a:chExt cx="1234882" cy="1719949"/>
            </a:xfrm>
          </p:grpSpPr>
          <p:pic>
            <p:nvPicPr>
              <p:cNvPr id="270349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971916" y="46501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50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819516" y="48787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51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667116" y="51073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0352" name="TextBox 28"/>
              <p:cNvSpPr txBox="1">
                <a:spLocks noChangeArrowheads="1"/>
              </p:cNvSpPr>
              <p:nvPr/>
            </p:nvSpPr>
            <p:spPr bwMode="auto">
              <a:xfrm>
                <a:off x="3786182" y="6000768"/>
                <a:ext cx="104252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1C2F6B"/>
                    </a:solidFill>
                    <a:latin typeface="Arial" charset="0"/>
                  </a:rPr>
                  <a:t>Desktops</a:t>
                </a:r>
              </a:p>
            </p:txBody>
          </p:sp>
        </p:grpSp>
        <p:sp>
          <p:nvSpPr>
            <p:cNvPr id="45" name="Rounded Rectangle 7"/>
            <p:cNvSpPr/>
            <p:nvPr/>
          </p:nvSpPr>
          <p:spPr>
            <a:xfrm>
              <a:off x="3286116" y="3786839"/>
              <a:ext cx="1643074" cy="53341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Desktops</a:t>
              </a:r>
            </a:p>
          </p:txBody>
        </p:sp>
        <p:sp>
          <p:nvSpPr>
            <p:cNvPr id="46" name="Rounded Rectangle 7"/>
            <p:cNvSpPr/>
            <p:nvPr/>
          </p:nvSpPr>
          <p:spPr>
            <a:xfrm>
              <a:off x="3286116" y="3286767"/>
              <a:ext cx="1643074" cy="49530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Timing Policy 12/24</a:t>
              </a:r>
            </a:p>
          </p:txBody>
        </p:sp>
        <p:cxnSp>
          <p:nvCxnSpPr>
            <p:cNvPr id="53" name="Connecteur droit 49"/>
            <p:cNvCxnSpPr>
              <a:endCxn id="46" idx="0"/>
            </p:cNvCxnSpPr>
            <p:nvPr/>
          </p:nvCxnSpPr>
          <p:spPr>
            <a:xfrm rot="5400000">
              <a:off x="3787764" y="2627945"/>
              <a:ext cx="979505" cy="338140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081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8512" y="911118"/>
            <a:ext cx="12096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0819" name="Picture 3"/>
          <p:cNvPicPr>
            <a:picLocks noChangeAspect="1" noChangeArrowheads="1"/>
          </p:cNvPicPr>
          <p:nvPr/>
        </p:nvPicPr>
        <p:blipFill>
          <a:blip r:embed="rId8" cstate="print"/>
          <a:srcRect b="46073"/>
          <a:stretch>
            <a:fillRect/>
          </a:stretch>
        </p:blipFill>
        <p:spPr bwMode="auto">
          <a:xfrm>
            <a:off x="2141534" y="1033149"/>
            <a:ext cx="3107376" cy="1275103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290820" name="Picture 4"/>
          <p:cNvPicPr>
            <a:picLocks noChangeAspect="1" noChangeArrowheads="1"/>
          </p:cNvPicPr>
          <p:nvPr/>
        </p:nvPicPr>
        <p:blipFill>
          <a:blip r:embed="rId9" cstate="print"/>
          <a:srcRect l="40961" t="44607" r="3558"/>
          <a:stretch>
            <a:fillRect/>
          </a:stretch>
        </p:blipFill>
        <p:spPr bwMode="auto">
          <a:xfrm>
            <a:off x="5237040" y="985652"/>
            <a:ext cx="1615044" cy="1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4561" name="Picture 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41763" y="1676397"/>
            <a:ext cx="11144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95736" y="1124744"/>
            <a:ext cx="1368152" cy="114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686800" cy="785812"/>
          </a:xfrm>
        </p:spPr>
        <p:txBody>
          <a:bodyPr/>
          <a:lstStyle/>
          <a:p>
            <a:pPr eaLnBrk="1" hangingPunct="1"/>
            <a:r>
              <a:rPr lang="en-US" sz="3200" dirty="0" smtClean="0"/>
              <a:t>Interface ProActive </a:t>
            </a:r>
            <a:r>
              <a:rPr lang="en-US" sz="3200" dirty="0" smtClean="0">
                <a:sym typeface="Wingdings" pitchFamily="2" charset="2"/>
              </a:rPr>
              <a:t> </a:t>
            </a:r>
            <a:r>
              <a:rPr lang="en-US" sz="3200" dirty="0" err="1" smtClean="0"/>
              <a:t>Scilab</a:t>
            </a:r>
            <a:endParaRPr lang="fr-FR" sz="3200" dirty="0" smtClean="0"/>
          </a:p>
        </p:txBody>
      </p:sp>
      <p:pic>
        <p:nvPicPr>
          <p:cNvPr id="282628" name="Picture 4" descr="Scilab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" y="1190625"/>
            <a:ext cx="8896350" cy="4738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826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826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3876E-6 L -0.05521 -1.3876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matla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950" y="1708438"/>
            <a:ext cx="8820150" cy="3686175"/>
          </a:xfrm>
          <a:prstGeom prst="rect">
            <a:avLst/>
          </a:prstGeom>
          <a:noFill/>
        </p:spPr>
      </p:pic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686800" cy="785812"/>
          </a:xfrm>
          <a:noFill/>
          <a:ln/>
        </p:spPr>
        <p:txBody>
          <a:bodyPr/>
          <a:lstStyle/>
          <a:p>
            <a:r>
              <a:rPr lang="en-US" sz="3200" dirty="0"/>
              <a:t>Interface ProActive </a:t>
            </a:r>
            <a:r>
              <a:rPr lang="en-US" sz="3200" dirty="0">
                <a:sym typeface="Wingdings" pitchFamily="2" charset="2"/>
              </a:rPr>
              <a:t> </a:t>
            </a:r>
            <a:r>
              <a:rPr lang="en-US" sz="3200" dirty="0" err="1" smtClean="0"/>
              <a:t>Matlab</a:t>
            </a:r>
            <a:endParaRPr lang="fr-FR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100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Integration with </a:t>
            </a:r>
            <a:r>
              <a:rPr lang="en-US" dirty="0" err="1" smtClean="0"/>
              <a:t>Scilab</a:t>
            </a:r>
            <a:r>
              <a:rPr lang="en-US" dirty="0" smtClean="0"/>
              <a:t> and </a:t>
            </a:r>
            <a:r>
              <a:rPr lang="en-US" dirty="0" err="1" smtClean="0"/>
              <a:t>Matlab</a:t>
            </a:r>
            <a:endParaRPr lang="fr-FR" dirty="0"/>
          </a:p>
        </p:txBody>
      </p:sp>
      <p:pic>
        <p:nvPicPr>
          <p:cNvPr id="270338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6563" y="1071563"/>
            <a:ext cx="7874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0339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0750" y="107156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e 68"/>
          <p:cNvGrpSpPr>
            <a:grpSpLocks/>
          </p:cNvGrpSpPr>
          <p:nvPr/>
        </p:nvGrpSpPr>
        <p:grpSpPr bwMode="auto">
          <a:xfrm>
            <a:off x="285750" y="2306638"/>
            <a:ext cx="4160838" cy="3543300"/>
            <a:chOff x="285720" y="2307262"/>
            <a:chExt cx="4160130" cy="3542239"/>
          </a:xfrm>
        </p:grpSpPr>
        <p:grpSp>
          <p:nvGrpSpPr>
            <p:cNvPr id="5" name="Groupe 43"/>
            <p:cNvGrpSpPr>
              <a:grpSpLocks/>
            </p:cNvGrpSpPr>
            <p:nvPr/>
          </p:nvGrpSpPr>
          <p:grpSpPr bwMode="auto">
            <a:xfrm>
              <a:off x="285720" y="4429132"/>
              <a:ext cx="2092111" cy="1420369"/>
              <a:chOff x="285720" y="4621129"/>
              <a:chExt cx="2092111" cy="1420369"/>
            </a:xfrm>
          </p:grpSpPr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785786" y="4621129"/>
                <a:ext cx="1066800" cy="1085273"/>
                <a:chOff x="3962400" y="2648527"/>
                <a:chExt cx="1066800" cy="1085273"/>
              </a:xfrm>
            </p:grpSpPr>
            <p:pic>
              <p:nvPicPr>
                <p:cNvPr id="270374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267200" y="26485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0375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114800" y="27247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0376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962400" y="2800927"/>
                  <a:ext cx="762000" cy="9328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70373" name="TextBox 15"/>
              <p:cNvSpPr txBox="1">
                <a:spLocks noChangeArrowheads="1"/>
              </p:cNvSpPr>
              <p:nvPr/>
            </p:nvSpPr>
            <p:spPr bwMode="auto">
              <a:xfrm>
                <a:off x="285720" y="5672166"/>
                <a:ext cx="209211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1C2F6B"/>
                    </a:solidFill>
                  </a:rPr>
                  <a:t>Dedicated resources</a:t>
                </a:r>
              </a:p>
            </p:txBody>
          </p:sp>
        </p:grpSp>
        <p:sp>
          <p:nvSpPr>
            <p:cNvPr id="41" name="Rounded Rectangle 7"/>
            <p:cNvSpPr/>
            <p:nvPr/>
          </p:nvSpPr>
          <p:spPr>
            <a:xfrm>
              <a:off x="571421" y="3643537"/>
              <a:ext cx="1642783" cy="53324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LSF</a:t>
              </a:r>
            </a:p>
          </p:txBody>
        </p:sp>
        <p:sp>
          <p:nvSpPr>
            <p:cNvPr id="42" name="Rounded Rectangle 7"/>
            <p:cNvSpPr/>
            <p:nvPr/>
          </p:nvSpPr>
          <p:spPr>
            <a:xfrm>
              <a:off x="571421" y="3319784"/>
              <a:ext cx="1642783" cy="318991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Static Policy</a:t>
              </a:r>
            </a:p>
          </p:txBody>
        </p:sp>
        <p:cxnSp>
          <p:nvCxnSpPr>
            <p:cNvPr id="50" name="Connecteur droit 49"/>
            <p:cNvCxnSpPr>
              <a:endCxn id="42" idx="0"/>
            </p:cNvCxnSpPr>
            <p:nvPr/>
          </p:nvCxnSpPr>
          <p:spPr>
            <a:xfrm rot="5400000">
              <a:off x="2413467" y="1287401"/>
              <a:ext cx="1012522" cy="3052244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e 70"/>
          <p:cNvGrpSpPr>
            <a:grpSpLocks/>
          </p:cNvGrpSpPr>
          <p:nvPr/>
        </p:nvGrpSpPr>
        <p:grpSpPr bwMode="auto">
          <a:xfrm>
            <a:off x="4446588" y="2306638"/>
            <a:ext cx="4125912" cy="3883025"/>
            <a:chOff x="4445849" y="2307262"/>
            <a:chExt cx="4126679" cy="3881850"/>
          </a:xfrm>
        </p:grpSpPr>
        <p:grpSp>
          <p:nvGrpSpPr>
            <p:cNvPr id="8" name="Groupe 36"/>
            <p:cNvGrpSpPr>
              <a:grpSpLocks/>
            </p:cNvGrpSpPr>
            <p:nvPr/>
          </p:nvGrpSpPr>
          <p:grpSpPr bwMode="auto">
            <a:xfrm>
              <a:off x="5572132" y="4500570"/>
              <a:ext cx="3000396" cy="1688542"/>
              <a:chOff x="5638800" y="4114800"/>
              <a:chExt cx="3250497" cy="2045732"/>
            </a:xfrm>
          </p:grpSpPr>
          <p:sp>
            <p:nvSpPr>
              <p:cNvPr id="4" name="Cloud 3"/>
              <p:cNvSpPr/>
              <p:nvPr/>
            </p:nvSpPr>
            <p:spPr>
              <a:xfrm>
                <a:off x="5638800" y="4114800"/>
                <a:ext cx="3048000" cy="1828800"/>
              </a:xfrm>
              <a:prstGeom prst="cloud">
                <a:avLst/>
              </a:prstGeom>
              <a:effectLst>
                <a:outerShdw blurRad="40000" dir="5400000" rotWithShape="0">
                  <a:srgbClr val="1C2F6B">
                    <a:alpha val="38000"/>
                  </a:srgbClr>
                </a:outerShdw>
              </a:effectLst>
              <a:scene3d>
                <a:camera prst="orthographicFront"/>
                <a:lightRig rig="threePt" dir="t">
                  <a:rot lat="0" lon="0" rev="0"/>
                </a:lightRig>
              </a:scene3d>
              <a:sp3d contourW="12700">
                <a:bevelT/>
                <a:contourClr>
                  <a:schemeClr val="bg1"/>
                </a:contourClr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pic>
            <p:nvPicPr>
              <p:cNvPr id="270360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096000" y="46482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1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477000" y="51054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2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705600" y="44196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3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086600" y="52578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4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848600" y="43434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5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315200" y="45720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66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620000" y="5029200"/>
                <a:ext cx="388545" cy="4756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0367" name="TextBox 29"/>
              <p:cNvSpPr txBox="1">
                <a:spLocks noChangeArrowheads="1"/>
              </p:cNvSpPr>
              <p:nvPr/>
            </p:nvSpPr>
            <p:spPr bwMode="auto">
              <a:xfrm>
                <a:off x="7543800" y="5791200"/>
                <a:ext cx="134549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1C2F6B"/>
                    </a:solidFill>
                  </a:rPr>
                  <a:t>Amazon EC2</a:t>
                </a:r>
              </a:p>
            </p:txBody>
          </p:sp>
        </p:grpSp>
        <p:sp>
          <p:nvSpPr>
            <p:cNvPr id="47" name="Rounded Rectangle 7"/>
            <p:cNvSpPr/>
            <p:nvPr/>
          </p:nvSpPr>
          <p:spPr>
            <a:xfrm>
              <a:off x="6143201" y="3824453"/>
              <a:ext cx="1714819" cy="53323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EC2</a:t>
              </a:r>
            </a:p>
          </p:txBody>
        </p:sp>
        <p:sp>
          <p:nvSpPr>
            <p:cNvPr id="48" name="Rounded Rectangle 7"/>
            <p:cNvSpPr/>
            <p:nvPr/>
          </p:nvSpPr>
          <p:spPr>
            <a:xfrm>
              <a:off x="6143201" y="3286453"/>
              <a:ext cx="1714819" cy="53323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Dynamic Workload Policy</a:t>
              </a:r>
            </a:p>
          </p:txBody>
        </p:sp>
        <p:cxnSp>
          <p:nvCxnSpPr>
            <p:cNvPr id="52" name="Connecteur droit 49"/>
            <p:cNvCxnSpPr>
              <a:endCxn id="48" idx="0"/>
            </p:cNvCxnSpPr>
            <p:nvPr/>
          </p:nvCxnSpPr>
          <p:spPr>
            <a:xfrm rot="16200000" flipH="1">
              <a:off x="5233635" y="1519476"/>
              <a:ext cx="979191" cy="2554762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e 69"/>
          <p:cNvGrpSpPr>
            <a:grpSpLocks/>
          </p:cNvGrpSpPr>
          <p:nvPr/>
        </p:nvGrpSpPr>
        <p:grpSpPr bwMode="auto">
          <a:xfrm>
            <a:off x="3286125" y="2306638"/>
            <a:ext cx="1643063" cy="3841750"/>
            <a:chOff x="3286116" y="2307262"/>
            <a:chExt cx="1643074" cy="3841819"/>
          </a:xfrm>
        </p:grpSpPr>
        <p:grpSp>
          <p:nvGrpSpPr>
            <p:cNvPr id="10" name="Groupe 42"/>
            <p:cNvGrpSpPr>
              <a:grpSpLocks/>
            </p:cNvGrpSpPr>
            <p:nvPr/>
          </p:nvGrpSpPr>
          <p:grpSpPr bwMode="auto">
            <a:xfrm>
              <a:off x="3479994" y="4429132"/>
              <a:ext cx="1234882" cy="1719949"/>
              <a:chOff x="3667116" y="4650151"/>
              <a:chExt cx="1234882" cy="1719949"/>
            </a:xfrm>
          </p:grpSpPr>
          <p:pic>
            <p:nvPicPr>
              <p:cNvPr id="270349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971916" y="46501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50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819516" y="48787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351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667116" y="5107351"/>
                <a:ext cx="930082" cy="936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0352" name="TextBox 28"/>
              <p:cNvSpPr txBox="1">
                <a:spLocks noChangeArrowheads="1"/>
              </p:cNvSpPr>
              <p:nvPr/>
            </p:nvSpPr>
            <p:spPr bwMode="auto">
              <a:xfrm>
                <a:off x="3786182" y="6000768"/>
                <a:ext cx="104252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1C2F6B"/>
                    </a:solidFill>
                  </a:rPr>
                  <a:t>Desktops</a:t>
                </a:r>
              </a:p>
            </p:txBody>
          </p:sp>
        </p:grpSp>
        <p:sp>
          <p:nvSpPr>
            <p:cNvPr id="45" name="Rounded Rectangle 7"/>
            <p:cNvSpPr/>
            <p:nvPr/>
          </p:nvSpPr>
          <p:spPr>
            <a:xfrm>
              <a:off x="3286116" y="3786839"/>
              <a:ext cx="1643074" cy="53341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Desktops</a:t>
              </a:r>
            </a:p>
          </p:txBody>
        </p:sp>
        <p:sp>
          <p:nvSpPr>
            <p:cNvPr id="46" name="Rounded Rectangle 7"/>
            <p:cNvSpPr/>
            <p:nvPr/>
          </p:nvSpPr>
          <p:spPr>
            <a:xfrm>
              <a:off x="3286116" y="3286767"/>
              <a:ext cx="1643074" cy="49530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2F6B"/>
                  </a:solidFill>
                </a:rPr>
                <a:t>Timing Policy 12/24</a:t>
              </a:r>
            </a:p>
          </p:txBody>
        </p:sp>
        <p:cxnSp>
          <p:nvCxnSpPr>
            <p:cNvPr id="53" name="Connecteur droit 49"/>
            <p:cNvCxnSpPr>
              <a:endCxn id="46" idx="0"/>
            </p:cNvCxnSpPr>
            <p:nvPr/>
          </p:nvCxnSpPr>
          <p:spPr>
            <a:xfrm rot="5400000">
              <a:off x="3787764" y="2627945"/>
              <a:ext cx="979505" cy="338140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081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8512" y="911118"/>
            <a:ext cx="12096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0819" name="Picture 3"/>
          <p:cNvPicPr>
            <a:picLocks noChangeAspect="1" noChangeArrowheads="1"/>
          </p:cNvPicPr>
          <p:nvPr/>
        </p:nvPicPr>
        <p:blipFill>
          <a:blip r:embed="rId8" cstate="print"/>
          <a:srcRect b="46073"/>
          <a:stretch>
            <a:fillRect/>
          </a:stretch>
        </p:blipFill>
        <p:spPr bwMode="auto">
          <a:xfrm>
            <a:off x="2141534" y="1033149"/>
            <a:ext cx="3107376" cy="1275103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290820" name="Picture 4"/>
          <p:cNvPicPr>
            <a:picLocks noChangeAspect="1" noChangeArrowheads="1"/>
          </p:cNvPicPr>
          <p:nvPr/>
        </p:nvPicPr>
        <p:blipFill>
          <a:blip r:embed="rId9" cstate="print"/>
          <a:srcRect l="40961" t="44607" r="3558"/>
          <a:stretch>
            <a:fillRect/>
          </a:stretch>
        </p:blipFill>
        <p:spPr bwMode="auto">
          <a:xfrm>
            <a:off x="5237040" y="985652"/>
            <a:ext cx="1615044" cy="1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4561" name="Picture 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41763" y="1676397"/>
            <a:ext cx="11144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95736" y="1124744"/>
            <a:ext cx="1368152" cy="114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762000" y="3101349"/>
            <a:ext cx="7620000" cy="30708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Integration with Applications</a:t>
            </a:r>
            <a:endParaRPr lang="en-US" dirty="0"/>
          </a:p>
        </p:txBody>
      </p:sp>
      <p:pic>
        <p:nvPicPr>
          <p:cNvPr id="5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5312117"/>
            <a:ext cx="930082" cy="936283"/>
          </a:xfrm>
          <a:prstGeom prst="rect">
            <a:avLst/>
          </a:prstGeom>
          <a:noFill/>
        </p:spPr>
      </p:pic>
      <p:pic>
        <p:nvPicPr>
          <p:cNvPr id="6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5310182"/>
            <a:ext cx="930082" cy="785818"/>
          </a:xfrm>
          <a:prstGeom prst="rect">
            <a:avLst/>
          </a:prstGeom>
          <a:noFill/>
        </p:spPr>
      </p:pic>
      <p:sp>
        <p:nvSpPr>
          <p:cNvPr id="28" name="Rectangle 27"/>
          <p:cNvSpPr/>
          <p:nvPr/>
        </p:nvSpPr>
        <p:spPr>
          <a:xfrm>
            <a:off x="3974305" y="3275632"/>
            <a:ext cx="1524000" cy="609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Scheduler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14600" y="4701549"/>
            <a:ext cx="14478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Worker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486400" y="4701549"/>
            <a:ext cx="14478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Worker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2" name="Image 16" descr="PA-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400" y="3504232"/>
            <a:ext cx="457200" cy="457200"/>
          </a:xfrm>
          <a:prstGeom prst="rect">
            <a:avLst/>
          </a:prstGeom>
        </p:spPr>
      </p:pic>
      <p:pic>
        <p:nvPicPr>
          <p:cNvPr id="33" name="Image 16" descr="PA-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05200" y="4931117"/>
            <a:ext cx="457200" cy="457200"/>
          </a:xfrm>
          <a:prstGeom prst="rect">
            <a:avLst/>
          </a:prstGeom>
        </p:spPr>
      </p:pic>
      <p:pic>
        <p:nvPicPr>
          <p:cNvPr id="34" name="Image 16" descr="PA-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77000" y="4929182"/>
            <a:ext cx="457200" cy="457200"/>
          </a:xfrm>
          <a:prstGeom prst="rect">
            <a:avLst/>
          </a:prstGeom>
        </p:spPr>
      </p:pic>
      <p:sp>
        <p:nvSpPr>
          <p:cNvPr id="48" name="Flowchart: Document 47"/>
          <p:cNvSpPr/>
          <p:nvPr/>
        </p:nvSpPr>
        <p:spPr>
          <a:xfrm>
            <a:off x="1828800" y="4244349"/>
            <a:ext cx="990600" cy="783883"/>
          </a:xfrm>
          <a:prstGeom prst="flowChart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Application</a:t>
            </a:r>
          </a:p>
          <a:p>
            <a:pPr algn="ctr"/>
            <a:r>
              <a:rPr lang="en-US" sz="1200" dirty="0" smtClean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Instance</a:t>
            </a:r>
            <a:endParaRPr lang="en-US" sz="1200" dirty="0">
              <a:solidFill>
                <a:srgbClr val="1C2F6B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1" name="Straight Arrow Connector 50"/>
          <p:cNvCxnSpPr>
            <a:stCxn id="53" idx="2"/>
            <a:endCxn id="56" idx="0"/>
          </p:cNvCxnSpPr>
          <p:nvPr/>
        </p:nvCxnSpPr>
        <p:spPr>
          <a:xfrm rot="5400000">
            <a:off x="3466616" y="3787633"/>
            <a:ext cx="610568" cy="1066800"/>
          </a:xfrm>
          <a:prstGeom prst="straightConnector1">
            <a:avLst/>
          </a:prstGeom>
          <a:ln w="12700" cap="sq"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4191000" y="3787149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029200" y="3787149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3124200" y="4626317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/>
          <p:cNvCxnSpPr>
            <a:stCxn id="54" idx="2"/>
            <a:endCxn id="61" idx="0"/>
          </p:cNvCxnSpPr>
          <p:nvPr/>
        </p:nvCxnSpPr>
        <p:spPr>
          <a:xfrm rot="16200000" flipH="1">
            <a:off x="5372584" y="3786665"/>
            <a:ext cx="608633" cy="1066800"/>
          </a:xfrm>
          <a:prstGeom prst="straightConnector1">
            <a:avLst/>
          </a:prstGeom>
          <a:ln w="12700" cap="sq"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6096000" y="4624382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1981200" y="4169117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2743200" y="4626317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6515100" y="4648200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762000" y="1143000"/>
            <a:ext cx="7620000" cy="19812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Cube 86"/>
          <p:cNvSpPr/>
          <p:nvPr/>
        </p:nvSpPr>
        <p:spPr>
          <a:xfrm>
            <a:off x="4248150" y="1470651"/>
            <a:ext cx="1104900" cy="1143000"/>
          </a:xfrm>
          <a:prstGeom prst="cube">
            <a:avLst>
              <a:gd name="adj" fmla="val 115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1600" dirty="0" smtClean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Price-it®</a:t>
            </a:r>
          </a:p>
          <a:p>
            <a:pPr algn="ctr"/>
            <a:r>
              <a:rPr lang="en-US" sz="1600" dirty="0" smtClean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library</a:t>
            </a:r>
            <a:endParaRPr lang="en-US" sz="1600" dirty="0">
              <a:solidFill>
                <a:srgbClr val="1C2F6B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8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556792"/>
            <a:ext cx="930082" cy="936283"/>
          </a:xfrm>
          <a:prstGeom prst="rect">
            <a:avLst/>
          </a:prstGeom>
          <a:noFill/>
        </p:spPr>
      </p:pic>
      <p:cxnSp>
        <p:nvCxnSpPr>
          <p:cNvPr id="89" name="Straight Arrow Connector 88"/>
          <p:cNvCxnSpPr>
            <a:stCxn id="91" idx="1"/>
            <a:endCxn id="90" idx="3"/>
          </p:cNvCxnSpPr>
          <p:nvPr/>
        </p:nvCxnSpPr>
        <p:spPr>
          <a:xfrm rot="10800000">
            <a:off x="3124200" y="1981200"/>
            <a:ext cx="990600" cy="158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2895600" y="1866900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4114800" y="1866900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Arrow Connector 91"/>
          <p:cNvCxnSpPr>
            <a:stCxn id="94" idx="1"/>
            <a:endCxn id="93" idx="3"/>
          </p:cNvCxnSpPr>
          <p:nvPr/>
        </p:nvCxnSpPr>
        <p:spPr>
          <a:xfrm rot="10800000">
            <a:off x="3124200" y="2209800"/>
            <a:ext cx="990600" cy="1588"/>
          </a:xfrm>
          <a:prstGeom prst="straightConnector1">
            <a:avLst/>
          </a:prstGeom>
          <a:ln w="127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/>
          <p:cNvSpPr/>
          <p:nvPr/>
        </p:nvSpPr>
        <p:spPr>
          <a:xfrm>
            <a:off x="2895600" y="2095500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4114800" y="2095500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7" name="Picture 2" descr="C:\Users\cdespoix\Pictures\Microsoft Clip Organizer\j043262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990600" y="1600200"/>
            <a:ext cx="914400" cy="914400"/>
          </a:xfrm>
          <a:prstGeom prst="rect">
            <a:avLst/>
          </a:prstGeom>
          <a:noFill/>
        </p:spPr>
      </p:pic>
      <p:cxnSp>
        <p:nvCxnSpPr>
          <p:cNvPr id="39" name="Straight Arrow Connector 38"/>
          <p:cNvCxnSpPr>
            <a:stCxn id="87" idx="3"/>
            <a:endCxn id="28" idx="0"/>
          </p:cNvCxnSpPr>
          <p:nvPr/>
        </p:nvCxnSpPr>
        <p:spPr>
          <a:xfrm rot="5400000">
            <a:off x="4405697" y="2944260"/>
            <a:ext cx="661981" cy="763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762000" y="31242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Using your </a:t>
            </a:r>
            <a:r>
              <a:rPr lang="en-US" dirty="0" err="1" smtClean="0"/>
              <a:t>ProActive</a:t>
            </a:r>
            <a:r>
              <a:rPr lang="en-US" dirty="0" smtClean="0"/>
              <a:t> Cloud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228184" y="1700808"/>
            <a:ext cx="2051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E87224"/>
                </a:solidFill>
              </a:rPr>
              <a:t>Smooth integration </a:t>
            </a:r>
            <a:br>
              <a:rPr lang="en-US" dirty="0" smtClean="0">
                <a:solidFill>
                  <a:srgbClr val="E87224"/>
                </a:solidFill>
              </a:rPr>
            </a:br>
            <a:r>
              <a:rPr lang="en-US" dirty="0" smtClean="0">
                <a:solidFill>
                  <a:srgbClr val="E87224"/>
                </a:solidFill>
              </a:rPr>
              <a:t>of your codes!</a:t>
            </a:r>
            <a:endParaRPr lang="en-US" dirty="0">
              <a:solidFill>
                <a:srgbClr val="E87224"/>
              </a:solidFill>
            </a:endParaRPr>
          </a:p>
        </p:txBody>
      </p:sp>
      <p:sp>
        <p:nvSpPr>
          <p:cNvPr id="43" name="Cube 42"/>
          <p:cNvSpPr/>
          <p:nvPr/>
        </p:nvSpPr>
        <p:spPr>
          <a:xfrm>
            <a:off x="4248150" y="1484784"/>
            <a:ext cx="1403970" cy="1224135"/>
          </a:xfrm>
          <a:prstGeom prst="cube">
            <a:avLst>
              <a:gd name="adj" fmla="val 115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en-US" sz="1600" dirty="0" smtClean="0">
              <a:solidFill>
                <a:srgbClr val="1C2F6B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600" dirty="0" smtClean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Any</a:t>
            </a:r>
          </a:p>
          <a:p>
            <a:pPr algn="ctr"/>
            <a:r>
              <a:rPr lang="en-US" sz="1600" dirty="0" smtClean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application</a:t>
            </a:r>
          </a:p>
        </p:txBody>
      </p:sp>
      <p:sp>
        <p:nvSpPr>
          <p:cNvPr id="44" name="Flowchart: Document 43"/>
          <p:cNvSpPr/>
          <p:nvPr/>
        </p:nvSpPr>
        <p:spPr>
          <a:xfrm>
            <a:off x="6389712" y="4144406"/>
            <a:ext cx="990600" cy="783883"/>
          </a:xfrm>
          <a:prstGeom prst="flowChart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Application</a:t>
            </a:r>
          </a:p>
          <a:p>
            <a:pPr algn="ctr"/>
            <a:r>
              <a:rPr lang="en-US" sz="1200" dirty="0" smtClean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Instance</a:t>
            </a:r>
            <a:endParaRPr lang="en-US" sz="1200" dirty="0">
              <a:solidFill>
                <a:srgbClr val="1C2F6B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CE031D-E066-475B-B7F5-C5517245EF1A}" type="slidenum">
              <a:rPr lang="fr-BE"/>
              <a:pPr>
                <a:defRPr/>
              </a:pPr>
              <a:t>92</a:t>
            </a:fld>
            <a:endParaRPr lang="fr-BE"/>
          </a:p>
        </p:txBody>
      </p:sp>
      <p:sp>
        <p:nvSpPr>
          <p:cNvPr id="465922" name="Rectangle 2"/>
          <p:cNvSpPr>
            <a:spLocks noGrp="1"/>
          </p:cNvSpPr>
          <p:nvPr>
            <p:ph type="ctrTitle" idx="4294967295"/>
          </p:nvPr>
        </p:nvSpPr>
        <p:spPr>
          <a:xfrm>
            <a:off x="0" y="3035300"/>
            <a:ext cx="8763000" cy="1143000"/>
          </a:xfrm>
        </p:spPr>
        <p:txBody>
          <a:bodyPr/>
          <a:lstStyle/>
          <a:p>
            <a:pPr algn="ctr" eaLnBrk="1" hangingPunct="1"/>
            <a:r>
              <a:rPr lang="en-US" sz="6000" smtClean="0">
                <a:solidFill>
                  <a:schemeClr val="bg1"/>
                </a:solidFill>
              </a:rPr>
              <a:t>Conclusion</a:t>
            </a:r>
            <a:endParaRPr lang="en-US" sz="4400" i="1" smtClean="0">
              <a:solidFill>
                <a:schemeClr val="bg1"/>
              </a:solidFill>
            </a:endParaRPr>
          </a:p>
        </p:txBody>
      </p:sp>
      <p:sp>
        <p:nvSpPr>
          <p:cNvPr id="465923" name="Espace réservé du numéro de diapositive 5"/>
          <p:cNvSpPr txBox="1">
            <a:spLocks noGrp="1"/>
          </p:cNvSpPr>
          <p:nvPr/>
        </p:nvSpPr>
        <p:spPr bwMode="auto">
          <a:xfrm>
            <a:off x="8286750" y="6538913"/>
            <a:ext cx="796925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3CC5232-2C82-49B6-B147-9D5B888F0F42}" type="slidenum">
              <a:rPr lang="fr-FR" sz="12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92</a:t>
            </a:fld>
            <a:endParaRPr lang="fr-F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fr-FR" dirty="0"/>
          </a:p>
        </p:txBody>
      </p:sp>
      <p:pic>
        <p:nvPicPr>
          <p:cNvPr id="5" name="Image 4" descr="box_resourcing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29520" y="1054686"/>
            <a:ext cx="1570308" cy="2160000"/>
          </a:xfrm>
          <a:prstGeom prst="rect">
            <a:avLst/>
          </a:prstGeom>
        </p:spPr>
      </p:pic>
      <p:pic>
        <p:nvPicPr>
          <p:cNvPr id="6" name="Image 5" descr="Boite-programm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1071546"/>
            <a:ext cx="1575381" cy="2160000"/>
          </a:xfrm>
          <a:prstGeom prst="rect">
            <a:avLst/>
          </a:prstGeom>
        </p:spPr>
      </p:pic>
      <p:pic>
        <p:nvPicPr>
          <p:cNvPr id="7" name="Image 6" descr="Boite-schedul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71" y="1071546"/>
            <a:ext cx="1575380" cy="2160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004" y="1066488"/>
            <a:ext cx="3159988" cy="648000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3786182" y="3214686"/>
            <a:ext cx="14285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3399"/>
                </a:solidFill>
              </a:rPr>
              <a:t>Java Parallel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3399"/>
                </a:solidFill>
              </a:rPr>
              <a:t>Toolkit</a:t>
            </a:r>
            <a:endParaRPr lang="fr-FR" sz="1600" b="1" dirty="0">
              <a:solidFill>
                <a:srgbClr val="003399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660879" y="3214686"/>
            <a:ext cx="1625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3399"/>
                </a:solidFill>
              </a:rPr>
              <a:t>Multi-Platform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3399"/>
                </a:solidFill>
              </a:rPr>
              <a:t>Job Scheduler</a:t>
            </a:r>
            <a:endParaRPr lang="fr-FR" sz="1600" b="1" dirty="0" smtClean="0">
              <a:solidFill>
                <a:srgbClr val="003399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750973" y="3214686"/>
            <a:ext cx="1152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 smtClean="0">
                <a:solidFill>
                  <a:srgbClr val="003399"/>
                </a:solidFill>
              </a:rPr>
              <a:t>Resource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 smtClean="0">
                <a:solidFill>
                  <a:srgbClr val="003399"/>
                </a:solidFill>
              </a:rPr>
              <a:t>Manager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-182894" y="1755536"/>
            <a:ext cx="390523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US" sz="2000" b="1" u="sng" dirty="0" smtClean="0">
                <a:solidFill>
                  <a:srgbClr val="003399"/>
                </a:solidFill>
              </a:rPr>
              <a:t>Flexibility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3399"/>
                </a:solidFill>
              </a:rPr>
              <a:t>   Clutch Power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US" sz="2000" b="1" u="sng" dirty="0" smtClean="0">
                <a:solidFill>
                  <a:srgbClr val="003399"/>
                </a:solidFill>
              </a:rPr>
              <a:t>Portability</a:t>
            </a:r>
            <a:r>
              <a:rPr lang="en-US" sz="2000" b="1" u="sng" dirty="0">
                <a:solidFill>
                  <a:srgbClr val="003399"/>
                </a:solidFill>
              </a:rPr>
              <a:t>:</a:t>
            </a:r>
            <a:r>
              <a:rPr lang="en-US" sz="2000" b="1" dirty="0">
                <a:solidFill>
                  <a:srgbClr val="003399"/>
                </a:solidFill>
              </a:rPr>
              <a:t> </a:t>
            </a:r>
            <a:endParaRPr lang="en-US" sz="2000" b="1" dirty="0" smtClean="0">
              <a:solidFill>
                <a:srgbClr val="003399"/>
              </a:solidFill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3399"/>
                </a:solidFill>
              </a:rPr>
              <a:t>   Windows</a:t>
            </a:r>
            <a:r>
              <a:rPr lang="en-US" sz="2000" b="1" dirty="0">
                <a:solidFill>
                  <a:srgbClr val="003399"/>
                </a:solidFill>
              </a:rPr>
              <a:t>, </a:t>
            </a:r>
            <a:r>
              <a:rPr lang="en-US" sz="2000" b="1" dirty="0" smtClean="0">
                <a:solidFill>
                  <a:srgbClr val="003399"/>
                </a:solidFill>
              </a:rPr>
              <a:t>Linux, Mac</a:t>
            </a:r>
            <a:endParaRPr lang="en-US" sz="2000" b="1" dirty="0">
              <a:solidFill>
                <a:srgbClr val="003399"/>
              </a:solidFill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US" sz="2000" b="1" u="sng" dirty="0">
                <a:solidFill>
                  <a:srgbClr val="003399"/>
                </a:solidFill>
              </a:rPr>
              <a:t>Versatility:</a:t>
            </a:r>
            <a:r>
              <a:rPr lang="en-US" sz="2000" b="1" dirty="0">
                <a:solidFill>
                  <a:srgbClr val="003399"/>
                </a:solidFill>
              </a:rPr>
              <a:t> </a:t>
            </a:r>
            <a:endParaRPr lang="en-US" sz="2000" b="1" dirty="0" smtClean="0">
              <a:solidFill>
                <a:srgbClr val="003399"/>
              </a:solidFill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3399"/>
                </a:solidFill>
              </a:rPr>
              <a:t> </a:t>
            </a:r>
            <a:r>
              <a:rPr lang="en-US" sz="2000" b="1" dirty="0" smtClean="0">
                <a:solidFill>
                  <a:srgbClr val="003399"/>
                </a:solidFill>
              </a:rPr>
              <a:t>  Desktops</a:t>
            </a:r>
            <a:r>
              <a:rPr lang="en-US" sz="2000" b="1" dirty="0">
                <a:solidFill>
                  <a:srgbClr val="003399"/>
                </a:solidFill>
              </a:rPr>
              <a:t>, </a:t>
            </a:r>
            <a:r>
              <a:rPr lang="en-US" sz="2000" b="1" dirty="0" smtClean="0">
                <a:solidFill>
                  <a:srgbClr val="003399"/>
                </a:solidFill>
              </a:rPr>
              <a:t>Grids, Clouds</a:t>
            </a:r>
            <a:endParaRPr lang="fr-FR" sz="2000" b="1" dirty="0" smtClean="0">
              <a:solidFill>
                <a:srgbClr val="003399"/>
              </a:solidFill>
            </a:endParaRPr>
          </a:p>
        </p:txBody>
      </p:sp>
      <p:sp>
        <p:nvSpPr>
          <p:cNvPr id="22" name="Rounded Rectangle 6"/>
          <p:cNvSpPr/>
          <p:nvPr/>
        </p:nvSpPr>
        <p:spPr>
          <a:xfrm>
            <a:off x="798226" y="3795245"/>
            <a:ext cx="3263118" cy="64294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2"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FF"/>
                </a:solidFill>
              </a:rPr>
              <a:t>Free Professional </a:t>
            </a:r>
          </a:p>
          <a:p>
            <a:pPr marL="85725" lvl="2"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FF"/>
                </a:solidFill>
              </a:rPr>
              <a:t>Open Source Software</a:t>
            </a:r>
          </a:p>
        </p:txBody>
      </p:sp>
      <p:sp>
        <p:nvSpPr>
          <p:cNvPr id="23" name="TextBox 7"/>
          <p:cNvSpPr txBox="1"/>
          <p:nvPr/>
        </p:nvSpPr>
        <p:spPr>
          <a:xfrm>
            <a:off x="-2835624" y="3177722"/>
            <a:ext cx="3429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2"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FF"/>
                </a:solidFill>
              </a:rPr>
              <a:t>Free Professional </a:t>
            </a:r>
          </a:p>
          <a:p>
            <a:pPr marL="85725" lvl="2"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FF"/>
                </a:solidFill>
              </a:rPr>
              <a:t>Open Source Software</a:t>
            </a:r>
          </a:p>
        </p:txBody>
      </p:sp>
      <p:pic>
        <p:nvPicPr>
          <p:cNvPr id="25" name="Picture 4" descr="download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61931" y="3728856"/>
            <a:ext cx="784598" cy="777834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5109216" y="3838022"/>
            <a:ext cx="3322275" cy="55399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dirty="0" smtClean="0">
                <a:solidFill>
                  <a:srgbClr val="FFFFFF"/>
                </a:solidFill>
              </a:rPr>
              <a:t>ProActive.inria.fr</a:t>
            </a:r>
            <a:endParaRPr lang="fr-FR" sz="3000" dirty="0">
              <a:solidFill>
                <a:srgbClr val="FFFFFF"/>
              </a:solidFill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92826" y="4936037"/>
            <a:ext cx="8229600" cy="1157259"/>
          </a:xfrm>
          <a:prstGeom prst="rect">
            <a:avLst/>
          </a:prstGeom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u="sng" dirty="0" smtClean="0">
                <a:solidFill>
                  <a:srgbClr val="003399"/>
                </a:solidFill>
              </a:rPr>
              <a:t>Multi-Core:</a:t>
            </a:r>
            <a:r>
              <a:rPr lang="en-US" sz="2400" b="1" dirty="0" smtClean="0">
                <a:solidFill>
                  <a:srgbClr val="003399"/>
                </a:solidFill>
              </a:rPr>
              <a:t> No sharing Parallel Programming Model</a:t>
            </a:r>
            <a:endParaRPr lang="en-US" sz="2400" b="1" u="sng" dirty="0" smtClean="0">
              <a:solidFill>
                <a:srgbClr val="003399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u="sng" dirty="0" smtClean="0">
                <a:solidFill>
                  <a:srgbClr val="003399"/>
                </a:solidFill>
              </a:rPr>
              <a:t>Cloud:</a:t>
            </a:r>
            <a:r>
              <a:rPr lang="en-US" sz="2400" b="1" dirty="0" smtClean="0">
                <a:solidFill>
                  <a:srgbClr val="003399"/>
                </a:solidFill>
              </a:rPr>
              <a:t> Smooth transition needed: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3399"/>
                </a:solidFill>
              </a:rPr>
              <a:t>Consolidation + Interoperability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8" grpId="0"/>
      <p:bldP spid="22" grpId="0" animBg="1"/>
      <p:bldP spid="23" grpId="0"/>
      <p:bldP spid="26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>
                <a:solidFill>
                  <a:prstClr val="black">
                    <a:tint val="75000"/>
                  </a:prstClr>
                </a:solidFill>
              </a:rPr>
              <a:t> </a:t>
            </a:r>
            <a:fld id="{94213EC0-6F82-43C6-8790-6FB7BEC1EBAA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26/04/2011</a:t>
            </a:fld>
            <a:r>
              <a:rPr>
                <a:solidFill>
                  <a:prstClr val="black">
                    <a:tint val="75000"/>
                  </a:prstClr>
                </a:solidFill>
              </a:rPr>
              <a:t>   </a:t>
            </a:r>
            <a:fld id="{EEF960FE-D02C-4FAA-BC8D-A39A5DFE3FC8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94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Imag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9796" y="141511"/>
            <a:ext cx="31607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ProActive-Cloud-Port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312" y="2997941"/>
            <a:ext cx="3167746" cy="1834141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 l="18152" t="12840" r="6599" b="10558"/>
          <a:stretch>
            <a:fillRect/>
          </a:stretch>
        </p:blipFill>
        <p:spPr bwMode="auto">
          <a:xfrm>
            <a:off x="87088" y="4859732"/>
            <a:ext cx="3145969" cy="2001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 l="26905" t="52286" r="14524" b="11333"/>
          <a:stretch>
            <a:fillRect/>
          </a:stretch>
        </p:blipFill>
        <p:spPr bwMode="auto">
          <a:xfrm>
            <a:off x="3407219" y="5257800"/>
            <a:ext cx="5355771" cy="158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 l="19405" t="22087" r="40787" b="35992"/>
          <a:stretch>
            <a:fillRect/>
          </a:stretch>
        </p:blipFill>
        <p:spPr bwMode="auto">
          <a:xfrm>
            <a:off x="141512" y="936186"/>
            <a:ext cx="2993574" cy="19703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ctangle 12"/>
          <p:cNvSpPr/>
          <p:nvPr/>
        </p:nvSpPr>
        <p:spPr>
          <a:xfrm>
            <a:off x="3506983" y="4801001"/>
            <a:ext cx="4368119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Physical and Virtual Machines Management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16084" y="3173035"/>
            <a:ext cx="4572000" cy="67710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Portal, Multi-Application &amp; Multi-Tenant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Enterprise Orchestration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26962" y="1289796"/>
            <a:ext cx="4561124" cy="9541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Workflow Execution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Studio Editor and Visualization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white"/>
                </a:solidFill>
              </a:rPr>
              <a:t>Parallel Programming in Java</a:t>
            </a:r>
            <a:endParaRPr lang="fr-FR" sz="2000" dirty="0" smtClean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Conclusion</a:t>
            </a:r>
            <a:endParaRPr lang="fr-FR" smtClean="0"/>
          </a:p>
        </p:txBody>
      </p:sp>
      <p:sp>
        <p:nvSpPr>
          <p:cNvPr id="22" name="Rounded Rectangle 6"/>
          <p:cNvSpPr/>
          <p:nvPr/>
        </p:nvSpPr>
        <p:spPr>
          <a:xfrm>
            <a:off x="5680931" y="1166857"/>
            <a:ext cx="3263118" cy="64294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5725" lvl="2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Free Professional </a:t>
            </a:r>
          </a:p>
          <a:p>
            <a:pPr marL="85725" lvl="2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Open Source Software</a:t>
            </a:r>
          </a:p>
        </p:txBody>
      </p:sp>
      <p:pic>
        <p:nvPicPr>
          <p:cNvPr id="17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3009" y="2212850"/>
            <a:ext cx="1484313" cy="5667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576962" name="Picture 2"/>
          <p:cNvPicPr>
            <a:picLocks noChangeAspect="1" noChangeArrowheads="1"/>
          </p:cNvPicPr>
          <p:nvPr/>
        </p:nvPicPr>
        <p:blipFill>
          <a:blip r:embed="rId3" cstate="print"/>
          <a:srcRect l="8572" r="9058"/>
          <a:stretch>
            <a:fillRect/>
          </a:stretch>
        </p:blipFill>
        <p:spPr bwMode="auto">
          <a:xfrm>
            <a:off x="76197" y="908977"/>
            <a:ext cx="5312232" cy="341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ZoneTexte 17"/>
          <p:cNvSpPr txBox="1">
            <a:spLocks noChangeArrowheads="1"/>
          </p:cNvSpPr>
          <p:nvPr/>
        </p:nvSpPr>
        <p:spPr bwMode="auto">
          <a:xfrm>
            <a:off x="3213100" y="5065455"/>
            <a:ext cx="5791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US" sz="2000" b="1" u="sng" dirty="0" smtClean="0">
                <a:solidFill>
                  <a:srgbClr val="003399"/>
                </a:solidFill>
              </a:rPr>
              <a:t>Infrastructure Management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3399"/>
                </a:solidFill>
              </a:rPr>
              <a:t>   Dynamic (Local, Remote, Public Cloud)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US" sz="2000" b="1" u="sng" dirty="0" smtClean="0">
                <a:solidFill>
                  <a:srgbClr val="003399"/>
                </a:solidFill>
              </a:rPr>
              <a:t>Application Acceleration: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3399"/>
                </a:solidFill>
              </a:rPr>
              <a:t>   APIs: Java, C++, Script, WS REST full </a:t>
            </a:r>
          </a:p>
        </p:txBody>
      </p:sp>
      <p:sp>
        <p:nvSpPr>
          <p:cNvPr id="8" name="ZoneTexte 17"/>
          <p:cNvSpPr txBox="1">
            <a:spLocks noChangeArrowheads="1"/>
          </p:cNvSpPr>
          <p:nvPr/>
        </p:nvSpPr>
        <p:spPr bwMode="auto">
          <a:xfrm>
            <a:off x="-165100" y="5011738"/>
            <a:ext cx="3835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US" sz="2000" b="1" u="sng" dirty="0">
                <a:solidFill>
                  <a:srgbClr val="003399"/>
                </a:solidFill>
              </a:rPr>
              <a:t>Portability:</a:t>
            </a:r>
            <a:r>
              <a:rPr lang="en-US" sz="2000" b="1" dirty="0">
                <a:solidFill>
                  <a:srgbClr val="003399"/>
                </a:solidFill>
              </a:rPr>
              <a:t>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3399"/>
                </a:solidFill>
              </a:rPr>
              <a:t>   Windows, Linux, Mac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US" sz="2000" b="1" u="sng" dirty="0">
                <a:solidFill>
                  <a:srgbClr val="003399"/>
                </a:solidFill>
              </a:rPr>
              <a:t>Versatility:</a:t>
            </a:r>
            <a:r>
              <a:rPr lang="en-US" sz="2000" b="1" dirty="0">
                <a:solidFill>
                  <a:srgbClr val="003399"/>
                </a:solidFill>
              </a:rPr>
              <a:t>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3399"/>
                </a:solidFill>
              </a:rPr>
              <a:t>   Desktops, Grids, Clouds</a:t>
            </a:r>
            <a:endParaRPr lang="fr-FR" sz="2000" b="1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Industrial (1750) &amp; Cloud Revolution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Compared</a:t>
            </a:r>
            <a:endParaRPr lang="fr-FR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93916" y="1284500"/>
          <a:ext cx="8371112" cy="414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062"/>
                <a:gridCol w="3428370"/>
                <a:gridCol w="2986680"/>
              </a:tblGrid>
              <a:tr h="689919"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noProof="0" dirty="0" smtClean="0"/>
                        <a:t>Industrial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noProof="0" dirty="0" smtClean="0"/>
                        <a:t>Revolution</a:t>
                      </a:r>
                      <a:endParaRPr lang="en-US" sz="1800" noProof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Cloud</a:t>
                      </a:r>
                      <a:endParaRPr lang="en-US" baseline="0" noProof="0" dirty="0" smtClean="0"/>
                    </a:p>
                    <a:p>
                      <a:pPr algn="ctr"/>
                      <a:r>
                        <a:rPr lang="en-US" baseline="0" noProof="0" dirty="0" smtClean="0"/>
                        <a:t>Revolution</a:t>
                      </a:r>
                      <a:endParaRPr lang="en-US" noProof="0" dirty="0"/>
                    </a:p>
                  </a:txBody>
                  <a:tcPr/>
                </a:tc>
              </a:tr>
              <a:tr h="985598">
                <a:tc>
                  <a:txBody>
                    <a:bodyPr/>
                    <a:lstStyle/>
                    <a:p>
                      <a:r>
                        <a:rPr lang="en-US" sz="18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Concept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noProof="0" dirty="0" smtClean="0"/>
                        <a:t>Mechanization and centralization of manufacturing activities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Computing as a Utility</a:t>
                      </a:r>
                    </a:p>
                    <a:p>
                      <a:r>
                        <a:rPr lang="en-US" noProof="0" dirty="0" smtClean="0"/>
                        <a:t>Centralization of Data Center,</a:t>
                      </a:r>
                    </a:p>
                    <a:p>
                      <a:r>
                        <a:rPr lang="en-US" baseline="0" noProof="0" dirty="0" smtClean="0"/>
                        <a:t>Automation</a:t>
                      </a:r>
                      <a:endParaRPr lang="en-US" noProof="0" dirty="0"/>
                    </a:p>
                  </a:txBody>
                  <a:tcPr/>
                </a:tc>
              </a:tr>
              <a:tr h="1281278">
                <a:tc>
                  <a:txBody>
                    <a:bodyPr/>
                    <a:lstStyle/>
                    <a:p>
                      <a:r>
                        <a:rPr lang="en-US" sz="1800" b="1" noProof="0" dirty="0" smtClean="0"/>
                        <a:t>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Supporting</a:t>
                      </a:r>
                      <a:r>
                        <a:rPr lang="en-US" baseline="0" noProof="0" dirty="0" smtClean="0"/>
                        <a:t> new </a:t>
                      </a:r>
                      <a:r>
                        <a:rPr lang="en-US" baseline="0" noProof="0" dirty="0" err="1" smtClean="0"/>
                        <a:t>technos</a:t>
                      </a:r>
                      <a:endParaRPr lang="en-US" baseline="0" noProof="0" dirty="0" smtClean="0"/>
                    </a:p>
                    <a:p>
                      <a:r>
                        <a:rPr lang="en-US" baseline="0" noProof="0" dirty="0" smtClean="0"/>
                        <a:t>(Mechanic, Tool Machines, etc.)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Distributed Computing</a:t>
                      </a:r>
                    </a:p>
                    <a:p>
                      <a:r>
                        <a:rPr lang="en-US" noProof="0" dirty="0" smtClean="0"/>
                        <a:t>Virtualization</a:t>
                      </a:r>
                    </a:p>
                    <a:p>
                      <a:r>
                        <a:rPr lang="en-US" noProof="0" dirty="0" smtClean="0"/>
                        <a:t>Multi-Cores</a:t>
                      </a:r>
                    </a:p>
                    <a:p>
                      <a:r>
                        <a:rPr lang="en-US" noProof="0" dirty="0" smtClean="0"/>
                        <a:t>Network</a:t>
                      </a:r>
                      <a:endParaRPr lang="en-US" noProof="0" dirty="0"/>
                    </a:p>
                  </a:txBody>
                  <a:tcPr/>
                </a:tc>
              </a:tr>
              <a:tr h="689919">
                <a:tc>
                  <a:txBody>
                    <a:bodyPr/>
                    <a:lstStyle/>
                    <a:p>
                      <a:r>
                        <a:rPr lang="en-US" sz="1800" b="1" noProof="0" dirty="0" smtClean="0"/>
                        <a:t>Socio Economical Factors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Large new demand was ready to use the new offer.</a:t>
                      </a:r>
                    </a:p>
                    <a:p>
                      <a:r>
                        <a:rPr lang="en-US" noProof="0" dirty="0" smtClean="0"/>
                        <a:t>(A change </a:t>
                      </a:r>
                      <a:r>
                        <a:rPr lang="en-US" sz="1800" dirty="0" smtClean="0"/>
                        <a:t>in business attitude &amp; organization</a:t>
                      </a:r>
                      <a:r>
                        <a:rPr lang="en-US" noProof="0" dirty="0" smtClean="0"/>
                        <a:t>)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IT Cost Reduction Pressure</a:t>
                      </a:r>
                    </a:p>
                    <a:p>
                      <a:r>
                        <a:rPr lang="en-US" noProof="0" dirty="0" smtClean="0"/>
                        <a:t>CIO Nightmare</a:t>
                      </a:r>
                    </a:p>
                    <a:p>
                      <a:r>
                        <a:rPr lang="en-US" noProof="0" dirty="0" smtClean="0"/>
                        <a:t>CEO Out-of-</a:t>
                      </a:r>
                      <a:r>
                        <a:rPr lang="en-US" noProof="0" dirty="0" err="1" smtClean="0"/>
                        <a:t>Data</a:t>
                      </a:r>
                      <a:r>
                        <a:rPr lang="en-US" baseline="0" noProof="0" dirty="0" err="1" smtClean="0"/>
                        <a:t>Center</a:t>
                      </a:r>
                      <a:r>
                        <a:rPr lang="en-US" baseline="0" noProof="0" dirty="0" smtClean="0"/>
                        <a:t> </a:t>
                      </a:r>
                      <a:r>
                        <a:rPr lang="en-US" baseline="0" noProof="0" dirty="0" err="1" smtClean="0"/>
                        <a:t>CapEx</a:t>
                      </a:r>
                      <a:endParaRPr lang="en-US" noProof="0" dirty="0" smtClean="0"/>
                    </a:p>
                    <a:p>
                      <a:endParaRPr lang="en-US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96</a:t>
            </a:fld>
            <a:endParaRPr lang="fr-BE" dirty="0">
              <a:solidFill>
                <a:prstClr val="white"/>
              </a:solidFill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4996544" y="5823855"/>
            <a:ext cx="3984170" cy="794657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r>
              <a:rPr lang="en-US" sz="1200" dirty="0" smtClean="0">
                <a:solidFill>
                  <a:prstClr val="black"/>
                </a:solidFill>
              </a:rPr>
              <a:t>Sources &amp; Inspiration: Simon </a:t>
            </a:r>
            <a:r>
              <a:rPr lang="en-US" sz="1200" dirty="0" err="1" smtClean="0">
                <a:solidFill>
                  <a:prstClr val="black"/>
                </a:solidFill>
              </a:rPr>
              <a:t>Wardley</a:t>
            </a:r>
            <a:r>
              <a:rPr lang="en-US" sz="1200" dirty="0" smtClean="0">
                <a:solidFill>
                  <a:prstClr val="black"/>
                </a:solidFill>
              </a:rPr>
              <a:t> (CSC) </a:t>
            </a:r>
            <a:r>
              <a:rPr lang="fr-FR" sz="1200" dirty="0" smtClean="0">
                <a:solidFill>
                  <a:prstClr val="black"/>
                </a:solidFill>
              </a:rPr>
              <a:t>Scott Stewart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endParaRPr lang="fr-BE" sz="12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97513" y="5638803"/>
            <a:ext cx="5844357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/>
              <a:buChar char="è"/>
            </a:pPr>
            <a:r>
              <a:rPr lang="en-US" sz="2000" dirty="0" smtClean="0">
                <a:solidFill>
                  <a:prstClr val="white"/>
                </a:solidFill>
                <a:sym typeface="Wingdings" pitchFamily="2" charset="2"/>
              </a:rPr>
              <a:t>All elements converge for a strong Cloud Revolution</a:t>
            </a:r>
            <a:endParaRPr lang="fr-FR" sz="20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4983163"/>
          </a:xfrm>
        </p:spPr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7200" dirty="0" smtClean="0">
                <a:solidFill>
                  <a:srgbClr val="000099"/>
                </a:solidFill>
              </a:rPr>
              <a:t>http://proactive.inria.fr</a:t>
            </a:r>
            <a:endParaRPr lang="fr-FR" sz="7200" dirty="0">
              <a:solidFill>
                <a:srgbClr val="00009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7EFC21-854A-4EBD-968F-CF279B9390F5}" type="slidenum">
              <a:rPr lang="fr-BE" smtClean="0">
                <a:solidFill>
                  <a:prstClr val="white"/>
                </a:solidFill>
              </a:rPr>
              <a:pPr>
                <a:defRPr/>
              </a:pPr>
              <a:t>97</a:t>
            </a:fld>
            <a:endParaRPr lang="fr-BE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 idx="4294967295"/>
          </p:nvPr>
        </p:nvSpPr>
        <p:spPr>
          <a:xfrm>
            <a:off x="805586" y="4330474"/>
            <a:ext cx="8229600" cy="785812"/>
          </a:xfrm>
        </p:spPr>
        <p:txBody>
          <a:bodyPr/>
          <a:lstStyle/>
          <a:p>
            <a:pPr eaLnBrk="1" hangingPunct="1"/>
            <a:r>
              <a:rPr lang="en-US" sz="4400" dirty="0" smtClean="0">
                <a:solidFill>
                  <a:schemeClr val="bg1"/>
                </a:solidFill>
                <a:cs typeface="Arial" charset="0"/>
              </a:rPr>
              <a:t>Thank you for your attention!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pla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empla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0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1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6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0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33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42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44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5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ActiveEon Presentation - templa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_ActiveEon Presentation - templa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8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0_Templa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1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_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2_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_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3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14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3_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4_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44749</TotalTime>
  <Words>2519</Words>
  <Application>Microsoft Office PowerPoint</Application>
  <PresentationFormat>On-screen Show (4:3)</PresentationFormat>
  <Paragraphs>784</Paragraphs>
  <Slides>98</Slides>
  <Notes>59</Notes>
  <HiddenSlides>0</HiddenSlides>
  <MMClips>0</MMClips>
  <ScaleCrop>false</ScaleCrop>
  <HeadingPairs>
    <vt:vector size="6" baseType="variant">
      <vt:variant>
        <vt:lpstr>Theme</vt:lpstr>
      </vt:variant>
      <vt:variant>
        <vt:i4>29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98</vt:i4>
      </vt:variant>
    </vt:vector>
  </HeadingPairs>
  <TitlesOfParts>
    <vt:vector size="127" baseType="lpstr">
      <vt:lpstr>Template</vt:lpstr>
      <vt:lpstr>1_Template</vt:lpstr>
      <vt:lpstr>3_Template</vt:lpstr>
      <vt:lpstr>6_Template</vt:lpstr>
      <vt:lpstr>40_Template</vt:lpstr>
      <vt:lpstr>41_Template</vt:lpstr>
      <vt:lpstr>36_Template</vt:lpstr>
      <vt:lpstr>7_Template</vt:lpstr>
      <vt:lpstr>9_Template</vt:lpstr>
      <vt:lpstr>30_Template</vt:lpstr>
      <vt:lpstr>33_Template</vt:lpstr>
      <vt:lpstr>42_Template</vt:lpstr>
      <vt:lpstr>44_Template</vt:lpstr>
      <vt:lpstr>5_Template</vt:lpstr>
      <vt:lpstr>ActiveEon Presentation - template</vt:lpstr>
      <vt:lpstr>Conception personnalisée</vt:lpstr>
      <vt:lpstr>1_ActiveEon Presentation - template</vt:lpstr>
      <vt:lpstr>1_Office Theme</vt:lpstr>
      <vt:lpstr>8_Template</vt:lpstr>
      <vt:lpstr>2_Template</vt:lpstr>
      <vt:lpstr>10_Template</vt:lpstr>
      <vt:lpstr>11_Template</vt:lpstr>
      <vt:lpstr>1_Conception personnalisée</vt:lpstr>
      <vt:lpstr>12_Template</vt:lpstr>
      <vt:lpstr>2_Conception personnalisée</vt:lpstr>
      <vt:lpstr>13_Template</vt:lpstr>
      <vt:lpstr>14_Template</vt:lpstr>
      <vt:lpstr>3_Conception personnalisée</vt:lpstr>
      <vt:lpstr>4_Conception personnalisée</vt:lpstr>
      <vt:lpstr>Slide 1</vt:lpstr>
      <vt:lpstr>Slide 2</vt:lpstr>
      <vt:lpstr>INRIA OASIS Team Composition (35)</vt:lpstr>
      <vt:lpstr>OASIS Team &amp; INRIA</vt:lpstr>
      <vt:lpstr>Startup Company Born of INRIA</vt:lpstr>
      <vt:lpstr>ActiveEon Overview</vt:lpstr>
      <vt:lpstr>Multi-Core Push</vt:lpstr>
      <vt:lpstr>Symetrical Multi-Core: 8-ways Niagara II</vt:lpstr>
      <vt:lpstr>Off The Shelf Multi-Cores, 3 GHz </vt:lpstr>
      <vt:lpstr>Multi-Cores  A Few Key Points</vt:lpstr>
      <vt:lpstr>Key Point:  Locality will more than ever be Fundamental</vt:lpstr>
      <vt:lpstr>Virtualization</vt:lpstr>
      <vt:lpstr>Virtualization</vt:lpstr>
      <vt:lpstr>Virtualization</vt:lpstr>
      <vt:lpstr>Virtualization</vt:lpstr>
      <vt:lpstr>What we Used to do as Syst. Admin.</vt:lpstr>
      <vt:lpstr>With Virtualization + Software Appliance</vt:lpstr>
      <vt:lpstr>ProActive Parallel Suite  </vt:lpstr>
      <vt:lpstr>ProActive Parallel Suite</vt:lpstr>
      <vt:lpstr>ProActive Parallel Suite</vt:lpstr>
      <vt:lpstr>ProActive Programming:   Active Objects   </vt:lpstr>
      <vt:lpstr>Slide 22</vt:lpstr>
      <vt:lpstr>Slide 23</vt:lpstr>
      <vt:lpstr>ProActive : Active objects</vt:lpstr>
      <vt:lpstr>Standard system at Runtime: No Sharing</vt:lpstr>
      <vt:lpstr>ASP: Asynchronous Sequential Processes</vt:lpstr>
      <vt:lpstr>Distributed Objects On Chip</vt:lpstr>
      <vt:lpstr>Distributed Objects On Chip, Boards, Clouds</vt:lpstr>
      <vt:lpstr>TYPED  ASYNCHRONOUS GROUPS</vt:lpstr>
      <vt:lpstr>Broadcast  and  Scatter</vt:lpstr>
      <vt:lpstr>Dynamic Dispatch Group</vt:lpstr>
      <vt:lpstr>Object-Oriented SPMD</vt:lpstr>
      <vt:lpstr>Key Point</vt:lpstr>
      <vt:lpstr>OO SPMD: Object-Oriented SPMD</vt:lpstr>
      <vt:lpstr>NAS Parallel Benchmarks</vt:lpstr>
      <vt:lpstr>Communication Intensive CG Kernel (Conjugate Gradient)</vt:lpstr>
      <vt:lpstr>Slide 37</vt:lpstr>
      <vt:lpstr>Scheduling and Workflow Orchestration</vt:lpstr>
      <vt:lpstr>  ProActive Scheduling  </vt:lpstr>
      <vt:lpstr>ProActive Scheduling</vt:lpstr>
      <vt:lpstr>ProActive Scheduling Big Picture</vt:lpstr>
      <vt:lpstr>ProActive Orchestration Portal</vt:lpstr>
      <vt:lpstr>ProActive Scheduling &amp; Orchestration</vt:lpstr>
      <vt:lpstr>Workflow Example : Picture Denoising </vt:lpstr>
      <vt:lpstr>Workflow Studio</vt:lpstr>
      <vt:lpstr>Studio Demonstration</vt:lpstr>
      <vt:lpstr>Heterogeneous Resource Management</vt:lpstr>
      <vt:lpstr>  ProActive Resourcing  </vt:lpstr>
      <vt:lpstr>ProActive Resourcing</vt:lpstr>
      <vt:lpstr>Resource Manager GUI</vt:lpstr>
      <vt:lpstr>Topology with the ProActive Resourcing</vt:lpstr>
      <vt:lpstr>Private, Public &amp; Hybrid Clouds</vt:lpstr>
      <vt:lpstr>ProActive: Security for your  Enterprise Cloud platform</vt:lpstr>
      <vt:lpstr>Use Cases and Demonstration on a Production Platform</vt:lpstr>
      <vt:lpstr>The ProActive PACA Grid Platform (4)</vt:lpstr>
      <vt:lpstr>Use Case 1:  CPU + GPU Workflow </vt:lpstr>
      <vt:lpstr>Workflow ProActive for CPU and GPU</vt:lpstr>
      <vt:lpstr>Slide 58</vt:lpstr>
      <vt:lpstr>CPU + GPU ProActive Workflows</vt:lpstr>
      <vt:lpstr>Use Case 2: OMD2 Distributed Multi-Disciplinary Optimizations with Remote Visualization </vt:lpstr>
      <vt:lpstr>OMD2</vt:lpstr>
      <vt:lpstr>OMD2 :</vt:lpstr>
      <vt:lpstr>Distributed Workflow</vt:lpstr>
      <vt:lpstr>Coupling Mechanics, Aerodynamics … </vt:lpstr>
      <vt:lpstr>Slide 65</vt:lpstr>
      <vt:lpstr>Demonstration</vt:lpstr>
      <vt:lpstr>Engineering Optimizations: Renault UC</vt:lpstr>
      <vt:lpstr>Use Case 3: Map Reduce</vt:lpstr>
      <vt:lpstr>ProActive MapReduce (CO, SP2, Task 2.1)</vt:lpstr>
      <vt:lpstr>Workflow ProActive MapReduce</vt:lpstr>
      <vt:lpstr>Map Reduce Demo</vt:lpstr>
      <vt:lpstr>ProActive MapReduce vs. Hadoop+HDFS</vt:lpstr>
      <vt:lpstr>  Use Case 4:  BioTechs</vt:lpstr>
      <vt:lpstr>IPMC Use Case and Collaboration</vt:lpstr>
      <vt:lpstr>Benchmarks </vt:lpstr>
      <vt:lpstr>Use Case 5: Hydrodynamic  with  K-Epsilon and FineMarine </vt:lpstr>
      <vt:lpstr>Slide 77</vt:lpstr>
      <vt:lpstr>Slide 78</vt:lpstr>
      <vt:lpstr>Slide 79</vt:lpstr>
      <vt:lpstr>UC 6: Acceleration of Financial Valuations</vt:lpstr>
      <vt:lpstr>How Does it Work? Price-it Computing Distribution</vt:lpstr>
      <vt:lpstr>Accelerated Price-it Performances</vt:lpstr>
      <vt:lpstr>UC 7: IT SOA Analysis of Web Server Logs</vt:lpstr>
      <vt:lpstr>Parallel Services</vt:lpstr>
      <vt:lpstr>AGOS Platform Management</vt:lpstr>
      <vt:lpstr>   Integration with  Scilab and Matlab</vt:lpstr>
      <vt:lpstr>Integration with Scilab and Matlab</vt:lpstr>
      <vt:lpstr>Interface ProActive  Scilab</vt:lpstr>
      <vt:lpstr>Interface ProActive  Matlab</vt:lpstr>
      <vt:lpstr>Integration with Scilab and Matlab</vt:lpstr>
      <vt:lpstr>Integration with Applications</vt:lpstr>
      <vt:lpstr>Conclusion</vt:lpstr>
      <vt:lpstr>Conclusion</vt:lpstr>
      <vt:lpstr>Slide 94</vt:lpstr>
      <vt:lpstr>Conclusion</vt:lpstr>
      <vt:lpstr>Industrial (1750) &amp; Cloud Revolution Compared</vt:lpstr>
      <vt:lpstr>Slide 97</vt:lpstr>
      <vt:lpstr>Thank you for your attention!</vt:lpstr>
    </vt:vector>
  </TitlesOfParts>
  <Company>Activeeon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cdespoix</dc:creator>
  <cp:lastModifiedBy>dcaromel</cp:lastModifiedBy>
  <cp:revision>659</cp:revision>
  <dcterms:created xsi:type="dcterms:W3CDTF">2009-01-27T16:27:25Z</dcterms:created>
  <dcterms:modified xsi:type="dcterms:W3CDTF">2011-06-10T12:15:43Z</dcterms:modified>
</cp:coreProperties>
</file>