
<file path=[Content_Types].xml><?xml version="1.0" encoding="utf-8"?>
<Types xmlns="http://schemas.openxmlformats.org/package/2006/content-types">
  <Override PartName="/ppt/slideLayouts/slideLayout307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408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notesSlides/notesSlide16.xml" ContentType="application/vnd.openxmlformats-officedocument.presentationml.notesSlide+xml"/>
  <Override PartName="/ppt/slideMasters/slideMaster33.xml" ContentType="application/vnd.openxmlformats-officedocument.presentationml.slideMaster+xml"/>
  <Override PartName="/ppt/slideLayouts/slideLayout10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32.xml" ContentType="application/vnd.openxmlformats-officedocument.theme+xml"/>
  <Override PartName="/ppt/slideLayouts/slideLayout395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s/slide19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Masters/slideMaster49.xml" ContentType="application/vnd.openxmlformats-officedocument.presentationml.slideMaster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48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5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30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51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9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Masters/slideMaster46.xml" ContentType="application/vnd.openxmlformats-officedocument.presentationml.slideMaster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71.xml" ContentType="application/vnd.openxmlformats-officedocument.presentationml.slideLayout+xml"/>
  <Override PartName="/ppt/theme/theme45.xml" ContentType="application/vnd.openxmlformats-officedocument.theme+xml"/>
  <Override PartName="/ppt/slideLayouts/slideLayout216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525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5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6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35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9.xml" ContentType="application/vnd.openxmlformats-officedocument.theme+xml"/>
  <Override PartName="/ppt/slideLayouts/slideLayout465.xml" ContentType="application/vnd.openxmlformats-officedocument.presentationml.slide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257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Masters/slideMaster43.xml" ContentType="application/vnd.openxmlformats-officedocument.presentationml.slideMaster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82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42.xml" ContentType="application/vnd.openxmlformats-officedocument.theme+xml"/>
  <Override PartName="/ppt/slideLayouts/slideLayout519.xml" ContentType="application/vnd.openxmlformats-officedocument.presentationml.slideLayout+xml"/>
  <Override PartName="/ppt/slideLayouts/slideLayout566.xml" ContentType="application/vnd.openxmlformats-officedocument.presentationml.slideLayout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20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Masters/slideMaster37.xml" ContentType="application/vnd.openxmlformats-officedocument.presentationml.slideMaster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31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6.xml" ContentType="application/vnd.openxmlformats-officedocument.theme+xml"/>
  <Override PartName="/ppt/notesSlides/notesSlide23.xml" ContentType="application/vnd.openxmlformats-officedocument.presentationml.notesSlide+xml"/>
  <Override PartName="/ppt/slideMasters/slideMaster40.xml" ContentType="application/vnd.openxmlformats-officedocument.presentationml.slideMaster+xml"/>
  <Override PartName="/ppt/theme/theme14.xml" ContentType="application/vnd.openxmlformats-officedocument.theme+xml"/>
  <Override PartName="/ppt/slideLayouts/slideLayout440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63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541.xml" ContentType="application/vnd.openxmlformats-officedocument.presentationml.slideLayout+xml"/>
  <Default Extension="bin" ContentType="application/vnd.openxmlformats-officedocument.oleObject"/>
  <Override PartName="/ppt/slides/slide26.xml" ContentType="application/vnd.openxmlformats-officedocument.presentationml.slide+xml"/>
  <Override PartName="/ppt/slideLayouts/slideLayout47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56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Masters/slideMaster34.xml" ContentType="application/vnd.openxmlformats-officedocument.presentationml.slideMaster+xml"/>
  <Override PartName="/ppt/slides/slide51.xml" ContentType="application/vnd.openxmlformats-officedocument.presentationml.slide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349.xml" ContentType="application/vnd.openxmlformats-officedocument.presentationml.slideLayout+xml"/>
  <Override PartName="/ppt/theme/theme33.xml" ContentType="application/vnd.openxmlformats-officedocument.theme+xml"/>
  <Override PartName="/ppt/slideLayouts/slideLayout396.xml" ContentType="application/vnd.openxmlformats-officedocument.presentationml.slideLayout+xml"/>
  <Override PartName="/ppt/slideLayouts/slideLayout412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188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53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s/slide67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75.xml" ContentType="application/vnd.openxmlformats-officedocument.presentationml.slideLayout+xml"/>
  <Override PartName="/ppt/theme/theme49.xml" ContentType="application/vnd.openxmlformats-officedocument.theme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slideLayouts/slideLayout529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31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0.xml" ContentType="application/vnd.openxmlformats-officedocument.theme+xml"/>
  <Override PartName="/ppt/slideLayouts/slideLayout393.xml" ContentType="application/vnd.openxmlformats-officedocument.presentationml.slideLayout+xml"/>
  <Override PartName="/ppt/slideLayouts/slideLayout53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116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Masters/slideMaster47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Masters/slideMaster25.xml" ContentType="application/vnd.openxmlformats-officedocument.presentationml.slideMaster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72.xml" ContentType="application/vnd.openxmlformats-officedocument.presentationml.slideLayout+xml"/>
  <Override PartName="/ppt/theme/theme46.xml" ContentType="application/vnd.openxmlformats-officedocument.theme+xml"/>
  <Override PartName="/ppt/slides/slide20.xml" ContentType="application/vnd.openxmlformats-officedocument.presentationml.slide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548.xml" ContentType="application/vnd.openxmlformats-officedocument.presentationml.slideLayout+xml"/>
  <Override PartName="/ppt/theme/theme24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5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79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7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48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66.xml" ContentType="application/vnd.openxmlformats-officedocument.presentationml.slideLayout+xml"/>
  <Override PartName="/ppt/notesSlides/notesSlide27.xml" ContentType="application/vnd.openxmlformats-officedocument.presentationml.notesSlide+xml"/>
  <Override PartName="/ppt/slideMasters/slideMaster44.xml" ContentType="application/vnd.openxmlformats-officedocument.presentationml.slideMaster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9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Masters/slideMaster22.xml" ContentType="application/vnd.openxmlformats-officedocument.presentationml.slideMaster+xml"/>
  <Override PartName="/ppt/slideLayouts/slideLayout359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43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Masters/slideMaster38.xml" ContentType="application/vnd.openxmlformats-officedocument.presentationml.slideMaster+xml"/>
  <Override PartName="/ppt/slides/slide33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416.xml" ContentType="application/vnd.openxmlformats-officedocument.presentationml.slideLayout+xml"/>
  <Override PartName="/ppt/theme/theme37.xml" ContentType="application/vnd.openxmlformats-officedocument.theme+xml"/>
  <Override PartName="/ppt/slideLayouts/slideLayout463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Masters/slideMaster41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40.xml" ContentType="application/vnd.openxmlformats-officedocument.theme+xml"/>
  <Override PartName="/ppt/slideLayouts/slideLayout517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s/slide49.xml" ContentType="application/vnd.openxmlformats-officedocument.presentationml.slide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slideMasters/slideMaster35.xml" ContentType="application/vnd.openxmlformats-officedocument.presentationml.slideMaster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34.xml" ContentType="application/vnd.openxmlformats-officedocument.theme+xml"/>
  <Override PartName="/ppt/slideLayouts/slideLayout397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s/slide68.xml" ContentType="application/vnd.openxmlformats-officedocument.presentationml.slide+xml"/>
  <Override PartName="/ppt/slideLayouts/slideLayout230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s/slide46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slideLayouts/slideLayout407.xml" ContentType="application/vnd.openxmlformats-officedocument.presentationml.slideLayout+xml"/>
  <Override PartName="/ppt/slideLayouts/slideLayout454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Masters/slideMaster32.xml" ContentType="application/vnd.openxmlformats-officedocument.presentationml.slideMaster+xml"/>
  <Override PartName="/ppt/slideLayouts/slideLayout101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347.xml" ContentType="application/vnd.openxmlformats-officedocument.presentationml.slideLayout+xml"/>
  <Override PartName="/ppt/theme/theme31.xml" ContentType="application/vnd.openxmlformats-officedocument.theme+xml"/>
  <Override PartName="/ppt/slideLayouts/slideLayout394.xml" ContentType="application/vnd.openxmlformats-officedocument.presentationml.slideLayout+xml"/>
  <Override PartName="/ppt/slideLayouts/slideLayout4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Masters/slideMaster48.xml" ContentType="application/vnd.openxmlformats-officedocument.presentationml.slideMaster+xml"/>
  <Override PartName="/ppt/slides/slide18.xml" ContentType="application/vnd.openxmlformats-officedocument.presentationml.slide+xml"/>
  <Override PartName="/ppt/slides/slide65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Layouts/slideLayout42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7.xml" ContentType="application/vnd.openxmlformats-officedocument.them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549.xml" ContentType="application/vnd.openxmlformats-officedocument.presentationml.slideLayout+xml"/>
  <Override PartName="/docProps/custom.xml" ContentType="application/vnd.openxmlformats-officedocument.custom-properties+xml"/>
  <Override PartName="/ppt/slideLayouts/slideLayout243.xml" ContentType="application/vnd.openxmlformats-officedocument.presentationml.slideLayout+xml"/>
  <Override PartName="/ppt/theme/theme25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527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319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50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158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114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Masters/slideMaster45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9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s/slide40.xml" ContentType="application/vnd.openxmlformats-officedocument.presentationml.slide+xml"/>
  <Override PartName="/ppt/slideLayouts/slideLayout237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70.xml" ContentType="application/vnd.openxmlformats-officedocument.presentationml.slideLayout+xml"/>
  <Override PartName="/ppt/theme/theme44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546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2.xml" ContentType="application/vnd.openxmlformats-officedocument.theme+xml"/>
  <Override PartName="/ppt/slideLayouts/slideLayout338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524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133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64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38.xml" ContentType="application/vnd.openxmlformats-officedocument.theme+xml"/>
  <Override PartName="/ppt/notesSlides/notesSlide25.xml" ContentType="application/vnd.openxmlformats-officedocument.presentationml.notesSlide+xml"/>
  <Override PartName="/ppt/slideMasters/slideMaster42.xml" ContentType="application/vnd.openxmlformats-officedocument.presentationml.slideMaster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442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41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4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458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Masters/slideMaster36.xml" ContentType="application/vnd.openxmlformats-officedocument.presentationml.slideMaster+xml"/>
  <Override PartName="/ppt/slides/slide31.xml" ContentType="application/vnd.openxmlformats-officedocument.presentationml.slide+xml"/>
  <Override PartName="/ppt/slideLayouts/slideLayout52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35.xml" ContentType="application/vnd.openxmlformats-officedocument.theme+xml"/>
  <Override PartName="/ppt/slideLayouts/slideLayout414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559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537.xml" ContentType="application/vnd.openxmlformats-officedocument.presentationml.slideLayout+xml"/>
  <Override PartName="/ppt/theme/theme13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s/slide72.xml" ContentType="application/vnd.openxmlformats-officedocument.presentationml.slide+xml"/>
  <Override PartName="/ppt/slideLayouts/slideLayout124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4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51" r:id="rId2"/>
    <p:sldMasterId id="2147483652" r:id="rId3"/>
    <p:sldMasterId id="2147483654" r:id="rId4"/>
    <p:sldMasterId id="2147483653" r:id="rId5"/>
    <p:sldMasterId id="2147483712" r:id="rId6"/>
    <p:sldMasterId id="2147483724" r:id="rId7"/>
    <p:sldMasterId id="2147483736" r:id="rId8"/>
    <p:sldMasterId id="2147483748" r:id="rId9"/>
    <p:sldMasterId id="2147483760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4027" r:id="rId17"/>
    <p:sldMasterId id="2147484040" r:id="rId18"/>
    <p:sldMasterId id="2147484053" r:id="rId19"/>
    <p:sldMasterId id="2147484066" r:id="rId20"/>
    <p:sldMasterId id="2147484079" r:id="rId21"/>
    <p:sldMasterId id="2147484092" r:id="rId22"/>
    <p:sldMasterId id="2147484105" r:id="rId23"/>
    <p:sldMasterId id="2147484117" r:id="rId24"/>
    <p:sldMasterId id="2147484130" r:id="rId25"/>
    <p:sldMasterId id="2147484143" r:id="rId26"/>
    <p:sldMasterId id="2147484155" r:id="rId27"/>
    <p:sldMasterId id="2147484168" r:id="rId28"/>
    <p:sldMasterId id="2147484181" r:id="rId29"/>
    <p:sldMasterId id="2147484241" r:id="rId30"/>
    <p:sldMasterId id="2147484269" r:id="rId31"/>
    <p:sldMasterId id="2147484282" r:id="rId32"/>
    <p:sldMasterId id="2147484294" r:id="rId33"/>
    <p:sldMasterId id="2147484307" r:id="rId34"/>
    <p:sldMasterId id="2147484319" r:id="rId35"/>
    <p:sldMasterId id="2147484374" r:id="rId36"/>
    <p:sldMasterId id="2147484387" r:id="rId37"/>
    <p:sldMasterId id="2147484400" r:id="rId38"/>
    <p:sldMasterId id="2147484412" r:id="rId39"/>
    <p:sldMasterId id="2147484424" r:id="rId40"/>
    <p:sldMasterId id="2147484437" r:id="rId41"/>
    <p:sldMasterId id="2147484450" r:id="rId42"/>
    <p:sldMasterId id="2147484463" r:id="rId43"/>
    <p:sldMasterId id="2147484475" r:id="rId44"/>
    <p:sldMasterId id="2147484487" r:id="rId45"/>
    <p:sldMasterId id="2147484500" r:id="rId46"/>
    <p:sldMasterId id="2147484513" r:id="rId47"/>
    <p:sldMasterId id="2147484526" r:id="rId48"/>
    <p:sldMasterId id="2147484540" r:id="rId49"/>
  </p:sldMasterIdLst>
  <p:notesMasterIdLst>
    <p:notesMasterId r:id="rId122"/>
  </p:notesMasterIdLst>
  <p:handoutMasterIdLst>
    <p:handoutMasterId r:id="rId123"/>
  </p:handoutMasterIdLst>
  <p:sldIdLst>
    <p:sldId id="256" r:id="rId50"/>
    <p:sldId id="1133" r:id="rId51"/>
    <p:sldId id="679" r:id="rId52"/>
    <p:sldId id="1109" r:id="rId53"/>
    <p:sldId id="1190" r:id="rId54"/>
    <p:sldId id="527" r:id="rId55"/>
    <p:sldId id="1064" r:id="rId56"/>
    <p:sldId id="1124" r:id="rId57"/>
    <p:sldId id="1065" r:id="rId58"/>
    <p:sldId id="1066" r:id="rId59"/>
    <p:sldId id="1207" r:id="rId60"/>
    <p:sldId id="1200" r:id="rId61"/>
    <p:sldId id="1201" r:id="rId62"/>
    <p:sldId id="1202" r:id="rId63"/>
    <p:sldId id="1203" r:id="rId64"/>
    <p:sldId id="1204" r:id="rId65"/>
    <p:sldId id="1205" r:id="rId66"/>
    <p:sldId id="1208" r:id="rId67"/>
    <p:sldId id="1210" r:id="rId68"/>
    <p:sldId id="1211" r:id="rId69"/>
    <p:sldId id="1128" r:id="rId70"/>
    <p:sldId id="1140" r:id="rId71"/>
    <p:sldId id="1123" r:id="rId72"/>
    <p:sldId id="1105" r:id="rId73"/>
    <p:sldId id="865" r:id="rId74"/>
    <p:sldId id="559" r:id="rId75"/>
    <p:sldId id="1059" r:id="rId76"/>
    <p:sldId id="1060" r:id="rId77"/>
    <p:sldId id="564" r:id="rId78"/>
    <p:sldId id="702" r:id="rId79"/>
    <p:sldId id="574" r:id="rId80"/>
    <p:sldId id="576" r:id="rId81"/>
    <p:sldId id="577" r:id="rId82"/>
    <p:sldId id="579" r:id="rId83"/>
    <p:sldId id="641" r:id="rId84"/>
    <p:sldId id="862" r:id="rId85"/>
    <p:sldId id="845" r:id="rId86"/>
    <p:sldId id="844" r:id="rId87"/>
    <p:sldId id="863" r:id="rId88"/>
    <p:sldId id="891" r:id="rId89"/>
    <p:sldId id="813" r:id="rId90"/>
    <p:sldId id="846" r:id="rId91"/>
    <p:sldId id="1158" r:id="rId92"/>
    <p:sldId id="1159" r:id="rId93"/>
    <p:sldId id="1160" r:id="rId94"/>
    <p:sldId id="1161" r:id="rId95"/>
    <p:sldId id="1162" r:id="rId96"/>
    <p:sldId id="1163" r:id="rId97"/>
    <p:sldId id="1164" r:id="rId98"/>
    <p:sldId id="1165" r:id="rId99"/>
    <p:sldId id="1166" r:id="rId100"/>
    <p:sldId id="1167" r:id="rId101"/>
    <p:sldId id="1168" r:id="rId102"/>
    <p:sldId id="1082" r:id="rId103"/>
    <p:sldId id="1083" r:id="rId104"/>
    <p:sldId id="1155" r:id="rId105"/>
    <p:sldId id="1110" r:id="rId106"/>
    <p:sldId id="1114" r:id="rId107"/>
    <p:sldId id="1115" r:id="rId108"/>
    <p:sldId id="1117" r:id="rId109"/>
    <p:sldId id="1116" r:id="rId110"/>
    <p:sldId id="1118" r:id="rId111"/>
    <p:sldId id="1119" r:id="rId112"/>
    <p:sldId id="1120" r:id="rId113"/>
    <p:sldId id="1121" r:id="rId114"/>
    <p:sldId id="1184" r:id="rId115"/>
    <p:sldId id="1189" r:id="rId116"/>
    <p:sldId id="1186" r:id="rId117"/>
    <p:sldId id="1228" r:id="rId118"/>
    <p:sldId id="1188" r:id="rId119"/>
    <p:sldId id="1227" r:id="rId120"/>
    <p:sldId id="1199" r:id="rId121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99"/>
    <a:srgbClr val="FF9933"/>
    <a:srgbClr val="025C02"/>
    <a:srgbClr val="3D006E"/>
    <a:srgbClr val="014A01"/>
    <a:srgbClr val="000066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566" autoAdjust="0"/>
    <p:restoredTop sz="94665" autoAdjust="0"/>
  </p:normalViewPr>
  <p:slideViewPr>
    <p:cSldViewPr snapToGrid="0">
      <p:cViewPr>
        <p:scale>
          <a:sx n="50" d="100"/>
          <a:sy n="50" d="100"/>
        </p:scale>
        <p:origin x="-1450" y="-47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2822"/>
    </p:cViewPr>
  </p:sorterViewPr>
  <p:notesViewPr>
    <p:cSldViewPr snapToGrid="0">
      <p:cViewPr varScale="1">
        <p:scale>
          <a:sx n="64" d="100"/>
          <a:sy n="64" d="100"/>
        </p:scale>
        <p:origin x="-2226" y="-108"/>
      </p:cViewPr>
      <p:guideLst>
        <p:guide orient="horz" pos="2428"/>
        <p:guide pos="332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68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14.xml"/><Relationship Id="rId68" Type="http://schemas.openxmlformats.org/officeDocument/2006/relationships/slide" Target="slides/slide19.xml"/><Relationship Id="rId84" Type="http://schemas.openxmlformats.org/officeDocument/2006/relationships/slide" Target="slides/slide35.xml"/><Relationship Id="rId89" Type="http://schemas.openxmlformats.org/officeDocument/2006/relationships/slide" Target="slides/slide40.xml"/><Relationship Id="rId112" Type="http://schemas.openxmlformats.org/officeDocument/2006/relationships/slide" Target="slides/slide63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58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" Target="slides/slide4.xml"/><Relationship Id="rId58" Type="http://schemas.openxmlformats.org/officeDocument/2006/relationships/slide" Target="slides/slide9.xml"/><Relationship Id="rId74" Type="http://schemas.openxmlformats.org/officeDocument/2006/relationships/slide" Target="slides/slide25.xml"/><Relationship Id="rId79" Type="http://schemas.openxmlformats.org/officeDocument/2006/relationships/slide" Target="slides/slide30.xml"/><Relationship Id="rId102" Type="http://schemas.openxmlformats.org/officeDocument/2006/relationships/slide" Target="slides/slide53.xml"/><Relationship Id="rId12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41.xml"/><Relationship Id="rId95" Type="http://schemas.openxmlformats.org/officeDocument/2006/relationships/slide" Target="slides/slide4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7.xml"/><Relationship Id="rId64" Type="http://schemas.openxmlformats.org/officeDocument/2006/relationships/slide" Target="slides/slide15.xml"/><Relationship Id="rId69" Type="http://schemas.openxmlformats.org/officeDocument/2006/relationships/slide" Target="slides/slide20.xml"/><Relationship Id="rId77" Type="http://schemas.openxmlformats.org/officeDocument/2006/relationships/slide" Target="slides/slide28.xml"/><Relationship Id="rId100" Type="http://schemas.openxmlformats.org/officeDocument/2006/relationships/slide" Target="slides/slide51.xml"/><Relationship Id="rId105" Type="http://schemas.openxmlformats.org/officeDocument/2006/relationships/slide" Target="slides/slide56.xml"/><Relationship Id="rId113" Type="http://schemas.openxmlformats.org/officeDocument/2006/relationships/slide" Target="slides/slide64.xml"/><Relationship Id="rId118" Type="http://schemas.openxmlformats.org/officeDocument/2006/relationships/slide" Target="slides/slide69.xml"/><Relationship Id="rId12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.xml"/><Relationship Id="rId72" Type="http://schemas.openxmlformats.org/officeDocument/2006/relationships/slide" Target="slides/slide23.xml"/><Relationship Id="rId80" Type="http://schemas.openxmlformats.org/officeDocument/2006/relationships/slide" Target="slides/slide31.xml"/><Relationship Id="rId85" Type="http://schemas.openxmlformats.org/officeDocument/2006/relationships/slide" Target="slides/slide36.xml"/><Relationship Id="rId93" Type="http://schemas.openxmlformats.org/officeDocument/2006/relationships/slide" Target="slides/slide44.xml"/><Relationship Id="rId98" Type="http://schemas.openxmlformats.org/officeDocument/2006/relationships/slide" Target="slides/slide49.xml"/><Relationship Id="rId121" Type="http://schemas.openxmlformats.org/officeDocument/2006/relationships/slide" Target="slides/slide7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10.xml"/><Relationship Id="rId67" Type="http://schemas.openxmlformats.org/officeDocument/2006/relationships/slide" Target="slides/slide18.xml"/><Relationship Id="rId103" Type="http://schemas.openxmlformats.org/officeDocument/2006/relationships/slide" Target="slides/slide54.xml"/><Relationship Id="rId108" Type="http://schemas.openxmlformats.org/officeDocument/2006/relationships/slide" Target="slides/slide59.xml"/><Relationship Id="rId116" Type="http://schemas.openxmlformats.org/officeDocument/2006/relationships/slide" Target="slides/slide67.xml"/><Relationship Id="rId124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5.xml"/><Relationship Id="rId62" Type="http://schemas.openxmlformats.org/officeDocument/2006/relationships/slide" Target="slides/slide13.xml"/><Relationship Id="rId70" Type="http://schemas.openxmlformats.org/officeDocument/2006/relationships/slide" Target="slides/slide21.xml"/><Relationship Id="rId75" Type="http://schemas.openxmlformats.org/officeDocument/2006/relationships/slide" Target="slides/slide26.xml"/><Relationship Id="rId83" Type="http://schemas.openxmlformats.org/officeDocument/2006/relationships/slide" Target="slides/slide34.xml"/><Relationship Id="rId88" Type="http://schemas.openxmlformats.org/officeDocument/2006/relationships/slide" Target="slides/slide39.xml"/><Relationship Id="rId91" Type="http://schemas.openxmlformats.org/officeDocument/2006/relationships/slide" Target="slides/slide42.xml"/><Relationship Id="rId96" Type="http://schemas.openxmlformats.org/officeDocument/2006/relationships/slide" Target="slides/slide47.xml"/><Relationship Id="rId111" Type="http://schemas.openxmlformats.org/officeDocument/2006/relationships/slide" Target="slides/slide6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8.xml"/><Relationship Id="rId106" Type="http://schemas.openxmlformats.org/officeDocument/2006/relationships/slide" Target="slides/slide57.xml"/><Relationship Id="rId114" Type="http://schemas.openxmlformats.org/officeDocument/2006/relationships/slide" Target="slides/slide65.xml"/><Relationship Id="rId119" Type="http://schemas.openxmlformats.org/officeDocument/2006/relationships/slide" Target="slides/slide70.xml"/><Relationship Id="rId12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3.xml"/><Relationship Id="rId60" Type="http://schemas.openxmlformats.org/officeDocument/2006/relationships/slide" Target="slides/slide11.xml"/><Relationship Id="rId65" Type="http://schemas.openxmlformats.org/officeDocument/2006/relationships/slide" Target="slides/slide16.xml"/><Relationship Id="rId73" Type="http://schemas.openxmlformats.org/officeDocument/2006/relationships/slide" Target="slides/slide24.xml"/><Relationship Id="rId78" Type="http://schemas.openxmlformats.org/officeDocument/2006/relationships/slide" Target="slides/slide29.xml"/><Relationship Id="rId81" Type="http://schemas.openxmlformats.org/officeDocument/2006/relationships/slide" Target="slides/slide32.xml"/><Relationship Id="rId86" Type="http://schemas.openxmlformats.org/officeDocument/2006/relationships/slide" Target="slides/slide37.xml"/><Relationship Id="rId94" Type="http://schemas.openxmlformats.org/officeDocument/2006/relationships/slide" Target="slides/slide45.xml"/><Relationship Id="rId99" Type="http://schemas.openxmlformats.org/officeDocument/2006/relationships/slide" Target="slides/slide50.xml"/><Relationship Id="rId101" Type="http://schemas.openxmlformats.org/officeDocument/2006/relationships/slide" Target="slides/slide52.xml"/><Relationship Id="rId12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60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.xml"/><Relationship Id="rId55" Type="http://schemas.openxmlformats.org/officeDocument/2006/relationships/slide" Target="slides/slide6.xml"/><Relationship Id="rId76" Type="http://schemas.openxmlformats.org/officeDocument/2006/relationships/slide" Target="slides/slide27.xml"/><Relationship Id="rId97" Type="http://schemas.openxmlformats.org/officeDocument/2006/relationships/slide" Target="slides/slide48.xml"/><Relationship Id="rId104" Type="http://schemas.openxmlformats.org/officeDocument/2006/relationships/slide" Target="slides/slide55.xml"/><Relationship Id="rId120" Type="http://schemas.openxmlformats.org/officeDocument/2006/relationships/slide" Target="slides/slide71.xml"/><Relationship Id="rId12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22.xml"/><Relationship Id="rId92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7.xml"/><Relationship Id="rId87" Type="http://schemas.openxmlformats.org/officeDocument/2006/relationships/slide" Target="slides/slide38.xml"/><Relationship Id="rId110" Type="http://schemas.openxmlformats.org/officeDocument/2006/relationships/slide" Target="slides/slide61.xml"/><Relationship Id="rId115" Type="http://schemas.openxmlformats.org/officeDocument/2006/relationships/slide" Target="slides/slide66.xml"/><Relationship Id="rId61" Type="http://schemas.openxmlformats.org/officeDocument/2006/relationships/slide" Target="slides/slide12.xml"/><Relationship Id="rId82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654912E0-1F7E-4CE2-9F12-4E5AF81BA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2FAD04D9-D628-44C6-B86A-E8ACB1F52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0710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787400"/>
            <a:ext cx="47498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37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58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911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759" tIns="47380" rIns="94759" bIns="4738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723" y="4860925"/>
            <a:ext cx="5679440" cy="4605338"/>
          </a:xfrm>
          <a:prstGeom prst="rect">
            <a:avLst/>
          </a:prstGeom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19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787400"/>
            <a:ext cx="4748212" cy="3562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3219"/>
            <a:ext cx="5679440" cy="4602022"/>
          </a:xfrm>
          <a:prstGeom prst="rect">
            <a:avLst/>
          </a:prstGeom>
          <a:noFill/>
        </p:spPr>
        <p:txBody>
          <a:bodyPr wrap="square" lIns="95336" tIns="47666" rIns="95336" bIns="47666" numCol="1" anchor="t" anchorCtr="0" compatLnSpc="1">
            <a:prstTxWarp prst="textNoShape">
              <a:avLst/>
            </a:prstTxWarp>
          </a:bodyPr>
          <a:lstStyle/>
          <a:p>
            <a:pPr defTabSz="825398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63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2283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7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78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98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8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0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214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21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727EC0-B35A-4747-9F4F-AB38B9B17D93}" type="slidenum">
              <a:rPr lang="fr-FR" smtClean="0"/>
              <a:pPr/>
              <a:t>37</a:t>
            </a:fld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4194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4195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FE58E4-79CC-4FD0-B7CE-378D1F0F8F4B}" type="slidenum">
              <a:rPr lang="fr-FR" smtClean="0"/>
              <a:pPr/>
              <a:t>38</a:t>
            </a:fld>
            <a:endParaRPr 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62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9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136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1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7A0D2-D92C-4F34-8A10-F820DFC89E59}" type="slidenum">
              <a:rPr lang="fr-FR" smtClean="0"/>
              <a:pPr/>
              <a:t>42</a:t>
            </a:fld>
            <a:endParaRPr 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787400"/>
            <a:ext cx="4748212" cy="3562350"/>
          </a:xfrm>
          <a:ln>
            <a:solidFill>
              <a:srgbClr val="000000"/>
            </a:solidFill>
          </a:ln>
        </p:spPr>
      </p:sp>
      <p:sp>
        <p:nvSpPr>
          <p:cNvPr id="3020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36" tIns="47666" rIns="95336" bIns="47666"/>
          <a:lstStyle/>
          <a:p>
            <a:pPr defTabSz="823913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3775" y="769938"/>
            <a:ext cx="5111750" cy="3835400"/>
          </a:xfrm>
          <a:ln>
            <a:solidFill>
              <a:srgbClr val="000000"/>
            </a:solidFill>
          </a:ln>
        </p:spPr>
      </p:sp>
      <p:sp>
        <p:nvSpPr>
          <p:cNvPr id="30413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39" tIns="49520" rIns="99039" bIns="49520"/>
          <a:lstStyle/>
          <a:p>
            <a:pPr defTabSz="912813" eaLnBrk="1" hangingPunct="1"/>
            <a:endParaRPr lang="en-US" smtClean="0"/>
          </a:p>
        </p:txBody>
      </p:sp>
      <p:sp>
        <p:nvSpPr>
          <p:cNvPr id="304131" name="Slide Number Placeholder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39" tIns="49520" rIns="99039" bIns="49520" anchor="b"/>
          <a:lstStyle/>
          <a:p>
            <a:pPr algn="r" defTabSz="989013"/>
            <a:fld id="{24C8C3A5-51ED-491D-AC77-D5C9C7FFE67C}" type="slidenum">
              <a:rPr lang="fr-FR" sz="1300">
                <a:solidFill>
                  <a:prstClr val="black"/>
                </a:solidFill>
                <a:latin typeface="Calibri" pitchFamily="34" charset="0"/>
              </a:rPr>
              <a:pPr algn="r" defTabSz="989013"/>
              <a:t>55</a:t>
            </a:fld>
            <a:endParaRPr lang="fr-FR" sz="130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47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48" tIns="49524" rIns="99048" bIns="49524"/>
          <a:lstStyle/>
          <a:p>
            <a:pPr eaLnBrk="1" hangingPunct="1"/>
            <a:endParaRPr lang="en-US" smtClean="0"/>
          </a:p>
        </p:txBody>
      </p:sp>
      <p:sp>
        <p:nvSpPr>
          <p:cNvPr id="584708" name="Slide Number Placeholder 3"/>
          <p:cNvSpPr txBox="1">
            <a:spLocks noGrp="1"/>
          </p:cNvSpPr>
          <p:nvPr/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0227" tIns="0" rIns="20227" bIns="0" anchor="b"/>
          <a:lstStyle/>
          <a:p>
            <a:pPr algn="r" defTabSz="808038" eaLnBrk="0" hangingPunct="0"/>
            <a:fld id="{BF548F9F-D7D5-48A6-B37B-7A2DEAC13956}" type="slidenum">
              <a:rPr lang="en-US" sz="1000" i="1">
                <a:solidFill>
                  <a:prstClr val="black"/>
                </a:solidFill>
                <a:latin typeface="Times New Roman" pitchFamily="18" charset="0"/>
              </a:rPr>
              <a:pPr algn="r" defTabSz="808038" eaLnBrk="0" hangingPunct="0"/>
              <a:t>56</a:t>
            </a:fld>
            <a:endParaRPr lang="en-US" sz="1000" i="1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5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64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54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7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8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BF1AB-1856-4D8F-AD46-1F8667134017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F0E0C-0FB4-4A49-A54D-5594B3DA9B1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A64C1-B401-487C-8499-00D7FF74DBED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34CEC-7AF1-42CD-B6DC-68E4EDB3E34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3126D-1AE1-4C6F-98EB-9101752D0425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11F94-F69E-4B62-BAD4-B0EC1A72DCC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2A71-E12D-4687-B241-1F9846C4B929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D881C-AA2C-4982-9E5C-1275EF64364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24451-EEAD-44F3-B411-54C92150E907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0AD62-CF1F-4ED2-8E0F-BA3B578A007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5BC86-B1E5-4E0C-AF3F-3B3CECC24FDE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5D46E-BCCA-436D-A4D3-27DFF7CEFF3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F30F-235A-434A-BA0E-5557646DD8A8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8ADB6-7F67-40E0-9E2D-14250CA3784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9C42E-7B1C-4FB1-B52D-50E6493BA303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27E01-D311-40D1-8760-A810B6781C0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57D6B-FA93-468C-B9B0-230131E8F70E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51443-D2DA-43BB-A6A0-1155CDDBB4E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B4F3F-771D-42B9-9F92-61FC1E894A9D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F0997-B02D-4A8E-83DE-18A599324D9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85750"/>
            <a:ext cx="2057400" cy="58404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019800" cy="58404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2C012-DFF5-4202-B4E0-BC26DAD0EEF7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0B8C5-46A8-4AA4-8E00-39CC7AB1043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1B3C4-B749-4240-A5C3-663DD61A9FFF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C7258-873A-4658-9D47-B1313DEC0FD5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1959C-89E3-49A8-8E8F-2EDA92F888E7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7CDCA-C02F-4844-8052-E1C7DE29BB17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546EB-B8D1-4C3E-AC77-856B64321DFB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A3137-B168-4378-B837-1A9F309F6219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34961-8D8D-44E9-B753-36DAF506EF6E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4886E-1930-4AA8-85B0-D4F701A6285C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E40C0-08CC-4090-A582-C23D7B4E7A33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C0362-D72A-48C7-AA90-E0E732555C8E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9C429-8F6C-400B-A37B-09F013003D41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7A0F7-2B4A-438B-BF29-2952B781537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733D-D856-42AA-AF6F-0B3FD41639E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426CC-D140-4CD6-BFFB-3621E1ECEB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11236-6CA7-4D53-9528-9D6E1BFD5BB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3C033-0FB7-4B0C-9D03-B915102390F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FB16C-97C9-4959-AACF-1A6B32C3A76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4D1D8-CDDC-4C29-9751-1FAA67DF5C1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601A9-9F6B-40AF-835E-7DBA51A8A5E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95AF5-4C0F-406B-A5E6-0F7E219E340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04F26-4C7D-4CE2-AFC8-082446B38F0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FCED-2207-4D4E-A4DE-F96EAED6F34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A53C-D7BD-449F-8290-B345A16C0BC0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5F5B-2B96-4746-895C-0538CD2D414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C2FA0-9817-4272-95D5-CC1737D9F597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72E9E-C534-4CF4-B36D-70DA1D7481E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C69B5-5FC7-474A-8CD7-F3B504208FAB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51AA4-D63B-4423-997B-BFCB3434BBC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64E07-FE27-420E-9562-106DB2544B5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52454-2C38-4B8C-8886-9FF4732671A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EAA0E-CF83-4282-824F-94849DC5986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30A9B-4950-4D07-B15E-1024BB9B3E7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7A34-5351-4DDB-86CA-036F96D1712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10C0E-AE42-42BA-85CE-695117576D0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BDB7B-FF67-46B7-959C-5C3D6A97EA21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E58B7-FDCF-45FD-96AF-BFC70A5A294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AA519-9ED3-4B9B-BEE3-04600989D02A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A7A6-44AF-4F1B-9757-3A18B01B628C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4A354-C0BE-4BBF-802F-A821405C2C0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58A56-B2B6-419A-8D77-52CCDF741EC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1DFCE-966E-4DCF-A294-FC715999E79A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EB759-5AC5-4B78-A77F-7EC60243EA9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51207-0C71-4D6D-B032-4840D4B09D11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F06FA-BF5B-45B5-B164-E3F05466675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3578E-AF88-455E-B29C-14F87EBF72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D2AA9-21AE-449C-9D74-FAE26D5B137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08E42-4A94-4AF2-B249-EEDAF3C0FFC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31A13-7A96-4B35-9419-B5A33DA36D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F544-6728-4E91-8293-86C76E599CB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08F07-11B9-42D4-A111-CFED7DD7592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EA9C3-D387-4D0E-9AFB-E8C6BE9E79B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429E-83FE-4B7D-9042-C2655F82B71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130E-4BA5-43EA-8326-1B219A67239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418B9-8070-489F-AC84-885ADCE45E6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528AE-5B5A-4AED-A747-97FD189848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138A3-B466-44F0-9061-6E7CF1AB672E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87155-F7A3-4D4D-8C45-8644F9023E7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8E992-7B7E-4B8C-BEE4-88758A040EC3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71688-89E8-4F1B-BB6C-AB629DF4394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42B98-7184-4D63-BA44-A965E284C27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D4681-8AC6-452C-BCC3-DE7FF00A3A4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4619D-0137-449B-8ADE-00FCA7263FCA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6A370-E253-4994-BB6F-CB35FAAB404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A6DF1-898A-4439-85CF-ED2AEC15CD6F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D83F-98D8-4087-8417-B629E7ABC4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FB058-06E2-4D93-A7DD-252841A14747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6B047-3C99-45B0-9D3B-0A427E34FB2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1E432-94EE-46C1-8670-016B64EC4F62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B345C-F67E-4325-9EF0-2A1A16BD783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67C36-B9F8-49DA-B721-D491B3D197F8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217D1-E21D-4031-8C8E-18C5A892272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46D84-1381-42EA-AAD1-916977F3051E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D516B-34A9-4041-89F4-3BF12408069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39680-C8E0-4AEF-9B4F-BA4B8AF953C2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CE78B-CF01-43A3-B9E8-ADF1A5A3382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A23E2-DC22-4FBD-93F1-D9F6E02CC41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8A5D4-8BCB-4892-A632-CADC5D8DA0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30D45-5E49-4813-8592-1E9F728BB31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CD7E0-F4DA-4886-B3D3-7E6C2728768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1CF2F-9A90-428F-AD90-6E4BA1DE12B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0BA09-176E-4FDE-B0EA-0EB1741F55F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2C711-D478-4261-A52A-EDEE565EEF5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DF448-6FAD-4F12-98B3-D34E5C1D8CA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08259-D0ED-49F6-B211-48E7B714DD3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D3CBF-33F9-4CA7-B338-7565AD7516F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3B36F-8BBA-47D6-BEC6-2A8182F2073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35961-C733-490F-ACC7-79D84D2E9B0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538E6-EF9C-4A92-8729-7CE2637395B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1A6AD-6E7C-4F9A-B9E0-92FADB1F98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B1E67-6A90-46B1-BA62-69604D508BB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436BF-4693-4F77-B8D0-5A18021FB48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8A0A0-7C1F-4E2B-94E0-244EFD64355A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691C0-6DE3-4AE8-89EC-02D86199A82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2E15F-4E46-4605-B6FC-F7AC745E7222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2395-0E5A-473A-B6D2-47B210F0FB4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9D4A4-16F3-43FF-B1FF-0CF27645021B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791F2-1448-4E49-9950-CDCACF19946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AE714-B0C8-4693-80D5-D3475AA6BA10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BC5EF-0E24-40F4-A9C4-C0EED1ED38B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0FDF7-3738-4E2A-8033-BC8D1C60497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733B0-A49D-4A88-8197-FB6483EB223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7D180-8605-46AB-8EB0-5B818C3F2F3D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3EA8B-C5C7-4FC6-B6A7-62D02080F7F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DA552-83A1-44BE-AA95-F066907FC86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5D2C9-3E55-4268-9EAC-5B6DF50B481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5A84D-3B8E-47B4-A868-87C86B93285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81608-9C4A-4FDA-942B-1DDC932E4CF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834E4-F59D-4D7A-B058-D078F8E41FDD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37F9B-1BDC-4EC0-9B70-8D6FB6742DA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F28E4-40AE-4C6D-B017-5573C782F57D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12BF7-2C55-4267-8175-32385443E3A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F11F2-0185-4B16-BCC6-6AE1A631602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D43A6-42FD-4170-819D-220072DF2B4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9CD5B-24EC-48AF-A2EF-0B148982B6F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1081D-67B7-4883-91A9-C924543DBC8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C2CF-F403-4E04-B76A-1429C503ECB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BD31B-07B0-4DA4-9C5D-E8A436CD5DB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A11E5-F09D-4B48-A711-1C2F89C589A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F7261-1CC5-40CE-AB27-5401F185DB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09415-5E1B-4915-AE47-EF3A6F9B6EC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462C7-1548-492C-B48C-BFF0DEAD2D6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86013-AE48-4D15-8D5E-3D92295D72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78B87-EB73-4067-A569-5ED6C9E8BBAE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2C398-EE58-4AF0-A6CD-B334A476FC3D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B8DCD-E543-49DD-A28E-1CE56CAF8826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283C8-9EA5-484F-901F-F301976652D6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29E73-C5E9-47C1-B2D4-176CCAACAC16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05D78-B609-43AE-A028-540C615D8055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403DA-AFD6-4721-9019-590596650382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84614-20AA-4D30-BD03-2A1C1C90D008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11112-0068-4A67-A6A5-A3319CC424C0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ED822-91A6-47D6-9631-CFDD48DC61AF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95247-F174-4FD3-BEF0-8248257A3613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A395D-9617-41B8-A262-9FE558016608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24EA8-DD99-4F11-8C9E-8B5B77BF857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1A3EC-7357-4397-8B41-366A1D1622A2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82BB7-2C20-4248-9806-67913C93B31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CE26B-32E0-488F-BDC2-E9F4FC56C54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446D0-1DB5-4496-B9B4-B9D25635DDC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1A96F-D9AE-4B7E-9047-40362D85AA8D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B0672-78BA-47EF-B59E-A7FFD016533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B19B5-88C3-493B-A91B-7390A7C991EE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DDF43-4878-490B-B01C-578BB46A4D5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8A27A-6754-4C4E-AB9E-835786ABD473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B7D2C-73C8-41C6-8E0C-2AC0689CB74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BB3AF-37CC-43BA-86E6-A9339D65DEF0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14E8C-204C-480C-94C8-A35D66AF9FD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80E41-6941-4F83-93D6-FA71054D1DE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B1156-CFF8-4C39-8C02-62952B9AF38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041BC-32FC-441E-B244-CBB8359DCECB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FBB1C-32EE-47D8-80B7-C9035DA07BC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D5DA1-A074-4FA9-8D1B-E7292F6B5AD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E7755-5C22-4167-A98C-003A18B9C13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07022-1ACC-4BAE-A0E6-C8CAA039C47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0F75-E2BA-4220-9DFB-B683617B0EA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4B04E-ADB6-4E05-91CD-C7CC6370D88E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98CF0-00BB-494A-A2E8-13185A0FD0C6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8A5C5-E860-4444-AF2E-89562B5B867F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FA34A-E1D5-4E5A-AAC4-9F23322354C8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545E5-3717-4B54-A7B7-193EFF296545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746C-481E-4963-B0CA-13054AC4FF0D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FD209-AA81-4825-8D6D-154E663654CE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63CB-029F-4B0B-B082-AF680C7446C4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386C0-EF9C-4DE3-A702-7B59437A1C2F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3668-0922-4AE0-8D40-DB3F16253602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81002-536C-479A-B5ED-3BA06BD2D080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2331D-51C5-4FA8-90DE-0106C70B1A21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4EBB-338A-4551-8B15-97B07E58983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E84D8-1E1B-4938-9769-F232D4D0BC7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E2E54-341D-4441-BE50-047BBD9B73FC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7C07E-941C-4C91-9F22-7903B4C42C1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A3CDE-5ED7-4A16-824A-FD9EC0FA196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4DCA3-5F6D-4249-81D5-1E9EE940AA8B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9939-3434-41F3-A17C-1A39F27BD3D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46BA-6BBB-4572-83A5-C5F3843CB2C3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4E51B-88E3-4C52-9D70-1817640AB5F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D14A0-1716-47F8-B19E-939C0E7DFD7F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AAF4-EC4D-4A9B-9AAE-30A97F1EF90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7C91-0D63-487F-B244-902548A8A6EF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14292-EA4A-4C5D-B668-6B881434DD7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5900C-4950-4B5F-A262-81406718729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291DB-AD2E-41FE-B0B8-F27C4FD8740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F32A4-1C06-45D2-9BEF-EE6847AE1BF2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94724-1C80-40D6-B513-D081C48B86C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8E0F5-F5F9-4342-A7A4-AE91FCDF41B5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68032-687F-4616-8720-4D9DC3D2603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F9BBE-6040-4907-925D-EA8D0898C19E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A06C9-4927-4E3A-8CF9-CE534ED73BC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tint val="75000"/>
                  </a:prstClr>
                </a:solidFill>
              </a:rPr>
              <a:t>27/01/2009</a:t>
            </a:r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3C66A-07B0-4875-88E4-0DFFDCD4316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2C451-4948-4CA2-A395-2359275AA4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58011-41BF-43F4-9897-03CC50F34BD3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283E0-3591-43D2-A249-D400DFDE8BD5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F03D-0608-49E1-819D-1BBA7093F62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39B2D-F630-4C28-9EE4-9DE7F53DF9ED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B5B4D-6EBE-4422-8F37-964C2C3A85E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D986F-29F5-4E58-8282-5AF1BC0A10E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27697-0A9A-4C79-B03A-02A72C4B02E6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099A5-EA72-46C8-9E7F-A4DF13782F7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AA4D8-3399-48AE-9FE8-5CFE7D16313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24AC7-6387-420C-9DBF-430737FA1298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FC21-854A-4EBD-968F-CF279B9390F5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16AD7-9577-4585-8F0F-0205D1381F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92C30-89B1-486E-B33F-C074506EC24B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091EB-0B9F-4080-B26A-CE86831729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DE20-A83D-4EA4-82BC-9BB1F782CE9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D7184-7886-4CF2-ADEA-72EF9F3F906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D70C8-4119-48FF-B616-7ACBADC7077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5C027-B0EC-4023-8698-602DCA1CC7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F3D61-3A13-4442-8BAD-FD4CBB2BF852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DDF79-6301-416A-8EDF-7D3C97FA22B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BD2F-A245-4786-974A-193D5A73695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04AD6-02FB-4EF3-B287-4C7C50B5A39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2CC-BC10-45A0-8B49-4177D043E63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05DB1-2A3C-4253-984C-61801D8C3FD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281D-497E-4D96-9657-0ED66C05D1C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ADC12-49DB-4D6E-9169-EAA8FB5059B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2CD62-39FF-4EEA-9021-31A3F30226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3EAB-8690-4FC1-BB4D-64C329494E8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06F8B-D598-4F4C-8340-62B9F5FA32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16F9-69EC-4ACC-BEA4-6E51146C346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6AD7-0D38-4DEC-9FED-49461E59A2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08AD-5391-4826-AD6D-E435D96C4AB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E6C7-0E31-45F7-A05B-4E4EAD4AA0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43635-4F94-4DAF-98B4-011F4A2FDF6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E188-ABA0-44F5-8391-2247BE96E86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79C-85FD-460A-833B-19D839C97D2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AA9A-2040-48C9-940C-690D5AC6B81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C4459-70FC-43AC-9C4F-BD14326DE9C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E774-416C-4A5B-9F61-ADDEA52376D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87DD-7A03-4EF5-88CB-DB31DE77072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2D46-FF64-4D62-A4B2-7D0F7D8EB5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A3300-B160-4B50-B0C3-CE62391800BA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1B9D0-9076-456A-9F7A-FDC3C3A1E37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3534-E73D-4AA5-AF48-DED35799EEC8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DA7A5-1E03-4010-B3AC-CC771AA9CE23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B9DB-72D5-42BB-BA5E-574639AFCE51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8BDA-787D-4862-8F79-00F6ACE57C2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E70B2-CEDF-442D-9370-CC2855964258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15AE9-5C0C-45F3-87BD-5F4D6C7C094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1FD7-A06E-46F8-8FBB-6C2EEB1FE2EC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06E35-B1A6-4D74-BEDE-1F434D45F81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303B2-D67E-4A90-8A52-BD7400ED7031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B9022-E973-4F40-9A1D-C03F68AC7BD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6D99E-CBBD-4490-847C-6AF47563DF50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24B58-5C56-4384-B57C-B7B8DCBF5B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0482-7D43-40B3-B557-3B7C5BF346AF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D4B08-271C-45D1-83C6-94FD4CE88D8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1A4E5-2E40-4B3D-8B4B-7BED7E6A29A4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C3BB-B6BA-456C-A880-86A4E69CDCF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29DAB-2F35-4ADF-B166-D159096406A8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73B2D-91FB-4F8C-B004-5934368752D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62494-F55A-4D0F-9320-4BA646025257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EA79D-5C9C-4DB5-B326-2CCA8FB659A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F4514-6EB5-4642-B3E1-673AC5CDCB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16C7F-ADFF-49AB-99B7-E0D5FE44701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0CFBE-8D8F-4D1C-97A8-8B16C0F472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08C36-F97D-424A-B300-FF0147DE71C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4DAF7-E57A-4AAA-8AB4-CDCFB70F053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8D4D8-196C-443D-9400-C29342FB2A4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ACDD3-BC91-4C26-B5A8-F0EA8662315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ACE7A-0883-4C2C-855D-5804E79C1AC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C0C34-6664-4364-B911-79F5B9E9E58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52C3E-EABD-40D3-B6E0-E5CF46D68C9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91259-CC86-482C-B4E2-BFE9B89C44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7CE64-487E-4B32-B58A-6D6730AD9D2F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F706-5071-42D2-8946-BE5F48C9C08D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12123-C0A0-4A3F-9613-74BD160841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2B1B4-B34B-4334-9377-59A30DFBE39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DF472-1672-4FFA-A4A0-E127B7DEF0DD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4B103-DFDA-469A-8EBF-C9C2F6D861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AF97A-0E5C-4B86-84C5-C6175DDBC6D1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40F11-8DBA-4BCE-BB1E-8DA6FE73DC7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3DC64-6B22-45A8-8D24-1A94FA77743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D3DE0-634F-4A4F-9430-A42DEEA2CEF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B26A7-B378-48AF-95E3-2F82560BB03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C55A2-5B74-4CEE-B735-0F17879CAA6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766D2-C038-438B-9AC6-7108EE77A6C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83CB5-602A-4D16-8106-BD3F9FEE841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628B5-751D-4406-BCE3-5A713561CDA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08F14-EBBC-4A5A-89B0-71A6508D22D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D652E-050F-4A37-AA25-C3D0F059140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F521C-1C67-424D-B0CF-5D1C4DB502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14A93-8BC2-4526-B713-26D51897ACF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9DEB1-9E83-4CCF-9D68-F0B583268AD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99329-84DE-4E02-8F43-FB6CEFCDBB4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B164C-8235-4006-8857-1DB2A4F7823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16E39-007F-4F29-89AC-B2830DF5840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1C466-B3B2-4C2F-8C81-AD8B571010F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4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image" Target="../media/image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image" Target="../media/image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image" Target="../media/image5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image" Target="../media/image4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image" Target="../media/image4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0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image" Target="../media/image4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1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image" Target="../media/image4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2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Relationship Id="rId14" Type="http://schemas.openxmlformats.org/officeDocument/2006/relationships/image" Target="../media/image4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4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image" Target="../media/image4.jpe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image" Target="../media/image6.pn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6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image" Target="../media/image4.jpe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slideLayout" Target="../slideLayouts/slideLayout28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7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Relationship Id="rId14" Type="http://schemas.openxmlformats.org/officeDocument/2006/relationships/image" Target="../media/image4.jpe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9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9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Relationship Id="rId14" Type="http://schemas.openxmlformats.org/officeDocument/2006/relationships/image" Target="../media/image6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4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0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9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image" Target="../media/image4.jpe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1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image" Target="../media/image6.png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Relationship Id="rId14" Type="http://schemas.openxmlformats.org/officeDocument/2006/relationships/image" Target="../media/image6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slideLayout" Target="../slideLayouts/slideLayout343.xml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17" Type="http://schemas.openxmlformats.org/officeDocument/2006/relationships/theme" Target="../theme/theme30.xml"/><Relationship Id="rId2" Type="http://schemas.openxmlformats.org/officeDocument/2006/relationships/slideLayout" Target="../slideLayouts/slideLayout332.xml"/><Relationship Id="rId16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slideLayout" Target="../slideLayouts/slideLayout345.xml"/><Relationship Id="rId10" Type="http://schemas.openxmlformats.org/officeDocument/2006/relationships/slideLayout" Target="../slideLayouts/slideLayout34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slideLayout" Target="../slideLayouts/slideLayout344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53.xml"/><Relationship Id="rId12" Type="http://schemas.openxmlformats.org/officeDocument/2006/relationships/slideLayout" Target="../slideLayouts/slideLayout35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4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Relationship Id="rId14" Type="http://schemas.openxmlformats.org/officeDocument/2006/relationships/image" Target="../media/image4.jpeg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5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60.xml"/><Relationship Id="rId1" Type="http://schemas.openxmlformats.org/officeDocument/2006/relationships/slideLayout" Target="../slideLayouts/slideLayout359.xml"/><Relationship Id="rId6" Type="http://schemas.openxmlformats.org/officeDocument/2006/relationships/slideLayout" Target="../slideLayouts/slideLayout364.xml"/><Relationship Id="rId11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6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2.xml"/><Relationship Id="rId9" Type="http://schemas.openxmlformats.org/officeDocument/2006/relationships/slideLayout" Target="../slideLayouts/slideLayout367.xml"/><Relationship Id="rId14" Type="http://schemas.openxmlformats.org/officeDocument/2006/relationships/image" Target="../media/image6.pn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8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7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5.xml"/><Relationship Id="rId11" Type="http://schemas.openxmlformats.org/officeDocument/2006/relationships/slideLayout" Target="../slideLayouts/slideLayout380.xml"/><Relationship Id="rId5" Type="http://schemas.openxmlformats.org/officeDocument/2006/relationships/slideLayout" Target="../slideLayouts/slideLayout374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79.xml"/><Relationship Id="rId4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8.xml"/><Relationship Id="rId14" Type="http://schemas.openxmlformats.org/officeDocument/2006/relationships/image" Target="../media/image4.jpeg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84.xml"/><Relationship Id="rId7" Type="http://schemas.openxmlformats.org/officeDocument/2006/relationships/slideLayout" Target="../slideLayouts/slideLayout388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8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7.xml"/><Relationship Id="rId11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8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90.xml"/><Relationship Id="rId14" Type="http://schemas.openxmlformats.org/officeDocument/2006/relationships/image" Target="../media/image6.pn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0.xml"/><Relationship Id="rId13" Type="http://schemas.openxmlformats.org/officeDocument/2006/relationships/theme" Target="../theme/theme35.xml"/><Relationship Id="rId3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9.xml"/><Relationship Id="rId12" Type="http://schemas.openxmlformats.org/officeDocument/2006/relationships/slideLayout" Target="../slideLayouts/slideLayout40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9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8.xml"/><Relationship Id="rId11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39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401.xml"/><Relationship Id="rId14" Type="http://schemas.openxmlformats.org/officeDocument/2006/relationships/image" Target="../media/image4.jpe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2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11.xml"/><Relationship Id="rId12" Type="http://schemas.openxmlformats.org/officeDocument/2006/relationships/slideLayout" Target="../slideLayouts/slideLayout416.xml"/><Relationship Id="rId2" Type="http://schemas.openxmlformats.org/officeDocument/2006/relationships/slideLayout" Target="../slideLayouts/slideLayout406.xml"/><Relationship Id="rId1" Type="http://schemas.openxmlformats.org/officeDocument/2006/relationships/slideLayout" Target="../slideLayouts/slideLayout405.xml"/><Relationship Id="rId6" Type="http://schemas.openxmlformats.org/officeDocument/2006/relationships/slideLayout" Target="../slideLayouts/slideLayout410.xml"/><Relationship Id="rId11" Type="http://schemas.openxmlformats.org/officeDocument/2006/relationships/slideLayout" Target="../slideLayouts/slideLayout415.xml"/><Relationship Id="rId5" Type="http://schemas.openxmlformats.org/officeDocument/2006/relationships/slideLayout" Target="../slideLayouts/slideLayout40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14.xml"/><Relationship Id="rId4" Type="http://schemas.openxmlformats.org/officeDocument/2006/relationships/slideLayout" Target="../slideLayouts/slideLayout408.xml"/><Relationship Id="rId9" Type="http://schemas.openxmlformats.org/officeDocument/2006/relationships/slideLayout" Target="../slideLayouts/slideLayout413.xml"/><Relationship Id="rId14" Type="http://schemas.openxmlformats.org/officeDocument/2006/relationships/image" Target="../media/image4.jpeg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4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23.xml"/><Relationship Id="rId12" Type="http://schemas.openxmlformats.org/officeDocument/2006/relationships/slideLayout" Target="../slideLayouts/slideLayout428.xml"/><Relationship Id="rId2" Type="http://schemas.openxmlformats.org/officeDocument/2006/relationships/slideLayout" Target="../slideLayouts/slideLayout418.xml"/><Relationship Id="rId1" Type="http://schemas.openxmlformats.org/officeDocument/2006/relationships/slideLayout" Target="../slideLayouts/slideLayout417.xml"/><Relationship Id="rId6" Type="http://schemas.openxmlformats.org/officeDocument/2006/relationships/slideLayout" Target="../slideLayouts/slideLayout422.xml"/><Relationship Id="rId11" Type="http://schemas.openxmlformats.org/officeDocument/2006/relationships/slideLayout" Target="../slideLayouts/slideLayout427.xml"/><Relationship Id="rId5" Type="http://schemas.openxmlformats.org/officeDocument/2006/relationships/slideLayout" Target="../slideLayouts/slideLayout42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26.xml"/><Relationship Id="rId4" Type="http://schemas.openxmlformats.org/officeDocument/2006/relationships/slideLayout" Target="../slideLayouts/slideLayout420.xml"/><Relationship Id="rId9" Type="http://schemas.openxmlformats.org/officeDocument/2006/relationships/slideLayout" Target="../slideLayouts/slideLayout425.xml"/><Relationship Id="rId14" Type="http://schemas.openxmlformats.org/officeDocument/2006/relationships/image" Target="../media/image4.jpeg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31.xml"/><Relationship Id="rId7" Type="http://schemas.openxmlformats.org/officeDocument/2006/relationships/slideLayout" Target="../slideLayouts/slideLayout435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30.xml"/><Relationship Id="rId1" Type="http://schemas.openxmlformats.org/officeDocument/2006/relationships/slideLayout" Target="../slideLayouts/slideLayout429.xml"/><Relationship Id="rId6" Type="http://schemas.openxmlformats.org/officeDocument/2006/relationships/slideLayout" Target="../slideLayouts/slideLayout434.xml"/><Relationship Id="rId11" Type="http://schemas.openxmlformats.org/officeDocument/2006/relationships/slideLayout" Target="../slideLayouts/slideLayout439.xml"/><Relationship Id="rId5" Type="http://schemas.openxmlformats.org/officeDocument/2006/relationships/slideLayout" Target="../slideLayouts/slideLayout433.xml"/><Relationship Id="rId10" Type="http://schemas.openxmlformats.org/officeDocument/2006/relationships/slideLayout" Target="../slideLayouts/slideLayout438.xml"/><Relationship Id="rId4" Type="http://schemas.openxmlformats.org/officeDocument/2006/relationships/slideLayout" Target="../slideLayouts/slideLayout432.xml"/><Relationship Id="rId9" Type="http://schemas.openxmlformats.org/officeDocument/2006/relationships/slideLayout" Target="../slideLayouts/slideLayout437.xml"/><Relationship Id="rId14" Type="http://schemas.openxmlformats.org/officeDocument/2006/relationships/image" Target="../media/image5.png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42.xml"/><Relationship Id="rId7" Type="http://schemas.openxmlformats.org/officeDocument/2006/relationships/slideLayout" Target="../slideLayouts/slideLayout446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41.xml"/><Relationship Id="rId1" Type="http://schemas.openxmlformats.org/officeDocument/2006/relationships/slideLayout" Target="../slideLayouts/slideLayout440.xml"/><Relationship Id="rId6" Type="http://schemas.openxmlformats.org/officeDocument/2006/relationships/slideLayout" Target="../slideLayouts/slideLayout445.xml"/><Relationship Id="rId11" Type="http://schemas.openxmlformats.org/officeDocument/2006/relationships/slideLayout" Target="../slideLayouts/slideLayout450.xml"/><Relationship Id="rId5" Type="http://schemas.openxmlformats.org/officeDocument/2006/relationships/slideLayout" Target="../slideLayouts/slideLayout444.xml"/><Relationship Id="rId10" Type="http://schemas.openxmlformats.org/officeDocument/2006/relationships/slideLayout" Target="../slideLayouts/slideLayout449.xml"/><Relationship Id="rId4" Type="http://schemas.openxmlformats.org/officeDocument/2006/relationships/slideLayout" Target="../slideLayouts/slideLayout443.xml"/><Relationship Id="rId9" Type="http://schemas.openxmlformats.org/officeDocument/2006/relationships/slideLayout" Target="../slideLayouts/slideLayout448.xml"/><Relationship Id="rId14" Type="http://schemas.openxmlformats.org/officeDocument/2006/relationships/image" Target="../media/image5.png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8.xml"/><Relationship Id="rId13" Type="http://schemas.openxmlformats.org/officeDocument/2006/relationships/theme" Target="../theme/theme40.xml"/><Relationship Id="rId3" Type="http://schemas.openxmlformats.org/officeDocument/2006/relationships/slideLayout" Target="../slideLayouts/slideLayout453.xml"/><Relationship Id="rId7" Type="http://schemas.openxmlformats.org/officeDocument/2006/relationships/slideLayout" Target="../slideLayouts/slideLayout457.xml"/><Relationship Id="rId12" Type="http://schemas.openxmlformats.org/officeDocument/2006/relationships/slideLayout" Target="../slideLayouts/slideLayout46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5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51.xml"/><Relationship Id="rId6" Type="http://schemas.openxmlformats.org/officeDocument/2006/relationships/slideLayout" Target="../slideLayouts/slideLayout456.xml"/><Relationship Id="rId11" Type="http://schemas.openxmlformats.org/officeDocument/2006/relationships/slideLayout" Target="../slideLayouts/slideLayout461.xml"/><Relationship Id="rId5" Type="http://schemas.openxmlformats.org/officeDocument/2006/relationships/slideLayout" Target="../slideLayouts/slideLayout45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60.xml"/><Relationship Id="rId4" Type="http://schemas.openxmlformats.org/officeDocument/2006/relationships/slideLayout" Target="../slideLayouts/slideLayout454.xml"/><Relationship Id="rId9" Type="http://schemas.openxmlformats.org/officeDocument/2006/relationships/slideLayout" Target="../slideLayouts/slideLayout459.xml"/><Relationship Id="rId14" Type="http://schemas.openxmlformats.org/officeDocument/2006/relationships/image" Target="../media/image4.jpe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slideLayout" Target="../slideLayouts/slideLayout47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6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Relationship Id="rId14" Type="http://schemas.openxmlformats.org/officeDocument/2006/relationships/image" Target="../media/image4.jpeg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2.xml"/><Relationship Id="rId13" Type="http://schemas.openxmlformats.org/officeDocument/2006/relationships/theme" Target="../theme/theme42.xml"/><Relationship Id="rId3" Type="http://schemas.openxmlformats.org/officeDocument/2006/relationships/slideLayout" Target="../slideLayouts/slideLayout477.xml"/><Relationship Id="rId7" Type="http://schemas.openxmlformats.org/officeDocument/2006/relationships/slideLayout" Target="../slideLayouts/slideLayout481.xml"/><Relationship Id="rId12" Type="http://schemas.openxmlformats.org/officeDocument/2006/relationships/slideLayout" Target="../slideLayouts/slideLayout48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7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80.xml"/><Relationship Id="rId11" Type="http://schemas.openxmlformats.org/officeDocument/2006/relationships/slideLayout" Target="../slideLayouts/slideLayout485.xml"/><Relationship Id="rId5" Type="http://schemas.openxmlformats.org/officeDocument/2006/relationships/slideLayout" Target="../slideLayouts/slideLayout47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83.xml"/><Relationship Id="rId14" Type="http://schemas.openxmlformats.org/officeDocument/2006/relationships/image" Target="../media/image4.jpeg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89.xml"/><Relationship Id="rId7" Type="http://schemas.openxmlformats.org/officeDocument/2006/relationships/slideLayout" Target="../slideLayouts/slideLayout493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8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87.xml"/><Relationship Id="rId6" Type="http://schemas.openxmlformats.org/officeDocument/2006/relationships/slideLayout" Target="../slideLayouts/slideLayout492.xml"/><Relationship Id="rId11" Type="http://schemas.openxmlformats.org/officeDocument/2006/relationships/slideLayout" Target="../slideLayouts/slideLayout497.xml"/><Relationship Id="rId5" Type="http://schemas.openxmlformats.org/officeDocument/2006/relationships/slideLayout" Target="../slideLayouts/slideLayout49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96.xml"/><Relationship Id="rId4" Type="http://schemas.openxmlformats.org/officeDocument/2006/relationships/slideLayout" Target="../slideLayouts/slideLayout490.xml"/><Relationship Id="rId9" Type="http://schemas.openxmlformats.org/officeDocument/2006/relationships/slideLayout" Target="../slideLayouts/slideLayout495.xml"/><Relationship Id="rId14" Type="http://schemas.openxmlformats.org/officeDocument/2006/relationships/image" Target="../media/image6.png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00.xml"/><Relationship Id="rId7" Type="http://schemas.openxmlformats.org/officeDocument/2006/relationships/slideLayout" Target="../slideLayouts/slideLayout504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99.xml"/><Relationship Id="rId1" Type="http://schemas.openxmlformats.org/officeDocument/2006/relationships/slideLayout" Target="../slideLayouts/slideLayout498.xml"/><Relationship Id="rId6" Type="http://schemas.openxmlformats.org/officeDocument/2006/relationships/slideLayout" Target="../slideLayouts/slideLayout503.xml"/><Relationship Id="rId11" Type="http://schemas.openxmlformats.org/officeDocument/2006/relationships/slideLayout" Target="../slideLayouts/slideLayout508.xml"/><Relationship Id="rId5" Type="http://schemas.openxmlformats.org/officeDocument/2006/relationships/slideLayout" Target="../slideLayouts/slideLayout502.xml"/><Relationship Id="rId10" Type="http://schemas.openxmlformats.org/officeDocument/2006/relationships/slideLayout" Target="../slideLayouts/slideLayout507.xml"/><Relationship Id="rId4" Type="http://schemas.openxmlformats.org/officeDocument/2006/relationships/slideLayout" Target="../slideLayouts/slideLayout501.xml"/><Relationship Id="rId9" Type="http://schemas.openxmlformats.org/officeDocument/2006/relationships/slideLayout" Target="../slideLayouts/slideLayout506.xml"/><Relationship Id="rId14" Type="http://schemas.openxmlformats.org/officeDocument/2006/relationships/image" Target="../media/image5.png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11.xml"/><Relationship Id="rId7" Type="http://schemas.openxmlformats.org/officeDocument/2006/relationships/slideLayout" Target="../slideLayouts/slideLayout515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510.xml"/><Relationship Id="rId1" Type="http://schemas.openxmlformats.org/officeDocument/2006/relationships/slideLayout" Target="../slideLayouts/slideLayout509.xml"/><Relationship Id="rId6" Type="http://schemas.openxmlformats.org/officeDocument/2006/relationships/slideLayout" Target="../slideLayouts/slideLayout514.xml"/><Relationship Id="rId11" Type="http://schemas.openxmlformats.org/officeDocument/2006/relationships/slideLayout" Target="../slideLayouts/slideLayout519.xml"/><Relationship Id="rId5" Type="http://schemas.openxmlformats.org/officeDocument/2006/relationships/slideLayout" Target="../slideLayouts/slideLayout513.xml"/><Relationship Id="rId10" Type="http://schemas.openxmlformats.org/officeDocument/2006/relationships/slideLayout" Target="../slideLayouts/slideLayout518.xml"/><Relationship Id="rId4" Type="http://schemas.openxmlformats.org/officeDocument/2006/relationships/slideLayout" Target="../slideLayouts/slideLayout512.xml"/><Relationship Id="rId9" Type="http://schemas.openxmlformats.org/officeDocument/2006/relationships/slideLayout" Target="../slideLayouts/slideLayout517.xml"/><Relationship Id="rId14" Type="http://schemas.openxmlformats.org/officeDocument/2006/relationships/image" Target="../media/image5.png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522.xml"/><Relationship Id="rId7" Type="http://schemas.openxmlformats.org/officeDocument/2006/relationships/slideLayout" Target="../slideLayouts/slideLayout526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521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0" Type="http://schemas.openxmlformats.org/officeDocument/2006/relationships/slideLayout" Target="../slideLayouts/slideLayout529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8.xml"/><Relationship Id="rId13" Type="http://schemas.openxmlformats.org/officeDocument/2006/relationships/theme" Target="../theme/theme47.xml"/><Relationship Id="rId3" Type="http://schemas.openxmlformats.org/officeDocument/2006/relationships/slideLayout" Target="../slideLayouts/slideLayout533.xml"/><Relationship Id="rId7" Type="http://schemas.openxmlformats.org/officeDocument/2006/relationships/slideLayout" Target="../slideLayouts/slideLayout537.xml"/><Relationship Id="rId12" Type="http://schemas.openxmlformats.org/officeDocument/2006/relationships/slideLayout" Target="../slideLayouts/slideLayout542.xml"/><Relationship Id="rId2" Type="http://schemas.openxmlformats.org/officeDocument/2006/relationships/slideLayout" Target="../slideLayouts/slideLayout532.xml"/><Relationship Id="rId1" Type="http://schemas.openxmlformats.org/officeDocument/2006/relationships/slideLayout" Target="../slideLayouts/slideLayout531.xml"/><Relationship Id="rId6" Type="http://schemas.openxmlformats.org/officeDocument/2006/relationships/slideLayout" Target="../slideLayouts/slideLayout536.xml"/><Relationship Id="rId11" Type="http://schemas.openxmlformats.org/officeDocument/2006/relationships/slideLayout" Target="../slideLayouts/slideLayout541.xml"/><Relationship Id="rId5" Type="http://schemas.openxmlformats.org/officeDocument/2006/relationships/slideLayout" Target="../slideLayouts/slideLayout535.xml"/><Relationship Id="rId10" Type="http://schemas.openxmlformats.org/officeDocument/2006/relationships/slideLayout" Target="../slideLayouts/slideLayout540.xml"/><Relationship Id="rId4" Type="http://schemas.openxmlformats.org/officeDocument/2006/relationships/slideLayout" Target="../slideLayouts/slideLayout534.xml"/><Relationship Id="rId9" Type="http://schemas.openxmlformats.org/officeDocument/2006/relationships/slideLayout" Target="../slideLayouts/slideLayout539.xml"/><Relationship Id="rId14" Type="http://schemas.openxmlformats.org/officeDocument/2006/relationships/image" Target="../media/image7.jpeg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0.xml"/><Relationship Id="rId13" Type="http://schemas.openxmlformats.org/officeDocument/2006/relationships/theme" Target="../theme/theme48.xml"/><Relationship Id="rId3" Type="http://schemas.openxmlformats.org/officeDocument/2006/relationships/slideLayout" Target="../slideLayouts/slideLayout545.xml"/><Relationship Id="rId7" Type="http://schemas.openxmlformats.org/officeDocument/2006/relationships/slideLayout" Target="../slideLayouts/slideLayout549.xml"/><Relationship Id="rId12" Type="http://schemas.openxmlformats.org/officeDocument/2006/relationships/slideLayout" Target="../slideLayouts/slideLayout554.xml"/><Relationship Id="rId2" Type="http://schemas.openxmlformats.org/officeDocument/2006/relationships/slideLayout" Target="../slideLayouts/slideLayout544.xml"/><Relationship Id="rId1" Type="http://schemas.openxmlformats.org/officeDocument/2006/relationships/slideLayout" Target="../slideLayouts/slideLayout543.xml"/><Relationship Id="rId6" Type="http://schemas.openxmlformats.org/officeDocument/2006/relationships/slideLayout" Target="../slideLayouts/slideLayout548.xml"/><Relationship Id="rId11" Type="http://schemas.openxmlformats.org/officeDocument/2006/relationships/slideLayout" Target="../slideLayouts/slideLayout553.xml"/><Relationship Id="rId5" Type="http://schemas.openxmlformats.org/officeDocument/2006/relationships/slideLayout" Target="../slideLayouts/slideLayout547.xml"/><Relationship Id="rId10" Type="http://schemas.openxmlformats.org/officeDocument/2006/relationships/slideLayout" Target="../slideLayouts/slideLayout552.xml"/><Relationship Id="rId4" Type="http://schemas.openxmlformats.org/officeDocument/2006/relationships/slideLayout" Target="../slideLayouts/slideLayout546.xml"/><Relationship Id="rId9" Type="http://schemas.openxmlformats.org/officeDocument/2006/relationships/slideLayout" Target="../slideLayouts/slideLayout551.xml"/><Relationship Id="rId14" Type="http://schemas.openxmlformats.org/officeDocument/2006/relationships/image" Target="../media/image7.jpeg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2.xml"/><Relationship Id="rId13" Type="http://schemas.openxmlformats.org/officeDocument/2006/relationships/theme" Target="../theme/theme49.xml"/><Relationship Id="rId3" Type="http://schemas.openxmlformats.org/officeDocument/2006/relationships/slideLayout" Target="../slideLayouts/slideLayout557.xml"/><Relationship Id="rId7" Type="http://schemas.openxmlformats.org/officeDocument/2006/relationships/slideLayout" Target="../slideLayouts/slideLayout561.xml"/><Relationship Id="rId12" Type="http://schemas.openxmlformats.org/officeDocument/2006/relationships/slideLayout" Target="../slideLayouts/slideLayout566.xml"/><Relationship Id="rId2" Type="http://schemas.openxmlformats.org/officeDocument/2006/relationships/slideLayout" Target="../slideLayouts/slideLayout556.xml"/><Relationship Id="rId1" Type="http://schemas.openxmlformats.org/officeDocument/2006/relationships/slideLayout" Target="../slideLayouts/slideLayout555.xml"/><Relationship Id="rId6" Type="http://schemas.openxmlformats.org/officeDocument/2006/relationships/slideLayout" Target="../slideLayouts/slideLayout560.xml"/><Relationship Id="rId11" Type="http://schemas.openxmlformats.org/officeDocument/2006/relationships/slideLayout" Target="../slideLayouts/slideLayout565.xml"/><Relationship Id="rId5" Type="http://schemas.openxmlformats.org/officeDocument/2006/relationships/slideLayout" Target="../slideLayouts/slideLayout55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64.xml"/><Relationship Id="rId4" Type="http://schemas.openxmlformats.org/officeDocument/2006/relationships/slideLayout" Target="../slideLayouts/slideLayout558.xml"/><Relationship Id="rId9" Type="http://schemas.openxmlformats.org/officeDocument/2006/relationships/slideLayout" Target="../slideLayouts/slideLayout563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5052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857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0" name="Rectangle 9"/>
          <p:cNvSpPr/>
          <p:nvPr/>
        </p:nvSpPr>
        <p:spPr>
          <a:xfrm>
            <a:off x="-4188" y="6541417"/>
            <a:ext cx="9154938" cy="33381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544638" y="5668963"/>
            <a:ext cx="1795462" cy="29368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497F220-2394-49AF-858B-010FC01AF2EC}" type="datetime1">
              <a:rPr lang="fr-FR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41400" y="6564313"/>
            <a:ext cx="1651000" cy="2936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2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Denis Caromel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77200" y="6577013"/>
            <a:ext cx="796925" cy="280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A319648-FD82-4BCB-B52B-62DCC46AAC9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033" name="Picture 2" descr="C:\WINDOWS\Temp\pro-active2.gif"/>
          <p:cNvPicPr>
            <a:picLocks noChangeAspect="1" noChangeArrowheads="1"/>
          </p:cNvPicPr>
          <p:nvPr userDrawn="1"/>
        </p:nvPicPr>
        <p:blipFill>
          <a:blip r:embed="rId13" cstate="print"/>
          <a:srcRect l="71852" t="-19925" r="-2637" b="-9962"/>
          <a:stretch>
            <a:fillRect/>
          </a:stretch>
        </p:blipFill>
        <p:spPr bwMode="auto">
          <a:xfrm>
            <a:off x="8589963" y="6489700"/>
            <a:ext cx="4572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1" descr="ProActive"/>
          <p:cNvPicPr>
            <a:picLocks noChangeAspect="1" noChangeArrowheads="1"/>
          </p:cNvPicPr>
          <p:nvPr userDrawn="1"/>
        </p:nvPicPr>
        <p:blipFill>
          <a:blip r:embed="rId14" cstate="print"/>
          <a:srcRect t="-6767" r="27019"/>
          <a:stretch>
            <a:fillRect/>
          </a:stretch>
        </p:blipFill>
        <p:spPr bwMode="auto">
          <a:xfrm>
            <a:off x="3929063" y="6464300"/>
            <a:ext cx="14922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800" y="6546850"/>
            <a:ext cx="849313" cy="323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7" r:id="rId2"/>
    <p:sldLayoutId id="2147483856" r:id="rId3"/>
    <p:sldLayoutId id="2147483855" r:id="rId4"/>
    <p:sldLayoutId id="2147483854" r:id="rId5"/>
    <p:sldLayoutId id="2147483853" r:id="rId6"/>
    <p:sldLayoutId id="2147483852" r:id="rId7"/>
    <p:sldLayoutId id="2147483851" r:id="rId8"/>
    <p:sldLayoutId id="2147483850" r:id="rId9"/>
    <p:sldLayoutId id="2147483849" r:id="rId10"/>
    <p:sldLayoutId id="214748384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68" r:id="rId2"/>
    <p:sldLayoutId id="2147483867" r:id="rId3"/>
    <p:sldLayoutId id="2147483866" r:id="rId4"/>
    <p:sldLayoutId id="2147483865" r:id="rId5"/>
    <p:sldLayoutId id="2147483864" r:id="rId6"/>
    <p:sldLayoutId id="2147483863" r:id="rId7"/>
    <p:sldLayoutId id="2147483862" r:id="rId8"/>
    <p:sldLayoutId id="2147483861" r:id="rId9"/>
    <p:sldLayoutId id="2147483860" r:id="rId10"/>
    <p:sldLayoutId id="21474838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42598" y="6379712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79" r:id="rId2"/>
    <p:sldLayoutId id="2147483878" r:id="rId3"/>
    <p:sldLayoutId id="2147483877" r:id="rId4"/>
    <p:sldLayoutId id="2147483876" r:id="rId5"/>
    <p:sldLayoutId id="2147483875" r:id="rId6"/>
    <p:sldLayoutId id="2147483874" r:id="rId7"/>
    <p:sldLayoutId id="2147483873" r:id="rId8"/>
    <p:sldLayoutId id="2147483872" r:id="rId9"/>
    <p:sldLayoutId id="2147483871" r:id="rId10"/>
    <p:sldLayoutId id="214748387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E55956DF-9583-4E79-A8A7-193CBBD3DFA4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91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BE" sz="440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0" r:id="rId2"/>
    <p:sldLayoutId id="2147483889" r:id="rId3"/>
    <p:sldLayoutId id="2147483888" r:id="rId4"/>
    <p:sldLayoutId id="2147483887" r:id="rId5"/>
    <p:sldLayoutId id="2147483886" r:id="rId6"/>
    <p:sldLayoutId id="2147483885" r:id="rId7"/>
    <p:sldLayoutId id="2147483884" r:id="rId8"/>
    <p:sldLayoutId id="2147483883" r:id="rId9"/>
    <p:sldLayoutId id="2147483882" r:id="rId10"/>
    <p:sldLayoutId id="214748388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1" r:id="rId2"/>
    <p:sldLayoutId id="2147483900" r:id="rId3"/>
    <p:sldLayoutId id="2147483899" r:id="rId4"/>
    <p:sldLayoutId id="2147483898" r:id="rId5"/>
    <p:sldLayoutId id="2147483897" r:id="rId6"/>
    <p:sldLayoutId id="2147483896" r:id="rId7"/>
    <p:sldLayoutId id="2147483895" r:id="rId8"/>
    <p:sldLayoutId id="2147483894" r:id="rId9"/>
    <p:sldLayoutId id="2147483893" r:id="rId10"/>
    <p:sldLayoutId id="2147483892" r:id="rId11"/>
    <p:sldLayoutId id="214748401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45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645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5FB9864-DB8E-45C7-BD2B-D082C7ADB4E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64521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2" r:id="rId2"/>
    <p:sldLayoutId id="2147483911" r:id="rId3"/>
    <p:sldLayoutId id="2147483910" r:id="rId4"/>
    <p:sldLayoutId id="2147483909" r:id="rId5"/>
    <p:sldLayoutId id="2147483908" r:id="rId6"/>
    <p:sldLayoutId id="2147483907" r:id="rId7"/>
    <p:sldLayoutId id="2147483906" r:id="rId8"/>
    <p:sldLayoutId id="2147483905" r:id="rId9"/>
    <p:sldLayoutId id="2147483904" r:id="rId10"/>
    <p:sldLayoutId id="214748390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68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768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DD9D1291-11DF-497A-B990-0A5DBC90F186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6948D81-07C3-48A7-95F6-4A915092FA8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76808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68425DB-1F37-4542-AFE4-AFA0DB9818B9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3" r:id="rId2"/>
    <p:sldLayoutId id="2147483922" r:id="rId3"/>
    <p:sldLayoutId id="2147483921" r:id="rId4"/>
    <p:sldLayoutId id="2147483920" r:id="rId5"/>
    <p:sldLayoutId id="2147483919" r:id="rId6"/>
    <p:sldLayoutId id="2147483918" r:id="rId7"/>
    <p:sldLayoutId id="2147483917" r:id="rId8"/>
    <p:sldLayoutId id="2147483916" r:id="rId9"/>
    <p:sldLayoutId id="2147483915" r:id="rId10"/>
    <p:sldLayoutId id="214748391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909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8909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21B31678-62F4-4B2E-83B7-E5AFF7FEF17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89095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13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13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E6B6AB01-FFE0-40A2-B2F3-F567047EA374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F60E89C-7832-47AF-A372-8645C8603B2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01383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94665AFD-5EA1-4026-8689-D046191D41B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4" r:id="rId2"/>
    <p:sldLayoutId id="2147483933" r:id="rId3"/>
    <p:sldLayoutId id="2147483932" r:id="rId4"/>
    <p:sldLayoutId id="2147483931" r:id="rId5"/>
    <p:sldLayoutId id="2147483930" r:id="rId6"/>
    <p:sldLayoutId id="2147483929" r:id="rId7"/>
    <p:sldLayoutId id="2147483928" r:id="rId8"/>
    <p:sldLayoutId id="2147483927" r:id="rId9"/>
    <p:sldLayoutId id="2147483926" r:id="rId10"/>
    <p:sldLayoutId id="214748392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36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136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70EB005-3D02-4ACC-8DA2-291CD3ABEC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113673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5" r:id="rId2"/>
    <p:sldLayoutId id="2147483944" r:id="rId3"/>
    <p:sldLayoutId id="2147483943" r:id="rId4"/>
    <p:sldLayoutId id="2147483942" r:id="rId5"/>
    <p:sldLayoutId id="2147483941" r:id="rId6"/>
    <p:sldLayoutId id="2147483940" r:id="rId7"/>
    <p:sldLayoutId id="2147483939" r:id="rId8"/>
    <p:sldLayoutId id="2147483938" r:id="rId9"/>
    <p:sldLayoutId id="2147483937" r:id="rId10"/>
    <p:sldLayoutId id="2147483936" r:id="rId11"/>
    <p:sldLayoutId id="214748402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69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269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40D33254-75E8-4453-AE1B-87D18413F654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A383353-E53E-4219-8093-2A6FD5B17D0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A24350C6-A90E-4740-A068-94998A7C7A5F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6" r:id="rId2"/>
    <p:sldLayoutId id="2147483955" r:id="rId3"/>
    <p:sldLayoutId id="2147483954" r:id="rId4"/>
    <p:sldLayoutId id="2147483953" r:id="rId5"/>
    <p:sldLayoutId id="2147483952" r:id="rId6"/>
    <p:sldLayoutId id="2147483951" r:id="rId7"/>
    <p:sldLayoutId id="2147483950" r:id="rId8"/>
    <p:sldLayoutId id="2147483949" r:id="rId9"/>
    <p:sldLayoutId id="2147483948" r:id="rId10"/>
    <p:sldLayoutId id="214748394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92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92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BD024C0-8A56-4260-86B5-822F2A0DEBB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139273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7" r:id="rId2"/>
    <p:sldLayoutId id="2147483966" r:id="rId3"/>
    <p:sldLayoutId id="2147483965" r:id="rId4"/>
    <p:sldLayoutId id="2147483964" r:id="rId5"/>
    <p:sldLayoutId id="2147483963" r:id="rId6"/>
    <p:sldLayoutId id="2147483962" r:id="rId7"/>
    <p:sldLayoutId id="2147483961" r:id="rId8"/>
    <p:sldLayoutId id="2147483960" r:id="rId9"/>
    <p:sldLayoutId id="2147483959" r:id="rId10"/>
    <p:sldLayoutId id="214748395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245C9F2-7087-49FE-B172-37739790864E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155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BE" sz="4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78" r:id="rId2"/>
    <p:sldLayoutId id="2147483977" r:id="rId3"/>
    <p:sldLayoutId id="2147483976" r:id="rId4"/>
    <p:sldLayoutId id="2147483975" r:id="rId5"/>
    <p:sldLayoutId id="2147483974" r:id="rId6"/>
    <p:sldLayoutId id="2147483973" r:id="rId7"/>
    <p:sldLayoutId id="2147483972" r:id="rId8"/>
    <p:sldLayoutId id="2147483971" r:id="rId9"/>
    <p:sldLayoutId id="2147483970" r:id="rId10"/>
    <p:sldLayoutId id="214748396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384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6384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311A146C-DAD3-44DE-B3BD-2A51E46114F3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11D22DEA-80BA-4566-93DE-44152E09300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63848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C19A239-6AB1-4CFC-B8ED-638173B52696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89" r:id="rId2"/>
    <p:sldLayoutId id="2147483988" r:id="rId3"/>
    <p:sldLayoutId id="2147483987" r:id="rId4"/>
    <p:sldLayoutId id="2147483986" r:id="rId5"/>
    <p:sldLayoutId id="2147483985" r:id="rId6"/>
    <p:sldLayoutId id="2147483984" r:id="rId7"/>
    <p:sldLayoutId id="2147483983" r:id="rId8"/>
    <p:sldLayoutId id="2147483982" r:id="rId9"/>
    <p:sldLayoutId id="2147483981" r:id="rId10"/>
    <p:sldLayoutId id="214748398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D9D959C-21C9-49AF-AE18-492E7F66ECA2}" type="datetime1">
              <a:rPr lang="en-US"/>
              <a:pPr>
                <a:defRPr/>
              </a:pPr>
              <a:t>10/26/2010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613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BE" sz="44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0" r:id="rId2"/>
    <p:sldLayoutId id="2147483999" r:id="rId3"/>
    <p:sldLayoutId id="2147483998" r:id="rId4"/>
    <p:sldLayoutId id="2147483997" r:id="rId5"/>
    <p:sldLayoutId id="2147483996" r:id="rId6"/>
    <p:sldLayoutId id="2147483995" r:id="rId7"/>
    <p:sldLayoutId id="2147483994" r:id="rId8"/>
    <p:sldLayoutId id="2147483993" r:id="rId9"/>
    <p:sldLayoutId id="2147483992" r:id="rId10"/>
    <p:sldLayoutId id="214748399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841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8842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177EBE51-4930-4BD8-9068-8483EC39B43A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9808E94-1B6C-4C70-BF36-5FC18AE2241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88424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30D92A56-E7E7-4897-8BF2-8E0572E9FBFF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1" r:id="rId2"/>
    <p:sldLayoutId id="2147484010" r:id="rId3"/>
    <p:sldLayoutId id="2147484009" r:id="rId4"/>
    <p:sldLayoutId id="2147484008" r:id="rId5"/>
    <p:sldLayoutId id="2147484007" r:id="rId6"/>
    <p:sldLayoutId id="2147484006" r:id="rId7"/>
    <p:sldLayoutId id="2147484005" r:id="rId8"/>
    <p:sldLayoutId id="2147484004" r:id="rId9"/>
    <p:sldLayoutId id="2147484003" r:id="rId10"/>
    <p:sldLayoutId id="214748400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hoto Route vers l'infini.jpg"/>
          <p:cNvPicPr>
            <a:picLocks noChangeAspect="1"/>
          </p:cNvPicPr>
          <p:nvPr userDrawn="1"/>
        </p:nvPicPr>
        <p:blipFill>
          <a:blip r:embed="rId18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4EDE49-19C5-4452-ABDD-8977A3AF0952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9F0D7B-0555-4B71-851C-6D18B427BF6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031" name="Picture 3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810000" y="6324600"/>
            <a:ext cx="1714500" cy="3619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3241C9ED-2B29-47D9-B100-844050490C27}" type="slidenum">
              <a:rPr lang="en-US" sz="800">
                <a:solidFill>
                  <a:prstClr val="black"/>
                </a:solidFill>
                <a:latin typeface="Calibri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black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  <p:sldLayoutId id="2147484253" r:id="rId12"/>
    <p:sldLayoutId id="2147484254" r:id="rId13"/>
    <p:sldLayoutId id="2147484255" r:id="rId14"/>
    <p:sldLayoutId id="2147484256" r:id="rId15"/>
    <p:sldLayoutId id="2147484539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1C2F6B"/>
          </a:solidFill>
          <a:latin typeface="Arial Black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  <p:sldLayoutId id="214748428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66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81B2F3-946D-4375-861E-EF607404CD9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29FB4E-A4E8-4671-A869-0CBD477B4BC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663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663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5BDF7AA-5F91-4FF8-8643-C31AF8A6736C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6" r:id="rId2"/>
    <p:sldLayoutId id="2147484297" r:id="rId3"/>
    <p:sldLayoutId id="2147484298" r:id="rId4"/>
    <p:sldLayoutId id="2147484299" r:id="rId5"/>
    <p:sldLayoutId id="2147484300" r:id="rId6"/>
    <p:sldLayoutId id="2147484301" r:id="rId7"/>
    <p:sldLayoutId id="2147484302" r:id="rId8"/>
    <p:sldLayoutId id="2147484303" r:id="rId9"/>
    <p:sldLayoutId id="2147484304" r:id="rId10"/>
    <p:sldLayoutId id="2147484305" r:id="rId11"/>
    <p:sldLayoutId id="214748430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8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1210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  <p:sldLayoutId id="214748433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83" r:id="rId9"/>
    <p:sldLayoutId id="2147484384" r:id="rId10"/>
    <p:sldLayoutId id="2147484385" r:id="rId11"/>
    <p:sldLayoutId id="214748438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8" r:id="rId1"/>
    <p:sldLayoutId id="2147484389" r:id="rId2"/>
    <p:sldLayoutId id="2147484390" r:id="rId3"/>
    <p:sldLayoutId id="2147484391" r:id="rId4"/>
    <p:sldLayoutId id="2147484392" r:id="rId5"/>
    <p:sldLayoutId id="2147484393" r:id="rId6"/>
    <p:sldLayoutId id="2147484394" r:id="rId7"/>
    <p:sldLayoutId id="2147484395" r:id="rId8"/>
    <p:sldLayoutId id="2147484396" r:id="rId9"/>
    <p:sldLayoutId id="2147484397" r:id="rId10"/>
    <p:sldLayoutId id="2147484398" r:id="rId11"/>
    <p:sldLayoutId id="214748439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035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035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B9515470-DC42-49E4-89DF-DA07881A0EB2}" type="datetime1">
              <a:rPr lang="fr-FR"/>
              <a:pPr>
                <a:defRPr/>
              </a:pPr>
              <a:t>26/10/2010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E90DF76-A375-4992-8BAB-F5E8EEA92F2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00359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9E62AF35-3207-4CDA-BF6E-DEE5406F55F8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01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01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4EA52F-2F9D-44A4-B346-711DB11A6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018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5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6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7" r:id="rId3"/>
    <p:sldLayoutId id="2147484428" r:id="rId4"/>
    <p:sldLayoutId id="2147484429" r:id="rId5"/>
    <p:sldLayoutId id="2147484430" r:id="rId6"/>
    <p:sldLayoutId id="2147484431" r:id="rId7"/>
    <p:sldLayoutId id="2147484432" r:id="rId8"/>
    <p:sldLayoutId id="2147484433" r:id="rId9"/>
    <p:sldLayoutId id="2147484434" r:id="rId10"/>
    <p:sldLayoutId id="2147484435" r:id="rId11"/>
    <p:sldLayoutId id="214748443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  <p:sldLayoutId id="214748444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  <p:sldLayoutId id="214748446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B03348-A21E-474A-A388-C3C0FB19D7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C321980-DD19-4E81-A94C-1F3ABAAB19E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1AC89A6-DE8A-4A81-95F9-C5DF4C3529B9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  <p:sldLayoutId id="2147484465" r:id="rId2"/>
    <p:sldLayoutId id="2147484466" r:id="rId3"/>
    <p:sldLayoutId id="2147484467" r:id="rId4"/>
    <p:sldLayoutId id="2147484468" r:id="rId5"/>
    <p:sldLayoutId id="2147484469" r:id="rId6"/>
    <p:sldLayoutId id="2147484470" r:id="rId7"/>
    <p:sldLayoutId id="2147484471" r:id="rId8"/>
    <p:sldLayoutId id="2147484472" r:id="rId9"/>
    <p:sldLayoutId id="2147484473" r:id="rId10"/>
    <p:sldLayoutId id="214748447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6" r:id="rId1"/>
    <p:sldLayoutId id="2147484477" r:id="rId2"/>
    <p:sldLayoutId id="2147484478" r:id="rId3"/>
    <p:sldLayoutId id="2147484479" r:id="rId4"/>
    <p:sldLayoutId id="2147484480" r:id="rId5"/>
    <p:sldLayoutId id="2147484481" r:id="rId6"/>
    <p:sldLayoutId id="2147484482" r:id="rId7"/>
    <p:sldLayoutId id="2147484483" r:id="rId8"/>
    <p:sldLayoutId id="2147484484" r:id="rId9"/>
    <p:sldLayoutId id="2147484485" r:id="rId10"/>
    <p:sldLayoutId id="214748448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26/10/2010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489" r:id="rId2"/>
    <p:sldLayoutId id="2147484490" r:id="rId3"/>
    <p:sldLayoutId id="2147484491" r:id="rId4"/>
    <p:sldLayoutId id="2147484492" r:id="rId5"/>
    <p:sldLayoutId id="2147484493" r:id="rId6"/>
    <p:sldLayoutId id="2147484494" r:id="rId7"/>
    <p:sldLayoutId id="2147484495" r:id="rId8"/>
    <p:sldLayoutId id="2147484496" r:id="rId9"/>
    <p:sldLayoutId id="2147484497" r:id="rId10"/>
    <p:sldLayoutId id="21474844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97F220-2394-49AF-858B-010FC01AF2EC}" type="datetime1">
              <a:rPr lang="fr-FR" smtClean="0"/>
              <a:pPr>
                <a:defRPr/>
              </a:pPr>
              <a:t>26/10/2010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Denis Caromel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319648-FD82-4BCB-B52B-62DCC46AAC98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7" name="Picture 6" descr="Photo Route vers l'infini.jpg"/>
          <p:cNvPicPr>
            <a:picLocks noChangeAspect="1"/>
          </p:cNvPicPr>
          <p:nvPr userDrawn="1"/>
        </p:nvPicPr>
        <p:blipFill>
          <a:blip r:embed="rId13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97F220-2394-49AF-858B-010FC01AF2E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Denis Caromel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319648-FD82-4BCB-B52B-62DCC46AAC9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hoto Route vers l'infini.jpg"/>
          <p:cNvPicPr>
            <a:picLocks noChangeAspect="1"/>
          </p:cNvPicPr>
          <p:nvPr userDrawn="1"/>
        </p:nvPicPr>
        <p:blipFill>
          <a:blip r:embed="rId14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97F220-2394-49AF-858B-010FC01AF2E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26/10/2010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Denis Caromel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319648-FD82-4BCB-B52B-62DCC46AAC9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hoto Route vers l'infini.jpg"/>
          <p:cNvPicPr>
            <a:picLocks noChangeAspect="1"/>
          </p:cNvPicPr>
          <p:nvPr userDrawn="1"/>
        </p:nvPicPr>
        <p:blipFill>
          <a:blip r:embed="rId14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  <p:sldLayoutId id="2147484538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41" r:id="rId1"/>
    <p:sldLayoutId id="2147484542" r:id="rId2"/>
    <p:sldLayoutId id="2147484543" r:id="rId3"/>
    <p:sldLayoutId id="2147484544" r:id="rId4"/>
    <p:sldLayoutId id="2147484545" r:id="rId5"/>
    <p:sldLayoutId id="2147484546" r:id="rId6"/>
    <p:sldLayoutId id="2147484547" r:id="rId7"/>
    <p:sldLayoutId id="2147484548" r:id="rId8"/>
    <p:sldLayoutId id="2147484549" r:id="rId9"/>
    <p:sldLayoutId id="2147484550" r:id="rId10"/>
    <p:sldLayoutId id="2147484551" r:id="rId11"/>
    <p:sldLayoutId id="214748455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hyperlink" Target="http://www.hp.com/country/us/en/welcome.html?_r_=1" TargetMode="External"/><Relationship Id="rId18" Type="http://schemas.openxmlformats.org/officeDocument/2006/relationships/image" Target="../media/image32.jpeg"/><Relationship Id="rId3" Type="http://schemas.openxmlformats.org/officeDocument/2006/relationships/hyperlink" Target="http://proactive.inria.fr/" TargetMode="External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5" Type="http://schemas.openxmlformats.org/officeDocument/2006/relationships/hyperlink" Target="http://www.oracle.com/index.html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Infrastructure_as_a_service" TargetMode="External"/><Relationship Id="rId3" Type="http://schemas.openxmlformats.org/officeDocument/2006/relationships/hyperlink" Target="http://en.wikipedia.org/wiki/Virtualization" TargetMode="External"/><Relationship Id="rId7" Type="http://schemas.openxmlformats.org/officeDocument/2006/relationships/hyperlink" Target="http://en.wikipedia.org/wiki/Platform_as_a_service" TargetMode="External"/><Relationship Id="rId2" Type="http://schemas.openxmlformats.org/officeDocument/2006/relationships/hyperlink" Target="http://en.wikipedia.org/wiki/Scalability" TargetMode="External"/><Relationship Id="rId1" Type="http://schemas.openxmlformats.org/officeDocument/2006/relationships/slideLayout" Target="../slideLayouts/slideLayout341.xml"/><Relationship Id="rId6" Type="http://schemas.openxmlformats.org/officeDocument/2006/relationships/hyperlink" Target="http://en.wikipedia.org/wiki/Software_as_a_service" TargetMode="External"/><Relationship Id="rId5" Type="http://schemas.openxmlformats.org/officeDocument/2006/relationships/hyperlink" Target="http://en.wikipedia.org/wiki/Internet" TargetMode="External"/><Relationship Id="rId4" Type="http://schemas.openxmlformats.org/officeDocument/2006/relationships/hyperlink" Target="http://en.wikipedia.org/wiki/Everything_as_a_servic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ductionscale.com/home/2008/4/24/cloud-computing-get-your-head-in-the-clouds.html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blogs.sun.com/marchamilton" TargetMode="External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1.xml"/><Relationship Id="rId6" Type="http://schemas.openxmlformats.org/officeDocument/2006/relationships/image" Target="../media/image3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jpeg"/><Relationship Id="rId7" Type="http://schemas.openxmlformats.org/officeDocument/2006/relationships/hyperlink" Target="http://www.amadeus.com/amadeus/x4846.html" TargetMode="Externa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png"/><Relationship Id="rId5" Type="http://schemas.openxmlformats.org/officeDocument/2006/relationships/image" Target="../media/image11.pn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26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26.xml"/><Relationship Id="rId5" Type="http://schemas.openxmlformats.org/officeDocument/2006/relationships/image" Target="../media/image60.jpe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8.png"/><Relationship Id="rId5" Type="http://schemas.openxmlformats.org/officeDocument/2006/relationships/image" Target="../media/image79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99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0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78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88.xml"/><Relationship Id="rId6" Type="http://schemas.openxmlformats.org/officeDocument/2006/relationships/image" Target="../media/image67.png"/><Relationship Id="rId11" Type="http://schemas.openxmlformats.org/officeDocument/2006/relationships/image" Target="../media/image89.png"/><Relationship Id="rId5" Type="http://schemas.openxmlformats.org/officeDocument/2006/relationships/image" Target="../media/image66.png"/><Relationship Id="rId10" Type="http://schemas.openxmlformats.org/officeDocument/2006/relationships/image" Target="../media/image88.png"/><Relationship Id="rId4" Type="http://schemas.openxmlformats.org/officeDocument/2006/relationships/image" Target="../media/image84.png"/><Relationship Id="rId9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9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4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image" Target="../media/image98.png"/><Relationship Id="rId7" Type="http://schemas.openxmlformats.org/officeDocument/2006/relationships/image" Target="../media/image101.jpeg"/><Relationship Id="rId12" Type="http://schemas.openxmlformats.org/officeDocument/2006/relationships/image" Target="../media/image106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46.xml"/><Relationship Id="rId6" Type="http://schemas.openxmlformats.org/officeDocument/2006/relationships/image" Target="../media/image11.png"/><Relationship Id="rId11" Type="http://schemas.openxmlformats.org/officeDocument/2006/relationships/image" Target="../media/image105.png"/><Relationship Id="rId5" Type="http://schemas.openxmlformats.org/officeDocument/2006/relationships/image" Target="../media/image100.png"/><Relationship Id="rId10" Type="http://schemas.openxmlformats.org/officeDocument/2006/relationships/image" Target="../media/image104.png"/><Relationship Id="rId4" Type="http://schemas.openxmlformats.org/officeDocument/2006/relationships/image" Target="../media/image99.png"/><Relationship Id="rId9" Type="http://schemas.openxmlformats.org/officeDocument/2006/relationships/image" Target="../media/image103.png"/><Relationship Id="rId14" Type="http://schemas.openxmlformats.org/officeDocument/2006/relationships/image" Target="../media/image10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3.png"/><Relationship Id="rId7" Type="http://schemas.openxmlformats.org/officeDocument/2006/relationships/image" Target="../media/image98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41.xml"/><Relationship Id="rId6" Type="http://schemas.openxmlformats.org/officeDocument/2006/relationships/image" Target="../media/image101.jpeg"/><Relationship Id="rId11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108.jpeg"/><Relationship Id="rId4" Type="http://schemas.openxmlformats.org/officeDocument/2006/relationships/image" Target="../media/image105.png"/><Relationship Id="rId9" Type="http://schemas.openxmlformats.org/officeDocument/2006/relationships/image" Target="../media/image10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5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46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46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4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115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subTitle" idx="1"/>
          </p:nvPr>
        </p:nvSpPr>
        <p:spPr>
          <a:xfrm>
            <a:off x="673100" y="2365375"/>
            <a:ext cx="7700963" cy="2063750"/>
          </a:xfrm>
        </p:spPr>
        <p:txBody>
          <a:bodyPr lIns="92075" tIns="46038" rIns="92075" bIns="46038"/>
          <a:lstStyle/>
          <a:p>
            <a:pPr marL="285750" indent="-285750"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FF9933"/>
                </a:solidFill>
              </a:rPr>
              <a:t>Agenda</a:t>
            </a:r>
            <a:endParaRPr lang="en-US" sz="4000" i="1" smtClean="0">
              <a:solidFill>
                <a:srgbClr val="FF9933"/>
              </a:solidFill>
            </a:endParaRPr>
          </a:p>
        </p:txBody>
      </p:sp>
      <p:sp>
        <p:nvSpPr>
          <p:cNvPr id="202754" name="Rectangle 4"/>
          <p:cNvSpPr>
            <a:spLocks noChangeArrowheads="1"/>
          </p:cNvSpPr>
          <p:nvPr/>
        </p:nvSpPr>
        <p:spPr bwMode="auto">
          <a:xfrm>
            <a:off x="1055688" y="2795588"/>
            <a:ext cx="49212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2755" name="Rectangle 5"/>
          <p:cNvSpPr>
            <a:spLocks noChangeArrowheads="1"/>
          </p:cNvSpPr>
          <p:nvPr/>
        </p:nvSpPr>
        <p:spPr bwMode="auto">
          <a:xfrm>
            <a:off x="534988" y="204788"/>
            <a:ext cx="8008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6988" rIns="63500" bIns="26988">
            <a:spAutoFit/>
          </a:bodyPr>
          <a:lstStyle/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50800" y="2963863"/>
            <a:ext cx="91440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/>
            <a:r>
              <a:rPr lang="en-US" sz="2200" b="1" dirty="0">
                <a:solidFill>
                  <a:srgbClr val="00448B"/>
                </a:solidFill>
              </a:rPr>
              <a:t>1. Background: INRIA, ActiveEon</a:t>
            </a:r>
          </a:p>
          <a:p>
            <a:pPr marL="457200" indent="-457200" eaLnBrk="0" hangingPunct="0"/>
            <a:r>
              <a:rPr lang="en-US" sz="2200" b="1" dirty="0" smtClean="0">
                <a:solidFill>
                  <a:srgbClr val="00448B"/>
                </a:solidFill>
              </a:rPr>
              <a:t>2. CLOUD Computing</a:t>
            </a:r>
          </a:p>
          <a:p>
            <a:pPr marL="457200" indent="-457200" eaLnBrk="0" hangingPunct="0"/>
            <a:r>
              <a:rPr lang="en-US" sz="2200" b="1" dirty="0" smtClean="0">
                <a:solidFill>
                  <a:srgbClr val="00448B"/>
                </a:solidFill>
              </a:rPr>
              <a:t>3. </a:t>
            </a:r>
            <a:r>
              <a:rPr lang="en-US" sz="2200" b="1" dirty="0" err="1">
                <a:solidFill>
                  <a:srgbClr val="00448B"/>
                </a:solidFill>
              </a:rPr>
              <a:t>ProActive</a:t>
            </a:r>
            <a:r>
              <a:rPr lang="en-US" sz="2200" b="1" dirty="0">
                <a:solidFill>
                  <a:srgbClr val="00448B"/>
                </a:solidFill>
              </a:rPr>
              <a:t> </a:t>
            </a:r>
            <a:r>
              <a:rPr lang="en-US" sz="2200" b="1" dirty="0" smtClean="0">
                <a:solidFill>
                  <a:srgbClr val="00448B"/>
                </a:solidFill>
              </a:rPr>
              <a:t>Parallel Suite</a:t>
            </a:r>
            <a:endParaRPr lang="en-US" sz="2200" b="1" dirty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000" b="1" i="1" dirty="0">
                <a:solidFill>
                  <a:srgbClr val="FF9933"/>
                </a:solidFill>
              </a:rPr>
              <a:t>    </a:t>
            </a:r>
            <a:r>
              <a:rPr lang="en-US" sz="2000" b="1" i="1" dirty="0" smtClean="0">
                <a:solidFill>
                  <a:srgbClr val="FF9933"/>
                </a:solidFill>
              </a:rPr>
              <a:t>  Programming</a:t>
            </a:r>
            <a:r>
              <a:rPr lang="en-US" sz="2000" b="1" i="1" dirty="0">
                <a:solidFill>
                  <a:srgbClr val="FF9933"/>
                </a:solidFill>
              </a:rPr>
              <a:t>, Scheduling, </a:t>
            </a:r>
            <a:r>
              <a:rPr lang="en-US" sz="2000" b="1" i="1" dirty="0" smtClean="0">
                <a:solidFill>
                  <a:srgbClr val="FF9933"/>
                </a:solidFill>
              </a:rPr>
              <a:t>Resourcing</a:t>
            </a:r>
            <a:endParaRPr lang="en-US" sz="2800" b="1" dirty="0" smtClean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200" b="1" dirty="0" smtClean="0">
                <a:solidFill>
                  <a:srgbClr val="00448B"/>
                </a:solidFill>
              </a:rPr>
              <a:t>4. Use Cases &amp; Demos: </a:t>
            </a:r>
          </a:p>
          <a:p>
            <a:pPr marL="457200" indent="-457200" eaLnBrk="0" hangingPunct="0"/>
            <a:r>
              <a:rPr lang="en-US" sz="2200" b="1" dirty="0" smtClean="0">
                <a:solidFill>
                  <a:srgbClr val="00448B"/>
                </a:solidFill>
              </a:rPr>
              <a:t>  Genomics, Engineering,  Multi-Disciplinary </a:t>
            </a:r>
          </a:p>
          <a:p>
            <a:pPr marL="457200" indent="-457200" eaLnBrk="0" hangingPunct="0"/>
            <a:r>
              <a:rPr lang="en-US" sz="2200" b="1" dirty="0" smtClean="0">
                <a:solidFill>
                  <a:srgbClr val="00448B"/>
                </a:solidFill>
              </a:rPr>
              <a:t>5. Conclusion: Cloud Revolution ?</a:t>
            </a:r>
          </a:p>
        </p:txBody>
      </p:sp>
      <p:pic>
        <p:nvPicPr>
          <p:cNvPr id="202757" name="Image 8" descr="Course de l'homm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4263" y="3070225"/>
            <a:ext cx="29289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758" name="Text Box 22"/>
          <p:cNvSpPr txBox="1">
            <a:spLocks noChangeArrowheads="1"/>
          </p:cNvSpPr>
          <p:nvPr/>
        </p:nvSpPr>
        <p:spPr bwMode="auto">
          <a:xfrm>
            <a:off x="6181725" y="1985963"/>
            <a:ext cx="261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D. Caromel, et al.</a:t>
            </a:r>
          </a:p>
        </p:txBody>
      </p:sp>
      <p:sp>
        <p:nvSpPr>
          <p:cNvPr id="202759" name="Rectangle 2"/>
          <p:cNvSpPr>
            <a:spLocks/>
          </p:cNvSpPr>
          <p:nvPr/>
        </p:nvSpPr>
        <p:spPr bwMode="auto">
          <a:xfrm>
            <a:off x="0" y="63500"/>
            <a:ext cx="91440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>
              <a:lnSpc>
                <a:spcPct val="130000"/>
              </a:lnSpc>
            </a:pPr>
            <a:r>
              <a:rPr lang="en-US" sz="3800" b="1" dirty="0" smtClean="0">
                <a:solidFill>
                  <a:schemeClr val="bg1"/>
                </a:solidFill>
              </a:rPr>
              <a:t>Cloud Computing Revolution</a:t>
            </a:r>
            <a:endParaRPr lang="en-US" sz="3800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6882" y="6062361"/>
            <a:ext cx="8859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448B"/>
                </a:solidFill>
              </a:rPr>
              <a:t>Cloud: Pay as you Go</a:t>
            </a:r>
          </a:p>
          <a:p>
            <a:pPr algn="ctr"/>
            <a:r>
              <a:rPr lang="en-US" sz="2000" b="1" dirty="0" err="1" smtClean="0">
                <a:solidFill>
                  <a:srgbClr val="00448B"/>
                </a:solidFill>
              </a:rPr>
              <a:t>Opex</a:t>
            </a:r>
            <a:r>
              <a:rPr lang="en-US" sz="2000" b="1" dirty="0" smtClean="0">
                <a:solidFill>
                  <a:srgbClr val="00448B"/>
                </a:solidFill>
              </a:rPr>
              <a:t> vs. </a:t>
            </a:r>
            <a:r>
              <a:rPr lang="en-US" sz="2000" b="1" dirty="0" err="1" smtClean="0">
                <a:solidFill>
                  <a:srgbClr val="00448B"/>
                </a:solidFill>
              </a:rPr>
              <a:t>Capex</a:t>
            </a:r>
            <a:endParaRPr lang="en-US" sz="2000" b="1" dirty="0" smtClean="0">
              <a:solidFill>
                <a:srgbClr val="00448B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Revolution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57" y="1143000"/>
            <a:ext cx="8752113" cy="4983163"/>
          </a:xfrm>
        </p:spPr>
        <p:txBody>
          <a:bodyPr/>
          <a:lstStyle/>
          <a:p>
            <a:r>
              <a:rPr lang="en-US" sz="2400" dirty="0" smtClean="0"/>
              <a:t>1990: PCs</a:t>
            </a:r>
          </a:p>
          <a:p>
            <a:r>
              <a:rPr lang="en-US" sz="2400" dirty="0" smtClean="0"/>
              <a:t>2000: Internet for Companies</a:t>
            </a:r>
          </a:p>
          <a:p>
            <a:r>
              <a:rPr lang="en-US" sz="2400" dirty="0" smtClean="0"/>
              <a:t>2010: Cloud for Companies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0099"/>
                </a:solidFill>
              </a:rPr>
              <a:t>Concept: John McCarthy in 1961 originally coin the expression 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0099"/>
                </a:solidFill>
              </a:rPr>
              <a:t>“Utility Computing” (Electricity, Water, Gas)</a:t>
            </a:r>
            <a:endParaRPr lang="en-US" sz="2400" dirty="0" smtClean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Today: How could we do without Internet and Google Search ?</a:t>
            </a:r>
          </a:p>
          <a:p>
            <a:pPr algn="ctr">
              <a:buNone/>
            </a:pPr>
            <a:r>
              <a:rPr lang="en-US" sz="2400" dirty="0" smtClean="0"/>
              <a:t>In 2020: we will not imagine working without Clouds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500744" y="5035645"/>
            <a:ext cx="7979228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dirty="0" smtClean="0"/>
              <a:t>Today: We buy Network, Hardware, Software, Services</a:t>
            </a:r>
          </a:p>
          <a:p>
            <a:pPr algn="ctr">
              <a:buNone/>
            </a:pPr>
            <a:r>
              <a:rPr lang="en-US" sz="2000" dirty="0" smtClean="0"/>
              <a:t>Tomorrow: Cloud Services (hiding N, H, 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408FBD-F813-4E4D-91CC-3A0BFF20E42E}" type="slidenum">
              <a:rPr lang="fr-BE"/>
              <a:pPr>
                <a:defRPr/>
              </a:pPr>
              <a:t>3</a:t>
            </a:fld>
            <a:endParaRPr lang="fr-BE" dirty="0"/>
          </a:p>
        </p:txBody>
      </p:sp>
      <p:sp>
        <p:nvSpPr>
          <p:cNvPr id="204802" name="Rectangle 2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7772400" cy="1470025"/>
          </a:xfrm>
        </p:spPr>
        <p:txBody>
          <a:bodyPr/>
          <a:lstStyle/>
          <a:p>
            <a:pPr eaLnBrk="1" hangingPunct="1"/>
            <a:r>
              <a:rPr lang="en-US" sz="5400" smtClean="0"/>
              <a:t>1. Background</a:t>
            </a:r>
          </a:p>
        </p:txBody>
      </p:sp>
      <p:pic>
        <p:nvPicPr>
          <p:cNvPr id="204803" name="Image 5" descr="Photo Eolienn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225" y="1068388"/>
            <a:ext cx="313055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04" name="Rectangle 5"/>
          <p:cNvSpPr>
            <a:spLocks/>
          </p:cNvSpPr>
          <p:nvPr/>
        </p:nvSpPr>
        <p:spPr bwMode="auto">
          <a:xfrm>
            <a:off x="3644900" y="29940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6600">
                <a:solidFill>
                  <a:srgbClr val="000099"/>
                </a:solidFill>
                <a:latin typeface="Times New Roman" pitchFamily="18" charset="0"/>
              </a:rPr>
              <a:t>1. 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8013" cy="871538"/>
          </a:xfrm>
        </p:spPr>
        <p:txBody>
          <a:bodyPr/>
          <a:lstStyle/>
          <a:p>
            <a:pPr eaLnBrk="1" hangingPunct="1"/>
            <a:r>
              <a:rPr lang="en-US" dirty="0" smtClean="0"/>
              <a:t>OASIS (HC: 35) </a:t>
            </a:r>
          </a:p>
        </p:txBody>
      </p:sp>
      <p:sp>
        <p:nvSpPr>
          <p:cNvPr id="390147" name="Rectangle 3"/>
          <p:cNvSpPr>
            <a:spLocks noGrp="1"/>
          </p:cNvSpPr>
          <p:nvPr>
            <p:ph idx="1"/>
          </p:nvPr>
        </p:nvSpPr>
        <p:spPr>
          <a:xfrm>
            <a:off x="250825" y="790575"/>
            <a:ext cx="4103688" cy="5472113"/>
          </a:xfrm>
        </p:spPr>
        <p:txBody>
          <a:bodyPr wrap="none"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Researchers (5):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D. </a:t>
            </a:r>
            <a:r>
              <a:rPr lang="en-US" sz="1600" dirty="0" err="1" smtClean="0"/>
              <a:t>Caromel</a:t>
            </a:r>
            <a:r>
              <a:rPr lang="en-US" sz="1600" dirty="0" smtClean="0"/>
              <a:t> (UNSA, Det. INRIA)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E. </a:t>
            </a:r>
            <a:r>
              <a:rPr lang="en-US" sz="1600" dirty="0" err="1" smtClean="0"/>
              <a:t>Madelaine</a:t>
            </a:r>
            <a:r>
              <a:rPr lang="en-US" sz="1600" dirty="0" smtClean="0"/>
              <a:t> (INRIA)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F. </a:t>
            </a:r>
            <a:r>
              <a:rPr lang="en-US" sz="1600" dirty="0" err="1" smtClean="0"/>
              <a:t>Baude</a:t>
            </a:r>
            <a:r>
              <a:rPr lang="en-US" sz="1600" dirty="0" smtClean="0"/>
              <a:t> (UNSA)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F. </a:t>
            </a:r>
            <a:r>
              <a:rPr lang="en-US" sz="1600" dirty="0" err="1" smtClean="0"/>
              <a:t>Huet</a:t>
            </a:r>
            <a:r>
              <a:rPr lang="en-US" sz="1600" dirty="0" smtClean="0"/>
              <a:t> (UNSA)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L. </a:t>
            </a:r>
            <a:r>
              <a:rPr lang="en-US" sz="1600" dirty="0" err="1" smtClean="0"/>
              <a:t>Henrio</a:t>
            </a:r>
            <a:r>
              <a:rPr lang="en-US" sz="1600" dirty="0" smtClean="0"/>
              <a:t> (CNRS)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PhDs (11):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Antonio </a:t>
            </a:r>
            <a:r>
              <a:rPr lang="en-US" sz="1600" dirty="0" err="1" smtClean="0"/>
              <a:t>Cansado</a:t>
            </a:r>
            <a:r>
              <a:rPr lang="en-US" sz="1600" dirty="0" smtClean="0"/>
              <a:t> (INRIA, </a:t>
            </a:r>
            <a:r>
              <a:rPr lang="en-US" sz="1600" dirty="0" err="1" smtClean="0"/>
              <a:t>Conicyt</a:t>
            </a:r>
            <a:r>
              <a:rPr lang="en-US" sz="16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Brian </a:t>
            </a:r>
            <a:r>
              <a:rPr lang="en-US" sz="1600" dirty="0" err="1" smtClean="0"/>
              <a:t>Amedro</a:t>
            </a:r>
            <a:r>
              <a:rPr lang="en-US" sz="1600" dirty="0" smtClean="0"/>
              <a:t> (SCS-</a:t>
            </a:r>
            <a:r>
              <a:rPr lang="en-US" sz="1600" dirty="0" err="1" smtClean="0"/>
              <a:t>Agos</a:t>
            </a:r>
            <a:r>
              <a:rPr lang="en-US" sz="1600" dirty="0" smtClean="0"/>
              <a:t>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Cristian</a:t>
            </a:r>
            <a:r>
              <a:rPr lang="en-US" sz="1600" dirty="0" smtClean="0"/>
              <a:t> </a:t>
            </a:r>
            <a:r>
              <a:rPr lang="en-US" sz="1600" dirty="0" err="1" smtClean="0"/>
              <a:t>Ruz</a:t>
            </a:r>
            <a:r>
              <a:rPr lang="en-US" sz="1600" dirty="0" smtClean="0"/>
              <a:t> (INRIA, </a:t>
            </a:r>
            <a:r>
              <a:rPr lang="en-US" sz="1600" dirty="0" err="1" smtClean="0"/>
              <a:t>Conicyt</a:t>
            </a:r>
            <a:r>
              <a:rPr lang="en-US" sz="1600" dirty="0" smtClean="0"/>
              <a:t>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Elton Mathias (INRIA-</a:t>
            </a:r>
            <a:r>
              <a:rPr lang="en-US" sz="1600" dirty="0" err="1" smtClean="0"/>
              <a:t>Cordi</a:t>
            </a:r>
            <a:r>
              <a:rPr lang="en-US" sz="1600" dirty="0" smtClean="0"/>
              <a:t>)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Imen</a:t>
            </a:r>
            <a:r>
              <a:rPr lang="en-US" sz="1600" dirty="0" smtClean="0"/>
              <a:t> </a:t>
            </a:r>
            <a:r>
              <a:rPr lang="en-US" sz="1600" dirty="0" err="1" smtClean="0"/>
              <a:t>Filali</a:t>
            </a:r>
            <a:r>
              <a:rPr lang="en-US" sz="1600" dirty="0" smtClean="0"/>
              <a:t> (SCS-</a:t>
            </a:r>
            <a:r>
              <a:rPr lang="en-US" sz="1600" dirty="0" err="1" smtClean="0"/>
              <a:t>Agos</a:t>
            </a:r>
            <a:r>
              <a:rPr lang="en-US" sz="1600" dirty="0" smtClean="0"/>
              <a:t> / FP7 SOA4All)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Marcela Rivera (INRIA, </a:t>
            </a:r>
            <a:r>
              <a:rPr lang="en-US" sz="1600" dirty="0" err="1" smtClean="0"/>
              <a:t>Conicyt</a:t>
            </a:r>
            <a:r>
              <a:rPr lang="en-US" sz="1600" dirty="0" smtClean="0"/>
              <a:t>)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Muhammad Khan (STIC-Asia)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Paul </a:t>
            </a:r>
            <a:r>
              <a:rPr lang="en-US" sz="1600" dirty="0" err="1" smtClean="0"/>
              <a:t>Naoumenko</a:t>
            </a:r>
            <a:r>
              <a:rPr lang="en-US" sz="1600" dirty="0" smtClean="0"/>
              <a:t> (INRIA/</a:t>
            </a:r>
            <a:r>
              <a:rPr lang="en-US" sz="1600" dirty="0" err="1" smtClean="0"/>
              <a:t>Région</a:t>
            </a:r>
            <a:r>
              <a:rPr lang="en-US" sz="1600" dirty="0" smtClean="0"/>
              <a:t> PACA)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Viet Dung Doan (FP6 </a:t>
            </a:r>
            <a:r>
              <a:rPr lang="en-US" sz="1600" dirty="0" err="1" smtClean="0"/>
              <a:t>Bionets</a:t>
            </a:r>
            <a:r>
              <a:rPr lang="en-US" sz="1600" dirty="0" smtClean="0"/>
              <a:t>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Virginie</a:t>
            </a:r>
            <a:r>
              <a:rPr lang="en-US" sz="1600" dirty="0" smtClean="0"/>
              <a:t> </a:t>
            </a:r>
            <a:r>
              <a:rPr lang="en-US" sz="1600" dirty="0" err="1" smtClean="0"/>
              <a:t>Contes</a:t>
            </a:r>
            <a:r>
              <a:rPr lang="en-US" sz="1600" dirty="0" smtClean="0"/>
              <a:t> (SOA4ALL)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Guilherme</a:t>
            </a:r>
            <a:r>
              <a:rPr lang="en-US" sz="1600" dirty="0" smtClean="0"/>
              <a:t> </a:t>
            </a:r>
            <a:r>
              <a:rPr lang="en-US" sz="1600" dirty="0" err="1" smtClean="0"/>
              <a:t>Pezzi</a:t>
            </a:r>
            <a:r>
              <a:rPr lang="en-US" sz="1600" dirty="0" smtClean="0"/>
              <a:t> (AGOS, CIFRE SCP)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+ Visitors + Interns </a:t>
            </a:r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69F1D5-2FCD-453E-B597-3AFDED7FB405}" type="slidenum">
              <a:rPr lang="fr-BE"/>
              <a:pPr>
                <a:defRPr/>
              </a:pPr>
              <a:t>4</a:t>
            </a:fld>
            <a:endParaRPr lang="fr-BE" dirty="0"/>
          </a:p>
        </p:txBody>
      </p:sp>
      <p:sp>
        <p:nvSpPr>
          <p:cNvPr id="390148" name="Rectangle 4"/>
          <p:cNvSpPr>
            <a:spLocks noChangeArrowheads="1"/>
          </p:cNvSpPr>
          <p:nvPr/>
        </p:nvSpPr>
        <p:spPr bwMode="auto">
          <a:xfrm>
            <a:off x="4932363" y="852488"/>
            <a:ext cx="4211637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PostDoc (1):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Regis Gascon  (INRIA)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Engineers (10):  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Elaine Isnard (AGOS)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Fabien Viale (ANR OMD2, Renault 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Franca Perrina (AGOS)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Germain Sigety (INRIA) 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Yu Feng (ETSI, FP6 EchoGrid)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Bastien Sauvan (ADT Galaxy)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Florin-Alexandru.Bratu (INRIA CPER)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Igor Smirnov (Microsoft)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Fabrice Fontenoy (AGOS)</a:t>
            </a:r>
            <a:endParaRPr lang="en-US" sz="1400" i="1">
              <a:solidFill>
                <a:srgbClr val="00000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 b="1" i="1">
                <a:solidFill>
                  <a:srgbClr val="000000"/>
                </a:solidFill>
              </a:rPr>
              <a:t>Open position</a:t>
            </a:r>
            <a:r>
              <a:rPr lang="en-US" sz="1400">
                <a:solidFill>
                  <a:srgbClr val="000000"/>
                </a:solidFill>
              </a:rPr>
              <a:t> (Thales)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Trainee (2):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Etienne Vallette d’Osia (Master 2 ISI)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Laurent Vanni               (Master 2 ISI) 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Assistants (2):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Patricia Maleyran  (INRIA)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Sandra Devauchelle (I3S)</a:t>
            </a:r>
          </a:p>
        </p:txBody>
      </p:sp>
      <p:pic>
        <p:nvPicPr>
          <p:cNvPr id="3309573" name="Picture 5"/>
          <p:cNvPicPr>
            <a:picLocks noChangeAspect="1" noChangeArrowheads="1"/>
          </p:cNvPicPr>
          <p:nvPr/>
        </p:nvPicPr>
        <p:blipFill>
          <a:blip r:embed="rId3" cstate="print"/>
          <a:srcRect l="12930" r="8621"/>
          <a:stretch>
            <a:fillRect/>
          </a:stretch>
        </p:blipFill>
        <p:spPr bwMode="auto">
          <a:xfrm>
            <a:off x="3860800" y="889000"/>
            <a:ext cx="52324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09574" name="Text Box 6"/>
          <p:cNvSpPr txBox="1">
            <a:spLocks noChangeArrowheads="1"/>
          </p:cNvSpPr>
          <p:nvPr/>
        </p:nvSpPr>
        <p:spPr bwMode="auto">
          <a:xfrm>
            <a:off x="3870325" y="5815013"/>
            <a:ext cx="5222875" cy="925512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Located in Sophia Antipolis, between 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Nice and Cannes, </a:t>
            </a:r>
          </a:p>
          <a:p>
            <a:pPr algn="ctr"/>
            <a:r>
              <a:rPr lang="en-US" u="sng">
                <a:solidFill>
                  <a:srgbClr val="FFFFFF"/>
                </a:solidFill>
              </a:rPr>
              <a:t>Visitors Welcome!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2347" y="152400"/>
            <a:ext cx="3160712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95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"/>
          <p:cNvSpPr>
            <a:spLocks/>
          </p:cNvSpPr>
          <p:nvPr/>
        </p:nvSpPr>
        <p:spPr bwMode="auto">
          <a:xfrm>
            <a:off x="47810" y="1011921"/>
            <a:ext cx="5202237" cy="5092700"/>
          </a:xfrm>
          <a:custGeom>
            <a:avLst/>
            <a:gdLst>
              <a:gd name="T0" fmla="*/ 2147483647 w 2897"/>
              <a:gd name="T1" fmla="*/ 2147483647 h 3105"/>
              <a:gd name="T2" fmla="*/ 2147483647 w 2897"/>
              <a:gd name="T3" fmla="*/ 2147483647 h 3105"/>
              <a:gd name="T4" fmla="*/ 2147483647 w 2897"/>
              <a:gd name="T5" fmla="*/ 2147483647 h 3105"/>
              <a:gd name="T6" fmla="*/ 2147483647 w 2897"/>
              <a:gd name="T7" fmla="*/ 2147483647 h 3105"/>
              <a:gd name="T8" fmla="*/ 2147483647 w 2897"/>
              <a:gd name="T9" fmla="*/ 2147483647 h 3105"/>
              <a:gd name="T10" fmla="*/ 2147483647 w 2897"/>
              <a:gd name="T11" fmla="*/ 2147483647 h 3105"/>
              <a:gd name="T12" fmla="*/ 2147483647 w 2897"/>
              <a:gd name="T13" fmla="*/ 2147483647 h 3105"/>
              <a:gd name="T14" fmla="*/ 2147483647 w 2897"/>
              <a:gd name="T15" fmla="*/ 2147483647 h 3105"/>
              <a:gd name="T16" fmla="*/ 2147483647 w 2897"/>
              <a:gd name="T17" fmla="*/ 2147483647 h 3105"/>
              <a:gd name="T18" fmla="*/ 2147483647 w 2897"/>
              <a:gd name="T19" fmla="*/ 2147483647 h 3105"/>
              <a:gd name="T20" fmla="*/ 2147483647 w 2897"/>
              <a:gd name="T21" fmla="*/ 2147483647 h 3105"/>
              <a:gd name="T22" fmla="*/ 2147483647 w 2897"/>
              <a:gd name="T23" fmla="*/ 2147483647 h 3105"/>
              <a:gd name="T24" fmla="*/ 2147483647 w 2897"/>
              <a:gd name="T25" fmla="*/ 2147483647 h 3105"/>
              <a:gd name="T26" fmla="*/ 2147483647 w 2897"/>
              <a:gd name="T27" fmla="*/ 2147483647 h 3105"/>
              <a:gd name="T28" fmla="*/ 2147483647 w 2897"/>
              <a:gd name="T29" fmla="*/ 2147483647 h 3105"/>
              <a:gd name="T30" fmla="*/ 2147483647 w 2897"/>
              <a:gd name="T31" fmla="*/ 2147483647 h 3105"/>
              <a:gd name="T32" fmla="*/ 2147483647 w 2897"/>
              <a:gd name="T33" fmla="*/ 2147483647 h 3105"/>
              <a:gd name="T34" fmla="*/ 2147483647 w 2897"/>
              <a:gd name="T35" fmla="*/ 2147483647 h 3105"/>
              <a:gd name="T36" fmla="*/ 2147483647 w 2897"/>
              <a:gd name="T37" fmla="*/ 2147483647 h 3105"/>
              <a:gd name="T38" fmla="*/ 2147483647 w 2897"/>
              <a:gd name="T39" fmla="*/ 2147483647 h 3105"/>
              <a:gd name="T40" fmla="*/ 2147483647 w 2897"/>
              <a:gd name="T41" fmla="*/ 2147483647 h 3105"/>
              <a:gd name="T42" fmla="*/ 2147483647 w 2897"/>
              <a:gd name="T43" fmla="*/ 2147483647 h 3105"/>
              <a:gd name="T44" fmla="*/ 2147483647 w 2897"/>
              <a:gd name="T45" fmla="*/ 2147483647 h 3105"/>
              <a:gd name="T46" fmla="*/ 2147483647 w 2897"/>
              <a:gd name="T47" fmla="*/ 2147483647 h 3105"/>
              <a:gd name="T48" fmla="*/ 2147483647 w 2897"/>
              <a:gd name="T49" fmla="*/ 2147483647 h 3105"/>
              <a:gd name="T50" fmla="*/ 2147483647 w 2897"/>
              <a:gd name="T51" fmla="*/ 2147483647 h 3105"/>
              <a:gd name="T52" fmla="*/ 2147483647 w 2897"/>
              <a:gd name="T53" fmla="*/ 2147483647 h 3105"/>
              <a:gd name="T54" fmla="*/ 2147483647 w 2897"/>
              <a:gd name="T55" fmla="*/ 2147483647 h 3105"/>
              <a:gd name="T56" fmla="*/ 2147483647 w 2897"/>
              <a:gd name="T57" fmla="*/ 2147483647 h 3105"/>
              <a:gd name="T58" fmla="*/ 2147483647 w 2897"/>
              <a:gd name="T59" fmla="*/ 2147483647 h 3105"/>
              <a:gd name="T60" fmla="*/ 2147483647 w 2897"/>
              <a:gd name="T61" fmla="*/ 2147483647 h 3105"/>
              <a:gd name="T62" fmla="*/ 2147483647 w 2897"/>
              <a:gd name="T63" fmla="*/ 2147483647 h 3105"/>
              <a:gd name="T64" fmla="*/ 2147483647 w 2897"/>
              <a:gd name="T65" fmla="*/ 2147483647 h 3105"/>
              <a:gd name="T66" fmla="*/ 2147483647 w 2897"/>
              <a:gd name="T67" fmla="*/ 2147483647 h 3105"/>
              <a:gd name="T68" fmla="*/ 2147483647 w 2897"/>
              <a:gd name="T69" fmla="*/ 2147483647 h 3105"/>
              <a:gd name="T70" fmla="*/ 2147483647 w 2897"/>
              <a:gd name="T71" fmla="*/ 2147483647 h 3105"/>
              <a:gd name="T72" fmla="*/ 2147483647 w 2897"/>
              <a:gd name="T73" fmla="*/ 2147483647 h 3105"/>
              <a:gd name="T74" fmla="*/ 2147483647 w 2897"/>
              <a:gd name="T75" fmla="*/ 2147483647 h 3105"/>
              <a:gd name="T76" fmla="*/ 2147483647 w 2897"/>
              <a:gd name="T77" fmla="*/ 2147483647 h 3105"/>
              <a:gd name="T78" fmla="*/ 2147483647 w 2897"/>
              <a:gd name="T79" fmla="*/ 2147483647 h 3105"/>
              <a:gd name="T80" fmla="*/ 2147483647 w 2897"/>
              <a:gd name="T81" fmla="*/ 2147483647 h 3105"/>
              <a:gd name="T82" fmla="*/ 2147483647 w 2897"/>
              <a:gd name="T83" fmla="*/ 2147483647 h 3105"/>
              <a:gd name="T84" fmla="*/ 2147483647 w 2897"/>
              <a:gd name="T85" fmla="*/ 2147483647 h 3105"/>
              <a:gd name="T86" fmla="*/ 2147483647 w 2897"/>
              <a:gd name="T87" fmla="*/ 2147483647 h 3105"/>
              <a:gd name="T88" fmla="*/ 2147483647 w 2897"/>
              <a:gd name="T89" fmla="*/ 2147483647 h 3105"/>
              <a:gd name="T90" fmla="*/ 2147483647 w 2897"/>
              <a:gd name="T91" fmla="*/ 2147483647 h 3105"/>
              <a:gd name="T92" fmla="*/ 2147483647 w 2897"/>
              <a:gd name="T93" fmla="*/ 2147483647 h 3105"/>
              <a:gd name="T94" fmla="*/ 2147483647 w 2897"/>
              <a:gd name="T95" fmla="*/ 2147483647 h 3105"/>
              <a:gd name="T96" fmla="*/ 2147483647 w 2897"/>
              <a:gd name="T97" fmla="*/ 2147483647 h 3105"/>
              <a:gd name="T98" fmla="*/ 2147483647 w 2897"/>
              <a:gd name="T99" fmla="*/ 2147483647 h 3105"/>
              <a:gd name="T100" fmla="*/ 2147483647 w 2897"/>
              <a:gd name="T101" fmla="*/ 2147483647 h 310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897"/>
              <a:gd name="T154" fmla="*/ 0 h 3105"/>
              <a:gd name="T155" fmla="*/ 2897 w 2897"/>
              <a:gd name="T156" fmla="*/ 3105 h 310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897" h="3105">
                <a:moveTo>
                  <a:pt x="2643" y="1723"/>
                </a:moveTo>
                <a:lnTo>
                  <a:pt x="2704" y="1768"/>
                </a:lnTo>
                <a:lnTo>
                  <a:pt x="2704" y="1796"/>
                </a:lnTo>
                <a:lnTo>
                  <a:pt x="2660" y="1851"/>
                </a:lnTo>
                <a:lnTo>
                  <a:pt x="2660" y="1870"/>
                </a:lnTo>
                <a:lnTo>
                  <a:pt x="2694" y="1897"/>
                </a:lnTo>
                <a:lnTo>
                  <a:pt x="2739" y="2027"/>
                </a:lnTo>
                <a:lnTo>
                  <a:pt x="2625" y="2082"/>
                </a:lnTo>
                <a:lnTo>
                  <a:pt x="2677" y="2173"/>
                </a:lnTo>
                <a:lnTo>
                  <a:pt x="2713" y="2173"/>
                </a:lnTo>
                <a:lnTo>
                  <a:pt x="2739" y="2192"/>
                </a:lnTo>
                <a:lnTo>
                  <a:pt x="2739" y="2220"/>
                </a:lnTo>
                <a:lnTo>
                  <a:pt x="2713" y="2312"/>
                </a:lnTo>
                <a:lnTo>
                  <a:pt x="2704" y="2330"/>
                </a:lnTo>
                <a:lnTo>
                  <a:pt x="2773" y="2404"/>
                </a:lnTo>
                <a:lnTo>
                  <a:pt x="2870" y="2414"/>
                </a:lnTo>
                <a:lnTo>
                  <a:pt x="2896" y="2404"/>
                </a:lnTo>
                <a:lnTo>
                  <a:pt x="2887" y="2551"/>
                </a:lnTo>
                <a:lnTo>
                  <a:pt x="2747" y="2643"/>
                </a:lnTo>
                <a:lnTo>
                  <a:pt x="2643" y="2791"/>
                </a:lnTo>
                <a:lnTo>
                  <a:pt x="2598" y="2837"/>
                </a:lnTo>
                <a:lnTo>
                  <a:pt x="2476" y="2828"/>
                </a:lnTo>
                <a:lnTo>
                  <a:pt x="2371" y="2763"/>
                </a:lnTo>
                <a:lnTo>
                  <a:pt x="2371" y="2727"/>
                </a:lnTo>
                <a:lnTo>
                  <a:pt x="2353" y="2727"/>
                </a:lnTo>
                <a:lnTo>
                  <a:pt x="2328" y="2745"/>
                </a:lnTo>
                <a:lnTo>
                  <a:pt x="2283" y="2736"/>
                </a:lnTo>
                <a:lnTo>
                  <a:pt x="2328" y="2690"/>
                </a:lnTo>
                <a:lnTo>
                  <a:pt x="2292" y="2653"/>
                </a:lnTo>
                <a:lnTo>
                  <a:pt x="2222" y="2699"/>
                </a:lnTo>
                <a:lnTo>
                  <a:pt x="2222" y="2745"/>
                </a:lnTo>
                <a:lnTo>
                  <a:pt x="2187" y="2745"/>
                </a:lnTo>
                <a:lnTo>
                  <a:pt x="2179" y="2653"/>
                </a:lnTo>
                <a:lnTo>
                  <a:pt x="2135" y="2643"/>
                </a:lnTo>
                <a:lnTo>
                  <a:pt x="2126" y="2690"/>
                </a:lnTo>
                <a:lnTo>
                  <a:pt x="2073" y="2699"/>
                </a:lnTo>
                <a:lnTo>
                  <a:pt x="2056" y="2653"/>
                </a:lnTo>
                <a:lnTo>
                  <a:pt x="1872" y="2782"/>
                </a:lnTo>
                <a:lnTo>
                  <a:pt x="1846" y="2782"/>
                </a:lnTo>
                <a:lnTo>
                  <a:pt x="1802" y="2837"/>
                </a:lnTo>
                <a:lnTo>
                  <a:pt x="1768" y="2837"/>
                </a:lnTo>
                <a:lnTo>
                  <a:pt x="1794" y="2893"/>
                </a:lnTo>
                <a:lnTo>
                  <a:pt x="1776" y="3049"/>
                </a:lnTo>
                <a:lnTo>
                  <a:pt x="1671" y="3104"/>
                </a:lnTo>
                <a:lnTo>
                  <a:pt x="1575" y="3067"/>
                </a:lnTo>
                <a:lnTo>
                  <a:pt x="1549" y="3086"/>
                </a:lnTo>
                <a:lnTo>
                  <a:pt x="1217" y="2929"/>
                </a:lnTo>
                <a:lnTo>
                  <a:pt x="1207" y="2975"/>
                </a:lnTo>
                <a:lnTo>
                  <a:pt x="902" y="2938"/>
                </a:lnTo>
                <a:lnTo>
                  <a:pt x="726" y="2828"/>
                </a:lnTo>
                <a:lnTo>
                  <a:pt x="674" y="2828"/>
                </a:lnTo>
                <a:lnTo>
                  <a:pt x="674" y="2800"/>
                </a:lnTo>
                <a:lnTo>
                  <a:pt x="700" y="2782"/>
                </a:lnTo>
                <a:lnTo>
                  <a:pt x="691" y="2736"/>
                </a:lnTo>
                <a:lnTo>
                  <a:pt x="647" y="2773"/>
                </a:lnTo>
                <a:lnTo>
                  <a:pt x="639" y="2745"/>
                </a:lnTo>
                <a:lnTo>
                  <a:pt x="613" y="2745"/>
                </a:lnTo>
                <a:lnTo>
                  <a:pt x="595" y="2708"/>
                </a:lnTo>
                <a:lnTo>
                  <a:pt x="647" y="2690"/>
                </a:lnTo>
                <a:lnTo>
                  <a:pt x="691" y="2523"/>
                </a:lnTo>
                <a:lnTo>
                  <a:pt x="735" y="2275"/>
                </a:lnTo>
                <a:lnTo>
                  <a:pt x="787" y="2266"/>
                </a:lnTo>
                <a:lnTo>
                  <a:pt x="753" y="2201"/>
                </a:lnTo>
                <a:lnTo>
                  <a:pt x="726" y="2238"/>
                </a:lnTo>
                <a:lnTo>
                  <a:pt x="743" y="2164"/>
                </a:lnTo>
                <a:lnTo>
                  <a:pt x="753" y="2110"/>
                </a:lnTo>
                <a:lnTo>
                  <a:pt x="770" y="2027"/>
                </a:lnTo>
                <a:lnTo>
                  <a:pt x="787" y="1962"/>
                </a:lnTo>
                <a:lnTo>
                  <a:pt x="823" y="1981"/>
                </a:lnTo>
                <a:lnTo>
                  <a:pt x="883" y="2101"/>
                </a:lnTo>
                <a:lnTo>
                  <a:pt x="849" y="1971"/>
                </a:lnTo>
                <a:lnTo>
                  <a:pt x="761" y="1916"/>
                </a:lnTo>
                <a:lnTo>
                  <a:pt x="743" y="1870"/>
                </a:lnTo>
                <a:lnTo>
                  <a:pt x="770" y="1851"/>
                </a:lnTo>
                <a:lnTo>
                  <a:pt x="796" y="1768"/>
                </a:lnTo>
                <a:lnTo>
                  <a:pt x="787" y="1677"/>
                </a:lnTo>
                <a:lnTo>
                  <a:pt x="770" y="1658"/>
                </a:lnTo>
                <a:lnTo>
                  <a:pt x="726" y="1658"/>
                </a:lnTo>
                <a:lnTo>
                  <a:pt x="621" y="1612"/>
                </a:lnTo>
                <a:lnTo>
                  <a:pt x="568" y="1492"/>
                </a:lnTo>
                <a:lnTo>
                  <a:pt x="568" y="1455"/>
                </a:lnTo>
                <a:lnTo>
                  <a:pt x="595" y="1409"/>
                </a:lnTo>
                <a:lnTo>
                  <a:pt x="472" y="1299"/>
                </a:lnTo>
                <a:lnTo>
                  <a:pt x="472" y="1271"/>
                </a:lnTo>
                <a:lnTo>
                  <a:pt x="490" y="1244"/>
                </a:lnTo>
                <a:lnTo>
                  <a:pt x="411" y="1225"/>
                </a:lnTo>
                <a:lnTo>
                  <a:pt x="428" y="1216"/>
                </a:lnTo>
                <a:lnTo>
                  <a:pt x="464" y="1207"/>
                </a:lnTo>
                <a:lnTo>
                  <a:pt x="455" y="1179"/>
                </a:lnTo>
                <a:lnTo>
                  <a:pt x="376" y="1198"/>
                </a:lnTo>
                <a:lnTo>
                  <a:pt x="298" y="1151"/>
                </a:lnTo>
                <a:lnTo>
                  <a:pt x="298" y="1114"/>
                </a:lnTo>
                <a:lnTo>
                  <a:pt x="210" y="1114"/>
                </a:lnTo>
                <a:lnTo>
                  <a:pt x="123" y="1059"/>
                </a:lnTo>
                <a:lnTo>
                  <a:pt x="96" y="1096"/>
                </a:lnTo>
                <a:lnTo>
                  <a:pt x="61" y="1087"/>
                </a:lnTo>
                <a:lnTo>
                  <a:pt x="61" y="1031"/>
                </a:lnTo>
                <a:lnTo>
                  <a:pt x="17" y="1013"/>
                </a:lnTo>
                <a:lnTo>
                  <a:pt x="17" y="994"/>
                </a:lnTo>
                <a:lnTo>
                  <a:pt x="96" y="994"/>
                </a:lnTo>
                <a:lnTo>
                  <a:pt x="113" y="976"/>
                </a:lnTo>
                <a:lnTo>
                  <a:pt x="96" y="958"/>
                </a:lnTo>
                <a:lnTo>
                  <a:pt x="35" y="949"/>
                </a:lnTo>
                <a:lnTo>
                  <a:pt x="35" y="921"/>
                </a:lnTo>
                <a:lnTo>
                  <a:pt x="123" y="931"/>
                </a:lnTo>
                <a:lnTo>
                  <a:pt x="79" y="866"/>
                </a:lnTo>
                <a:lnTo>
                  <a:pt x="0" y="894"/>
                </a:lnTo>
                <a:lnTo>
                  <a:pt x="35" y="829"/>
                </a:lnTo>
                <a:lnTo>
                  <a:pt x="123" y="792"/>
                </a:lnTo>
                <a:lnTo>
                  <a:pt x="202" y="801"/>
                </a:lnTo>
                <a:lnTo>
                  <a:pt x="219" y="774"/>
                </a:lnTo>
                <a:lnTo>
                  <a:pt x="245" y="792"/>
                </a:lnTo>
                <a:lnTo>
                  <a:pt x="262" y="801"/>
                </a:lnTo>
                <a:lnTo>
                  <a:pt x="306" y="718"/>
                </a:lnTo>
                <a:lnTo>
                  <a:pt x="350" y="737"/>
                </a:lnTo>
                <a:lnTo>
                  <a:pt x="368" y="737"/>
                </a:lnTo>
                <a:lnTo>
                  <a:pt x="420" y="746"/>
                </a:lnTo>
                <a:lnTo>
                  <a:pt x="402" y="774"/>
                </a:lnTo>
                <a:lnTo>
                  <a:pt x="446" y="783"/>
                </a:lnTo>
                <a:lnTo>
                  <a:pt x="411" y="811"/>
                </a:lnTo>
                <a:lnTo>
                  <a:pt x="472" y="857"/>
                </a:lnTo>
                <a:lnTo>
                  <a:pt x="472" y="875"/>
                </a:lnTo>
                <a:lnTo>
                  <a:pt x="498" y="875"/>
                </a:lnTo>
                <a:lnTo>
                  <a:pt x="560" y="811"/>
                </a:lnTo>
                <a:lnTo>
                  <a:pt x="551" y="866"/>
                </a:lnTo>
                <a:lnTo>
                  <a:pt x="630" y="857"/>
                </a:lnTo>
                <a:lnTo>
                  <a:pt x="647" y="820"/>
                </a:lnTo>
                <a:lnTo>
                  <a:pt x="664" y="838"/>
                </a:lnTo>
                <a:lnTo>
                  <a:pt x="664" y="857"/>
                </a:lnTo>
                <a:lnTo>
                  <a:pt x="761" y="857"/>
                </a:lnTo>
                <a:lnTo>
                  <a:pt x="691" y="755"/>
                </a:lnTo>
                <a:lnTo>
                  <a:pt x="735" y="755"/>
                </a:lnTo>
                <a:lnTo>
                  <a:pt x="735" y="644"/>
                </a:lnTo>
                <a:lnTo>
                  <a:pt x="656" y="470"/>
                </a:lnTo>
                <a:lnTo>
                  <a:pt x="656" y="442"/>
                </a:lnTo>
                <a:lnTo>
                  <a:pt x="735" y="479"/>
                </a:lnTo>
                <a:lnTo>
                  <a:pt x="805" y="452"/>
                </a:lnTo>
                <a:lnTo>
                  <a:pt x="832" y="470"/>
                </a:lnTo>
                <a:lnTo>
                  <a:pt x="832" y="498"/>
                </a:lnTo>
                <a:lnTo>
                  <a:pt x="805" y="525"/>
                </a:lnTo>
                <a:lnTo>
                  <a:pt x="823" y="598"/>
                </a:lnTo>
                <a:lnTo>
                  <a:pt x="832" y="598"/>
                </a:lnTo>
                <a:lnTo>
                  <a:pt x="832" y="581"/>
                </a:lnTo>
                <a:lnTo>
                  <a:pt x="1006" y="598"/>
                </a:lnTo>
                <a:lnTo>
                  <a:pt x="1024" y="626"/>
                </a:lnTo>
                <a:lnTo>
                  <a:pt x="1068" y="617"/>
                </a:lnTo>
                <a:lnTo>
                  <a:pt x="1085" y="589"/>
                </a:lnTo>
                <a:lnTo>
                  <a:pt x="1198" y="562"/>
                </a:lnTo>
                <a:lnTo>
                  <a:pt x="1164" y="544"/>
                </a:lnTo>
                <a:lnTo>
                  <a:pt x="1111" y="544"/>
                </a:lnTo>
                <a:lnTo>
                  <a:pt x="1076" y="562"/>
                </a:lnTo>
                <a:lnTo>
                  <a:pt x="1128" y="470"/>
                </a:lnTo>
                <a:lnTo>
                  <a:pt x="1217" y="433"/>
                </a:lnTo>
                <a:lnTo>
                  <a:pt x="1330" y="405"/>
                </a:lnTo>
                <a:lnTo>
                  <a:pt x="1435" y="313"/>
                </a:lnTo>
                <a:lnTo>
                  <a:pt x="1417" y="102"/>
                </a:lnTo>
                <a:lnTo>
                  <a:pt x="1487" y="28"/>
                </a:lnTo>
                <a:lnTo>
                  <a:pt x="1628" y="0"/>
                </a:lnTo>
                <a:lnTo>
                  <a:pt x="1653" y="111"/>
                </a:lnTo>
                <a:lnTo>
                  <a:pt x="1715" y="120"/>
                </a:lnTo>
                <a:lnTo>
                  <a:pt x="1741" y="102"/>
                </a:lnTo>
                <a:lnTo>
                  <a:pt x="1768" y="92"/>
                </a:lnTo>
                <a:lnTo>
                  <a:pt x="1776" y="175"/>
                </a:lnTo>
                <a:lnTo>
                  <a:pt x="1820" y="211"/>
                </a:lnTo>
                <a:lnTo>
                  <a:pt x="1855" y="211"/>
                </a:lnTo>
                <a:lnTo>
                  <a:pt x="1855" y="258"/>
                </a:lnTo>
                <a:lnTo>
                  <a:pt x="1925" y="239"/>
                </a:lnTo>
                <a:lnTo>
                  <a:pt x="1977" y="267"/>
                </a:lnTo>
                <a:lnTo>
                  <a:pt x="1968" y="378"/>
                </a:lnTo>
                <a:lnTo>
                  <a:pt x="2047" y="396"/>
                </a:lnTo>
                <a:lnTo>
                  <a:pt x="2135" y="313"/>
                </a:lnTo>
                <a:lnTo>
                  <a:pt x="2152" y="313"/>
                </a:lnTo>
                <a:lnTo>
                  <a:pt x="2126" y="359"/>
                </a:lnTo>
                <a:lnTo>
                  <a:pt x="2135" y="442"/>
                </a:lnTo>
                <a:lnTo>
                  <a:pt x="2266" y="507"/>
                </a:lnTo>
                <a:lnTo>
                  <a:pt x="2292" y="544"/>
                </a:lnTo>
                <a:lnTo>
                  <a:pt x="2345" y="516"/>
                </a:lnTo>
                <a:lnTo>
                  <a:pt x="2415" y="553"/>
                </a:lnTo>
                <a:lnTo>
                  <a:pt x="2432" y="535"/>
                </a:lnTo>
                <a:lnTo>
                  <a:pt x="2450" y="553"/>
                </a:lnTo>
                <a:lnTo>
                  <a:pt x="2476" y="535"/>
                </a:lnTo>
                <a:lnTo>
                  <a:pt x="2572" y="654"/>
                </a:lnTo>
                <a:lnTo>
                  <a:pt x="2660" y="663"/>
                </a:lnTo>
                <a:lnTo>
                  <a:pt x="2721" y="635"/>
                </a:lnTo>
                <a:lnTo>
                  <a:pt x="2747" y="672"/>
                </a:lnTo>
                <a:lnTo>
                  <a:pt x="2887" y="691"/>
                </a:lnTo>
                <a:lnTo>
                  <a:pt x="2887" y="737"/>
                </a:lnTo>
                <a:lnTo>
                  <a:pt x="2826" y="820"/>
                </a:lnTo>
                <a:lnTo>
                  <a:pt x="2800" y="931"/>
                </a:lnTo>
                <a:lnTo>
                  <a:pt x="2800" y="1031"/>
                </a:lnTo>
                <a:lnTo>
                  <a:pt x="2817" y="1068"/>
                </a:lnTo>
                <a:lnTo>
                  <a:pt x="2791" y="1207"/>
                </a:lnTo>
                <a:lnTo>
                  <a:pt x="2739" y="1271"/>
                </a:lnTo>
                <a:lnTo>
                  <a:pt x="2694" y="1271"/>
                </a:lnTo>
                <a:lnTo>
                  <a:pt x="2677" y="1234"/>
                </a:lnTo>
                <a:lnTo>
                  <a:pt x="2643" y="1281"/>
                </a:lnTo>
                <a:lnTo>
                  <a:pt x="2668" y="1308"/>
                </a:lnTo>
                <a:lnTo>
                  <a:pt x="2625" y="1363"/>
                </a:lnTo>
                <a:lnTo>
                  <a:pt x="2572" y="1464"/>
                </a:lnTo>
                <a:lnTo>
                  <a:pt x="2502" y="1511"/>
                </a:lnTo>
                <a:lnTo>
                  <a:pt x="2476" y="1603"/>
                </a:lnTo>
                <a:lnTo>
                  <a:pt x="2502" y="1631"/>
                </a:lnTo>
                <a:lnTo>
                  <a:pt x="2476" y="1704"/>
                </a:lnTo>
                <a:lnTo>
                  <a:pt x="2546" y="1640"/>
                </a:lnTo>
                <a:lnTo>
                  <a:pt x="2616" y="1640"/>
                </a:lnTo>
                <a:lnTo>
                  <a:pt x="2643" y="1658"/>
                </a:lnTo>
                <a:lnTo>
                  <a:pt x="2643" y="1723"/>
                </a:lnTo>
              </a:path>
            </a:pathLst>
          </a:custGeom>
          <a:solidFill>
            <a:srgbClr val="99CC00"/>
          </a:solidFill>
          <a:ln w="127000" cap="rnd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1116197" y="2656571"/>
            <a:ext cx="190500" cy="188913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4178485" y="4218671"/>
            <a:ext cx="190500" cy="188913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4354697" y="2327959"/>
            <a:ext cx="190500" cy="188912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4853172" y="5177521"/>
            <a:ext cx="190500" cy="188913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483160" y="2091421"/>
            <a:ext cx="109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 Nancy</a:t>
            </a:r>
          </a:p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Grand Est</a:t>
            </a:r>
            <a:endParaRPr lang="fr-FR" sz="2800" smtClean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040372" y="3605896"/>
            <a:ext cx="13160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 Grenoble </a:t>
            </a:r>
          </a:p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Rhône-Alpes</a:t>
            </a:r>
          </a:p>
          <a:p>
            <a:pPr eaLnBrk="0" hangingPunct="0"/>
            <a:endParaRPr lang="fr-FR" sz="1200" smtClean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849997" y="5318809"/>
            <a:ext cx="1847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1200" b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INRIA Sophia Antipolis</a:t>
            </a:r>
          </a:p>
          <a:p>
            <a:pPr eaLnBrk="0" hangingPunct="0"/>
            <a:r>
              <a:rPr lang="fr-FR" sz="1200" b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Méditerranée</a:t>
            </a:r>
            <a:endParaRPr lang="fr-FR" sz="120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236847" y="2527984"/>
            <a:ext cx="175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r-FR" sz="1200" b="1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 Rennes</a:t>
            </a:r>
          </a:p>
          <a:p>
            <a:pPr eaLnBrk="0" hangingPunct="0"/>
            <a:r>
              <a:rPr lang="fr-FR" sz="1200" b="1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Bretagne Atlantique</a:t>
            </a:r>
            <a:endParaRPr lang="fr-FR" sz="1200" dirty="0" smtClean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730560" y="4425046"/>
            <a:ext cx="134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 Bordeaux</a:t>
            </a:r>
          </a:p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Sud-Ouest</a:t>
            </a:r>
            <a:endParaRPr lang="fr-FR" sz="1200" smtClean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167247" y="916671"/>
            <a:ext cx="149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 Lille</a:t>
            </a:r>
          </a:p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Nord Europe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998972" y="2378759"/>
            <a:ext cx="1143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</a:t>
            </a:r>
          </a:p>
          <a:p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Saclay</a:t>
            </a:r>
          </a:p>
          <a:p>
            <a:r>
              <a:rPr lang="fr-FR" altLang="ja-JP" sz="1200" b="1" smtClean="0">
                <a:solidFill>
                  <a:srgbClr val="3333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Île-de-France</a:t>
            </a:r>
            <a:endParaRPr lang="fr-FR" sz="1200" smtClean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2694172" y="2288271"/>
            <a:ext cx="190500" cy="188913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2730685" y="2334309"/>
            <a:ext cx="109537" cy="109537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2119497" y="1835834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 Paris</a:t>
            </a:r>
          </a:p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Rocquencourt</a:t>
            </a:r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1536885" y="4472671"/>
            <a:ext cx="190500" cy="188913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210" name="Oval 18"/>
          <p:cNvSpPr>
            <a:spLocks noChangeArrowheads="1"/>
          </p:cNvSpPr>
          <p:nvPr/>
        </p:nvSpPr>
        <p:spPr bwMode="auto">
          <a:xfrm>
            <a:off x="2883085" y="2516871"/>
            <a:ext cx="190500" cy="188913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3022785" y="1234171"/>
            <a:ext cx="190500" cy="188913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2372" y="5263246"/>
            <a:ext cx="12731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0272" y="4053571"/>
            <a:ext cx="11779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4" name="Picture 22" descr="bordeau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247" y="4704446"/>
            <a:ext cx="104775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5" name="Picture 23"/>
          <p:cNvPicPr>
            <a:picLocks noChangeAspect="1" noChangeArrowheads="1"/>
          </p:cNvPicPr>
          <p:nvPr/>
        </p:nvPicPr>
        <p:blipFill>
          <a:blip r:embed="rId6" cstate="print"/>
          <a:srcRect l="7759" r="5460"/>
          <a:stretch>
            <a:fillRect/>
          </a:stretch>
        </p:blipFill>
        <p:spPr bwMode="auto">
          <a:xfrm>
            <a:off x="-347478" y="1721534"/>
            <a:ext cx="2520950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6" name="Picture 2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4210" y="2916921"/>
            <a:ext cx="122078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7" name="Picture 25" descr="lill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9760" y="1067039"/>
            <a:ext cx="12112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8" name="Picture 2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48372" y="2167621"/>
            <a:ext cx="11684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9" name="Picture 27" descr="sacla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17972" y="2972484"/>
            <a:ext cx="1247775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371475" y="-371475"/>
            <a:ext cx="82994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/>
            <a:r>
              <a:rPr lang="fr-FR" sz="3200" dirty="0" smtClean="0">
                <a:solidFill>
                  <a:srgbClr val="99CC00"/>
                </a:solidFill>
                <a:latin typeface="Arial" pitchFamily="34" charset="0"/>
              </a:rPr>
              <a:t>8 </a:t>
            </a:r>
            <a:r>
              <a:rPr lang="fr-FR" sz="3200" dirty="0" err="1" smtClean="0">
                <a:solidFill>
                  <a:srgbClr val="99CC00"/>
                </a:solidFill>
                <a:latin typeface="Arial" pitchFamily="34" charset="0"/>
              </a:rPr>
              <a:t>INRIA’s</a:t>
            </a:r>
            <a:r>
              <a:rPr lang="fr-FR" sz="3200" dirty="0" smtClean="0">
                <a:solidFill>
                  <a:srgbClr val="99CC00"/>
                </a:solidFill>
                <a:latin typeface="Arial" pitchFamily="34" charset="0"/>
              </a:rPr>
              <a:t> </a:t>
            </a:r>
            <a:r>
              <a:rPr lang="fr-FR" sz="3200" dirty="0" err="1" smtClean="0">
                <a:solidFill>
                  <a:srgbClr val="99CC00"/>
                </a:solidFill>
                <a:latin typeface="Arial" pitchFamily="34" charset="0"/>
              </a:rPr>
              <a:t>Research</a:t>
            </a:r>
            <a:r>
              <a:rPr lang="fr-FR" sz="3200" dirty="0" smtClean="0">
                <a:solidFill>
                  <a:srgbClr val="99CC00"/>
                </a:solidFill>
                <a:latin typeface="Arial" pitchFamily="34" charset="0"/>
              </a:rPr>
              <a:t> Centres</a:t>
            </a:r>
          </a:p>
        </p:txBody>
      </p:sp>
      <p:sp>
        <p:nvSpPr>
          <p:cNvPr id="8221" name="Text Box 8"/>
          <p:cNvSpPr txBox="1">
            <a:spLocks noChangeArrowheads="1"/>
          </p:cNvSpPr>
          <p:nvPr/>
        </p:nvSpPr>
        <p:spPr bwMode="auto">
          <a:xfrm>
            <a:off x="5145272" y="5104496"/>
            <a:ext cx="1849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INRIA Sophia Antipolis</a:t>
            </a:r>
          </a:p>
          <a:p>
            <a:pPr eaLnBrk="0" hangingPunct="0"/>
            <a:r>
              <a:rPr lang="fr-FR" sz="1200" b="1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Méditerranée</a:t>
            </a:r>
          </a:p>
          <a:p>
            <a:pPr eaLnBrk="0" hangingPunct="0"/>
            <a:endParaRPr lang="fr-FR" sz="1200" smtClean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5216299" y="1774372"/>
            <a:ext cx="5005387" cy="43307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lIns="90487" tIns="44450" rIns="90487" bIns="44450"/>
          <a:lstStyle/>
          <a:p>
            <a:pPr marL="457200" indent="-457200" eaLnBrk="0" hangingPunct="0">
              <a:buFont typeface="Times" pitchFamily="-96" charset="0"/>
              <a:buNone/>
            </a:pPr>
            <a:r>
              <a:rPr lang="en-US" sz="2000" dirty="0" smtClean="0">
                <a:solidFill>
                  <a:srgbClr val="333399"/>
                </a:solidFill>
                <a:latin typeface="Arial" pitchFamily="34" charset="0"/>
              </a:rPr>
              <a:t>2 900 Scientists</a:t>
            </a:r>
          </a:p>
          <a:p>
            <a:pPr marL="457200" indent="-457200" eaLnBrk="0" hangingPunct="0">
              <a:buFont typeface="Times" pitchFamily="-96" charset="0"/>
              <a:buNone/>
            </a:pPr>
            <a:r>
              <a:rPr lang="en-US" sz="1600" dirty="0" smtClean="0">
                <a:solidFill>
                  <a:srgbClr val="333399"/>
                </a:solidFill>
                <a:latin typeface="Arial" pitchFamily="34" charset="0"/>
              </a:rPr>
              <a:t>	1200 Researchers, Faculty members</a:t>
            </a:r>
          </a:p>
          <a:p>
            <a:pPr marL="457200" indent="-457200" eaLnBrk="0" hangingPunct="0">
              <a:buFont typeface="Times" pitchFamily="-96" charset="0"/>
              <a:buNone/>
            </a:pPr>
            <a:r>
              <a:rPr lang="en-US" sz="1600" dirty="0" smtClean="0">
                <a:solidFill>
                  <a:srgbClr val="333399"/>
                </a:solidFill>
                <a:latin typeface="Arial" pitchFamily="34" charset="0"/>
              </a:rPr>
              <a:t>	1200 Doctoral students</a:t>
            </a:r>
          </a:p>
          <a:p>
            <a:pPr marL="457200" indent="-457200" eaLnBrk="0" hangingPunct="0">
              <a:buFont typeface="Times" pitchFamily="-96" charset="0"/>
              <a:buNone/>
            </a:pPr>
            <a:r>
              <a:rPr lang="en-US" sz="1600" dirty="0" smtClean="0">
                <a:solidFill>
                  <a:srgbClr val="333399"/>
                </a:solidFill>
                <a:latin typeface="Arial" pitchFamily="34" charset="0"/>
              </a:rPr>
              <a:t>	500 Post-</a:t>
            </a:r>
            <a:r>
              <a:rPr lang="en-US" sz="1600" dirty="0" err="1" smtClean="0">
                <a:solidFill>
                  <a:srgbClr val="333399"/>
                </a:solidFill>
                <a:latin typeface="Arial" pitchFamily="34" charset="0"/>
              </a:rPr>
              <a:t>Doct</a:t>
            </a:r>
            <a:r>
              <a:rPr lang="en-US" sz="1600" dirty="0" smtClean="0">
                <a:solidFill>
                  <a:srgbClr val="333399"/>
                </a:solidFill>
                <a:latin typeface="Arial" pitchFamily="34" charset="0"/>
              </a:rPr>
              <a:t> &amp; Visiting scientists</a:t>
            </a:r>
          </a:p>
          <a:p>
            <a:pPr marL="457200" indent="-457200" eaLnBrk="0" hangingPunct="0">
              <a:buFont typeface="Times" pitchFamily="-96" charset="0"/>
              <a:buNone/>
            </a:pPr>
            <a:r>
              <a:rPr lang="en-US" sz="2000" dirty="0" smtClean="0">
                <a:solidFill>
                  <a:srgbClr val="333399"/>
                </a:solidFill>
                <a:latin typeface="Arial" pitchFamily="34" charset="0"/>
              </a:rPr>
              <a:t>1 000 </a:t>
            </a:r>
            <a:r>
              <a:rPr lang="en-US" sz="1600" dirty="0" smtClean="0">
                <a:solidFill>
                  <a:srgbClr val="333399"/>
                </a:solidFill>
                <a:latin typeface="Arial" pitchFamily="34" charset="0"/>
              </a:rPr>
              <a:t>Engineers, Technicians and Staff</a:t>
            </a:r>
          </a:p>
          <a:p>
            <a:pPr marL="457200" indent="-457200" eaLnBrk="0" hangingPunct="0">
              <a:buFont typeface="Times" pitchFamily="-96" charset="0"/>
              <a:buNone/>
            </a:pPr>
            <a:endParaRPr lang="en-US" sz="1600" dirty="0" smtClean="0">
              <a:solidFill>
                <a:srgbClr val="333399"/>
              </a:solidFill>
              <a:latin typeface="Arial" pitchFamily="34" charset="0"/>
            </a:endParaRPr>
          </a:p>
          <a:p>
            <a:pPr marL="457200" indent="-457200" eaLnBrk="0" hangingPunct="0">
              <a:buFont typeface="Times" pitchFamily="-96" charset="0"/>
              <a:buNone/>
            </a:pPr>
            <a:r>
              <a:rPr lang="en-US" dirty="0" smtClean="0">
                <a:solidFill>
                  <a:srgbClr val="333399"/>
                </a:solidFill>
                <a:latin typeface="Arial" pitchFamily="34" charset="0"/>
              </a:rPr>
              <a:t>8 Research </a:t>
            </a:r>
            <a:r>
              <a:rPr lang="en-US" dirty="0" err="1" smtClean="0">
                <a:solidFill>
                  <a:srgbClr val="333399"/>
                </a:solidFill>
                <a:latin typeface="Arial" pitchFamily="34" charset="0"/>
              </a:rPr>
              <a:t>Centres</a:t>
            </a:r>
            <a:r>
              <a:rPr lang="en-US" dirty="0" smtClean="0">
                <a:solidFill>
                  <a:srgbClr val="333399"/>
                </a:solidFill>
                <a:latin typeface="Arial" pitchFamily="34" charset="0"/>
              </a:rPr>
              <a:t> in France</a:t>
            </a:r>
          </a:p>
          <a:p>
            <a:pPr marL="457200" indent="-457200" eaLnBrk="0" hangingPunct="0">
              <a:buFont typeface="Times" pitchFamily="-96" charset="0"/>
              <a:buNone/>
            </a:pPr>
            <a:r>
              <a:rPr lang="en-US" dirty="0" smtClean="0">
                <a:solidFill>
                  <a:srgbClr val="333399"/>
                </a:solidFill>
                <a:latin typeface="Arial" pitchFamily="34" charset="0"/>
              </a:rPr>
              <a:t>68 Associated Teams worldwide</a:t>
            </a:r>
          </a:p>
          <a:p>
            <a:pPr marL="457200" indent="-457200" eaLnBrk="0" hangingPunct="0">
              <a:buFont typeface="Times" pitchFamily="-96" charset="0"/>
              <a:buNone/>
            </a:pPr>
            <a:endParaRPr lang="en-US" dirty="0" smtClean="0">
              <a:solidFill>
                <a:srgbClr val="333399"/>
              </a:solidFill>
              <a:latin typeface="Arial" pitchFamily="34" charset="0"/>
            </a:endParaRPr>
          </a:p>
          <a:p>
            <a:pPr marL="457200" indent="-457200" eaLnBrk="0" hangingPunct="0">
              <a:buFont typeface="Times" pitchFamily="-96" charset="0"/>
              <a:buNone/>
            </a:pPr>
            <a:r>
              <a:rPr lang="en-US" dirty="0" smtClean="0">
                <a:solidFill>
                  <a:srgbClr val="333399"/>
                </a:solidFill>
                <a:latin typeface="Arial" pitchFamily="34" charset="0"/>
              </a:rPr>
              <a:t>4 000 Scientific Publications / year</a:t>
            </a:r>
          </a:p>
          <a:p>
            <a:pPr marL="457200" indent="-457200" eaLnBrk="0" hangingPunct="0">
              <a:buFont typeface="Times" pitchFamily="-96" charset="0"/>
              <a:buAutoNum type="arabicPlain" startAt="230"/>
            </a:pPr>
            <a:r>
              <a:rPr lang="en-US" dirty="0" smtClean="0">
                <a:solidFill>
                  <a:srgbClr val="333399"/>
                </a:solidFill>
                <a:latin typeface="Arial" pitchFamily="34" charset="0"/>
              </a:rPr>
              <a:t>Active patents</a:t>
            </a:r>
          </a:p>
          <a:p>
            <a:pPr marL="457200" indent="-457200" eaLnBrk="0" hangingPunct="0"/>
            <a:endParaRPr lang="en-US" dirty="0" smtClean="0">
              <a:solidFill>
                <a:srgbClr val="333399"/>
              </a:solidFill>
              <a:latin typeface="Arial" pitchFamily="34" charset="0"/>
            </a:endParaRPr>
          </a:p>
          <a:p>
            <a:pPr marL="457200" indent="-457200">
              <a:spcBef>
                <a:spcPct val="20000"/>
              </a:spcBef>
              <a:buClr>
                <a:srgbClr val="B2DA11"/>
              </a:buClr>
              <a:buSzPct val="130000"/>
              <a:buFont typeface="Times" pitchFamily="-96" charset="0"/>
              <a:buNone/>
            </a:pPr>
            <a:r>
              <a:rPr lang="en-US" dirty="0" smtClean="0">
                <a:solidFill>
                  <a:srgbClr val="333399"/>
                </a:solidFill>
                <a:latin typeface="Arial" pitchFamily="34" charset="0"/>
              </a:rPr>
              <a:t>89  Innovative companies created</a:t>
            </a:r>
          </a:p>
          <a:p>
            <a:pPr marL="457200" indent="-457200" eaLnBrk="0" hangingPunct="0">
              <a:buFont typeface="Times" pitchFamily="-96" charset="0"/>
              <a:buNone/>
            </a:pPr>
            <a:endParaRPr lang="en-US" dirty="0" smtClean="0">
              <a:solidFill>
                <a:srgbClr val="333399"/>
              </a:solidFill>
              <a:latin typeface="Arial" pitchFamily="34" charset="0"/>
            </a:endParaRPr>
          </a:p>
          <a:p>
            <a:pPr marL="914400" lvl="1" indent="-457200" eaLnBrk="0" hangingPunct="0">
              <a:buFont typeface="Times" pitchFamily="-96" charset="0"/>
              <a:buNone/>
            </a:pPr>
            <a:endParaRPr lang="en-US" dirty="0" smtClean="0">
              <a:solidFill>
                <a:srgbClr val="333399"/>
              </a:solidFill>
              <a:latin typeface="Arial" pitchFamily="34" charset="0"/>
            </a:endParaRPr>
          </a:p>
          <a:p>
            <a:pPr marL="457200" indent="-457200" eaLnBrk="0" hangingPunct="0">
              <a:buFont typeface="Times" pitchFamily="-96" charset="0"/>
              <a:buNone/>
            </a:pPr>
            <a:endParaRPr lang="en-US" sz="2000" dirty="0" smtClean="0">
              <a:solidFill>
                <a:srgbClr val="333399"/>
              </a:solidFill>
              <a:latin typeface="Arial" pitchFamily="34" charset="0"/>
            </a:endParaRPr>
          </a:p>
        </p:txBody>
      </p:sp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5551713" y="1080273"/>
            <a:ext cx="3461657" cy="537070"/>
          </a:xfrm>
          <a:prstGeom prst="rect">
            <a:avLst/>
          </a:prstGeom>
          <a:solidFill>
            <a:srgbClr val="F63D17"/>
          </a:solidFill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762000" eaLnBrk="0" hangingPunct="0">
              <a:lnSpc>
                <a:spcPct val="85000"/>
              </a:lnSpc>
            </a:pPr>
            <a:r>
              <a:rPr lang="en-US" sz="2500" b="1" dirty="0" smtClean="0">
                <a:solidFill>
                  <a:srgbClr val="FFFFFF"/>
                </a:solidFill>
                <a:latin typeface="Arial" pitchFamily="34" charset="0"/>
              </a:rPr>
              <a:t>3 800 HC, 217 M Euro </a:t>
            </a:r>
          </a:p>
          <a:p>
            <a:pPr algn="ctr" defTabSz="762000" eaLnBrk="0" hangingPunct="0">
              <a:lnSpc>
                <a:spcPct val="85000"/>
              </a:lnSpc>
            </a:pPr>
            <a:endParaRPr lang="en-US" sz="9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645CB4-2FE9-4496-95DF-BDBDD1BC15F3}" type="slidenum">
              <a:rPr lang="fr-BE"/>
              <a:pPr>
                <a:defRPr/>
              </a:pPr>
              <a:t>6</a:t>
            </a:fld>
            <a:endParaRPr lang="fr-BE" dirty="0"/>
          </a:p>
        </p:txBody>
      </p:sp>
      <p:sp>
        <p:nvSpPr>
          <p:cNvPr id="3003395" name="Rectangle 3"/>
          <p:cNvSpPr>
            <a:spLocks noGrp="1"/>
          </p:cNvSpPr>
          <p:nvPr>
            <p:ph type="body" idx="1"/>
          </p:nvPr>
        </p:nvSpPr>
        <p:spPr>
          <a:xfrm>
            <a:off x="228600" y="5219700"/>
            <a:ext cx="8763000" cy="1935163"/>
          </a:xfrm>
        </p:spPr>
        <p:txBody>
          <a:bodyPr/>
          <a:lstStyle/>
          <a:p>
            <a:pPr eaLnBrk="1" hangingPunct="1"/>
            <a:r>
              <a:rPr lang="en-US" dirty="0" smtClean="0"/>
              <a:t>Co-developing, Support for </a:t>
            </a:r>
            <a:r>
              <a:rPr lang="en-US" dirty="0" err="1" smtClean="0">
                <a:hlinkClick r:id="rId3"/>
              </a:rPr>
              <a:t>ProActive</a:t>
            </a:r>
            <a:r>
              <a:rPr lang="en-US" dirty="0" smtClean="0">
                <a:hlinkClick r:id="rId3"/>
              </a:rPr>
              <a:t> Parallel Suite</a:t>
            </a:r>
            <a:r>
              <a:rPr lang="en-US" dirty="0" smtClean="0"/>
              <a:t> </a:t>
            </a:r>
            <a:endParaRPr lang="en-US" sz="3200" dirty="0" smtClean="0"/>
          </a:p>
          <a:p>
            <a:pPr eaLnBrk="1" hangingPunct="1"/>
            <a:r>
              <a:rPr lang="en-US" sz="3200" dirty="0" smtClean="0"/>
              <a:t>Worldwide Customers: Fr, UK, Boston USA</a:t>
            </a:r>
          </a:p>
        </p:txBody>
      </p:sp>
      <p:pic>
        <p:nvPicPr>
          <p:cNvPr id="3003399" name="Picture 7" descr="LogoActiveEon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1293813"/>
            <a:ext cx="5180013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03401" name="Image 5" descr="Photo Route vers l'infin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4063" y="1296988"/>
            <a:ext cx="30924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949" name="Rectangle 10"/>
          <p:cNvSpPr>
            <a:spLocks noGrp="1"/>
          </p:cNvSpPr>
          <p:nvPr>
            <p:ph type="title"/>
          </p:nvPr>
        </p:nvSpPr>
        <p:spPr>
          <a:xfrm>
            <a:off x="457200" y="-9525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Startup Company Born of INRIA</a:t>
            </a:r>
            <a:endParaRPr lang="en-US" sz="2400" smtClean="0"/>
          </a:p>
        </p:txBody>
      </p:sp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6" cstate="print"/>
          <a:srcRect l="5357" t="4736" r="6940" b="5014"/>
          <a:stretch>
            <a:fillRect/>
          </a:stretch>
        </p:blipFill>
        <p:spPr bwMode="auto">
          <a:xfrm>
            <a:off x="2089905" y="4726545"/>
            <a:ext cx="172243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 descr="NVBadge_3D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78" y="3979512"/>
            <a:ext cx="7810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6" descr="SWp_RGB_145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66736" y="3860676"/>
            <a:ext cx="777875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25378" y="4719452"/>
            <a:ext cx="13335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95250" y="3609975"/>
            <a:ext cx="1787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Some Partners: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76213" y="2765425"/>
            <a:ext cx="2032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Some Customers: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24075" y="2833688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60700" y="2952750"/>
            <a:ext cx="1905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81280" y="3948052"/>
            <a:ext cx="1199408" cy="73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HP.com home">
            <a:hlinkClick r:id="rId13" tooltip="HP.com home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2509" y="3966181"/>
            <a:ext cx="716504" cy="688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" descr="Oracle, The World's Largest Enterprise Software Company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3125" y="4784612"/>
            <a:ext cx="194468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998583" y="2960914"/>
            <a:ext cx="634773" cy="63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inrialog_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242379" y="155349"/>
            <a:ext cx="633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0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FF578C-3F27-431E-8A3B-91FE1FAE11F0}" type="slidenum">
              <a:rPr lang="fr-FR" sz="120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/>
          </p:nvPr>
        </p:nvSpPr>
        <p:spPr>
          <a:xfrm>
            <a:off x="0" y="2169856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5400" dirty="0" smtClean="0">
                <a:solidFill>
                  <a:schemeClr val="bg1"/>
                </a:solidFill>
                <a:cs typeface="Arial" charset="0"/>
              </a:rPr>
              <a:t>2. Cloud Computing</a:t>
            </a:r>
            <a:br>
              <a:rPr lang="en-US" sz="5400" dirty="0" smtClean="0">
                <a:solidFill>
                  <a:schemeClr val="bg1"/>
                </a:solidFill>
                <a:cs typeface="Arial" charset="0"/>
              </a:rPr>
            </a:br>
            <a:r>
              <a:rPr lang="en-US" sz="5400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en-US" sz="5400" dirty="0" smtClean="0">
                <a:solidFill>
                  <a:schemeClr val="bg1"/>
                </a:solidFill>
                <a:cs typeface="Arial" charset="0"/>
              </a:rPr>
            </a:b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en-US" sz="2000" dirty="0" smtClean="0">
                <a:solidFill>
                  <a:schemeClr val="bg1"/>
                </a:solidFill>
                <a:cs typeface="Arial" charset="0"/>
              </a:rPr>
            </a:br>
            <a:endParaRPr lang="en-US" sz="3200" dirty="0" smtClean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CLOUD Solution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05525" y="6048375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ScienceDaily</a:t>
            </a:r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430" y="891269"/>
            <a:ext cx="38004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0255" y="1589314"/>
            <a:ext cx="4985657" cy="373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Clouds: Basic Definition</a:t>
            </a:r>
          </a:p>
        </p:txBody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458200" cy="49831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Dynamically </a:t>
            </a:r>
            <a:r>
              <a:rPr lang="en-US" dirty="0" smtClean="0">
                <a:latin typeface="Arial" charset="0"/>
                <a:cs typeface="Arial" charset="0"/>
                <a:hlinkClick r:id="rId2" tooltip="Scalability"/>
              </a:rPr>
              <a:t>scalable</a:t>
            </a:r>
            <a:r>
              <a:rPr lang="en-US" dirty="0" smtClean="0">
                <a:latin typeface="Arial" charset="0"/>
                <a:cs typeface="Arial" charset="0"/>
              </a:rPr>
              <a:t>, often </a:t>
            </a:r>
            <a:r>
              <a:rPr lang="en-US" dirty="0" smtClean="0">
                <a:latin typeface="Arial" charset="0"/>
                <a:cs typeface="Arial" charset="0"/>
                <a:hlinkClick r:id="rId3" tooltip="Virtualization"/>
              </a:rPr>
              <a:t>virtualized</a:t>
            </a:r>
            <a:r>
              <a:rPr lang="en-US" dirty="0" smtClean="0">
                <a:latin typeface="Arial" charset="0"/>
                <a:cs typeface="Arial" charset="0"/>
              </a:rPr>
              <a:t> resources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Provided </a:t>
            </a:r>
            <a:r>
              <a:rPr lang="en-US" dirty="0" smtClean="0">
                <a:latin typeface="Arial" charset="0"/>
                <a:cs typeface="Arial" charset="0"/>
                <a:hlinkClick r:id="rId4" tooltip="Everything as a service"/>
              </a:rPr>
              <a:t>as a service</a:t>
            </a:r>
            <a:r>
              <a:rPr lang="en-US" dirty="0" smtClean="0">
                <a:latin typeface="Arial" charset="0"/>
                <a:cs typeface="Arial" charset="0"/>
              </a:rPr>
              <a:t> over the </a:t>
            </a:r>
            <a:r>
              <a:rPr lang="en-US" dirty="0" smtClean="0">
                <a:latin typeface="Arial" charset="0"/>
                <a:cs typeface="Arial" charset="0"/>
                <a:hlinkClick r:id="rId5" tooltip="Internet"/>
              </a:rPr>
              <a:t>Internet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Users need not have knowledge of, expertise in, or control over the technology infrastructure</a:t>
            </a: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  <a:p>
            <a:pPr eaLnBrk="1" hangingPunct="1"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   </a:t>
            </a:r>
            <a:endParaRPr 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  <a:hlinkClick r:id="rId6" tooltip="Software as a service"/>
              </a:rPr>
              <a:t>Software as a service</a:t>
            </a:r>
            <a:r>
              <a:rPr lang="en-US" dirty="0" smtClean="0">
                <a:latin typeface="Arial" charset="0"/>
                <a:cs typeface="Arial" charset="0"/>
              </a:rPr>
              <a:t> (</a:t>
            </a:r>
            <a:r>
              <a:rPr lang="en-US" dirty="0" err="1" smtClean="0">
                <a:latin typeface="Arial" charset="0"/>
                <a:cs typeface="Arial" charset="0"/>
              </a:rPr>
              <a:t>SaaS</a:t>
            </a:r>
            <a:r>
              <a:rPr lang="en-US" dirty="0" smtClean="0">
                <a:latin typeface="Arial" charset="0"/>
                <a:cs typeface="Arial" charset="0"/>
              </a:rPr>
              <a:t>), CRM, ERP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  <a:hlinkClick r:id="rId7" tooltip="Platform as a service"/>
              </a:rPr>
              <a:t>Platform as a service</a:t>
            </a:r>
            <a:r>
              <a:rPr lang="en-US" dirty="0" smtClean="0">
                <a:latin typeface="Arial" charset="0"/>
                <a:cs typeface="Arial" charset="0"/>
              </a:rPr>
              <a:t> (</a:t>
            </a:r>
            <a:r>
              <a:rPr lang="en-US" dirty="0" err="1" smtClean="0">
                <a:latin typeface="Arial" charset="0"/>
                <a:cs typeface="Arial" charset="0"/>
              </a:rPr>
              <a:t>PaaS</a:t>
            </a:r>
            <a:r>
              <a:rPr lang="en-US" dirty="0" smtClean="0">
                <a:latin typeface="Arial" charset="0"/>
                <a:cs typeface="Arial" charset="0"/>
              </a:rPr>
              <a:t>), Google App Engine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  <a:hlinkClick r:id="rId8" tooltip="Infrastructure as a service"/>
              </a:rPr>
              <a:t>Infrastructure as a service</a:t>
            </a:r>
            <a:r>
              <a:rPr lang="en-US" dirty="0" smtClean="0">
                <a:latin typeface="Arial" charset="0"/>
                <a:cs typeface="Arial" charset="0"/>
              </a:rPr>
              <a:t> (</a:t>
            </a:r>
            <a:r>
              <a:rPr lang="en-US" dirty="0" err="1" smtClean="0">
                <a:latin typeface="Arial" charset="0"/>
                <a:cs typeface="Arial" charset="0"/>
              </a:rPr>
              <a:t>IaaS</a:t>
            </a:r>
            <a:r>
              <a:rPr lang="en-US" dirty="0" smtClean="0">
                <a:latin typeface="Arial" charset="0"/>
                <a:cs typeface="Arial" charset="0"/>
              </a:rPr>
              <a:t>), Amazon EC2</a:t>
            </a: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7958" y="3244334"/>
            <a:ext cx="4708084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eaLnBrk="1" hangingPunct="1">
              <a:buNone/>
            </a:pPr>
            <a:r>
              <a:rPr lang="en-US" sz="3200" dirty="0" err="1" smtClean="0">
                <a:cs typeface="Arial" charset="0"/>
              </a:rPr>
              <a:t>XaaS</a:t>
            </a:r>
            <a:r>
              <a:rPr lang="en-US" sz="3200" dirty="0" smtClean="0">
                <a:cs typeface="Arial" charset="0"/>
              </a:rPr>
              <a:t>: Anything as a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Clouds in Picture</a:t>
            </a:r>
          </a:p>
        </p:txBody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49155" name="Picture 4"/>
          <p:cNvPicPr>
            <a:picLocks noChangeAspect="1" noChangeArrowheads="1"/>
          </p:cNvPicPr>
          <p:nvPr/>
        </p:nvPicPr>
        <p:blipFill>
          <a:blip r:embed="rId2" cstate="print"/>
          <a:srcRect t="8333" b="13333"/>
          <a:stretch>
            <a:fillRect/>
          </a:stretch>
        </p:blipFill>
        <p:spPr bwMode="auto">
          <a:xfrm>
            <a:off x="1143000" y="914400"/>
            <a:ext cx="6477000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5867400" y="61722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fr-FR">
                <a:solidFill>
                  <a:prstClr val="black"/>
                </a:solidFill>
              </a:rPr>
              <a:t>From </a:t>
            </a:r>
            <a:r>
              <a:rPr lang="fr-FR">
                <a:solidFill>
                  <a:prstClr val="black"/>
                </a:solidFill>
                <a:hlinkClick r:id="rId3"/>
              </a:rPr>
              <a:t>Joseph Kent Langley</a:t>
            </a:r>
            <a:r>
              <a:rPr lang="fr-FR">
                <a:solidFill>
                  <a:prstClr val="black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From Grids to Clouds</a:t>
            </a:r>
          </a:p>
        </p:txBody>
      </p:sp>
      <p:sp>
        <p:nvSpPr>
          <p:cNvPr id="198659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Grid Computing</a:t>
            </a:r>
          </a:p>
          <a:p>
            <a:pPr lvl="1" eaLnBrk="1" hangingPunct="1"/>
            <a:r>
              <a:rPr lang="en-US" dirty="0" smtClean="0">
                <a:latin typeface="Arial" charset="0"/>
                <a:cs typeface="Arial" charset="0"/>
              </a:rPr>
              <a:t>Several administrative Domains</a:t>
            </a:r>
          </a:p>
          <a:p>
            <a:pPr lvl="1" eaLnBrk="1" hangingPunct="1"/>
            <a:r>
              <a:rPr lang="en-US" dirty="0" smtClean="0">
                <a:latin typeface="Arial" charset="0"/>
                <a:cs typeface="Arial" charset="0"/>
              </a:rPr>
              <a:t>Virtual Organizations</a:t>
            </a:r>
          </a:p>
          <a:p>
            <a:pPr lvl="1" eaLnBrk="1" hangingPunct="1"/>
            <a:r>
              <a:rPr lang="en-US" dirty="0" smtClean="0">
                <a:latin typeface="Arial" charset="0"/>
                <a:cs typeface="Arial" charset="0"/>
              </a:rPr>
              <a:t>Trading not based on Currency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latin typeface="Arial" charset="0"/>
                <a:cs typeface="Arial" charset="0"/>
                <a:sym typeface="Wingdings" pitchFamily="2" charset="2"/>
              </a:rPr>
              <a:t>  							(Too) Hard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Cloud solves the issue:</a:t>
            </a:r>
          </a:p>
          <a:p>
            <a:pPr lvl="1" eaLnBrk="1" hangingPunct="1"/>
            <a:r>
              <a:rPr lang="en-US" dirty="0" smtClean="0">
                <a:latin typeface="Arial" charset="0"/>
                <a:cs typeface="Arial" charset="0"/>
              </a:rPr>
              <a:t>Pay as you Go</a:t>
            </a:r>
          </a:p>
          <a:p>
            <a:pPr eaLnBrk="1" hangingPunct="1">
              <a:buNone/>
            </a:pPr>
            <a:endParaRPr lang="en-US" b="1" dirty="0" smtClean="0">
              <a:solidFill>
                <a:srgbClr val="003399"/>
              </a:solidFill>
              <a:latin typeface="Arial" charset="0"/>
              <a:cs typeface="Arial" charset="0"/>
            </a:endParaRPr>
          </a:p>
          <a:p>
            <a:pPr eaLnBrk="1" hangingPunct="1">
              <a:buNone/>
            </a:pPr>
            <a:r>
              <a:rPr lang="en-US" b="1" dirty="0" smtClean="0">
                <a:solidFill>
                  <a:srgbClr val="003399"/>
                </a:solidFill>
                <a:latin typeface="Arial" charset="0"/>
                <a:cs typeface="Arial" charset="0"/>
              </a:rPr>
              <a:t>Distributed, //, &amp; Grid Technologies for Clouds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8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8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8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-838200" y="4330474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Multi-Core Push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Symetrical Multi-Core: 8-ways Niagara II</a:t>
            </a:r>
          </a:p>
        </p:txBody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2171700" cy="4983163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8 cores</a:t>
            </a: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4 Native threads per core</a:t>
            </a:r>
          </a:p>
          <a:p>
            <a:pPr eaLnBrk="1" hangingPunct="1"/>
            <a:endParaRPr lang="en-US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Linux see 32 cores!</a:t>
            </a:r>
          </a:p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2" cstate="print"/>
          <a:srcRect l="19167" t="12741" r="31389" b="9778"/>
          <a:stretch>
            <a:fillRect/>
          </a:stretch>
        </p:blipFill>
        <p:spPr bwMode="auto">
          <a:xfrm>
            <a:off x="3022600" y="850900"/>
            <a:ext cx="6134100" cy="600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Off The Shelf Multi-Cores, 3 GHz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9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64" y="929363"/>
            <a:ext cx="52387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7974" y="3809999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Intel Xeon 5670,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6 cores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5994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7452" y="3589413"/>
            <a:ext cx="5373228" cy="321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389934" y="2594210"/>
            <a:ext cx="2656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AMD's </a:t>
            </a:r>
            <a:r>
              <a:rPr lang="en-US" dirty="0" err="1" smtClean="0">
                <a:solidFill>
                  <a:prstClr val="black"/>
                </a:solidFill>
              </a:rPr>
              <a:t>Opteron</a:t>
            </a:r>
            <a:r>
              <a:rPr lang="en-US" dirty="0" smtClean="0">
                <a:solidFill>
                  <a:prstClr val="black"/>
                </a:solidFill>
              </a:rPr>
              <a:t> 6174,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en-US" dirty="0" err="1" smtClean="0">
                <a:solidFill>
                  <a:prstClr val="black"/>
                </a:solidFill>
              </a:rPr>
              <a:t>Magny-Cours</a:t>
            </a:r>
            <a:r>
              <a:rPr lang="en-US" dirty="0" smtClean="0">
                <a:solidFill>
                  <a:prstClr val="black"/>
                </a:solidFill>
              </a:rPr>
              <a:t>”, 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12 cores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9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9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/>
          </p:cNvSpPr>
          <p:nvPr>
            <p:ph type="title"/>
          </p:nvPr>
        </p:nvSpPr>
        <p:spPr>
          <a:xfrm>
            <a:off x="4953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Multi-Cores: A Few Key Points</a:t>
            </a:r>
          </a:p>
        </p:txBody>
      </p:sp>
      <p:sp>
        <p:nvSpPr>
          <p:cNvPr id="206851" name="Rectangle 3"/>
          <p:cNvSpPr>
            <a:spLocks noGrp="1"/>
          </p:cNvSpPr>
          <p:nvPr>
            <p:ph type="body" idx="1"/>
          </p:nvPr>
        </p:nvSpPr>
        <p:spPr>
          <a:xfrm>
            <a:off x="0" y="1143000"/>
            <a:ext cx="8991600" cy="55038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Moore’s Law rephrased: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		</a:t>
            </a:r>
            <a:r>
              <a:rPr lang="en-US" sz="2400" b="1" u="sng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Nb. of Cores</a:t>
            </a: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 double every 18 to 24 months</a:t>
            </a:r>
          </a:p>
          <a:p>
            <a:pPr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00448B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Key expected Milestones: Cores per Chips (OTS)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2012:    32  to   64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2014:    64  to 128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rgbClr val="00448B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1 Million Cores Parallel Machines in 2014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100 M cores coming in 2020</a:t>
            </a:r>
          </a:p>
          <a:p>
            <a:pPr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00448B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Multi-Cores are NUMA, and turning Heterogeneous (GPU)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They are turning into </a:t>
            </a:r>
            <a:r>
              <a:rPr lang="en-US" sz="2400" b="1" dirty="0" err="1" smtClean="0">
                <a:solidFill>
                  <a:srgbClr val="00448B"/>
                </a:solidFill>
                <a:latin typeface="Arial" charset="0"/>
                <a:cs typeface="Arial" charset="0"/>
              </a:rPr>
              <a:t>SoC</a:t>
            </a:r>
            <a:r>
              <a:rPr lang="en-US" sz="2400" b="1" dirty="0" smtClean="0">
                <a:solidFill>
                  <a:srgbClr val="00448B"/>
                </a:solidFill>
                <a:latin typeface="Arial" charset="0"/>
                <a:cs typeface="Arial" charset="0"/>
              </a:rPr>
              <a:t> with </a:t>
            </a:r>
            <a:r>
              <a:rPr lang="en-US" sz="2400" b="1" dirty="0" err="1" smtClean="0">
                <a:solidFill>
                  <a:srgbClr val="00448B"/>
                </a:solidFill>
                <a:latin typeface="Arial" charset="0"/>
                <a:cs typeface="Arial" charset="0"/>
              </a:rPr>
              <a:t>NoC</a:t>
            </a:r>
            <a:endParaRPr lang="en-US" sz="2400" b="1" dirty="0" smtClean="0">
              <a:solidFill>
                <a:srgbClr val="00448B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6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6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6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6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6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6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6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6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6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783814" y="4330474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Virtualization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8466" name="Picture 2"/>
          <p:cNvPicPr>
            <a:picLocks noChangeAspect="1" noChangeArrowheads="1"/>
          </p:cNvPicPr>
          <p:nvPr/>
        </p:nvPicPr>
        <p:blipFill>
          <a:blip r:embed="rId2" cstate="print"/>
          <a:srcRect r="52318"/>
          <a:stretch>
            <a:fillRect/>
          </a:stretch>
        </p:blipFill>
        <p:spPr bwMode="auto">
          <a:xfrm>
            <a:off x="1373864" y="857247"/>
            <a:ext cx="3241679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488668"/>
            <a:ext cx="3890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Source: http://www.apac.redhat.com</a:t>
            </a:r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47201"/>
          <a:stretch>
            <a:fillRect/>
          </a:stretch>
        </p:blipFill>
        <p:spPr bwMode="auto">
          <a:xfrm>
            <a:off x="4615540" y="857243"/>
            <a:ext cx="3589566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22" y="3411306"/>
            <a:ext cx="5238750" cy="2800350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9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3267" y="6314105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Sun, Blog </a:t>
            </a:r>
            <a:r>
              <a:rPr lang="fr-FR" b="1" dirty="0" smtClean="0">
                <a:hlinkClick r:id="rId2"/>
              </a:rPr>
              <a:t>Marc Hamilton</a:t>
            </a:r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6300" y="3367762"/>
            <a:ext cx="5238750" cy="2800350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15984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6079" t="21999" r="14055" b="25547"/>
          <a:stretch>
            <a:fillRect/>
          </a:stretch>
        </p:blipFill>
        <p:spPr bwMode="auto">
          <a:xfrm>
            <a:off x="2068263" y="903514"/>
            <a:ext cx="5780361" cy="325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8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922" y="857247"/>
            <a:ext cx="6798588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4436" y="3983263"/>
            <a:ext cx="38862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6256" y="1277817"/>
            <a:ext cx="3156857" cy="4735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we Used to do as Syst. Admin.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20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02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7705" r="167" b="6067"/>
          <a:stretch>
            <a:fillRect/>
          </a:stretch>
        </p:blipFill>
        <p:spPr bwMode="auto">
          <a:xfrm>
            <a:off x="4596633" y="3722912"/>
            <a:ext cx="4120331" cy="259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0276" name="Picture 4"/>
          <p:cNvPicPr>
            <a:picLocks noChangeAspect="1" noChangeArrowheads="1"/>
          </p:cNvPicPr>
          <p:nvPr/>
        </p:nvPicPr>
        <p:blipFill>
          <a:blip r:embed="rId3" cstate="print"/>
          <a:srcRect b="3189"/>
          <a:stretch>
            <a:fillRect/>
          </a:stretch>
        </p:blipFill>
        <p:spPr bwMode="auto">
          <a:xfrm>
            <a:off x="4601936" y="981529"/>
            <a:ext cx="4095750" cy="264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02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803" y="979715"/>
            <a:ext cx="4129768" cy="533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9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9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9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With Virtualization + Software Appliance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21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892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121" y="1087663"/>
            <a:ext cx="38862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9743" y="1726745"/>
            <a:ext cx="6102708" cy="405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9677" y="1740478"/>
            <a:ext cx="6274323" cy="43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0518" y="1230075"/>
            <a:ext cx="6633482" cy="497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59604" r="6286" b="12667"/>
          <a:stretch>
            <a:fillRect/>
          </a:stretch>
        </p:blipFill>
        <p:spPr bwMode="auto">
          <a:xfrm>
            <a:off x="130629" y="3927018"/>
            <a:ext cx="2111828" cy="249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8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58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8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Attitude and Behavior Shifts: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CIO Nightmare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1232" y="1110343"/>
            <a:ext cx="4103914" cy="3363686"/>
          </a:xfrm>
        </p:spPr>
        <p:txBody>
          <a:bodyPr/>
          <a:lstStyle/>
          <a:p>
            <a:r>
              <a:rPr lang="en-US" sz="2400" dirty="0" smtClean="0"/>
              <a:t>Technology is getting too complex … even for CIO (not for CTO)</a:t>
            </a:r>
          </a:p>
          <a:p>
            <a:r>
              <a:rPr lang="en-US" sz="2400" dirty="0" smtClean="0"/>
              <a:t>No longer want to buy rack of servers or storage or network device</a:t>
            </a:r>
          </a:p>
          <a:p>
            <a:r>
              <a:rPr lang="en-US" sz="2400" dirty="0" smtClean="0"/>
              <a:t>Want to by Services</a:t>
            </a:r>
          </a:p>
          <a:p>
            <a:r>
              <a:rPr lang="en-US" sz="2400" dirty="0" smtClean="0"/>
              <a:t>Want to Pay per Use</a:t>
            </a:r>
          </a:p>
          <a:p>
            <a:endParaRPr lang="fr-FR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22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600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63" y="924603"/>
            <a:ext cx="45720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51114" y="4659085"/>
            <a:ext cx="7424023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CBA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Australian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bank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Group Executive and CIO, Michael Harte, announced their move to cloud computing.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“We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will never buy another data center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”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q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Administration Burden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23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485826" name="Picture 2"/>
          <p:cNvPicPr>
            <a:picLocks noChangeAspect="1" noChangeArrowheads="1"/>
          </p:cNvPicPr>
          <p:nvPr/>
        </p:nvPicPr>
        <p:blipFill>
          <a:blip r:embed="rId2" cstate="print"/>
          <a:srcRect t="17621"/>
          <a:stretch>
            <a:fillRect/>
          </a:stretch>
        </p:blipFill>
        <p:spPr bwMode="auto">
          <a:xfrm>
            <a:off x="707572" y="1426029"/>
            <a:ext cx="7500257" cy="446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345017" y="6309639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Save9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>
                <a:solidFill>
                  <a:srgbClr val="FFFFFF"/>
                </a:solidFill>
              </a:rPr>
              <a:pPr>
                <a:defRPr/>
              </a:pPr>
              <a:t>24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A1F6E13-C186-4AE9-B5B6-2A8E1BD40A91}" type="slidenum">
              <a:rPr lang="fr-FR" sz="1200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dirty="0" smtClean="0">
                <a:solidFill>
                  <a:schemeClr val="bg1"/>
                </a:solidFill>
              </a:rPr>
              <a:t>3. </a:t>
            </a:r>
            <a:r>
              <a:rPr lang="en-US" sz="4400" dirty="0" smtClean="0">
                <a:solidFill>
                  <a:srgbClr val="FFFFFF"/>
                </a:solidFill>
              </a:rPr>
              <a:t>ProActive Parallel Suite</a:t>
            </a: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Cloud Solution: ProActive Parallel Suite</a:t>
            </a:r>
            <a:endParaRPr lang="fr-FR" dirty="0" smtClean="0"/>
          </a:p>
        </p:txBody>
      </p:sp>
      <p:pic>
        <p:nvPicPr>
          <p:cNvPr id="5" name="Image 4" descr="box_resourcing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1054100"/>
            <a:ext cx="157003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Boite-programmin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1071563"/>
            <a:ext cx="15748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 descr="Boite-schedulin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63" y="1071563"/>
            <a:ext cx="15748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17" name="Image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288" y="1066800"/>
            <a:ext cx="316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3786188" y="3214688"/>
            <a:ext cx="1428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>
                <a:solidFill>
                  <a:srgbClr val="003399"/>
                </a:solidFill>
              </a:rPr>
              <a:t>Java Parallel</a:t>
            </a:r>
          </a:p>
          <a:p>
            <a:pPr algn="ctr"/>
            <a:r>
              <a:rPr lang="en-US" sz="1600" b="1">
                <a:solidFill>
                  <a:srgbClr val="003399"/>
                </a:solidFill>
              </a:rPr>
              <a:t>Toolkit</a:t>
            </a:r>
            <a:endParaRPr lang="fr-FR" sz="1600" b="1">
              <a:solidFill>
                <a:srgbClr val="003399"/>
              </a:solidFill>
            </a:endParaRP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5661025" y="3214688"/>
            <a:ext cx="1625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>
                <a:solidFill>
                  <a:srgbClr val="003399"/>
                </a:solidFill>
              </a:rPr>
              <a:t>Multi-Platform </a:t>
            </a:r>
          </a:p>
          <a:p>
            <a:pPr algn="ctr"/>
            <a:r>
              <a:rPr lang="en-US" sz="1600" b="1">
                <a:solidFill>
                  <a:srgbClr val="003399"/>
                </a:solidFill>
              </a:rPr>
              <a:t>Job Scheduler</a:t>
            </a:r>
            <a:endParaRPr lang="fr-FR" sz="1600" b="1">
              <a:solidFill>
                <a:srgbClr val="003399"/>
              </a:solidFill>
            </a:endParaRP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7751763" y="3214688"/>
            <a:ext cx="1152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>
                <a:solidFill>
                  <a:srgbClr val="003399"/>
                </a:solidFill>
              </a:rPr>
              <a:t>Resource</a:t>
            </a:r>
          </a:p>
          <a:p>
            <a:pPr algn="ctr"/>
            <a:r>
              <a:rPr lang="fr-FR" sz="1600" b="1">
                <a:solidFill>
                  <a:srgbClr val="003399"/>
                </a:solidFill>
              </a:rPr>
              <a:t>Manager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41667" t="28334" r="11980" b="9166"/>
          <a:stretch>
            <a:fillRect/>
          </a:stretch>
        </p:blipFill>
        <p:spPr bwMode="auto">
          <a:xfrm>
            <a:off x="71438" y="1785938"/>
            <a:ext cx="357187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133350" y="4786313"/>
            <a:ext cx="9477375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/>
              <a:t>Strong Differentiation:</a:t>
            </a:r>
            <a:endParaRPr lang="en-US" sz="2200" i="1"/>
          </a:p>
          <a:p>
            <a:pPr lvl="1">
              <a:buFont typeface="Wingdings" pitchFamily="2" charset="2"/>
              <a:buChar char="q"/>
            </a:pPr>
            <a:r>
              <a:rPr lang="en-US" sz="2200"/>
              <a:t>Java Parallel Programming</a:t>
            </a:r>
            <a:r>
              <a:rPr lang="en-US" sz="2400"/>
              <a:t> + Integration 	  + </a:t>
            </a:r>
          </a:p>
          <a:p>
            <a:pPr lvl="1">
              <a:buFont typeface="Wingdings" pitchFamily="2" charset="2"/>
              <a:buChar char="q"/>
            </a:pPr>
            <a:r>
              <a:rPr lang="en-US" sz="2200"/>
              <a:t>Portability: Linux, Windows, Mac 		  +</a:t>
            </a:r>
          </a:p>
          <a:p>
            <a:pPr lvl="1">
              <a:buFont typeface="Wingdings" pitchFamily="2" charset="2"/>
              <a:buChar char="q"/>
            </a:pPr>
            <a:r>
              <a:rPr lang="en-US" sz="2200"/>
              <a:t>Versatility: Desktops, Cluster, Grid, Clouds        = Perfect Flexibility</a:t>
            </a:r>
            <a:r>
              <a:rPr lang="en-US" sz="2400"/>
              <a:t/>
            </a:r>
            <a:br>
              <a:rPr lang="en-US" sz="2400"/>
            </a:br>
            <a:r>
              <a:rPr lang="en-US" sz="2200"/>
              <a:t> </a:t>
            </a:r>
            <a:endParaRPr lang="fr-FR" sz="2200"/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5018088" y="3876675"/>
            <a:ext cx="352853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u="sng" dirty="0">
                <a:solidFill>
                  <a:srgbClr val="003399"/>
                </a:solidFill>
              </a:rPr>
              <a:t>Used in Production Today: </a:t>
            </a:r>
          </a:p>
          <a:p>
            <a:r>
              <a:rPr lang="en-US" sz="2000" b="1" u="sng" dirty="0">
                <a:solidFill>
                  <a:srgbClr val="003399"/>
                </a:solidFill>
              </a:rPr>
              <a:t>50 Cores </a:t>
            </a:r>
            <a:r>
              <a:rPr lang="en-US" sz="2000" b="1" u="sng" dirty="0">
                <a:solidFill>
                  <a:srgbClr val="003399"/>
                </a:solidFill>
                <a:sym typeface="Wingdings" pitchFamily="2" charset="2"/>
              </a:rPr>
              <a:t> 300 Cores </a:t>
            </a:r>
            <a:r>
              <a:rPr lang="en-US" sz="2000" b="1" u="sng" dirty="0" smtClean="0">
                <a:solidFill>
                  <a:srgbClr val="003399"/>
                </a:solidFill>
                <a:sym typeface="Wingdings" pitchFamily="2" charset="2"/>
              </a:rPr>
              <a:t>2010</a:t>
            </a:r>
            <a:endParaRPr lang="fr-FR" sz="2000" b="1" u="sng" dirty="0">
              <a:solidFill>
                <a:srgbClr val="003399"/>
              </a:solidFill>
            </a:endParaRPr>
          </a:p>
        </p:txBody>
      </p:sp>
      <p:pic>
        <p:nvPicPr>
          <p:cNvPr id="19" name="Picture 33" descr="Amadeus - Your technology partne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52813" y="3857625"/>
            <a:ext cx="1584325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/>
              <a:pPr>
                <a:defRPr/>
              </a:pPr>
              <a:t>26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A1F6E13-C186-4AE9-B5B6-2A8E1BD40A91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fr-FR" sz="1200" dirty="0">
              <a:latin typeface="+mn-lt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smtClean="0">
                <a:solidFill>
                  <a:schemeClr val="bg1"/>
                </a:solidFill>
              </a:rPr>
              <a:t>ProActive Programming: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/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Active Objects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/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1600" smtClean="0">
                <a:solidFill>
                  <a:schemeClr val="bg1"/>
                </a:solidFill>
              </a:rPr>
              <a:t/>
            </a:r>
            <a:br>
              <a:rPr lang="en-US" sz="1600" smtClean="0">
                <a:solidFill>
                  <a:schemeClr val="bg1"/>
                </a:solidFill>
              </a:rPr>
            </a:br>
            <a:endParaRPr lang="en-US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27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324" y="184505"/>
            <a:ext cx="8484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Arial Black"/>
              </a:rPr>
              <a:t>ProActive Programming View </a:t>
            </a: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endParaRPr lang="fr-FR" sz="3600" dirty="0">
              <a:solidFill>
                <a:srgbClr val="0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48156" r="14935" b="22062"/>
          <a:stretch>
            <a:fillRect/>
          </a:stretch>
        </p:blipFill>
        <p:spPr bwMode="auto">
          <a:xfrm>
            <a:off x="-3930732" y="1033154"/>
            <a:ext cx="3930732" cy="255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11"/>
          <p:cNvGrpSpPr/>
          <p:nvPr/>
        </p:nvGrpSpPr>
        <p:grpSpPr>
          <a:xfrm>
            <a:off x="5269084" y="4393872"/>
            <a:ext cx="1084221" cy="644670"/>
            <a:chOff x="6551613" y="4721225"/>
            <a:chExt cx="1816100" cy="1160463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53338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8" name="Rectangle 4"/>
            <p:cNvSpPr>
              <a:spLocks/>
            </p:cNvSpPr>
            <p:nvPr/>
          </p:nvSpPr>
          <p:spPr bwMode="auto">
            <a:xfrm>
              <a:off x="6551613" y="5603875"/>
              <a:ext cx="1193800" cy="2778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ea typeface="Gill Sans"/>
                  <a:cs typeface="Gill Sans"/>
                </a:rPr>
                <a:t>GPU nodes</a:t>
              </a: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96150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8963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81775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 l="79366" t="64940" r="16392" b="27303"/>
          <a:stretch>
            <a:fillRect/>
          </a:stretch>
        </p:blipFill>
        <p:spPr bwMode="auto">
          <a:xfrm>
            <a:off x="4203866" y="4405745"/>
            <a:ext cx="581891" cy="66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 l="63435" t="63832" r="23925" b="23147"/>
          <a:stretch>
            <a:fillRect/>
          </a:stretch>
        </p:blipFill>
        <p:spPr bwMode="auto">
          <a:xfrm>
            <a:off x="6590790" y="4678880"/>
            <a:ext cx="1733797" cy="11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 l="63608" t="57598" r="31457" b="35891"/>
          <a:stretch>
            <a:fillRect/>
          </a:stretch>
        </p:blipFill>
        <p:spPr bwMode="auto">
          <a:xfrm>
            <a:off x="2576955" y="4370115"/>
            <a:ext cx="676894" cy="55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 l="74777" t="52058" r="16392" b="34644"/>
          <a:stretch>
            <a:fillRect/>
          </a:stretch>
        </p:blipFill>
        <p:spPr bwMode="auto">
          <a:xfrm>
            <a:off x="3146962" y="5522026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 l="58241" t="51088" r="37603" b="40462"/>
          <a:stretch>
            <a:fillRect/>
          </a:stretch>
        </p:blipFill>
        <p:spPr bwMode="auto">
          <a:xfrm>
            <a:off x="3420094" y="4358244"/>
            <a:ext cx="570016" cy="72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Cloud 3"/>
          <p:cNvSpPr/>
          <p:nvPr/>
        </p:nvSpPr>
        <p:spPr>
          <a:xfrm>
            <a:off x="9310250" y="2441148"/>
            <a:ext cx="2813481" cy="1509487"/>
          </a:xfrm>
          <a:prstGeom prst="cloud">
            <a:avLst/>
          </a:prstGeom>
          <a:solidFill>
            <a:srgbClr val="0070C0"/>
          </a:solidFill>
          <a:ln>
            <a:solidFill>
              <a:srgbClr val="163C82"/>
            </a:solidFill>
          </a:ln>
          <a:effectLst>
            <a:outerShdw blurRad="40000" dir="5400000" rotWithShape="0">
              <a:srgbClr val="1C2F6B">
                <a:alpha val="38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contourW="12700">
            <a:bevelT/>
            <a:contourClr>
              <a:schemeClr val="bg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35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67595" y="283391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36870" y="322381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16873" y="27250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26774" y="3411846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9803" y="2637978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81881" y="306944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37395" y="344746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41148" y="26874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93549" y="3255496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88453" y="2719128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76148" y="30674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092530" y="499951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031175" y="4415642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97922" y="5066806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110343" y="555170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Ellipse 63"/>
          <p:cNvSpPr/>
          <p:nvPr/>
        </p:nvSpPr>
        <p:spPr bwMode="auto">
          <a:xfrm>
            <a:off x="213756" y="4001984"/>
            <a:ext cx="8728363" cy="2856015"/>
          </a:xfrm>
          <a:prstGeom prst="ellipse">
            <a:avLst/>
          </a:prstGeom>
          <a:noFill/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endParaRPr lang="fr-FR" smtClean="0">
              <a:solidFill>
                <a:srgbClr val="000000"/>
              </a:solidFill>
            </a:endParaRPr>
          </a:p>
        </p:txBody>
      </p:sp>
      <p:pic>
        <p:nvPicPr>
          <p:cNvPr id="353282" name="Picture 2" descr="D:\A-Talks\3.0-ProActive\AAA-ProActive-Current-Complete-Slides\ic2d1.png"/>
          <p:cNvPicPr>
            <a:picLocks noChangeAspect="1" noChangeArrowheads="1"/>
          </p:cNvPicPr>
          <p:nvPr/>
        </p:nvPicPr>
        <p:blipFill>
          <a:blip r:embed="rId5" cstate="print"/>
          <a:srcRect b="28629"/>
          <a:stretch>
            <a:fillRect/>
          </a:stretch>
        </p:blipFill>
        <p:spPr bwMode="auto">
          <a:xfrm>
            <a:off x="83129" y="985651"/>
            <a:ext cx="8964390" cy="3313217"/>
          </a:xfrm>
          <a:prstGeom prst="rect">
            <a:avLst/>
          </a:prstGeom>
          <a:noFill/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59815" r="38470" b="27718"/>
          <a:stretch>
            <a:fillRect/>
          </a:stretch>
        </p:blipFill>
        <p:spPr bwMode="auto">
          <a:xfrm>
            <a:off x="2667983" y="493816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59815" r="38470" b="27718"/>
          <a:stretch>
            <a:fillRect/>
          </a:stretch>
        </p:blipFill>
        <p:spPr bwMode="auto">
          <a:xfrm>
            <a:off x="2064333" y="547451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2" cstate="print"/>
          <a:srcRect l="74777" t="52058" r="16392" b="34644"/>
          <a:stretch>
            <a:fillRect/>
          </a:stretch>
        </p:blipFill>
        <p:spPr bwMode="auto">
          <a:xfrm>
            <a:off x="4356265" y="5235039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 62"/>
          <p:cNvGrpSpPr/>
          <p:nvPr/>
        </p:nvGrpSpPr>
        <p:grpSpPr>
          <a:xfrm>
            <a:off x="5640772" y="5688280"/>
            <a:ext cx="1840675" cy="932323"/>
            <a:chOff x="9296400" y="2593548"/>
            <a:chExt cx="2813481" cy="1509487"/>
          </a:xfrm>
        </p:grpSpPr>
        <p:sp>
          <p:nvSpPr>
            <p:cNvPr id="51" name="Cloud 3"/>
            <p:cNvSpPr/>
            <p:nvPr/>
          </p:nvSpPr>
          <p:spPr>
            <a:xfrm>
              <a:off x="9296400" y="2593548"/>
              <a:ext cx="2813481" cy="1509487"/>
            </a:xfrm>
            <a:prstGeom prst="cloud">
              <a:avLst/>
            </a:prstGeom>
            <a:solidFill>
              <a:srgbClr val="0070C0"/>
            </a:solidFill>
            <a:ln>
              <a:solidFill>
                <a:srgbClr val="163C82"/>
              </a:solidFill>
            </a:ln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5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9995" y="29863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89270" y="33762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69273" y="28774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79174" y="356424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52203" y="279037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34281" y="322184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89795" y="359986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93548" y="283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45949" y="340789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40853" y="287152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28548" y="321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3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28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324" y="184505"/>
            <a:ext cx="8484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Arial Black"/>
              </a:rPr>
              <a:t>ProActive Programming View </a:t>
            </a: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endParaRPr lang="fr-FR" sz="3600" dirty="0">
              <a:solidFill>
                <a:srgbClr val="000000"/>
              </a:solidFill>
            </a:endParaRPr>
          </a:p>
        </p:txBody>
      </p:sp>
      <p:sp>
        <p:nvSpPr>
          <p:cNvPr id="8" name="Espace réservé du numéro de diapositive 1"/>
          <p:cNvSpPr txBox="1">
            <a:spLocks/>
          </p:cNvSpPr>
          <p:nvPr/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C2DC1A9-8884-4CCD-B0E2-4C36E3E7DC78}" type="slidenum">
              <a:rPr lang="fr-BE" sz="1200" smtClean="0">
                <a:solidFill>
                  <a:srgbClr val="FFFFFF"/>
                </a:solidFill>
                <a:latin typeface="Arial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fr-BE" sz="120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" name="Groupe 8"/>
          <p:cNvGrpSpPr/>
          <p:nvPr/>
        </p:nvGrpSpPr>
        <p:grpSpPr>
          <a:xfrm>
            <a:off x="5269084" y="4393872"/>
            <a:ext cx="1084221" cy="644670"/>
            <a:chOff x="6551613" y="4721225"/>
            <a:chExt cx="1816100" cy="1160463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53338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1" name="Rectangle 4"/>
            <p:cNvSpPr>
              <a:spLocks/>
            </p:cNvSpPr>
            <p:nvPr/>
          </p:nvSpPr>
          <p:spPr bwMode="auto">
            <a:xfrm>
              <a:off x="6551613" y="5603875"/>
              <a:ext cx="1193800" cy="2778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ea typeface="Gill Sans"/>
                  <a:cs typeface="Gill Sans"/>
                </a:rPr>
                <a:t>GPU nodes</a:t>
              </a:r>
            </a:p>
          </p:txBody>
        </p:sp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6150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38963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581775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 l="79366" t="64940" r="16392" b="27303"/>
          <a:stretch>
            <a:fillRect/>
          </a:stretch>
        </p:blipFill>
        <p:spPr bwMode="auto">
          <a:xfrm>
            <a:off x="4203866" y="4405745"/>
            <a:ext cx="581891" cy="66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 l="63435" t="63832" r="23925" b="23147"/>
          <a:stretch>
            <a:fillRect/>
          </a:stretch>
        </p:blipFill>
        <p:spPr bwMode="auto">
          <a:xfrm>
            <a:off x="6590790" y="4678880"/>
            <a:ext cx="1733797" cy="11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 l="63608" t="57598" r="31457" b="35891"/>
          <a:stretch>
            <a:fillRect/>
          </a:stretch>
        </p:blipFill>
        <p:spPr bwMode="auto">
          <a:xfrm>
            <a:off x="2576955" y="4370115"/>
            <a:ext cx="676894" cy="55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l="74777" t="52058" r="16392" b="34644"/>
          <a:stretch>
            <a:fillRect/>
          </a:stretch>
        </p:blipFill>
        <p:spPr bwMode="auto">
          <a:xfrm>
            <a:off x="3146962" y="5522026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 l="58241" t="51088" r="37603" b="40462"/>
          <a:stretch>
            <a:fillRect/>
          </a:stretch>
        </p:blipFill>
        <p:spPr bwMode="auto">
          <a:xfrm>
            <a:off x="3420094" y="4358244"/>
            <a:ext cx="570016" cy="72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092530" y="499951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031175" y="4415642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97922" y="5066806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110343" y="555170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/>
          <a:srcRect l="56408" t="59815" r="38470" b="27718"/>
          <a:stretch>
            <a:fillRect/>
          </a:stretch>
        </p:blipFill>
        <p:spPr bwMode="auto">
          <a:xfrm>
            <a:off x="2667983" y="493816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 l="56408" t="59815" r="38470" b="27718"/>
          <a:stretch>
            <a:fillRect/>
          </a:stretch>
        </p:blipFill>
        <p:spPr bwMode="auto">
          <a:xfrm>
            <a:off x="2064333" y="547451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 l="74777" t="52058" r="16392" b="34644"/>
          <a:stretch>
            <a:fillRect/>
          </a:stretch>
        </p:blipFill>
        <p:spPr bwMode="auto">
          <a:xfrm>
            <a:off x="4356265" y="5235039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26"/>
          <p:cNvGrpSpPr/>
          <p:nvPr/>
        </p:nvGrpSpPr>
        <p:grpSpPr>
          <a:xfrm>
            <a:off x="5640772" y="5688280"/>
            <a:ext cx="1840675" cy="932323"/>
            <a:chOff x="9296400" y="2593548"/>
            <a:chExt cx="2813481" cy="1509487"/>
          </a:xfrm>
        </p:grpSpPr>
        <p:sp>
          <p:nvSpPr>
            <p:cNvPr id="28" name="Cloud 3"/>
            <p:cNvSpPr/>
            <p:nvPr/>
          </p:nvSpPr>
          <p:spPr>
            <a:xfrm>
              <a:off x="9296400" y="2593548"/>
              <a:ext cx="2813481" cy="1509487"/>
            </a:xfrm>
            <a:prstGeom prst="cloud">
              <a:avLst/>
            </a:prstGeom>
            <a:solidFill>
              <a:srgbClr val="0070C0"/>
            </a:solidFill>
            <a:ln>
              <a:solidFill>
                <a:srgbClr val="163C82"/>
              </a:solidFill>
            </a:ln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2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9995" y="29863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89270" y="33762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69273" y="28774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79174" y="356424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52203" y="279037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34281" y="322184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89795" y="359986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93548" y="283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45949" y="340789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40853" y="287152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28548" y="321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" name="Ellipse 39"/>
          <p:cNvSpPr/>
          <p:nvPr/>
        </p:nvSpPr>
        <p:spPr bwMode="auto">
          <a:xfrm>
            <a:off x="213756" y="4001984"/>
            <a:ext cx="8728363" cy="2856015"/>
          </a:xfrm>
          <a:prstGeom prst="ellipse">
            <a:avLst/>
          </a:prstGeom>
          <a:noFill/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endParaRPr lang="fr-FR" smtClean="0">
              <a:solidFill>
                <a:srgbClr val="000000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49375" y="886568"/>
            <a:ext cx="8648100" cy="3308008"/>
            <a:chOff x="0" y="886568"/>
            <a:chExt cx="8648100" cy="3308008"/>
          </a:xfrm>
        </p:grpSpPr>
        <p:pic>
          <p:nvPicPr>
            <p:cNvPr id="354306" name="Picture 2" descr="D:\A-Talks\3.0-ProActive\AAA-ProActive-Current-Complete-Slides\MasterWorkerOn26Hosts.jpg"/>
            <p:cNvPicPr>
              <a:picLocks noChangeAspect="1" noChangeArrowheads="1"/>
            </p:cNvPicPr>
            <p:nvPr/>
          </p:nvPicPr>
          <p:blipFill>
            <a:blip r:embed="rId5" cstate="print"/>
            <a:srcRect r="36620"/>
            <a:stretch>
              <a:fillRect/>
            </a:stretch>
          </p:blipFill>
          <p:spPr bwMode="auto">
            <a:xfrm>
              <a:off x="0" y="886568"/>
              <a:ext cx="6698512" cy="3302739"/>
            </a:xfrm>
            <a:prstGeom prst="rect">
              <a:avLst/>
            </a:prstGeom>
            <a:noFill/>
          </p:spPr>
        </p:pic>
        <p:pic>
          <p:nvPicPr>
            <p:cNvPr id="6" name="Picture 2" descr="D:\A-Talks\3.0-ProActive\AAA-ProActive-Current-Complete-Slides\MasterWorkerOn26Hosts.jpg"/>
            <p:cNvPicPr>
              <a:picLocks noChangeAspect="1" noChangeArrowheads="1"/>
            </p:cNvPicPr>
            <p:nvPr/>
          </p:nvPicPr>
          <p:blipFill>
            <a:blip r:embed="rId5" cstate="print"/>
            <a:srcRect l="81355"/>
            <a:stretch>
              <a:fillRect/>
            </a:stretch>
          </p:blipFill>
          <p:spPr bwMode="auto">
            <a:xfrm>
              <a:off x="6677246" y="891355"/>
              <a:ext cx="1970854" cy="33032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FB7CB3-9844-449F-94BF-3DD5B1A3BB3F}" type="slidenum">
              <a:rPr lang="fr-BE"/>
              <a:pPr>
                <a:defRPr/>
              </a:pPr>
              <a:t>29</a:t>
            </a:fld>
            <a:endParaRPr lang="fr-BE" dirty="0"/>
          </a:p>
        </p:txBody>
      </p:sp>
      <p:sp>
        <p:nvSpPr>
          <p:cNvPr id="154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CDD2552-529C-4194-A036-1AFABF749084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fr-FR" sz="1200" dirty="0">
              <a:latin typeface="+mn-lt"/>
            </a:endParaRPr>
          </a:p>
        </p:txBody>
      </p:sp>
      <p:sp>
        <p:nvSpPr>
          <p:cNvPr id="225283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-92075"/>
            <a:ext cx="7721600" cy="1143000"/>
          </a:xfrm>
        </p:spPr>
        <p:txBody>
          <a:bodyPr/>
          <a:lstStyle/>
          <a:p>
            <a:pPr eaLnBrk="1" hangingPunct="1"/>
            <a:r>
              <a:rPr lang="en-US" smtClean="0"/>
              <a:t>Broadcast  and  Scatter</a:t>
            </a:r>
          </a:p>
        </p:txBody>
      </p:sp>
      <p:grpSp>
        <p:nvGrpSpPr>
          <p:cNvPr id="225284" name="Group 3"/>
          <p:cNvGrpSpPr>
            <a:grpSpLocks/>
          </p:cNvGrpSpPr>
          <p:nvPr/>
        </p:nvGrpSpPr>
        <p:grpSpPr bwMode="auto">
          <a:xfrm>
            <a:off x="538163" y="1693863"/>
            <a:ext cx="4105275" cy="2749550"/>
            <a:chOff x="339" y="1067"/>
            <a:chExt cx="2586" cy="1732"/>
          </a:xfrm>
        </p:grpSpPr>
        <p:sp>
          <p:nvSpPr>
            <p:cNvPr id="225433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172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5434" name="Text Box 5"/>
            <p:cNvSpPr txBox="1">
              <a:spLocks noChangeArrowheads="1"/>
            </p:cNvSpPr>
            <p:nvPr/>
          </p:nvSpPr>
          <p:spPr bwMode="auto">
            <a:xfrm>
              <a:off x="526" y="2568"/>
              <a:ext cx="3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JVM</a:t>
              </a:r>
            </a:p>
          </p:txBody>
        </p:sp>
      </p:grpSp>
      <p:grpSp>
        <p:nvGrpSpPr>
          <p:cNvPr id="225285" name="Group 6"/>
          <p:cNvGrpSpPr>
            <a:grpSpLocks/>
          </p:cNvGrpSpPr>
          <p:nvPr/>
        </p:nvGrpSpPr>
        <p:grpSpPr bwMode="auto">
          <a:xfrm>
            <a:off x="5940425" y="1477963"/>
            <a:ext cx="3095625" cy="5046662"/>
            <a:chOff x="3606" y="1026"/>
            <a:chExt cx="1950" cy="3179"/>
          </a:xfrm>
        </p:grpSpPr>
        <p:grpSp>
          <p:nvGrpSpPr>
            <p:cNvPr id="225424" name="Group 7"/>
            <p:cNvGrpSpPr>
              <a:grpSpLocks/>
            </p:cNvGrpSpPr>
            <p:nvPr/>
          </p:nvGrpSpPr>
          <p:grpSpPr bwMode="auto">
            <a:xfrm>
              <a:off x="3606" y="1026"/>
              <a:ext cx="1950" cy="1002"/>
              <a:chOff x="3606" y="1026"/>
              <a:chExt cx="1950" cy="1002"/>
            </a:xfrm>
          </p:grpSpPr>
          <p:sp>
            <p:nvSpPr>
              <p:cNvPr id="225431" name="AutoShape 8"/>
              <p:cNvSpPr>
                <a:spLocks noChangeArrowheads="1"/>
              </p:cNvSpPr>
              <p:nvPr/>
            </p:nvSpPr>
            <p:spPr bwMode="auto">
              <a:xfrm>
                <a:off x="3606" y="1026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32" name="Text Box 9"/>
              <p:cNvSpPr txBox="1">
                <a:spLocks noChangeArrowheads="1"/>
              </p:cNvSpPr>
              <p:nvPr/>
            </p:nvSpPr>
            <p:spPr bwMode="auto">
              <a:xfrm>
                <a:off x="5103" y="1797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  <p:grpSp>
          <p:nvGrpSpPr>
            <p:cNvPr id="225425" name="Group 10"/>
            <p:cNvGrpSpPr>
              <a:grpSpLocks/>
            </p:cNvGrpSpPr>
            <p:nvPr/>
          </p:nvGrpSpPr>
          <p:grpSpPr bwMode="auto">
            <a:xfrm>
              <a:off x="3606" y="2115"/>
              <a:ext cx="1950" cy="1002"/>
              <a:chOff x="3606" y="2115"/>
              <a:chExt cx="1950" cy="1002"/>
            </a:xfrm>
          </p:grpSpPr>
          <p:sp>
            <p:nvSpPr>
              <p:cNvPr id="225429" name="AutoShape 11"/>
              <p:cNvSpPr>
                <a:spLocks noChangeArrowheads="1"/>
              </p:cNvSpPr>
              <p:nvPr/>
            </p:nvSpPr>
            <p:spPr bwMode="auto">
              <a:xfrm>
                <a:off x="3606" y="2115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30" name="Text Box 12"/>
              <p:cNvSpPr txBox="1">
                <a:spLocks noChangeArrowheads="1"/>
              </p:cNvSpPr>
              <p:nvPr/>
            </p:nvSpPr>
            <p:spPr bwMode="auto">
              <a:xfrm>
                <a:off x="5103" y="2886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  <p:grpSp>
          <p:nvGrpSpPr>
            <p:cNvPr id="225426" name="Group 13"/>
            <p:cNvGrpSpPr>
              <a:grpSpLocks/>
            </p:cNvGrpSpPr>
            <p:nvPr/>
          </p:nvGrpSpPr>
          <p:grpSpPr bwMode="auto">
            <a:xfrm>
              <a:off x="3606" y="3203"/>
              <a:ext cx="1950" cy="1002"/>
              <a:chOff x="3606" y="3203"/>
              <a:chExt cx="1950" cy="1002"/>
            </a:xfrm>
          </p:grpSpPr>
          <p:sp>
            <p:nvSpPr>
              <p:cNvPr id="225427" name="AutoShape 14"/>
              <p:cNvSpPr>
                <a:spLocks noChangeArrowheads="1"/>
              </p:cNvSpPr>
              <p:nvPr/>
            </p:nvSpPr>
            <p:spPr bwMode="auto">
              <a:xfrm>
                <a:off x="3606" y="3203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28" name="Text Box 15"/>
              <p:cNvSpPr txBox="1">
                <a:spLocks noChangeArrowheads="1"/>
              </p:cNvSpPr>
              <p:nvPr/>
            </p:nvSpPr>
            <p:spPr bwMode="auto">
              <a:xfrm>
                <a:off x="5103" y="3974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</p:grpSp>
      <p:grpSp>
        <p:nvGrpSpPr>
          <p:cNvPr id="225286" name="Group 16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225422" name="Oval 17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23" name="Oval 18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287" name="Group 19"/>
          <p:cNvGrpSpPr>
            <a:grpSpLocks/>
          </p:cNvGrpSpPr>
          <p:nvPr/>
        </p:nvGrpSpPr>
        <p:grpSpPr bwMode="auto">
          <a:xfrm>
            <a:off x="6659563" y="1981200"/>
            <a:ext cx="1641475" cy="4154488"/>
            <a:chOff x="4059" y="1207"/>
            <a:chExt cx="1034" cy="2617"/>
          </a:xfrm>
        </p:grpSpPr>
        <p:grpSp>
          <p:nvGrpSpPr>
            <p:cNvPr id="225413" name="Group 20"/>
            <p:cNvGrpSpPr>
              <a:grpSpLocks/>
            </p:cNvGrpSpPr>
            <p:nvPr/>
          </p:nvGrpSpPr>
          <p:grpSpPr bwMode="auto">
            <a:xfrm>
              <a:off x="4377" y="1207"/>
              <a:ext cx="716" cy="439"/>
              <a:chOff x="2391" y="2810"/>
              <a:chExt cx="716" cy="439"/>
            </a:xfrm>
          </p:grpSpPr>
          <p:sp>
            <p:nvSpPr>
              <p:cNvPr id="225420" name="Oval 21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21" name="Oval 22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414" name="Group 23"/>
            <p:cNvGrpSpPr>
              <a:grpSpLocks/>
            </p:cNvGrpSpPr>
            <p:nvPr/>
          </p:nvGrpSpPr>
          <p:grpSpPr bwMode="auto">
            <a:xfrm>
              <a:off x="4059" y="2341"/>
              <a:ext cx="716" cy="439"/>
              <a:chOff x="2391" y="2810"/>
              <a:chExt cx="716" cy="439"/>
            </a:xfrm>
          </p:grpSpPr>
          <p:sp>
            <p:nvSpPr>
              <p:cNvPr id="225418" name="Oval 24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19" name="Oval 25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415" name="Group 26"/>
            <p:cNvGrpSpPr>
              <a:grpSpLocks/>
            </p:cNvGrpSpPr>
            <p:nvPr/>
          </p:nvGrpSpPr>
          <p:grpSpPr bwMode="auto">
            <a:xfrm>
              <a:off x="4296" y="3385"/>
              <a:ext cx="716" cy="439"/>
              <a:chOff x="2391" y="2810"/>
              <a:chExt cx="716" cy="439"/>
            </a:xfrm>
          </p:grpSpPr>
          <p:sp>
            <p:nvSpPr>
              <p:cNvPr id="225416" name="Oval 27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17" name="Oval 28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25288" name="Group 29"/>
          <p:cNvGrpSpPr>
            <a:grpSpLocks/>
          </p:cNvGrpSpPr>
          <p:nvPr/>
        </p:nvGrpSpPr>
        <p:grpSpPr bwMode="auto">
          <a:xfrm>
            <a:off x="1531938" y="1966913"/>
            <a:ext cx="5703887" cy="3759200"/>
            <a:chOff x="829" y="1198"/>
            <a:chExt cx="3593" cy="2368"/>
          </a:xfrm>
        </p:grpSpPr>
        <p:sp>
          <p:nvSpPr>
            <p:cNvPr id="225404" name="Oval 30"/>
            <p:cNvSpPr>
              <a:spLocks noChangeArrowheads="1"/>
            </p:cNvSpPr>
            <p:nvPr/>
          </p:nvSpPr>
          <p:spPr bwMode="auto">
            <a:xfrm>
              <a:off x="930" y="1389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05" name="Text Box 31"/>
            <p:cNvSpPr txBox="1">
              <a:spLocks noChangeArrowheads="1"/>
            </p:cNvSpPr>
            <p:nvPr/>
          </p:nvSpPr>
          <p:spPr bwMode="auto">
            <a:xfrm>
              <a:off x="829" y="1198"/>
              <a:ext cx="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Courier New" pitchFamily="49" charset="0"/>
                </a:rPr>
                <a:t>ag</a:t>
              </a:r>
            </a:p>
          </p:txBody>
        </p:sp>
        <p:sp>
          <p:nvSpPr>
            <p:cNvPr id="225406" name="Freeform 32"/>
            <p:cNvSpPr>
              <a:spLocks/>
            </p:cNvSpPr>
            <p:nvPr/>
          </p:nvSpPr>
          <p:spPr bwMode="auto">
            <a:xfrm>
              <a:off x="975" y="1434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272 w 726"/>
                <a:gd name="T3" fmla="*/ 272 h 363"/>
                <a:gd name="T4" fmla="*/ 726 w 726"/>
                <a:gd name="T5" fmla="*/ 363 h 363"/>
                <a:gd name="T6" fmla="*/ 0 60000 65536"/>
                <a:gd name="T7" fmla="*/ 0 60000 65536"/>
                <a:gd name="T8" fmla="*/ 0 60000 65536"/>
                <a:gd name="T9" fmla="*/ 0 w 726"/>
                <a:gd name="T10" fmla="*/ 0 h 363"/>
                <a:gd name="T11" fmla="*/ 726 w 726"/>
                <a:gd name="T12" fmla="*/ 363 h 3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6" h="363">
                  <a:moveTo>
                    <a:pt x="0" y="0"/>
                  </a:moveTo>
                  <a:cubicBezTo>
                    <a:pt x="75" y="106"/>
                    <a:pt x="151" y="212"/>
                    <a:pt x="272" y="272"/>
                  </a:cubicBezTo>
                  <a:cubicBezTo>
                    <a:pt x="393" y="332"/>
                    <a:pt x="559" y="347"/>
                    <a:pt x="726" y="363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407" name="Freeform 33"/>
            <p:cNvSpPr>
              <a:spLocks/>
            </p:cNvSpPr>
            <p:nvPr/>
          </p:nvSpPr>
          <p:spPr bwMode="auto">
            <a:xfrm>
              <a:off x="2154" y="1525"/>
              <a:ext cx="2268" cy="461"/>
            </a:xfrm>
            <a:custGeom>
              <a:avLst/>
              <a:gdLst>
                <a:gd name="T0" fmla="*/ 0 w 2268"/>
                <a:gd name="T1" fmla="*/ 317 h 461"/>
                <a:gd name="T2" fmla="*/ 1044 w 2268"/>
                <a:gd name="T3" fmla="*/ 408 h 461"/>
                <a:gd name="T4" fmla="*/ 2268 w 2268"/>
                <a:gd name="T5" fmla="*/ 0 h 461"/>
                <a:gd name="T6" fmla="*/ 0 60000 65536"/>
                <a:gd name="T7" fmla="*/ 0 60000 65536"/>
                <a:gd name="T8" fmla="*/ 0 60000 65536"/>
                <a:gd name="T9" fmla="*/ 0 w 2268"/>
                <a:gd name="T10" fmla="*/ 0 h 461"/>
                <a:gd name="T11" fmla="*/ 2268 w 2268"/>
                <a:gd name="T12" fmla="*/ 461 h 4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461">
                  <a:moveTo>
                    <a:pt x="0" y="317"/>
                  </a:moveTo>
                  <a:cubicBezTo>
                    <a:pt x="333" y="389"/>
                    <a:pt x="666" y="461"/>
                    <a:pt x="1044" y="408"/>
                  </a:cubicBezTo>
                  <a:cubicBezTo>
                    <a:pt x="1422" y="355"/>
                    <a:pt x="1845" y="177"/>
                    <a:pt x="2268" y="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408" name="Freeform 34"/>
            <p:cNvSpPr>
              <a:spLocks/>
            </p:cNvSpPr>
            <p:nvPr/>
          </p:nvSpPr>
          <p:spPr bwMode="auto">
            <a:xfrm>
              <a:off x="2109" y="1888"/>
              <a:ext cx="1950" cy="748"/>
            </a:xfrm>
            <a:custGeom>
              <a:avLst/>
              <a:gdLst>
                <a:gd name="T0" fmla="*/ 0 w 1950"/>
                <a:gd name="T1" fmla="*/ 0 h 748"/>
                <a:gd name="T2" fmla="*/ 1043 w 1950"/>
                <a:gd name="T3" fmla="*/ 635 h 748"/>
                <a:gd name="T4" fmla="*/ 1950 w 1950"/>
                <a:gd name="T5" fmla="*/ 680 h 748"/>
                <a:gd name="T6" fmla="*/ 0 60000 65536"/>
                <a:gd name="T7" fmla="*/ 0 60000 65536"/>
                <a:gd name="T8" fmla="*/ 0 60000 65536"/>
                <a:gd name="T9" fmla="*/ 0 w 1950"/>
                <a:gd name="T10" fmla="*/ 0 h 748"/>
                <a:gd name="T11" fmla="*/ 1950 w 1950"/>
                <a:gd name="T12" fmla="*/ 748 h 7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0" h="748">
                  <a:moveTo>
                    <a:pt x="0" y="0"/>
                  </a:moveTo>
                  <a:cubicBezTo>
                    <a:pt x="359" y="261"/>
                    <a:pt x="718" y="522"/>
                    <a:pt x="1043" y="635"/>
                  </a:cubicBezTo>
                  <a:cubicBezTo>
                    <a:pt x="1368" y="748"/>
                    <a:pt x="1659" y="714"/>
                    <a:pt x="1950" y="68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409" name="Freeform 35"/>
            <p:cNvSpPr>
              <a:spLocks/>
            </p:cNvSpPr>
            <p:nvPr/>
          </p:nvSpPr>
          <p:spPr bwMode="auto">
            <a:xfrm>
              <a:off x="2033" y="1933"/>
              <a:ext cx="2268" cy="1633"/>
            </a:xfrm>
            <a:custGeom>
              <a:avLst/>
              <a:gdLst>
                <a:gd name="T0" fmla="*/ 0 w 2268"/>
                <a:gd name="T1" fmla="*/ 0 h 1633"/>
                <a:gd name="T2" fmla="*/ 1089 w 2268"/>
                <a:gd name="T3" fmla="*/ 1316 h 1633"/>
                <a:gd name="T4" fmla="*/ 2268 w 2268"/>
                <a:gd name="T5" fmla="*/ 1633 h 1633"/>
                <a:gd name="T6" fmla="*/ 0 60000 65536"/>
                <a:gd name="T7" fmla="*/ 0 60000 65536"/>
                <a:gd name="T8" fmla="*/ 0 60000 65536"/>
                <a:gd name="T9" fmla="*/ 0 w 2268"/>
                <a:gd name="T10" fmla="*/ 0 h 1633"/>
                <a:gd name="T11" fmla="*/ 2268 w 2268"/>
                <a:gd name="T12" fmla="*/ 1633 h 1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1633">
                  <a:moveTo>
                    <a:pt x="0" y="0"/>
                  </a:moveTo>
                  <a:cubicBezTo>
                    <a:pt x="355" y="522"/>
                    <a:pt x="711" y="1044"/>
                    <a:pt x="1089" y="1316"/>
                  </a:cubicBezTo>
                  <a:cubicBezTo>
                    <a:pt x="1467" y="1588"/>
                    <a:pt x="1867" y="1610"/>
                    <a:pt x="2268" y="1633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25410" name="Group 36"/>
            <p:cNvGrpSpPr>
              <a:grpSpLocks/>
            </p:cNvGrpSpPr>
            <p:nvPr/>
          </p:nvGrpSpPr>
          <p:grpSpPr bwMode="auto">
            <a:xfrm>
              <a:off x="1701" y="1682"/>
              <a:ext cx="454" cy="267"/>
              <a:chOff x="4740" y="255"/>
              <a:chExt cx="454" cy="267"/>
            </a:xfrm>
          </p:grpSpPr>
          <p:sp>
            <p:nvSpPr>
              <p:cNvPr id="225411" name="Oval 37"/>
              <p:cNvSpPr>
                <a:spLocks noChangeArrowheads="1"/>
              </p:cNvSpPr>
              <p:nvPr/>
            </p:nvSpPr>
            <p:spPr bwMode="auto">
              <a:xfrm>
                <a:off x="4772" y="283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12" name="Oval 38"/>
              <p:cNvSpPr>
                <a:spLocks noChangeArrowheads="1"/>
              </p:cNvSpPr>
              <p:nvPr/>
            </p:nvSpPr>
            <p:spPr bwMode="auto">
              <a:xfrm>
                <a:off x="4740" y="255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25289" name="Oval 39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290" name="Text Box 40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  <a:latin typeface="Courier New" pitchFamily="49" charset="0"/>
              </a:rPr>
              <a:t>cg</a:t>
            </a:r>
          </a:p>
        </p:txBody>
      </p:sp>
      <p:sp>
        <p:nvSpPr>
          <p:cNvPr id="225291" name="Freeform 41"/>
          <p:cNvSpPr>
            <a:spLocks/>
          </p:cNvSpPr>
          <p:nvPr/>
        </p:nvSpPr>
        <p:spPr bwMode="auto">
          <a:xfrm rot="-1843820">
            <a:off x="1323975" y="2459038"/>
            <a:ext cx="323850" cy="703262"/>
          </a:xfrm>
          <a:custGeom>
            <a:avLst/>
            <a:gdLst>
              <a:gd name="T0" fmla="*/ 323850 w 204"/>
              <a:gd name="T1" fmla="*/ 0 h 635"/>
              <a:gd name="T2" fmla="*/ 36513 w 204"/>
              <a:gd name="T3" fmla="*/ 351077 h 635"/>
              <a:gd name="T4" fmla="*/ 107950 w 204"/>
              <a:gd name="T5" fmla="*/ 703262 h 635"/>
              <a:gd name="T6" fmla="*/ 0 60000 65536"/>
              <a:gd name="T7" fmla="*/ 0 60000 65536"/>
              <a:gd name="T8" fmla="*/ 0 60000 65536"/>
              <a:gd name="T9" fmla="*/ 0 w 204"/>
              <a:gd name="T10" fmla="*/ 0 h 635"/>
              <a:gd name="T11" fmla="*/ 204 w 204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" h="635">
                <a:moveTo>
                  <a:pt x="204" y="0"/>
                </a:moveTo>
                <a:cubicBezTo>
                  <a:pt x="125" y="105"/>
                  <a:pt x="46" y="211"/>
                  <a:pt x="23" y="317"/>
                </a:cubicBezTo>
                <a:cubicBezTo>
                  <a:pt x="0" y="423"/>
                  <a:pt x="34" y="529"/>
                  <a:pt x="68" y="63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801834" name="AutoShape 42"/>
          <p:cNvSpPr>
            <a:spLocks noChangeArrowheads="1"/>
          </p:cNvSpPr>
          <p:nvPr/>
        </p:nvSpPr>
        <p:spPr bwMode="auto">
          <a:xfrm>
            <a:off x="20638" y="5138738"/>
            <a:ext cx="504825" cy="215900"/>
          </a:xfrm>
          <a:prstGeom prst="rightArrow">
            <a:avLst>
              <a:gd name="adj1" fmla="val 50278"/>
              <a:gd name="adj2" fmla="val 75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293" name="Rectangle 43"/>
          <p:cNvSpPr>
            <a:spLocks noChangeArrowheads="1"/>
          </p:cNvSpPr>
          <p:nvPr/>
        </p:nvSpPr>
        <p:spPr bwMode="auto">
          <a:xfrm>
            <a:off x="576263" y="5005388"/>
            <a:ext cx="5272087" cy="109696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sm" len="med"/>
          </a:ln>
        </p:spPr>
        <p:txBody>
          <a:bodyPr>
            <a:spAutoFit/>
          </a:bodyPr>
          <a:lstStyle/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latin typeface="Courier New" pitchFamily="49" charset="0"/>
              </a:rPr>
              <a:t>// broadcast cg</a:t>
            </a:r>
          </a:p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ProActive.setScatterGroup(cg)</a:t>
            </a:r>
            <a:r>
              <a:rPr lang="en-US" sz="1600" b="1">
                <a:solidFill>
                  <a:srgbClr val="A50021"/>
                </a:solidFill>
                <a:latin typeface="Courier New" pitchFamily="49" charset="0"/>
              </a:rPr>
              <a:t>;</a:t>
            </a:r>
          </a:p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latin typeface="Courier New" pitchFamily="49" charset="0"/>
              </a:rPr>
              <a:t>// scatter cg</a:t>
            </a:r>
          </a:p>
        </p:txBody>
      </p:sp>
      <p:grpSp>
        <p:nvGrpSpPr>
          <p:cNvPr id="225294" name="Group 44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225389" name="Freeform 45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90" name="Freeform 46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25391" name="Group 47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402" name="Oval 4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03" name="Oval 4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392" name="Freeform 50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5393" name="Group 51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400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01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94" name="Group 54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98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99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95" name="Group 57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96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97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225374" name="Freeform 61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75" name="Freeform 62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25376" name="Group 63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387" name="Oval 64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88" name="Oval 65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377" name="Freeform 66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5378" name="Group 67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385" name="Oval 68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86" name="Text Box 69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79" name="Group 70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83" name="Oval 71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84" name="Text Box 72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80" name="Group 73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81" name="Oval 74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82" name="Text Box 75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4" name="Group 76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225359" name="Freeform 77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60" name="Freeform 78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25361" name="Group 79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372" name="Oval 80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73" name="Oval 81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362" name="Freeform 82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5363" name="Group 83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370" name="Oval 84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71" name="Text Box 85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64" name="Group 86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68" name="Oval 87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69" name="Text Box 88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65" name="Group 89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66" name="Oval 90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67" name="Text Box 91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9" name="Group 92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225344" name="Freeform 93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45" name="Freeform 94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25346" name="Group 95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357" name="Oval 96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58" name="Oval 97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347" name="Freeform 98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5348" name="Group 99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355" name="Oval 10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56" name="Text Box 10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49" name="Group 102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53" name="Oval 10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54" name="Text Box 10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50" name="Group 105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51" name="Oval 10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52" name="Text Box 10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801927" name="Group 108"/>
          <p:cNvGrpSpPr>
            <a:grpSpLocks/>
          </p:cNvGrpSpPr>
          <p:nvPr/>
        </p:nvGrpSpPr>
        <p:grpSpPr bwMode="auto">
          <a:xfrm>
            <a:off x="2663825" y="3344863"/>
            <a:ext cx="431800" cy="304800"/>
            <a:chOff x="748" y="2313"/>
            <a:chExt cx="272" cy="192"/>
          </a:xfrm>
        </p:grpSpPr>
        <p:sp>
          <p:nvSpPr>
            <p:cNvPr id="225342" name="Oval 109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43" name="Text Box 110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801931" name="Group 111"/>
          <p:cNvGrpSpPr>
            <a:grpSpLocks/>
          </p:cNvGrpSpPr>
          <p:nvPr/>
        </p:nvGrpSpPr>
        <p:grpSpPr bwMode="auto">
          <a:xfrm>
            <a:off x="3236913" y="3398838"/>
            <a:ext cx="431800" cy="304800"/>
            <a:chOff x="1109" y="2347"/>
            <a:chExt cx="272" cy="192"/>
          </a:xfrm>
        </p:grpSpPr>
        <p:sp>
          <p:nvSpPr>
            <p:cNvPr id="225340" name="Oval 112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41" name="Text Box 113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801934" name="Group 114"/>
          <p:cNvGrpSpPr>
            <a:grpSpLocks/>
          </p:cNvGrpSpPr>
          <p:nvPr/>
        </p:nvGrpSpPr>
        <p:grpSpPr bwMode="auto">
          <a:xfrm>
            <a:off x="3748088" y="3282950"/>
            <a:ext cx="431800" cy="304800"/>
            <a:chOff x="1431" y="2274"/>
            <a:chExt cx="272" cy="192"/>
          </a:xfrm>
        </p:grpSpPr>
        <p:sp>
          <p:nvSpPr>
            <p:cNvPr id="225338" name="Oval 115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39" name="Text Box 116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801937" name="Group 117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225321" name="Freeform 118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22" name="Freeform 119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23" name="Freeform 120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5324" name="Group 121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225336" name="Oval 12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37" name="Text Box 12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25" name="Group 124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225334" name="Oval 12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35" name="Text Box 12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26" name="Group 127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225332" name="Oval 12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33" name="Text Box 12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225327" name="Group 130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225328" name="Group 131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225330" name="Oval 132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331" name="Oval 133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25329" name="Text Box 134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</p:grpSp>
      </p:grpSp>
      <p:grpSp>
        <p:nvGrpSpPr>
          <p:cNvPr id="801948" name="Group 135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225304" name="Freeform 136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05" name="Freeform 137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06" name="Freeform 138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5307" name="Group 139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225319" name="Oval 14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20" name="Text Box 14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08" name="Group 142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225317" name="Oval 14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18" name="Text Box 14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09" name="Group 145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225315" name="Oval 14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16" name="Text Box 14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225310" name="Group 148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225311" name="Group 149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225313" name="Oval 150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314" name="Oval 151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25312" name="Text Box 152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</p:grpSp>
      </p:grpSp>
      <p:sp>
        <p:nvSpPr>
          <p:cNvPr id="225303" name="Rectangle 154"/>
          <p:cNvSpPr>
            <a:spLocks noChangeArrowheads="1"/>
          </p:cNvSpPr>
          <p:nvPr/>
        </p:nvSpPr>
        <p:spPr bwMode="auto">
          <a:xfrm>
            <a:off x="530225" y="846138"/>
            <a:ext cx="65468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/>
              <a:t>Broadcast is the default behavior </a:t>
            </a:r>
          </a:p>
          <a:p>
            <a:r>
              <a:rPr lang="en-US"/>
              <a:t>Use a group as parameter, Scattered depends on rankings</a:t>
            </a:r>
          </a:p>
          <a:p>
            <a:pPr marL="571500" lvl="1">
              <a:spcBef>
                <a:spcPct val="20000"/>
              </a:spcBef>
              <a:buFont typeface="Arial" charset="0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0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C 0.02622 0.00973 0.05243 0.01945 0.07865 0.01065 C 0.10486 0.00186 0.13108 -0.02546 0.15747 -0.05254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47 -0.05254 C 0.22899 -0.02638 0.30052 -4.81481E-6 0.37795 -0.02106 C 0.45538 -0.04212 0.53872 -0.11041 0.62205 -0.17847 " pathEditMode="relative" ptsTypes="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538 0.05717 0.11111 0.11342 0.18264 0.13773 C 0.25417 0.16204 0.34167 0.1544 0.42917 0.14676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608 0.11227 0.1125 0.22361 0.19045 0.28704 C 0.26858 0.35046 0.3684 0.36643 0.4684 0.38264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4.72222E-6 0.041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4189 L 8.33333E-7 0.0944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0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232 C 0.02969 0.01135 0.05973 0.02061 0.08664 0.01227 C 0.11355 0.00417 0.13733 -0.02176 0.16129 -0.04722 " pathEditMode="relative" rAng="0" ptsTypes="aaA">
                                      <p:cBhvr>
                                        <p:cTn id="52" dur="2000" fill="hold"/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801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C 0.08993 -0.00602 0.17986 -0.01204 0.26788 -0.0419 C 0.3559 -0.07176 0.44166 -0.12523 0.5276 -0.17847 " pathEditMode="relative" ptsTypes="aaA">
                                      <p:cBhvr>
                                        <p:cTn id="67" dur="2000" fill="hold"/>
                                        <p:tgtEl>
                                          <p:spTgt spid="8019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C 0.05573 0.03495 0.11163 0.07014 0.18125 0.08402 C 0.25087 0.09791 0.33403 0.09097 0.41736 0.08402 " pathEditMode="relative" ptsTypes="aaA">
                                      <p:cBhvr>
                                        <p:cTn id="69" dur="2000" fill="hold"/>
                                        <p:tgtEl>
                                          <p:spTgt spid="801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C 0.02882 0.09259 0.05781 0.18542 0.12604 0.24144 C 0.19427 0.29745 0.30191 0.31667 0.40955 0.33611 " pathEditMode="relative" ptsTypes="aaA">
                                      <p:cBhvr>
                                        <p:cTn id="71" dur="2000" fill="hold"/>
                                        <p:tgtEl>
                                          <p:spTgt spid="801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834" grpId="0" animBg="1"/>
      <p:bldP spid="801834" grpId="1" animBg="1"/>
      <p:bldP spid="801834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23F152-6BEA-41B0-877F-60D42BB55F0F}" type="slidenum">
              <a:rPr lang="fr-BE"/>
              <a:pPr>
                <a:defRPr/>
              </a:pPr>
              <a:t>30</a:t>
            </a:fld>
            <a:endParaRPr lang="fr-BE" dirty="0"/>
          </a:p>
        </p:txBody>
      </p:sp>
      <p:sp>
        <p:nvSpPr>
          <p:cNvPr id="209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14E4E1C-8E2E-4172-B502-CFA0B34901F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fr-FR" sz="1200" dirty="0">
              <a:latin typeface="+mn-lt"/>
            </a:endParaRPr>
          </a:p>
        </p:txBody>
      </p:sp>
      <p:sp>
        <p:nvSpPr>
          <p:cNvPr id="227331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180975"/>
            <a:ext cx="7721600" cy="917575"/>
          </a:xfrm>
        </p:spPr>
        <p:txBody>
          <a:bodyPr/>
          <a:lstStyle/>
          <a:p>
            <a:pPr eaLnBrk="1" hangingPunct="1"/>
            <a:r>
              <a:rPr lang="en-US" smtClean="0"/>
              <a:t>Dynamic Dispatch Group</a:t>
            </a:r>
          </a:p>
        </p:txBody>
      </p:sp>
      <p:grpSp>
        <p:nvGrpSpPr>
          <p:cNvPr id="227332" name="Group 3"/>
          <p:cNvGrpSpPr>
            <a:grpSpLocks/>
          </p:cNvGrpSpPr>
          <p:nvPr/>
        </p:nvGrpSpPr>
        <p:grpSpPr bwMode="auto">
          <a:xfrm>
            <a:off x="539750" y="1700213"/>
            <a:ext cx="4105275" cy="4621212"/>
            <a:chOff x="339" y="1067"/>
            <a:chExt cx="2586" cy="2957"/>
          </a:xfrm>
        </p:grpSpPr>
        <p:sp>
          <p:nvSpPr>
            <p:cNvPr id="227535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295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7536" name="Text Box 5"/>
            <p:cNvSpPr txBox="1">
              <a:spLocks noChangeArrowheads="1"/>
            </p:cNvSpPr>
            <p:nvPr/>
          </p:nvSpPr>
          <p:spPr bwMode="auto">
            <a:xfrm>
              <a:off x="567" y="3789"/>
              <a:ext cx="359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JVM</a:t>
              </a:r>
            </a:p>
          </p:txBody>
        </p:sp>
      </p:grpSp>
      <p:sp>
        <p:nvSpPr>
          <p:cNvPr id="227333" name="AutoShape 6"/>
          <p:cNvSpPr>
            <a:spLocks noChangeArrowheads="1"/>
          </p:cNvSpPr>
          <p:nvPr/>
        </p:nvSpPr>
        <p:spPr bwMode="auto">
          <a:xfrm>
            <a:off x="5364163" y="1477963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7334" name="Text Box 7"/>
          <p:cNvSpPr txBox="1">
            <a:spLocks noChangeArrowheads="1"/>
          </p:cNvSpPr>
          <p:nvPr/>
        </p:nvSpPr>
        <p:spPr bwMode="auto">
          <a:xfrm>
            <a:off x="8316913" y="2701925"/>
            <a:ext cx="569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sp>
        <p:nvSpPr>
          <p:cNvPr id="227335" name="AutoShape 8"/>
          <p:cNvSpPr>
            <a:spLocks noChangeArrowheads="1"/>
          </p:cNvSpPr>
          <p:nvPr/>
        </p:nvSpPr>
        <p:spPr bwMode="auto">
          <a:xfrm>
            <a:off x="5364163" y="32067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7336" name="Text Box 9"/>
          <p:cNvSpPr txBox="1">
            <a:spLocks noChangeArrowheads="1"/>
          </p:cNvSpPr>
          <p:nvPr/>
        </p:nvSpPr>
        <p:spPr bwMode="auto">
          <a:xfrm>
            <a:off x="8316913" y="44307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sp>
        <p:nvSpPr>
          <p:cNvPr id="227337" name="AutoShape 10"/>
          <p:cNvSpPr>
            <a:spLocks noChangeArrowheads="1"/>
          </p:cNvSpPr>
          <p:nvPr/>
        </p:nvSpPr>
        <p:spPr bwMode="auto">
          <a:xfrm>
            <a:off x="5364163" y="49339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7338" name="Text Box 11"/>
          <p:cNvSpPr txBox="1">
            <a:spLocks noChangeArrowheads="1"/>
          </p:cNvSpPr>
          <p:nvPr/>
        </p:nvSpPr>
        <p:spPr bwMode="auto">
          <a:xfrm>
            <a:off x="8316913" y="61579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grpSp>
        <p:nvGrpSpPr>
          <p:cNvPr id="227339" name="Group 12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227533" name="Oval 13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34" name="Oval 14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7340" name="Group 15"/>
          <p:cNvGrpSpPr>
            <a:grpSpLocks/>
          </p:cNvGrpSpPr>
          <p:nvPr/>
        </p:nvGrpSpPr>
        <p:grpSpPr bwMode="auto">
          <a:xfrm>
            <a:off x="5508625" y="1812925"/>
            <a:ext cx="1136650" cy="696913"/>
            <a:chOff x="2391" y="2810"/>
            <a:chExt cx="716" cy="439"/>
          </a:xfrm>
        </p:grpSpPr>
        <p:sp>
          <p:nvSpPr>
            <p:cNvPr id="227531" name="Oval 16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32" name="Oval 17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7341" name="Group 18"/>
          <p:cNvGrpSpPr>
            <a:grpSpLocks/>
          </p:cNvGrpSpPr>
          <p:nvPr/>
        </p:nvGrpSpPr>
        <p:grpSpPr bwMode="auto">
          <a:xfrm>
            <a:off x="5795963" y="3933825"/>
            <a:ext cx="1136650" cy="696913"/>
            <a:chOff x="2391" y="2810"/>
            <a:chExt cx="716" cy="439"/>
          </a:xfrm>
        </p:grpSpPr>
        <p:sp>
          <p:nvSpPr>
            <p:cNvPr id="227529" name="Oval 19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30" name="Oval 20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7342" name="Group 21"/>
          <p:cNvGrpSpPr>
            <a:grpSpLocks/>
          </p:cNvGrpSpPr>
          <p:nvPr/>
        </p:nvGrpSpPr>
        <p:grpSpPr bwMode="auto">
          <a:xfrm>
            <a:off x="5580063" y="5516563"/>
            <a:ext cx="1136650" cy="696912"/>
            <a:chOff x="2391" y="2810"/>
            <a:chExt cx="716" cy="439"/>
          </a:xfrm>
        </p:grpSpPr>
        <p:sp>
          <p:nvSpPr>
            <p:cNvPr id="227527" name="Oval 22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28" name="Oval 23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7343" name="Oval 24"/>
          <p:cNvSpPr>
            <a:spLocks noChangeArrowheads="1"/>
          </p:cNvSpPr>
          <p:nvPr/>
        </p:nvSpPr>
        <p:spPr bwMode="auto">
          <a:xfrm>
            <a:off x="1670050" y="2270125"/>
            <a:ext cx="123825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7344" name="Text Box 25"/>
          <p:cNvSpPr txBox="1">
            <a:spLocks noChangeArrowheads="1"/>
          </p:cNvSpPr>
          <p:nvPr/>
        </p:nvSpPr>
        <p:spPr bwMode="auto">
          <a:xfrm>
            <a:off x="1531938" y="19669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urier New" pitchFamily="49" charset="0"/>
              </a:rPr>
              <a:t>ag</a:t>
            </a:r>
          </a:p>
        </p:txBody>
      </p:sp>
      <p:sp>
        <p:nvSpPr>
          <p:cNvPr id="227345" name="Freeform 26"/>
          <p:cNvSpPr>
            <a:spLocks/>
          </p:cNvSpPr>
          <p:nvPr/>
        </p:nvSpPr>
        <p:spPr bwMode="auto">
          <a:xfrm rot="2059035">
            <a:off x="1454150" y="2576513"/>
            <a:ext cx="1079500" cy="647700"/>
          </a:xfrm>
          <a:custGeom>
            <a:avLst/>
            <a:gdLst>
              <a:gd name="T0" fmla="*/ 0 w 726"/>
              <a:gd name="T1" fmla="*/ 0 h 363"/>
              <a:gd name="T2" fmla="*/ 2147483647 w 726"/>
              <a:gd name="T3" fmla="*/ 2147483647 h 363"/>
              <a:gd name="T4" fmla="*/ 2147483647 w 726"/>
              <a:gd name="T5" fmla="*/ 2147483647 h 363"/>
              <a:gd name="T6" fmla="*/ 0 60000 65536"/>
              <a:gd name="T7" fmla="*/ 0 60000 65536"/>
              <a:gd name="T8" fmla="*/ 0 60000 65536"/>
              <a:gd name="T9" fmla="*/ 0 w 726"/>
              <a:gd name="T10" fmla="*/ 0 h 363"/>
              <a:gd name="T11" fmla="*/ 726 w 726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363">
                <a:moveTo>
                  <a:pt x="0" y="0"/>
                </a:moveTo>
                <a:cubicBezTo>
                  <a:pt x="75" y="106"/>
                  <a:pt x="151" y="212"/>
                  <a:pt x="272" y="272"/>
                </a:cubicBezTo>
                <a:cubicBezTo>
                  <a:pt x="393" y="332"/>
                  <a:pt x="559" y="347"/>
                  <a:pt x="726" y="363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227346" name="Freeform 27"/>
          <p:cNvSpPr>
            <a:spLocks/>
          </p:cNvSpPr>
          <p:nvPr/>
        </p:nvSpPr>
        <p:spPr bwMode="auto">
          <a:xfrm rot="-917978">
            <a:off x="2628900" y="2871788"/>
            <a:ext cx="3244850" cy="457200"/>
          </a:xfrm>
          <a:custGeom>
            <a:avLst/>
            <a:gdLst>
              <a:gd name="T0" fmla="*/ 0 w 2268"/>
              <a:gd name="T1" fmla="*/ 2147483647 h 461"/>
              <a:gd name="T2" fmla="*/ 2147483647 w 2268"/>
              <a:gd name="T3" fmla="*/ 2147483647 h 461"/>
              <a:gd name="T4" fmla="*/ 2147483647 w 2268"/>
              <a:gd name="T5" fmla="*/ 0 h 461"/>
              <a:gd name="T6" fmla="*/ 0 60000 65536"/>
              <a:gd name="T7" fmla="*/ 0 60000 65536"/>
              <a:gd name="T8" fmla="*/ 0 60000 65536"/>
              <a:gd name="T9" fmla="*/ 0 w 2268"/>
              <a:gd name="T10" fmla="*/ 0 h 461"/>
              <a:gd name="T11" fmla="*/ 2268 w 2268"/>
              <a:gd name="T12" fmla="*/ 461 h 4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461">
                <a:moveTo>
                  <a:pt x="0" y="317"/>
                </a:moveTo>
                <a:cubicBezTo>
                  <a:pt x="333" y="389"/>
                  <a:pt x="666" y="461"/>
                  <a:pt x="1044" y="408"/>
                </a:cubicBezTo>
                <a:cubicBezTo>
                  <a:pt x="1422" y="355"/>
                  <a:pt x="1845" y="177"/>
                  <a:pt x="2268" y="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227347" name="Freeform 28"/>
          <p:cNvSpPr>
            <a:spLocks/>
          </p:cNvSpPr>
          <p:nvPr/>
        </p:nvSpPr>
        <p:spPr bwMode="auto">
          <a:xfrm>
            <a:off x="2627313" y="3789363"/>
            <a:ext cx="3168650" cy="576262"/>
          </a:xfrm>
          <a:custGeom>
            <a:avLst/>
            <a:gdLst>
              <a:gd name="T0" fmla="*/ 0 w 1950"/>
              <a:gd name="T1" fmla="*/ 0 h 748"/>
              <a:gd name="T2" fmla="*/ 2147483647 w 1950"/>
              <a:gd name="T3" fmla="*/ 2147483647 h 748"/>
              <a:gd name="T4" fmla="*/ 2147483647 w 1950"/>
              <a:gd name="T5" fmla="*/ 2147483647 h 748"/>
              <a:gd name="T6" fmla="*/ 0 60000 65536"/>
              <a:gd name="T7" fmla="*/ 0 60000 65536"/>
              <a:gd name="T8" fmla="*/ 0 60000 65536"/>
              <a:gd name="T9" fmla="*/ 0 w 1950"/>
              <a:gd name="T10" fmla="*/ 0 h 748"/>
              <a:gd name="T11" fmla="*/ 1950 w 1950"/>
              <a:gd name="T12" fmla="*/ 748 h 7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0" h="748">
                <a:moveTo>
                  <a:pt x="0" y="0"/>
                </a:moveTo>
                <a:cubicBezTo>
                  <a:pt x="359" y="261"/>
                  <a:pt x="718" y="522"/>
                  <a:pt x="1043" y="635"/>
                </a:cubicBezTo>
                <a:cubicBezTo>
                  <a:pt x="1368" y="748"/>
                  <a:pt x="1659" y="714"/>
                  <a:pt x="1950" y="68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227348" name="Freeform 29"/>
          <p:cNvSpPr>
            <a:spLocks/>
          </p:cNvSpPr>
          <p:nvPr/>
        </p:nvSpPr>
        <p:spPr bwMode="auto">
          <a:xfrm>
            <a:off x="2484438" y="3860800"/>
            <a:ext cx="3095625" cy="1944688"/>
          </a:xfrm>
          <a:custGeom>
            <a:avLst/>
            <a:gdLst>
              <a:gd name="T0" fmla="*/ 0 w 2268"/>
              <a:gd name="T1" fmla="*/ 0 h 1633"/>
              <a:gd name="T2" fmla="*/ 2147483647 w 2268"/>
              <a:gd name="T3" fmla="*/ 2147483647 h 1633"/>
              <a:gd name="T4" fmla="*/ 2147483647 w 2268"/>
              <a:gd name="T5" fmla="*/ 2147483647 h 1633"/>
              <a:gd name="T6" fmla="*/ 0 60000 65536"/>
              <a:gd name="T7" fmla="*/ 0 60000 65536"/>
              <a:gd name="T8" fmla="*/ 0 60000 65536"/>
              <a:gd name="T9" fmla="*/ 0 w 2268"/>
              <a:gd name="T10" fmla="*/ 0 h 1633"/>
              <a:gd name="T11" fmla="*/ 2268 w 2268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1633">
                <a:moveTo>
                  <a:pt x="0" y="0"/>
                </a:moveTo>
                <a:cubicBezTo>
                  <a:pt x="355" y="522"/>
                  <a:pt x="711" y="1044"/>
                  <a:pt x="1089" y="1316"/>
                </a:cubicBezTo>
                <a:cubicBezTo>
                  <a:pt x="1467" y="1588"/>
                  <a:pt x="1867" y="1610"/>
                  <a:pt x="2268" y="1633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grpSp>
        <p:nvGrpSpPr>
          <p:cNvPr id="227349" name="Group 30"/>
          <p:cNvGrpSpPr>
            <a:grpSpLocks/>
          </p:cNvGrpSpPr>
          <p:nvPr/>
        </p:nvGrpSpPr>
        <p:grpSpPr bwMode="auto">
          <a:xfrm>
            <a:off x="2095500" y="3441700"/>
            <a:ext cx="620713" cy="423863"/>
            <a:chOff x="4740" y="255"/>
            <a:chExt cx="454" cy="267"/>
          </a:xfrm>
        </p:grpSpPr>
        <p:sp>
          <p:nvSpPr>
            <p:cNvPr id="227525" name="Oval 31"/>
            <p:cNvSpPr>
              <a:spLocks noChangeArrowheads="1"/>
            </p:cNvSpPr>
            <p:nvPr/>
          </p:nvSpPr>
          <p:spPr bwMode="auto">
            <a:xfrm>
              <a:off x="4772" y="283"/>
              <a:ext cx="422" cy="239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26" name="Oval 32"/>
            <p:cNvSpPr>
              <a:spLocks noChangeArrowheads="1"/>
            </p:cNvSpPr>
            <p:nvPr/>
          </p:nvSpPr>
          <p:spPr bwMode="auto">
            <a:xfrm>
              <a:off x="4740" y="255"/>
              <a:ext cx="422" cy="23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7350" name="Oval 33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7351" name="Text Box 34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urier New" pitchFamily="49" charset="0"/>
              </a:rPr>
              <a:t>cg</a:t>
            </a:r>
          </a:p>
        </p:txBody>
      </p:sp>
      <p:grpSp>
        <p:nvGrpSpPr>
          <p:cNvPr id="227352" name="Group 35"/>
          <p:cNvGrpSpPr>
            <a:grpSpLocks/>
          </p:cNvGrpSpPr>
          <p:nvPr/>
        </p:nvGrpSpPr>
        <p:grpSpPr bwMode="auto">
          <a:xfrm>
            <a:off x="6948488" y="3573463"/>
            <a:ext cx="2014537" cy="431800"/>
            <a:chOff x="3923" y="2205"/>
            <a:chExt cx="1269" cy="272"/>
          </a:xfrm>
        </p:grpSpPr>
        <p:sp>
          <p:nvSpPr>
            <p:cNvPr id="227521" name="Rectangle 3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22" name="Rectangle 3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23" name="Rectangle 3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24" name="Rectangle 3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7353" name="Group 40"/>
          <p:cNvGrpSpPr>
            <a:grpSpLocks/>
          </p:cNvGrpSpPr>
          <p:nvPr/>
        </p:nvGrpSpPr>
        <p:grpSpPr bwMode="auto">
          <a:xfrm>
            <a:off x="6911975" y="1989138"/>
            <a:ext cx="2014538" cy="431800"/>
            <a:chOff x="3923" y="2205"/>
            <a:chExt cx="1269" cy="272"/>
          </a:xfrm>
        </p:grpSpPr>
        <p:sp>
          <p:nvSpPr>
            <p:cNvPr id="227517" name="Rectangle 41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18" name="Rectangle 42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19" name="Rectangle 43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20" name="Rectangle 44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7354" name="Group 45"/>
          <p:cNvGrpSpPr>
            <a:grpSpLocks/>
          </p:cNvGrpSpPr>
          <p:nvPr/>
        </p:nvGrpSpPr>
        <p:grpSpPr bwMode="auto">
          <a:xfrm>
            <a:off x="6921500" y="5373688"/>
            <a:ext cx="2014538" cy="431800"/>
            <a:chOff x="3923" y="2205"/>
            <a:chExt cx="1269" cy="272"/>
          </a:xfrm>
        </p:grpSpPr>
        <p:sp>
          <p:nvSpPr>
            <p:cNvPr id="227513" name="Rectangle 4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14" name="Rectangle 4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15" name="Rectangle 4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516" name="Rectangle 4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7355" name="Group 50"/>
          <p:cNvGrpSpPr>
            <a:grpSpLocks/>
          </p:cNvGrpSpPr>
          <p:nvPr/>
        </p:nvGrpSpPr>
        <p:grpSpPr bwMode="auto">
          <a:xfrm>
            <a:off x="641350" y="4489450"/>
            <a:ext cx="2663825" cy="1190625"/>
            <a:chOff x="743" y="2931"/>
            <a:chExt cx="1678" cy="750"/>
          </a:xfrm>
        </p:grpSpPr>
        <p:grpSp>
          <p:nvGrpSpPr>
            <p:cNvPr id="227474" name="Group 51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227511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12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7475" name="Group 54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227509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10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7476" name="Group 57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227507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08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227477" name="Group 60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227505" name="Oval 61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06" name="Text Box 62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227478" name="Group 63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227503" name="Oval 64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04" name="Text Box 65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227479" name="Group 66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227501" name="Oval 67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02" name="Text Box 68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227480" name="Group 69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227499" name="Oval 70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00" name="Text Box 71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227481" name="Group 72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227497" name="Oval 73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98" name="Text Box 74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227482" name="Group 75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227495" name="Oval 76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96" name="Text Box 77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227483" name="Group 78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227493" name="Oval 79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94" name="Text Box 80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227484" name="Freeform 81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85" name="Freeform 82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86" name="Freeform 83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61 w 136"/>
                <a:gd name="T1" fmla="*/ 0 h 181"/>
                <a:gd name="T2" fmla="*/ 87 w 136"/>
                <a:gd name="T3" fmla="*/ 147 h 181"/>
                <a:gd name="T4" fmla="*/ 0 w 136"/>
                <a:gd name="T5" fmla="*/ 295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87" name="Freeform 84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88" name="Freeform 85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89" name="Freeform 86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7490" name="Group 87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227491" name="Oval 8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92" name="Oval 8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27356" name="Freeform 90"/>
          <p:cNvSpPr>
            <a:spLocks/>
          </p:cNvSpPr>
          <p:nvPr/>
        </p:nvSpPr>
        <p:spPr bwMode="auto">
          <a:xfrm>
            <a:off x="1192213" y="2420938"/>
            <a:ext cx="552450" cy="2087562"/>
          </a:xfrm>
          <a:custGeom>
            <a:avLst/>
            <a:gdLst>
              <a:gd name="T0" fmla="*/ 2147483647 w 348"/>
              <a:gd name="T1" fmla="*/ 0 h 1315"/>
              <a:gd name="T2" fmla="*/ 2147483647 w 348"/>
              <a:gd name="T3" fmla="*/ 2147483647 h 1315"/>
              <a:gd name="T4" fmla="*/ 2147483647 w 348"/>
              <a:gd name="T5" fmla="*/ 2147483647 h 1315"/>
              <a:gd name="T6" fmla="*/ 0 60000 65536"/>
              <a:gd name="T7" fmla="*/ 0 60000 65536"/>
              <a:gd name="T8" fmla="*/ 0 60000 65536"/>
              <a:gd name="T9" fmla="*/ 0 w 348"/>
              <a:gd name="T10" fmla="*/ 0 h 1315"/>
              <a:gd name="T11" fmla="*/ 348 w 348"/>
              <a:gd name="T12" fmla="*/ 1315 h 13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" h="1315">
                <a:moveTo>
                  <a:pt x="167" y="0"/>
                </a:moveTo>
                <a:cubicBezTo>
                  <a:pt x="83" y="253"/>
                  <a:pt x="0" y="507"/>
                  <a:pt x="30" y="726"/>
                </a:cubicBezTo>
                <a:cubicBezTo>
                  <a:pt x="60" y="945"/>
                  <a:pt x="204" y="1130"/>
                  <a:pt x="348" y="131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3" name="Group 91"/>
          <p:cNvGrpSpPr>
            <a:grpSpLocks/>
          </p:cNvGrpSpPr>
          <p:nvPr/>
        </p:nvGrpSpPr>
        <p:grpSpPr bwMode="auto">
          <a:xfrm>
            <a:off x="642938" y="4489450"/>
            <a:ext cx="2663825" cy="1190625"/>
            <a:chOff x="743" y="2931"/>
            <a:chExt cx="1678" cy="750"/>
          </a:xfrm>
        </p:grpSpPr>
        <p:grpSp>
          <p:nvGrpSpPr>
            <p:cNvPr id="227435" name="Group 92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227472" name="Oval 93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73" name="Text Box 94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7436" name="Group 95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227470" name="Oval 96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71" name="Text Box 97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7437" name="Group 98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227468" name="Oval 99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69" name="Text Box 100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227438" name="Group 101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227466" name="Oval 102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67" name="Text Box 103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227439" name="Group 104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227464" name="Oval 105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65" name="Text Box 106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227440" name="Group 107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227462" name="Oval 108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63" name="Text Box 109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227441" name="Group 110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227460" name="Oval 111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61" name="Text Box 112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227442" name="Group 113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227458" name="Oval 114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59" name="Text Box 115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227443" name="Group 116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227456" name="Oval 117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57" name="Text Box 118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227444" name="Group 119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227454" name="Oval 120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55" name="Text Box 121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227445" name="Freeform 122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46" name="Freeform 123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47" name="Freeform 124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61 w 136"/>
                <a:gd name="T1" fmla="*/ 0 h 181"/>
                <a:gd name="T2" fmla="*/ 87 w 136"/>
                <a:gd name="T3" fmla="*/ 147 h 181"/>
                <a:gd name="T4" fmla="*/ 0 w 136"/>
                <a:gd name="T5" fmla="*/ 295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48" name="Freeform 125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49" name="Freeform 126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50" name="Freeform 127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27451" name="Group 128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227452" name="Oval 129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53" name="Oval 130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03947" name="Group 131"/>
          <p:cNvGrpSpPr>
            <a:grpSpLocks/>
          </p:cNvGrpSpPr>
          <p:nvPr/>
        </p:nvGrpSpPr>
        <p:grpSpPr bwMode="auto">
          <a:xfrm>
            <a:off x="2041525" y="2679700"/>
            <a:ext cx="2808288" cy="655638"/>
            <a:chOff x="1286" y="1675"/>
            <a:chExt cx="1769" cy="413"/>
          </a:xfrm>
        </p:grpSpPr>
        <p:sp>
          <p:nvSpPr>
            <p:cNvPr id="227425" name="AutoShape 132"/>
            <p:cNvSpPr>
              <a:spLocks noChangeArrowheads="1"/>
            </p:cNvSpPr>
            <p:nvPr/>
          </p:nvSpPr>
          <p:spPr bwMode="auto">
            <a:xfrm>
              <a:off x="1286" y="1675"/>
              <a:ext cx="1769" cy="40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26" name="Line 133"/>
            <p:cNvSpPr>
              <a:spLocks noChangeShapeType="1"/>
            </p:cNvSpPr>
            <p:nvPr/>
          </p:nvSpPr>
          <p:spPr bwMode="auto">
            <a:xfrm>
              <a:off x="1481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27" name="Line 134"/>
            <p:cNvSpPr>
              <a:spLocks noChangeShapeType="1"/>
            </p:cNvSpPr>
            <p:nvPr/>
          </p:nvSpPr>
          <p:spPr bwMode="auto">
            <a:xfrm>
              <a:off x="1667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28" name="Line 135"/>
            <p:cNvSpPr>
              <a:spLocks noChangeShapeType="1"/>
            </p:cNvSpPr>
            <p:nvPr/>
          </p:nvSpPr>
          <p:spPr bwMode="auto">
            <a:xfrm>
              <a:off x="1854" y="1677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29" name="Line 136"/>
            <p:cNvSpPr>
              <a:spLocks noChangeShapeType="1"/>
            </p:cNvSpPr>
            <p:nvPr/>
          </p:nvSpPr>
          <p:spPr bwMode="auto">
            <a:xfrm>
              <a:off x="2024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30" name="Line 137"/>
            <p:cNvSpPr>
              <a:spLocks noChangeShapeType="1"/>
            </p:cNvSpPr>
            <p:nvPr/>
          </p:nvSpPr>
          <p:spPr bwMode="auto">
            <a:xfrm>
              <a:off x="219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31" name="Line 138"/>
            <p:cNvSpPr>
              <a:spLocks noChangeShapeType="1"/>
            </p:cNvSpPr>
            <p:nvPr/>
          </p:nvSpPr>
          <p:spPr bwMode="auto">
            <a:xfrm>
              <a:off x="235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32" name="Line 139"/>
            <p:cNvSpPr>
              <a:spLocks noChangeShapeType="1"/>
            </p:cNvSpPr>
            <p:nvPr/>
          </p:nvSpPr>
          <p:spPr bwMode="auto">
            <a:xfrm>
              <a:off x="2512" y="1676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33" name="Line 140"/>
            <p:cNvSpPr>
              <a:spLocks noChangeShapeType="1"/>
            </p:cNvSpPr>
            <p:nvPr/>
          </p:nvSpPr>
          <p:spPr bwMode="auto">
            <a:xfrm>
              <a:off x="2693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7434" name="Line 141"/>
            <p:cNvSpPr>
              <a:spLocks noChangeShapeType="1"/>
            </p:cNvSpPr>
            <p:nvPr/>
          </p:nvSpPr>
          <p:spPr bwMode="auto">
            <a:xfrm>
              <a:off x="2871" y="1678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03950" name="Group 142"/>
          <p:cNvGrpSpPr>
            <a:grpSpLocks/>
          </p:cNvGrpSpPr>
          <p:nvPr/>
        </p:nvGrpSpPr>
        <p:grpSpPr bwMode="auto">
          <a:xfrm>
            <a:off x="2314575" y="2997200"/>
            <a:ext cx="431800" cy="304800"/>
            <a:chOff x="748" y="2313"/>
            <a:chExt cx="272" cy="192"/>
          </a:xfrm>
        </p:grpSpPr>
        <p:sp>
          <p:nvSpPr>
            <p:cNvPr id="227423" name="Oval 143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24" name="Text Box 144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803953" name="Group 145"/>
          <p:cNvGrpSpPr>
            <a:grpSpLocks/>
          </p:cNvGrpSpPr>
          <p:nvPr/>
        </p:nvGrpSpPr>
        <p:grpSpPr bwMode="auto">
          <a:xfrm>
            <a:off x="2601913" y="2708275"/>
            <a:ext cx="431800" cy="304800"/>
            <a:chOff x="1109" y="2347"/>
            <a:chExt cx="272" cy="192"/>
          </a:xfrm>
        </p:grpSpPr>
        <p:sp>
          <p:nvSpPr>
            <p:cNvPr id="227421" name="Oval 146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22" name="Text Box 147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803956" name="Group 148"/>
          <p:cNvGrpSpPr>
            <a:grpSpLocks/>
          </p:cNvGrpSpPr>
          <p:nvPr/>
        </p:nvGrpSpPr>
        <p:grpSpPr bwMode="auto">
          <a:xfrm>
            <a:off x="2817813" y="2997200"/>
            <a:ext cx="431800" cy="304800"/>
            <a:chOff x="1431" y="2274"/>
            <a:chExt cx="272" cy="192"/>
          </a:xfrm>
        </p:grpSpPr>
        <p:sp>
          <p:nvSpPr>
            <p:cNvPr id="227419" name="Oval 149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20" name="Text Box 150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803959" name="Group 151"/>
          <p:cNvGrpSpPr>
            <a:grpSpLocks/>
          </p:cNvGrpSpPr>
          <p:nvPr/>
        </p:nvGrpSpPr>
        <p:grpSpPr bwMode="auto">
          <a:xfrm>
            <a:off x="3106738" y="2708275"/>
            <a:ext cx="431800" cy="304800"/>
            <a:chOff x="2472" y="74"/>
            <a:chExt cx="272" cy="192"/>
          </a:xfrm>
        </p:grpSpPr>
        <p:sp>
          <p:nvSpPr>
            <p:cNvPr id="227417" name="Oval 152"/>
            <p:cNvSpPr>
              <a:spLocks noChangeArrowheads="1"/>
            </p:cNvSpPr>
            <p:nvPr/>
          </p:nvSpPr>
          <p:spPr bwMode="auto">
            <a:xfrm>
              <a:off x="2472" y="94"/>
              <a:ext cx="272" cy="148"/>
            </a:xfrm>
            <a:prstGeom prst="ellipse">
              <a:avLst/>
            </a:prstGeom>
            <a:solidFill>
              <a:srgbClr val="CC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18" name="Text Box 153"/>
            <p:cNvSpPr txBox="1">
              <a:spLocks noChangeArrowheads="1"/>
            </p:cNvSpPr>
            <p:nvPr/>
          </p:nvSpPr>
          <p:spPr bwMode="auto">
            <a:xfrm>
              <a:off x="2490" y="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c4</a:t>
              </a:r>
            </a:p>
          </p:txBody>
        </p:sp>
      </p:grpSp>
      <p:grpSp>
        <p:nvGrpSpPr>
          <p:cNvPr id="803968" name="Group 154"/>
          <p:cNvGrpSpPr>
            <a:grpSpLocks/>
          </p:cNvGrpSpPr>
          <p:nvPr/>
        </p:nvGrpSpPr>
        <p:grpSpPr bwMode="auto">
          <a:xfrm>
            <a:off x="3322638" y="2997200"/>
            <a:ext cx="431800" cy="304800"/>
            <a:chOff x="2608" y="210"/>
            <a:chExt cx="272" cy="192"/>
          </a:xfrm>
        </p:grpSpPr>
        <p:sp>
          <p:nvSpPr>
            <p:cNvPr id="227415" name="Oval 155"/>
            <p:cNvSpPr>
              <a:spLocks noChangeArrowheads="1"/>
            </p:cNvSpPr>
            <p:nvPr/>
          </p:nvSpPr>
          <p:spPr bwMode="auto">
            <a:xfrm>
              <a:off x="2608" y="230"/>
              <a:ext cx="272" cy="148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16" name="Text Box 156"/>
            <p:cNvSpPr txBox="1">
              <a:spLocks noChangeArrowheads="1"/>
            </p:cNvSpPr>
            <p:nvPr/>
          </p:nvSpPr>
          <p:spPr bwMode="auto">
            <a:xfrm>
              <a:off x="2626" y="210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c5</a:t>
              </a:r>
            </a:p>
          </p:txBody>
        </p:sp>
      </p:grpSp>
      <p:grpSp>
        <p:nvGrpSpPr>
          <p:cNvPr id="803971" name="Group 157"/>
          <p:cNvGrpSpPr>
            <a:grpSpLocks/>
          </p:cNvGrpSpPr>
          <p:nvPr/>
        </p:nvGrpSpPr>
        <p:grpSpPr bwMode="auto">
          <a:xfrm>
            <a:off x="3609975" y="2708275"/>
            <a:ext cx="431800" cy="304800"/>
            <a:chOff x="3334" y="144"/>
            <a:chExt cx="272" cy="192"/>
          </a:xfrm>
        </p:grpSpPr>
        <p:sp>
          <p:nvSpPr>
            <p:cNvPr id="227413" name="Oval 158"/>
            <p:cNvSpPr>
              <a:spLocks noChangeArrowheads="1"/>
            </p:cNvSpPr>
            <p:nvPr/>
          </p:nvSpPr>
          <p:spPr bwMode="auto">
            <a:xfrm>
              <a:off x="3334" y="164"/>
              <a:ext cx="272" cy="148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14" name="Text Box 159"/>
            <p:cNvSpPr txBox="1">
              <a:spLocks noChangeArrowheads="1"/>
            </p:cNvSpPr>
            <p:nvPr/>
          </p:nvSpPr>
          <p:spPr bwMode="auto">
            <a:xfrm>
              <a:off x="3358" y="14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c6</a:t>
              </a:r>
            </a:p>
          </p:txBody>
        </p:sp>
      </p:grpSp>
      <p:grpSp>
        <p:nvGrpSpPr>
          <p:cNvPr id="803982" name="Group 160"/>
          <p:cNvGrpSpPr>
            <a:grpSpLocks/>
          </p:cNvGrpSpPr>
          <p:nvPr/>
        </p:nvGrpSpPr>
        <p:grpSpPr bwMode="auto">
          <a:xfrm>
            <a:off x="3825875" y="2997200"/>
            <a:ext cx="431800" cy="304800"/>
            <a:chOff x="4604" y="326"/>
            <a:chExt cx="272" cy="192"/>
          </a:xfrm>
        </p:grpSpPr>
        <p:sp>
          <p:nvSpPr>
            <p:cNvPr id="227411" name="Oval 161"/>
            <p:cNvSpPr>
              <a:spLocks noChangeArrowheads="1"/>
            </p:cNvSpPr>
            <p:nvPr/>
          </p:nvSpPr>
          <p:spPr bwMode="auto">
            <a:xfrm>
              <a:off x="4604" y="346"/>
              <a:ext cx="272" cy="148"/>
            </a:xfrm>
            <a:prstGeom prst="ellipse">
              <a:avLst/>
            </a:prstGeom>
            <a:solidFill>
              <a:srgbClr val="CC99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12" name="Text Box 162"/>
            <p:cNvSpPr txBox="1">
              <a:spLocks noChangeArrowheads="1"/>
            </p:cNvSpPr>
            <p:nvPr/>
          </p:nvSpPr>
          <p:spPr bwMode="auto">
            <a:xfrm>
              <a:off x="4628" y="326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c7</a:t>
              </a:r>
            </a:p>
          </p:txBody>
        </p:sp>
      </p:grpSp>
      <p:grpSp>
        <p:nvGrpSpPr>
          <p:cNvPr id="803985" name="Group 163"/>
          <p:cNvGrpSpPr>
            <a:grpSpLocks/>
          </p:cNvGrpSpPr>
          <p:nvPr/>
        </p:nvGrpSpPr>
        <p:grpSpPr bwMode="auto">
          <a:xfrm>
            <a:off x="4114800" y="2708275"/>
            <a:ext cx="431800" cy="304800"/>
            <a:chOff x="4740" y="467"/>
            <a:chExt cx="272" cy="192"/>
          </a:xfrm>
        </p:grpSpPr>
        <p:sp>
          <p:nvSpPr>
            <p:cNvPr id="227409" name="Oval 164"/>
            <p:cNvSpPr>
              <a:spLocks noChangeArrowheads="1"/>
            </p:cNvSpPr>
            <p:nvPr/>
          </p:nvSpPr>
          <p:spPr bwMode="auto">
            <a:xfrm>
              <a:off x="4740" y="482"/>
              <a:ext cx="272" cy="148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10" name="Text Box 165"/>
            <p:cNvSpPr txBox="1">
              <a:spLocks noChangeArrowheads="1"/>
            </p:cNvSpPr>
            <p:nvPr/>
          </p:nvSpPr>
          <p:spPr bwMode="auto">
            <a:xfrm>
              <a:off x="4764" y="467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c8</a:t>
              </a:r>
            </a:p>
          </p:txBody>
        </p:sp>
      </p:grpSp>
      <p:grpSp>
        <p:nvGrpSpPr>
          <p:cNvPr id="803988" name="Group 166"/>
          <p:cNvGrpSpPr>
            <a:grpSpLocks/>
          </p:cNvGrpSpPr>
          <p:nvPr/>
        </p:nvGrpSpPr>
        <p:grpSpPr bwMode="auto">
          <a:xfrm>
            <a:off x="2098675" y="2708275"/>
            <a:ext cx="431800" cy="304800"/>
            <a:chOff x="4876" y="623"/>
            <a:chExt cx="272" cy="192"/>
          </a:xfrm>
        </p:grpSpPr>
        <p:sp>
          <p:nvSpPr>
            <p:cNvPr id="227407" name="Oval 167"/>
            <p:cNvSpPr>
              <a:spLocks noChangeArrowheads="1"/>
            </p:cNvSpPr>
            <p:nvPr/>
          </p:nvSpPr>
          <p:spPr bwMode="auto">
            <a:xfrm>
              <a:off x="4876" y="638"/>
              <a:ext cx="272" cy="148"/>
            </a:xfrm>
            <a:prstGeom prst="ellipse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08" name="Text Box 168"/>
            <p:cNvSpPr txBox="1">
              <a:spLocks noChangeArrowheads="1"/>
            </p:cNvSpPr>
            <p:nvPr/>
          </p:nvSpPr>
          <p:spPr bwMode="auto">
            <a:xfrm>
              <a:off x="4900" y="62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c0</a:t>
              </a:r>
            </a:p>
          </p:txBody>
        </p:sp>
      </p:grpSp>
      <p:grpSp>
        <p:nvGrpSpPr>
          <p:cNvPr id="803991" name="Group 169"/>
          <p:cNvGrpSpPr>
            <a:grpSpLocks/>
          </p:cNvGrpSpPr>
          <p:nvPr/>
        </p:nvGrpSpPr>
        <p:grpSpPr bwMode="auto">
          <a:xfrm>
            <a:off x="4330700" y="2997200"/>
            <a:ext cx="431800" cy="304800"/>
            <a:chOff x="5193" y="693"/>
            <a:chExt cx="272" cy="192"/>
          </a:xfrm>
        </p:grpSpPr>
        <p:sp>
          <p:nvSpPr>
            <p:cNvPr id="227405" name="Oval 170"/>
            <p:cNvSpPr>
              <a:spLocks noChangeArrowheads="1"/>
            </p:cNvSpPr>
            <p:nvPr/>
          </p:nvSpPr>
          <p:spPr bwMode="auto">
            <a:xfrm>
              <a:off x="5193" y="709"/>
              <a:ext cx="272" cy="14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406" name="Text Box 171"/>
            <p:cNvSpPr txBox="1">
              <a:spLocks noChangeArrowheads="1"/>
            </p:cNvSpPr>
            <p:nvPr/>
          </p:nvSpPr>
          <p:spPr bwMode="auto">
            <a:xfrm>
              <a:off x="5218" y="69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c9</a:t>
              </a:r>
            </a:p>
          </p:txBody>
        </p:sp>
      </p:grpSp>
      <p:sp>
        <p:nvSpPr>
          <p:cNvPr id="227369" name="Text Box 172"/>
          <p:cNvSpPr txBox="1">
            <a:spLocks noChangeArrowheads="1"/>
          </p:cNvSpPr>
          <p:nvPr/>
        </p:nvSpPr>
        <p:spPr bwMode="auto">
          <a:xfrm>
            <a:off x="5567363" y="1951038"/>
            <a:ext cx="93027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b="1" i="1">
                <a:solidFill>
                  <a:schemeClr val="bg2"/>
                </a:solidFill>
              </a:rPr>
              <a:t>Slowest</a:t>
            </a:r>
          </a:p>
        </p:txBody>
      </p:sp>
      <p:sp>
        <p:nvSpPr>
          <p:cNvPr id="227370" name="Text Box 173"/>
          <p:cNvSpPr txBox="1">
            <a:spLocks noChangeArrowheads="1"/>
          </p:cNvSpPr>
          <p:nvPr/>
        </p:nvSpPr>
        <p:spPr bwMode="auto">
          <a:xfrm>
            <a:off x="5864225" y="4076700"/>
            <a:ext cx="874713" cy="366713"/>
          </a:xfrm>
          <a:prstGeom prst="rect">
            <a:avLst/>
          </a:prstGeom>
          <a:noFill/>
          <a:ln w="12700" algn="ctr">
            <a:noFill/>
            <a:prstDash val="dash"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b="1" i="1">
                <a:solidFill>
                  <a:schemeClr val="bg2"/>
                </a:solidFill>
              </a:rPr>
              <a:t>Fastest</a:t>
            </a:r>
          </a:p>
        </p:txBody>
      </p:sp>
      <p:grpSp>
        <p:nvGrpSpPr>
          <p:cNvPr id="227371" name="Group 174"/>
          <p:cNvGrpSpPr>
            <a:grpSpLocks/>
          </p:cNvGrpSpPr>
          <p:nvPr/>
        </p:nvGrpSpPr>
        <p:grpSpPr bwMode="auto">
          <a:xfrm>
            <a:off x="7077075" y="2484438"/>
            <a:ext cx="142875" cy="503237"/>
            <a:chOff x="5353" y="3169"/>
            <a:chExt cx="96" cy="383"/>
          </a:xfrm>
        </p:grpSpPr>
        <p:grpSp>
          <p:nvGrpSpPr>
            <p:cNvPr id="227395" name="Group 175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27401" name="Arc 176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402" name="Arc 177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403" name="Arc 178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404" name="Arc 179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27396" name="Group 180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27397" name="Arc 181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98" name="Arc 182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99" name="Arc 183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400" name="Arc 184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227372" name="Group 185"/>
          <p:cNvGrpSpPr>
            <a:grpSpLocks/>
          </p:cNvGrpSpPr>
          <p:nvPr/>
        </p:nvGrpSpPr>
        <p:grpSpPr bwMode="auto">
          <a:xfrm>
            <a:off x="7092950" y="4108450"/>
            <a:ext cx="142875" cy="503238"/>
            <a:chOff x="5353" y="3169"/>
            <a:chExt cx="96" cy="383"/>
          </a:xfrm>
        </p:grpSpPr>
        <p:grpSp>
          <p:nvGrpSpPr>
            <p:cNvPr id="227385" name="Group 186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27391" name="Arc 187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92" name="Arc 188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93" name="Arc 189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94" name="Arc 190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27386" name="Group 191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27387" name="Arc 192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88" name="Arc 193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89" name="Arc 194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90" name="Arc 195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227373" name="Group 196"/>
          <p:cNvGrpSpPr>
            <a:grpSpLocks/>
          </p:cNvGrpSpPr>
          <p:nvPr/>
        </p:nvGrpSpPr>
        <p:grpSpPr bwMode="auto">
          <a:xfrm>
            <a:off x="7092950" y="5876925"/>
            <a:ext cx="142875" cy="503238"/>
            <a:chOff x="5353" y="3169"/>
            <a:chExt cx="96" cy="383"/>
          </a:xfrm>
        </p:grpSpPr>
        <p:grpSp>
          <p:nvGrpSpPr>
            <p:cNvPr id="227375" name="Group 19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27381" name="Arc 19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82" name="Arc 19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83" name="Arc 20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84" name="Arc 20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27376" name="Group 20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27377" name="Arc 20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78" name="Arc 20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79" name="Arc 20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380" name="Arc 20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227374" name="Rectangle 207"/>
          <p:cNvSpPr>
            <a:spLocks noChangeArrowheads="1"/>
          </p:cNvSpPr>
          <p:nvPr/>
        </p:nvSpPr>
        <p:spPr bwMode="auto">
          <a:xfrm>
            <a:off x="1806575" y="5911850"/>
            <a:ext cx="1654175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A50021"/>
                </a:solidFill>
                <a:latin typeface="Courier New" pitchFamily="49" charset="0"/>
              </a:rPr>
              <a:t>ag.bar(cg);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C 0.04705 -0.03959 0.0941 -0.07894 0.12066 -0.13681 C 0.14722 -0.19468 0.1533 -0.27084 0.15938 -0.3465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-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0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C 0.05747 0.04861 0.11511 0.09746 0.204 0.08172 C 0.29289 0.06597 0.41303 -0.01458 0.53334 -0.09514 " pathEditMode="relative" ptsTypes="aaA">
                                      <p:cBhvr>
                                        <p:cTn id="40" dur="2000" fill="hold"/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069 C 0.06684 0.07801 0.13368 0.15555 0.21909 0.17083 C 0.30451 0.18611 0.4085 0.13958 0.5125 0.09305 " pathEditMode="relative" ptsTypes="aaA">
                                      <p:cBhvr>
                                        <p:cTn id="42" dur="2000" fill="hold"/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C 0.04445 0.15046 0.08906 0.30092 0.16823 0.36782 C 0.2474 0.43472 0.36111 0.41782 0.475 0.40115 " pathEditMode="relative" ptsTypes="aaA">
                                      <p:cBhvr>
                                        <p:cTn id="44" dur="2000" fill="hold"/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09167 -0.0011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7 L -0.09167 -0.0011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-0.08385 -0.0011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08385 -0.0011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-0.07586 -0.00116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3.7037E-7 L -0.08108 -0.0011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07604 -0.0011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6 -0.00116 C -0.02326 0.02894 0.04514 0.05926 0.14497 0.03588 C 0.2448 0.0125 0.37605 -0.06481 0.5073 -0.1419 " pathEditMode="relative" ptsTypes="aaA">
                                      <p:cBhvr>
                                        <p:cTn id="64" dur="2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-0.00116 C -0.02344 0.10046 0.04479 0.20231 0.1401 0.22477 C 0.23542 0.24722 0.35764 0.19028 0.48004 0.13356 " pathEditMode="relative" rAng="0" ptsTypes="aaA">
                                      <p:cBhvr>
                                        <p:cTn id="66" dur="2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12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C -0.07014 0.12616 -0.05625 0.2537 0.03333 0.31227 C 0.12292 0.37083 0.28802 0.36042 0.4533 0.35 " pathEditMode="relative" rAng="0" ptsTypes="aaA">
                                      <p:cBhvr>
                                        <p:cTn id="68" dur="2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L -0.17031 -0.0011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86 -0.00116 L -0.1625 -0.0011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6267 -0.00116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5469 -0.0011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1000"/>
                                        <p:tgtEl>
                                          <p:spTgt spid="803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003 0.13357 L 0.425 0.13357 " pathEditMode="relative" ptsTypes="AA">
                                      <p:cBhvr>
                                        <p:cTn id="86" dur="1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3 0.04097 C -0.11041 0.11829 -0.04253 0.19606 0.05729 0.21296 C 0.15712 0.22986 0.28872 0.18542 0.42049 0.14167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9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-0.00116 L -0.20191 -0.0011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67 -0.00116 L -0.20191 -0.0011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469 -0.00116 L -0.19409 -0.00116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1000"/>
                                        <p:tgtEl>
                                          <p:spTgt spid="803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0" dur="1000"/>
                                        <p:tgtEl>
                                          <p:spTgt spid="8039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 0.13357 L 0.36979 0.13357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33 0.35 L 0.39844 0.35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1 -0.00116 C -0.13177 0.08472 -0.06163 0.1706 0.03924 0.18634 C 0.14011 0.20208 0.27188 0.14791 0.40365 0.09375 " pathEditMode="relative" ptsTypes="aaA">
                                      <p:cBhvr>
                                        <p:cTn id="108" dur="2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 -0.00116 C -0.18472 0.14907 -0.16753 0.29954 -0.07361 0.36759 C 0.02032 0.43565 0.1908 0.42153 0.36129 0.40764 " pathEditMode="relative" ptsTypes="aaA">
                                      <p:cBhvr>
                                        <p:cTn id="110" dur="2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09 -0.00116 L -0.25712 -0.00139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5" dur="1000"/>
                                        <p:tgtEl>
                                          <p:spTgt spid="803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139 0.09143 L 0.34931 0.09329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711 -0.00116 C -0.17777 0.08727 -0.09826 0.17592 0.00278 0.19143 C 0.10382 0.20694 0.22657 0.14907 0.34948 0.09143 " pathEditMode="relative" ptsTypes="aaA">
                                      <p:cBhvr>
                                        <p:cTn id="121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3" dur="1000"/>
                                        <p:tgtEl>
                                          <p:spTgt spid="803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6" dur="1000"/>
                                        <p:tgtEl>
                                          <p:spTgt spid="803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729 -0.1419 L 0.45174 -0.13773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67 0.39213 L 0.31771 0.39792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5" dur="1000"/>
                                        <p:tgtEl>
                                          <p:spTgt spid="803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8" dur="1000"/>
                                        <p:tgtEl>
                                          <p:spTgt spid="803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19 0.09144 L 0.29098 0.09144 " pathEditMode="relative" ptsTypes="AA">
                                      <p:cBhvr>
                                        <p:cTn id="142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5" dur="1000"/>
                                        <p:tgtEl>
                                          <p:spTgt spid="803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8" dur="1000"/>
                                        <p:tgtEl>
                                          <p:spTgt spid="803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DCD808-6A99-4089-9535-78B1C8EF77BE}" type="slidenum">
              <a:rPr lang="fr-BE"/>
              <a:pPr>
                <a:defRPr/>
              </a:pPr>
              <a:t>31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5C154C1-E44C-4C4A-A24B-3632AA311033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fr-FR" sz="1200" dirty="0">
              <a:latin typeface="+mn-lt"/>
            </a:endParaRPr>
          </a:p>
        </p:txBody>
      </p:sp>
      <p:sp>
        <p:nvSpPr>
          <p:cNvPr id="244739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 </a:t>
            </a:r>
            <a:r>
              <a:rPr lang="en-US" sz="5400" smtClean="0">
                <a:solidFill>
                  <a:schemeClr val="bg1"/>
                </a:solidFill>
              </a:rPr>
              <a:t>IC2D: Optimizing</a:t>
            </a:r>
            <a:endParaRPr lang="en-US" sz="2000" i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857B7A9-EB3A-4E1E-8948-9BF2AE6DB648}" type="slidenum">
              <a:rPr lang="fr-BE"/>
              <a:pPr>
                <a:defRPr/>
              </a:pPr>
              <a:t>32</a:t>
            </a:fld>
            <a:endParaRPr lang="fr-BE" dirty="0"/>
          </a:p>
        </p:txBody>
      </p:sp>
      <p:sp>
        <p:nvSpPr>
          <p:cNvPr id="2467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 smtClean="0"/>
              <a:t>IC2D</a:t>
            </a:r>
          </a:p>
        </p:txBody>
      </p:sp>
      <p:pic>
        <p:nvPicPr>
          <p:cNvPr id="246787" name="Picture 3" descr="Eclipse-2-RunMonitorin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2363" y="590550"/>
            <a:ext cx="6707187" cy="631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112650-47BD-49EF-875D-C685B3D53F6F}" type="slidenum">
              <a:rPr lang="fr-BE"/>
              <a:pPr>
                <a:defRPr/>
              </a:pPr>
              <a:t>33</a:t>
            </a:fld>
            <a:endParaRPr lang="fr-BE" dirty="0"/>
          </a:p>
        </p:txBody>
      </p:sp>
      <p:sp>
        <p:nvSpPr>
          <p:cNvPr id="248834" name="Rectangle 2"/>
          <p:cNvSpPr>
            <a:spLocks noGrp="1"/>
          </p:cNvSpPr>
          <p:nvPr>
            <p:ph type="title"/>
          </p:nvPr>
        </p:nvSpPr>
        <p:spPr>
          <a:xfrm>
            <a:off x="444500" y="-1905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IC2D</a:t>
            </a:r>
          </a:p>
        </p:txBody>
      </p:sp>
      <p:pic>
        <p:nvPicPr>
          <p:cNvPr id="248835" name="Picture 3" descr="TimIt_Plug_VINC_BRIAN_DENIS_2"/>
          <p:cNvPicPr>
            <a:picLocks noChangeAspect="1" noChangeArrowheads="1"/>
          </p:cNvPicPr>
          <p:nvPr/>
        </p:nvPicPr>
        <p:blipFill>
          <a:blip r:embed="rId3" cstate="print"/>
          <a:srcRect b="5348"/>
          <a:stretch>
            <a:fillRect/>
          </a:stretch>
        </p:blipFill>
        <p:spPr bwMode="auto">
          <a:xfrm>
            <a:off x="228600" y="1155700"/>
            <a:ext cx="87376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836" name="Picture 4" descr="TimIT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013" y="881063"/>
            <a:ext cx="8694737" cy="543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DA46E-6619-431A-AA3F-4BC0DC7E5B6B}" type="slidenum">
              <a:rPr lang="fr-BE"/>
              <a:pPr>
                <a:defRPr/>
              </a:pPr>
              <a:t>34</a:t>
            </a:fld>
            <a:endParaRPr lang="fr-BE"/>
          </a:p>
        </p:txBody>
      </p:sp>
      <p:sp>
        <p:nvSpPr>
          <p:cNvPr id="254978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Video 1: </a:t>
            </a:r>
            <a:br>
              <a:rPr lang="en-US" smtClean="0">
                <a:solidFill>
                  <a:schemeClr val="bg1"/>
                </a:solidFill>
              </a:rPr>
            </a:br>
            <a:r>
              <a:rPr lang="en-US" smtClean="0">
                <a:solidFill>
                  <a:schemeClr val="bg1"/>
                </a:solidFill>
              </a:rPr>
              <a:t>IC2D Optimizing</a:t>
            </a:r>
            <a:br>
              <a:rPr lang="en-US" smtClean="0">
                <a:solidFill>
                  <a:schemeClr val="bg1"/>
                </a:solidFill>
              </a:rPr>
            </a:br>
            <a:r>
              <a:rPr lang="en-US" smtClean="0">
                <a:solidFill>
                  <a:schemeClr val="bg1"/>
                </a:solidFill>
              </a:rPr>
              <a:t>Monitoring, Debugging, Optimizing  </a:t>
            </a:r>
            <a:endParaRPr lang="fr-FR" smtClean="0">
              <a:solidFill>
                <a:schemeClr val="bg1"/>
              </a:solidFill>
            </a:endParaRPr>
          </a:p>
        </p:txBody>
      </p:sp>
      <p:sp>
        <p:nvSpPr>
          <p:cNvPr id="254979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125" y="47339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F7DA9-BAB1-4DE3-8974-72DF7314E105}" type="slidenum">
              <a:rPr lang="fr-BE"/>
              <a:pPr>
                <a:defRPr/>
              </a:pPr>
              <a:t>35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E96F9F0-34CB-4303-AB43-D01EEBECC5AC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fr-FR" sz="1200" dirty="0">
              <a:latin typeface="+mn-lt"/>
            </a:endParaRPr>
          </a:p>
        </p:txBody>
      </p:sp>
      <p:sp>
        <p:nvSpPr>
          <p:cNvPr id="257027" name="Rectangle 2"/>
          <p:cNvSpPr>
            <a:spLocks noGrp="1"/>
          </p:cNvSpPr>
          <p:nvPr>
            <p:ph type="ctrTitle" idx="4294967295"/>
          </p:nvPr>
        </p:nvSpPr>
        <p:spPr>
          <a:xfrm>
            <a:off x="177800" y="3308350"/>
            <a:ext cx="8763000" cy="1143000"/>
          </a:xfrm>
        </p:spPr>
        <p:txBody>
          <a:bodyPr/>
          <a:lstStyle/>
          <a:p>
            <a:pPr algn="ctr" eaLnBrk="1" hangingPunct="1"/>
            <a:r>
              <a:rPr lang="en-US" sz="4800" smtClean="0">
                <a:solidFill>
                  <a:schemeClr val="bg1"/>
                </a:solidFill>
              </a:rPr>
              <a:t>Scheduling &amp; Resourcing</a:t>
            </a:r>
            <a:r>
              <a:rPr lang="en-US" smtClean="0">
                <a:solidFill>
                  <a:schemeClr val="bg1"/>
                </a:solidFill>
              </a:rPr>
              <a:t/>
            </a:r>
            <a:br>
              <a:rPr lang="en-US" smtClean="0">
                <a:solidFill>
                  <a:schemeClr val="bg1"/>
                </a:solidFill>
              </a:rPr>
            </a:br>
            <a:r>
              <a:rPr lang="en-US" sz="3200" smtClean="0">
                <a:solidFill>
                  <a:schemeClr val="bg1"/>
                </a:solidFill>
              </a:rPr>
              <a:t/>
            </a:r>
            <a:br>
              <a:rPr lang="en-US" sz="3200" smtClean="0">
                <a:solidFill>
                  <a:schemeClr val="bg1"/>
                </a:solidFill>
              </a:rPr>
            </a:br>
            <a:endParaRPr lang="en-US" sz="1800" i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2B1FAA-0EA5-466A-8538-DCFEAF5050A9}" type="slidenum">
              <a:rPr lang="fr-BE"/>
              <a:pPr>
                <a:defRPr/>
              </a:pPr>
              <a:t>36</a:t>
            </a:fld>
            <a:endParaRPr lang="fr-BE"/>
          </a:p>
        </p:txBody>
      </p:sp>
      <p:sp>
        <p:nvSpPr>
          <p:cNvPr id="259074" name="Rectangle 2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8242300" cy="850900"/>
          </a:xfrm>
        </p:spPr>
        <p:txBody>
          <a:bodyPr/>
          <a:lstStyle/>
          <a:p>
            <a:pPr eaLnBrk="1" hangingPunct="1"/>
            <a:r>
              <a:rPr lang="en-US" sz="4800" smtClean="0"/>
              <a:t> </a:t>
            </a:r>
            <a:br>
              <a:rPr lang="en-US" sz="4800" smtClean="0"/>
            </a:br>
            <a:r>
              <a:rPr lang="en-US" sz="4800" smtClean="0"/>
              <a:t>ProActive </a:t>
            </a:r>
            <a:r>
              <a:rPr lang="en-US" sz="4400" smtClean="0"/>
              <a:t>Scheduling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/>
            </a:r>
            <a:br>
              <a:rPr lang="en-US" sz="3200" smtClean="0"/>
            </a:br>
            <a:endParaRPr lang="en-US" sz="1800" i="1" smtClean="0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A82E0A6-7E0C-4CCC-8632-53D328107E85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36</a:t>
            </a:fld>
            <a:endParaRPr lang="fr-FR" sz="1200" dirty="0">
              <a:latin typeface="+mn-lt"/>
            </a:endParaRPr>
          </a:p>
        </p:txBody>
      </p:sp>
      <p:pic>
        <p:nvPicPr>
          <p:cNvPr id="259076" name="Image 6" descr="Boite-schedulin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475" y="1314450"/>
            <a:ext cx="3228975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4242" name="Picture 2"/>
          <p:cNvPicPr>
            <a:picLocks noChangeAspect="1" noChangeArrowheads="1"/>
          </p:cNvPicPr>
          <p:nvPr/>
        </p:nvPicPr>
        <p:blipFill>
          <a:blip r:embed="rId4" cstate="print"/>
          <a:srcRect l="65463" t="4741" r="4259" b="22073"/>
          <a:stretch>
            <a:fillRect/>
          </a:stretch>
        </p:blipFill>
        <p:spPr bwMode="auto">
          <a:xfrm>
            <a:off x="5041900" y="1014413"/>
            <a:ext cx="3543300" cy="535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ProActive Scheduling Big Picture</a:t>
            </a:r>
            <a:endParaRPr lang="fr-FR" smtClean="0"/>
          </a:p>
        </p:txBody>
      </p:sp>
      <p:sp>
        <p:nvSpPr>
          <p:cNvPr id="4" name="Rectangle 3"/>
          <p:cNvSpPr/>
          <p:nvPr/>
        </p:nvSpPr>
        <p:spPr>
          <a:xfrm>
            <a:off x="555625" y="4627563"/>
            <a:ext cx="2928938" cy="1428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26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>
              <a:defRPr/>
            </a:pPr>
            <a:r>
              <a:rPr lang="en-US" sz="1200" b="1" dirty="0">
                <a:solidFill>
                  <a:srgbClr val="F26800"/>
                </a:solidFill>
              </a:rPr>
              <a:t>RESOURCES</a:t>
            </a:r>
            <a:endParaRPr lang="fr-FR" sz="1200" b="1" dirty="0">
              <a:solidFill>
                <a:srgbClr val="F26800"/>
              </a:solidFill>
            </a:endParaRPr>
          </a:p>
        </p:txBody>
      </p:sp>
      <p:pic>
        <p:nvPicPr>
          <p:cNvPr id="26112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1214438"/>
            <a:ext cx="4381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2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5413" y="1120775"/>
            <a:ext cx="4286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8"/>
          <p:cNvCxnSpPr/>
          <p:nvPr/>
        </p:nvCxnSpPr>
        <p:spPr>
          <a:xfrm>
            <a:off x="357188" y="2000250"/>
            <a:ext cx="3286125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57188" y="3179763"/>
            <a:ext cx="3286125" cy="15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357188" y="4357688"/>
            <a:ext cx="3286125" cy="15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 rot="20814861">
            <a:off x="2894013" y="50371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3" name="Connecteur droit 12"/>
          <p:cNvCxnSpPr>
            <a:stCxn id="26" idx="1"/>
          </p:cNvCxnSpPr>
          <p:nvPr/>
        </p:nvCxnSpPr>
        <p:spPr>
          <a:xfrm rot="10800000" flipH="1">
            <a:off x="644525" y="4857750"/>
            <a:ext cx="715963" cy="125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26" idx="0"/>
          </p:cNvCxnSpPr>
          <p:nvPr/>
        </p:nvCxnSpPr>
        <p:spPr>
          <a:xfrm rot="10800000" flipH="1" flipV="1">
            <a:off x="685800" y="4851400"/>
            <a:ext cx="600075" cy="506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20" idx="4"/>
            <a:endCxn id="21" idx="7"/>
          </p:cNvCxnSpPr>
          <p:nvPr/>
        </p:nvCxnSpPr>
        <p:spPr>
          <a:xfrm rot="5400000">
            <a:off x="1280319" y="5117306"/>
            <a:ext cx="174625" cy="23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25" idx="5"/>
            <a:endCxn id="12" idx="1"/>
          </p:cNvCxnSpPr>
          <p:nvPr/>
        </p:nvCxnSpPr>
        <p:spPr>
          <a:xfrm rot="16200000" flipH="1">
            <a:off x="2751932" y="4952206"/>
            <a:ext cx="120650" cy="217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500188" y="4857750"/>
            <a:ext cx="1000125" cy="642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1285875" y="4857750"/>
            <a:ext cx="1357313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1607344" y="5322094"/>
            <a:ext cx="64293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 rot="1304060">
            <a:off x="1268413" y="4697413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Ellipse 20"/>
          <p:cNvSpPr/>
          <p:nvPr/>
        </p:nvSpPr>
        <p:spPr>
          <a:xfrm rot="19616977">
            <a:off x="1139825" y="5211763"/>
            <a:ext cx="357188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1785938" y="49736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3" name="Ellipse 22"/>
          <p:cNvSpPr/>
          <p:nvPr/>
        </p:nvSpPr>
        <p:spPr>
          <a:xfrm rot="20624687">
            <a:off x="1674813" y="55324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" name="Ellipse 23"/>
          <p:cNvSpPr/>
          <p:nvPr/>
        </p:nvSpPr>
        <p:spPr>
          <a:xfrm rot="749126">
            <a:off x="2319338" y="5319713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5" name="Ellipse 24"/>
          <p:cNvSpPr/>
          <p:nvPr/>
        </p:nvSpPr>
        <p:spPr>
          <a:xfrm rot="21096498">
            <a:off x="2381250" y="4714875"/>
            <a:ext cx="357188" cy="3571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6" name="Ellipse 25"/>
          <p:cNvSpPr/>
          <p:nvPr/>
        </p:nvSpPr>
        <p:spPr>
          <a:xfrm rot="18585170">
            <a:off x="644525" y="4787900"/>
            <a:ext cx="357188" cy="3571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61143" name="Text Box 12"/>
          <p:cNvSpPr txBox="1">
            <a:spLocks noChangeArrowheads="1"/>
          </p:cNvSpPr>
          <p:nvPr/>
        </p:nvSpPr>
        <p:spPr bwMode="auto">
          <a:xfrm>
            <a:off x="3871913" y="1428750"/>
            <a:ext cx="505777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Multi-platform Graphical Client (RCP)</a:t>
            </a:r>
          </a:p>
        </p:txBody>
      </p:sp>
      <p:sp>
        <p:nvSpPr>
          <p:cNvPr id="261144" name="Text Box 13"/>
          <p:cNvSpPr txBox="1">
            <a:spLocks noChangeArrowheads="1"/>
          </p:cNvSpPr>
          <p:nvPr/>
        </p:nvSpPr>
        <p:spPr bwMode="auto">
          <a:xfrm>
            <a:off x="3871913" y="1931988"/>
            <a:ext cx="5057775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File-based or LDAP authentication</a:t>
            </a:r>
          </a:p>
        </p:txBody>
      </p:sp>
      <p:sp>
        <p:nvSpPr>
          <p:cNvPr id="261145" name="Text Box 14"/>
          <p:cNvSpPr txBox="1">
            <a:spLocks noChangeArrowheads="1"/>
          </p:cNvSpPr>
          <p:nvPr/>
        </p:nvSpPr>
        <p:spPr bwMode="auto">
          <a:xfrm>
            <a:off x="3871913" y="2327275"/>
            <a:ext cx="5129212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Static Workflow Job Scheduling, Native and Java tasks, Retry on Error, Priority Policy, Configuration Scripts,…</a:t>
            </a:r>
          </a:p>
        </p:txBody>
      </p:sp>
      <p:sp>
        <p:nvSpPr>
          <p:cNvPr id="261146" name="Text Box 15"/>
          <p:cNvSpPr txBox="1">
            <a:spLocks noChangeArrowheads="1"/>
          </p:cNvSpPr>
          <p:nvPr/>
        </p:nvSpPr>
        <p:spPr bwMode="auto">
          <a:xfrm>
            <a:off x="3871913" y="3571875"/>
            <a:ext cx="5057775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Dynamic and Static node sources, Resource Selection by script, Monitoring and Control GUI,…</a:t>
            </a:r>
          </a:p>
        </p:txBody>
      </p:sp>
      <p:sp>
        <p:nvSpPr>
          <p:cNvPr id="261147" name="Text Box 16"/>
          <p:cNvSpPr txBox="1">
            <a:spLocks noChangeArrowheads="1"/>
          </p:cNvSpPr>
          <p:nvPr/>
        </p:nvSpPr>
        <p:spPr bwMode="auto">
          <a:xfrm>
            <a:off x="3871913" y="5173663"/>
            <a:ext cx="5057775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 ProActive Deployment capabilities:</a:t>
            </a:r>
            <a:br>
              <a:rPr lang="en-US"/>
            </a:br>
            <a:r>
              <a:rPr lang="en-US"/>
              <a:t> Desktops, Clusters, Clouds,…</a:t>
            </a:r>
          </a:p>
        </p:txBody>
      </p:sp>
      <p:pic>
        <p:nvPicPr>
          <p:cNvPr id="261148" name="Image 36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2863" y="4714875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49" name="Image 38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150" y="483076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0" name="Image 39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9038" y="525621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1" name="Image 40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0213" y="5557838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2" name="Image 41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0388" y="500380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3" name="Image 42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535781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4" name="Image 43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75" y="4768850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5" name="Image 44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38" y="506095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6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8" y="9286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7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13" y="9286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ounded Rectangle 6"/>
          <p:cNvSpPr/>
          <p:nvPr/>
        </p:nvSpPr>
        <p:spPr>
          <a:xfrm>
            <a:off x="642938" y="2286000"/>
            <a:ext cx="2643187" cy="642938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51" name="Rounded Rectangle 7"/>
          <p:cNvSpPr/>
          <p:nvPr/>
        </p:nvSpPr>
        <p:spPr>
          <a:xfrm>
            <a:off x="698500" y="3451225"/>
            <a:ext cx="2643188" cy="642938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Resource Manager</a:t>
            </a:r>
          </a:p>
        </p:txBody>
      </p:sp>
      <p:sp>
        <p:nvSpPr>
          <p:cNvPr id="52" name="Down Arrow 30"/>
          <p:cNvSpPr/>
          <p:nvPr/>
        </p:nvSpPr>
        <p:spPr>
          <a:xfrm rot="2246304">
            <a:off x="2570163" y="1681163"/>
            <a:ext cx="304800" cy="53975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Down Arrow 30"/>
          <p:cNvSpPr/>
          <p:nvPr/>
        </p:nvSpPr>
        <p:spPr>
          <a:xfrm rot="19353696" flipH="1">
            <a:off x="1165225" y="1674813"/>
            <a:ext cx="304800" cy="53975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Double flèche horizontale 54"/>
          <p:cNvSpPr/>
          <p:nvPr/>
        </p:nvSpPr>
        <p:spPr>
          <a:xfrm rot="16200000">
            <a:off x="1773238" y="3041650"/>
            <a:ext cx="488950" cy="28575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6" name="Double flèche horizontale 55"/>
          <p:cNvSpPr/>
          <p:nvPr/>
        </p:nvSpPr>
        <p:spPr>
          <a:xfrm rot="16200000">
            <a:off x="1764506" y="4209257"/>
            <a:ext cx="493713" cy="28575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7" name="Picture 3" descr="C:\Documents and Settings\cdelbe\Bureau\SlidesScheduler\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125" y="571500"/>
            <a:ext cx="7559675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69" name="Groupe 59"/>
          <p:cNvGrpSpPr>
            <a:grpSpLocks/>
          </p:cNvGrpSpPr>
          <p:nvPr/>
        </p:nvGrpSpPr>
        <p:grpSpPr bwMode="auto">
          <a:xfrm>
            <a:off x="1928813" y="1763713"/>
            <a:ext cx="5214937" cy="3286125"/>
            <a:chOff x="2143108" y="2500306"/>
            <a:chExt cx="5214974" cy="3286148"/>
          </a:xfrm>
        </p:grpSpPr>
        <p:sp>
          <p:nvSpPr>
            <p:cNvPr id="58" name="Rounded Rectangle 8"/>
            <p:cNvSpPr>
              <a:spLocks noChangeArrowheads="1"/>
            </p:cNvSpPr>
            <p:nvPr/>
          </p:nvSpPr>
          <p:spPr bwMode="auto">
            <a:xfrm>
              <a:off x="2143108" y="2500306"/>
              <a:ext cx="5214974" cy="328614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b="1" dirty="0"/>
            </a:p>
          </p:txBody>
        </p:sp>
        <p:sp>
          <p:nvSpPr>
            <p:cNvPr id="263199" name="ZoneTexte 58"/>
            <p:cNvSpPr txBox="1">
              <a:spLocks noChangeArrowheads="1"/>
            </p:cNvSpPr>
            <p:nvPr/>
          </p:nvSpPr>
          <p:spPr bwMode="auto">
            <a:xfrm>
              <a:off x="6676503" y="5317982"/>
              <a:ext cx="5565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Job</a:t>
              </a:r>
              <a:endParaRPr lang="fr-FR"/>
            </a:p>
          </p:txBody>
        </p:sp>
      </p:grpSp>
      <p:sp>
        <p:nvSpPr>
          <p:cNvPr id="263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Workflow Example : Picture Denoising </a:t>
            </a:r>
          </a:p>
        </p:txBody>
      </p:sp>
      <p:sp>
        <p:nvSpPr>
          <p:cNvPr id="263171" name="Oval 7"/>
          <p:cNvSpPr>
            <a:spLocks noChangeArrowheads="1"/>
          </p:cNvSpPr>
          <p:nvPr/>
        </p:nvSpPr>
        <p:spPr bwMode="auto">
          <a:xfrm>
            <a:off x="3937000" y="1858963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Split</a:t>
            </a:r>
          </a:p>
        </p:txBody>
      </p:sp>
      <p:sp>
        <p:nvSpPr>
          <p:cNvPr id="263172" name="Oval 8"/>
          <p:cNvSpPr>
            <a:spLocks noChangeArrowheads="1"/>
          </p:cNvSpPr>
          <p:nvPr/>
        </p:nvSpPr>
        <p:spPr bwMode="auto">
          <a:xfrm>
            <a:off x="2060575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3" name="Oval 12"/>
          <p:cNvSpPr>
            <a:spLocks noChangeArrowheads="1"/>
          </p:cNvSpPr>
          <p:nvPr/>
        </p:nvSpPr>
        <p:spPr bwMode="auto">
          <a:xfrm>
            <a:off x="6000750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4" name="Oval 13"/>
          <p:cNvSpPr>
            <a:spLocks noChangeArrowheads="1"/>
          </p:cNvSpPr>
          <p:nvPr/>
        </p:nvSpPr>
        <p:spPr bwMode="auto">
          <a:xfrm>
            <a:off x="4643438" y="3111500"/>
            <a:ext cx="1011237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5" name="Oval 14"/>
          <p:cNvSpPr>
            <a:spLocks noChangeArrowheads="1"/>
          </p:cNvSpPr>
          <p:nvPr/>
        </p:nvSpPr>
        <p:spPr bwMode="auto">
          <a:xfrm>
            <a:off x="3346450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6" name="Oval 15"/>
          <p:cNvSpPr>
            <a:spLocks noChangeArrowheads="1"/>
          </p:cNvSpPr>
          <p:nvPr/>
        </p:nvSpPr>
        <p:spPr bwMode="auto">
          <a:xfrm>
            <a:off x="4000500" y="4335463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Merge</a:t>
            </a:r>
          </a:p>
        </p:txBody>
      </p:sp>
      <p:cxnSp>
        <p:nvCxnSpPr>
          <p:cNvPr id="263177" name="AutoShape 16"/>
          <p:cNvCxnSpPr>
            <a:cxnSpLocks noChangeShapeType="1"/>
            <a:stCxn id="263171" idx="4"/>
            <a:endCxn id="263172" idx="0"/>
          </p:cNvCxnSpPr>
          <p:nvPr/>
        </p:nvCxnSpPr>
        <p:spPr bwMode="auto">
          <a:xfrm rot="5400000">
            <a:off x="3160713" y="1828800"/>
            <a:ext cx="687387" cy="1878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78" name="AutoShape 17"/>
          <p:cNvCxnSpPr>
            <a:cxnSpLocks noChangeShapeType="1"/>
            <a:stCxn id="263171" idx="4"/>
            <a:endCxn id="263175" idx="0"/>
          </p:cNvCxnSpPr>
          <p:nvPr/>
        </p:nvCxnSpPr>
        <p:spPr bwMode="auto">
          <a:xfrm rot="5400000">
            <a:off x="3803650" y="2471738"/>
            <a:ext cx="687387" cy="592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79" name="AutoShape 18"/>
          <p:cNvCxnSpPr>
            <a:cxnSpLocks noChangeShapeType="1"/>
            <a:stCxn id="263171" idx="4"/>
            <a:endCxn id="263174" idx="0"/>
          </p:cNvCxnSpPr>
          <p:nvPr/>
        </p:nvCxnSpPr>
        <p:spPr bwMode="auto">
          <a:xfrm rot="16200000" flipH="1">
            <a:off x="4452938" y="2414588"/>
            <a:ext cx="687387" cy="706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0" name="AutoShape 19"/>
          <p:cNvCxnSpPr>
            <a:cxnSpLocks noChangeShapeType="1"/>
            <a:stCxn id="263171" idx="4"/>
            <a:endCxn id="263173" idx="0"/>
          </p:cNvCxnSpPr>
          <p:nvPr/>
        </p:nvCxnSpPr>
        <p:spPr bwMode="auto">
          <a:xfrm rot="16200000" flipH="1">
            <a:off x="5131594" y="1735932"/>
            <a:ext cx="687387" cy="2063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1" name="AutoShape 24"/>
          <p:cNvCxnSpPr>
            <a:cxnSpLocks noChangeShapeType="1"/>
            <a:stCxn id="263172" idx="4"/>
            <a:endCxn id="263176" idx="0"/>
          </p:cNvCxnSpPr>
          <p:nvPr/>
        </p:nvCxnSpPr>
        <p:spPr bwMode="auto">
          <a:xfrm rot="16200000" flipH="1">
            <a:off x="3206750" y="3035300"/>
            <a:ext cx="658813" cy="1941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2" name="AutoShape 25"/>
          <p:cNvCxnSpPr>
            <a:cxnSpLocks noChangeShapeType="1"/>
            <a:stCxn id="263175" idx="4"/>
            <a:endCxn id="263176" idx="0"/>
          </p:cNvCxnSpPr>
          <p:nvPr/>
        </p:nvCxnSpPr>
        <p:spPr bwMode="auto">
          <a:xfrm rot="16200000" flipH="1">
            <a:off x="3849687" y="3678238"/>
            <a:ext cx="658813" cy="655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3" name="AutoShape 26"/>
          <p:cNvCxnSpPr>
            <a:cxnSpLocks noChangeShapeType="1"/>
            <a:stCxn id="263174" idx="4"/>
            <a:endCxn id="263176" idx="0"/>
          </p:cNvCxnSpPr>
          <p:nvPr/>
        </p:nvCxnSpPr>
        <p:spPr bwMode="auto">
          <a:xfrm rot="5400000">
            <a:off x="4498975" y="3684588"/>
            <a:ext cx="658813" cy="642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4" name="AutoShape 27"/>
          <p:cNvCxnSpPr>
            <a:cxnSpLocks noChangeShapeType="1"/>
            <a:stCxn id="263173" idx="4"/>
            <a:endCxn id="263176" idx="0"/>
          </p:cNvCxnSpPr>
          <p:nvPr/>
        </p:nvCxnSpPr>
        <p:spPr bwMode="auto">
          <a:xfrm rot="5400000">
            <a:off x="5177631" y="3005932"/>
            <a:ext cx="658813" cy="2000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3798888" y="4264025"/>
            <a:ext cx="1428750" cy="714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 baseline="-25000" dirty="0"/>
          </a:p>
        </p:txBody>
      </p:sp>
      <p:grpSp>
        <p:nvGrpSpPr>
          <p:cNvPr id="4" name="Groupe 46"/>
          <p:cNvGrpSpPr>
            <a:grpSpLocks/>
          </p:cNvGrpSpPr>
          <p:nvPr/>
        </p:nvGrpSpPr>
        <p:grpSpPr bwMode="auto">
          <a:xfrm>
            <a:off x="3714750" y="887413"/>
            <a:ext cx="1428750" cy="714375"/>
            <a:chOff x="5286380" y="2500306"/>
            <a:chExt cx="1428760" cy="714380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</p:grpSp>
      <p:pic>
        <p:nvPicPr>
          <p:cNvPr id="48" name="Image 47" descr="Image1.png"/>
          <p:cNvPicPr>
            <a:picLocks noChangeAspect="1"/>
          </p:cNvPicPr>
          <p:nvPr/>
        </p:nvPicPr>
        <p:blipFill>
          <a:blip r:embed="rId5" cstate="print"/>
          <a:srcRect r="72206"/>
          <a:stretch>
            <a:fillRect/>
          </a:stretch>
        </p:blipFill>
        <p:spPr bwMode="auto">
          <a:xfrm>
            <a:off x="3676650" y="1598613"/>
            <a:ext cx="428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Image 48" descr="Image1.png"/>
          <p:cNvPicPr>
            <a:picLocks noChangeAspect="1"/>
          </p:cNvPicPr>
          <p:nvPr/>
        </p:nvPicPr>
        <p:blipFill>
          <a:blip r:embed="rId5" cstate="print"/>
          <a:srcRect l="27794" r="49043"/>
          <a:stretch>
            <a:fillRect/>
          </a:stretch>
        </p:blipFill>
        <p:spPr bwMode="auto">
          <a:xfrm>
            <a:off x="4092575" y="1598613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Image 49" descr="Image1.png"/>
          <p:cNvPicPr>
            <a:picLocks noChangeAspect="1"/>
          </p:cNvPicPr>
          <p:nvPr/>
        </p:nvPicPr>
        <p:blipFill>
          <a:blip r:embed="rId5" cstate="print"/>
          <a:srcRect l="50957" r="25882"/>
          <a:stretch>
            <a:fillRect/>
          </a:stretch>
        </p:blipFill>
        <p:spPr bwMode="auto">
          <a:xfrm>
            <a:off x="4441825" y="1598613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Image 50" descr="Image1.png"/>
          <p:cNvPicPr>
            <a:picLocks noChangeAspect="1"/>
          </p:cNvPicPr>
          <p:nvPr/>
        </p:nvPicPr>
        <p:blipFill>
          <a:blip r:embed="rId5" cstate="print"/>
          <a:srcRect l="74117"/>
          <a:stretch>
            <a:fillRect/>
          </a:stretch>
        </p:blipFill>
        <p:spPr bwMode="auto">
          <a:xfrm>
            <a:off x="4799013" y="1598613"/>
            <a:ext cx="40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Image 37" descr="Image2.png"/>
          <p:cNvPicPr>
            <a:picLocks noChangeAspect="1"/>
          </p:cNvPicPr>
          <p:nvPr/>
        </p:nvPicPr>
        <p:blipFill>
          <a:blip r:embed="rId6" cstate="print"/>
          <a:srcRect l="74117"/>
          <a:stretch>
            <a:fillRect/>
          </a:stretch>
        </p:blipFill>
        <p:spPr bwMode="auto">
          <a:xfrm>
            <a:off x="6292850" y="3024188"/>
            <a:ext cx="40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Image 38" descr="Image2.png"/>
          <p:cNvPicPr>
            <a:picLocks noChangeAspect="1"/>
          </p:cNvPicPr>
          <p:nvPr/>
        </p:nvPicPr>
        <p:blipFill>
          <a:blip r:embed="rId6" cstate="print"/>
          <a:srcRect l="50957" r="25882"/>
          <a:stretch>
            <a:fillRect/>
          </a:stretch>
        </p:blipFill>
        <p:spPr bwMode="auto">
          <a:xfrm>
            <a:off x="4975225" y="3024188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Image 39" descr="Image2.png"/>
          <p:cNvPicPr>
            <a:picLocks noChangeAspect="1"/>
          </p:cNvPicPr>
          <p:nvPr/>
        </p:nvPicPr>
        <p:blipFill>
          <a:blip r:embed="rId6" cstate="print"/>
          <a:srcRect l="27794" r="49043"/>
          <a:stretch>
            <a:fillRect/>
          </a:stretch>
        </p:blipFill>
        <p:spPr bwMode="auto">
          <a:xfrm>
            <a:off x="3689350" y="3024188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Image 40" descr="Image2.png"/>
          <p:cNvPicPr>
            <a:picLocks noChangeAspect="1"/>
          </p:cNvPicPr>
          <p:nvPr/>
        </p:nvPicPr>
        <p:blipFill>
          <a:blip r:embed="rId6" cstate="print"/>
          <a:srcRect r="72206"/>
          <a:stretch>
            <a:fillRect/>
          </a:stretch>
        </p:blipFill>
        <p:spPr bwMode="auto">
          <a:xfrm>
            <a:off x="2324100" y="3005138"/>
            <a:ext cx="428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195" name="Text Box 28"/>
          <p:cNvSpPr txBox="1">
            <a:spLocks noChangeArrowheads="1"/>
          </p:cNvSpPr>
          <p:nvPr/>
        </p:nvSpPr>
        <p:spPr bwMode="auto">
          <a:xfrm>
            <a:off x="500063" y="5172075"/>
            <a:ext cx="8189912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with </a:t>
            </a:r>
            <a:r>
              <a:rPr lang="en-US">
                <a:solidFill>
                  <a:srgbClr val="1C2F6B"/>
                </a:solidFill>
              </a:rPr>
              <a:t>selection</a:t>
            </a:r>
            <a:r>
              <a:rPr lang="en-US"/>
              <a:t> on native executable availability (ImageMagik, GREYstoration)</a:t>
            </a:r>
          </a:p>
          <a:p>
            <a:pPr lvl="1">
              <a:buFontTx/>
              <a:buChar char="•"/>
            </a:pPr>
            <a:r>
              <a:rPr lang="en-US"/>
              <a:t> Multi-platform selection and command generation</a:t>
            </a:r>
          </a:p>
          <a:p>
            <a:pPr>
              <a:buFontTx/>
              <a:buChar char="•"/>
            </a:pPr>
            <a:r>
              <a:rPr lang="en-US"/>
              <a:t>with </a:t>
            </a:r>
            <a:r>
              <a:rPr lang="en-US">
                <a:solidFill>
                  <a:srgbClr val="1C2F6B"/>
                </a:solidFill>
              </a:rPr>
              <a:t>file transfer </a:t>
            </a:r>
            <a:r>
              <a:rPr lang="en-US"/>
              <a:t>in pre/post scripts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3654E-7 L 5E-6 0.12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3774E-7 L -0.15382 0.203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10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7012E-6 L -0.0552 0.1887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3.23774E-7 L 0.06892 0.188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23774E-7 L 0.16597 0.1933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06938E-6 L 0.15747 0.17855 " pathEditMode="relative" ptsTypes="AA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54487E-6 L -0.05521 0.1679 " pathEditMode="relative" ptsTypes="AA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54487E-6 L 0.0474 0.1679 " pathEditMode="relative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24699E-6 L -0.15746 0.1679 " pathEditMode="relative" ptsTypes="AA">
                                      <p:cBhvr>
                                        <p:cTn id="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25AC2A-C2DA-44AF-8E62-F1F8B68F1721}" type="slidenum">
              <a:rPr lang="fr-BE"/>
              <a:pPr>
                <a:defRPr/>
              </a:pPr>
              <a:t>39</a:t>
            </a:fld>
            <a:endParaRPr lang="fr-BE"/>
          </a:p>
        </p:txBody>
      </p:sp>
      <p:sp>
        <p:nvSpPr>
          <p:cNvPr id="26521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09550"/>
            <a:ext cx="9144000" cy="781050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sz="4800" smtClean="0"/>
              <a:t/>
            </a:r>
            <a:br>
              <a:rPr lang="en-US" sz="4800" smtClean="0"/>
            </a:br>
            <a:r>
              <a:rPr lang="en-US" sz="4800" smtClean="0"/>
              <a:t>ProActive Resourcing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/>
            </a:r>
            <a:br>
              <a:rPr lang="en-US" sz="3200" smtClean="0"/>
            </a:br>
            <a:endParaRPr lang="en-US" sz="1800" i="1" smtClean="0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F515E59-D78B-46FA-B3AD-9EBCA07D87F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fr-FR" sz="1200" dirty="0">
              <a:latin typeface="+mn-lt"/>
            </a:endParaRPr>
          </a:p>
        </p:txBody>
      </p:sp>
      <p:pic>
        <p:nvPicPr>
          <p:cNvPr id="265220" name="Image 6" descr="box_resourcing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00" y="1431925"/>
            <a:ext cx="31369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5267" name="Picture 3"/>
          <p:cNvPicPr>
            <a:picLocks noChangeAspect="1" noChangeArrowheads="1"/>
          </p:cNvPicPr>
          <p:nvPr/>
        </p:nvPicPr>
        <p:blipFill>
          <a:blip r:embed="rId4" cstate="print"/>
          <a:srcRect l="51807" t="34889" r="11528" b="18668"/>
          <a:stretch>
            <a:fillRect/>
          </a:stretch>
        </p:blipFill>
        <p:spPr bwMode="auto">
          <a:xfrm>
            <a:off x="3905250" y="1733550"/>
            <a:ext cx="50292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RESOURCING User Interface</a:t>
            </a:r>
            <a:endParaRPr lang="fr-FR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86C6696-168D-413D-8A6E-97A8CE9CA2FA}" type="slidenum">
              <a:rPr lang="fr-BE" smtClean="0"/>
              <a:pPr>
                <a:defRPr/>
              </a:pPr>
              <a:t>40</a:t>
            </a:fld>
            <a:endParaRPr lang="fr-BE" dirty="0"/>
          </a:p>
        </p:txBody>
      </p:sp>
      <p:pic>
        <p:nvPicPr>
          <p:cNvPr id="267267" name="Picture 2"/>
          <p:cNvPicPr>
            <a:picLocks noChangeAspect="1" noChangeArrowheads="1"/>
          </p:cNvPicPr>
          <p:nvPr/>
        </p:nvPicPr>
        <p:blipFill>
          <a:blip r:embed="rId2" cstate="print"/>
          <a:srcRect l="18152" t="12840" r="6599" b="10558"/>
          <a:stretch>
            <a:fillRect/>
          </a:stretch>
        </p:blipFill>
        <p:spPr bwMode="auto">
          <a:xfrm>
            <a:off x="0" y="889000"/>
            <a:ext cx="9321800" cy="593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2156F7-5261-4B1E-AC7C-A03408D3ABF6}" type="slidenum">
              <a:rPr lang="fr-BE"/>
              <a:pPr>
                <a:defRPr/>
              </a:pPr>
              <a:t>41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9E116E9-495A-4894-AE2F-640CC513D12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41</a:t>
            </a:fld>
            <a:endParaRPr lang="fr-FR" sz="1200" dirty="0">
              <a:latin typeface="+mn-lt"/>
            </a:endParaRPr>
          </a:p>
        </p:txBody>
      </p:sp>
      <p:sp>
        <p:nvSpPr>
          <p:cNvPr id="268291" name="Rectangle 2"/>
          <p:cNvSpPr>
            <a:spLocks noGrp="1"/>
          </p:cNvSpPr>
          <p:nvPr>
            <p:ph type="ctrTitle" idx="4294967295"/>
          </p:nvPr>
        </p:nvSpPr>
        <p:spPr>
          <a:xfrm>
            <a:off x="330200" y="28067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bg1"/>
                </a:solidFill>
              </a:rPr>
              <a:t>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Clusters to Grids to Clouds:  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 e.g. on Amazon EC2</a:t>
            </a:r>
            <a:r>
              <a:rPr lang="en-US" smtClean="0">
                <a:solidFill>
                  <a:schemeClr val="bg1"/>
                </a:solidFill>
              </a:rPr>
              <a:t/>
            </a:r>
            <a:br>
              <a:rPr lang="en-US" smtClean="0">
                <a:solidFill>
                  <a:schemeClr val="bg1"/>
                </a:solidFill>
              </a:rPr>
            </a:br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Private, Public &amp; Hybrid Clouds</a:t>
            </a:r>
            <a:endParaRPr lang="fr-FR" dirty="0"/>
          </a:p>
        </p:txBody>
      </p:sp>
      <p:pic>
        <p:nvPicPr>
          <p:cNvPr id="27033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1071563"/>
            <a:ext cx="787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0339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10715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3429000" y="1214438"/>
            <a:ext cx="2011363" cy="533400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</a:p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40113" y="1773238"/>
            <a:ext cx="2011362" cy="533400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ProActive</a:t>
            </a:r>
          </a:p>
          <a:p>
            <a:pPr algn="ctr"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Resource Manager</a:t>
            </a:r>
          </a:p>
        </p:txBody>
      </p:sp>
      <p:grpSp>
        <p:nvGrpSpPr>
          <p:cNvPr id="3" name="Groupe 68"/>
          <p:cNvGrpSpPr>
            <a:grpSpLocks/>
          </p:cNvGrpSpPr>
          <p:nvPr/>
        </p:nvGrpSpPr>
        <p:grpSpPr bwMode="auto">
          <a:xfrm>
            <a:off x="285750" y="2306638"/>
            <a:ext cx="4160838" cy="3543300"/>
            <a:chOff x="285720" y="2307262"/>
            <a:chExt cx="4160130" cy="3542239"/>
          </a:xfrm>
        </p:grpSpPr>
        <p:grpSp>
          <p:nvGrpSpPr>
            <p:cNvPr id="270368" name="Groupe 43"/>
            <p:cNvGrpSpPr>
              <a:grpSpLocks/>
            </p:cNvGrpSpPr>
            <p:nvPr/>
          </p:nvGrpSpPr>
          <p:grpSpPr bwMode="auto">
            <a:xfrm>
              <a:off x="285720" y="4429132"/>
              <a:ext cx="2092111" cy="1420369"/>
              <a:chOff x="285720" y="4621129"/>
              <a:chExt cx="2092111" cy="1420369"/>
            </a:xfrm>
          </p:grpSpPr>
          <p:grpSp>
            <p:nvGrpSpPr>
              <p:cNvPr id="270372" name="Group 11"/>
              <p:cNvGrpSpPr>
                <a:grpSpLocks/>
              </p:cNvGrpSpPr>
              <p:nvPr/>
            </p:nvGrpSpPr>
            <p:grpSpPr bwMode="auto">
              <a:xfrm>
                <a:off x="785786" y="4621129"/>
                <a:ext cx="1066800" cy="1085273"/>
                <a:chOff x="3962400" y="2648527"/>
                <a:chExt cx="1066800" cy="1085273"/>
              </a:xfrm>
            </p:grpSpPr>
            <p:pic>
              <p:nvPicPr>
                <p:cNvPr id="270374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267200" y="26485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5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114800" y="27247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6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962400" y="28009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0373" name="TextBox 15"/>
              <p:cNvSpPr txBox="1">
                <a:spLocks noChangeArrowheads="1"/>
              </p:cNvSpPr>
              <p:nvPr/>
            </p:nvSpPr>
            <p:spPr bwMode="auto">
              <a:xfrm>
                <a:off x="285720" y="5672166"/>
                <a:ext cx="209211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Dedicated resources</a:t>
                </a:r>
              </a:p>
            </p:txBody>
          </p:sp>
        </p:grpSp>
        <p:sp>
          <p:nvSpPr>
            <p:cNvPr id="41" name="Rounded Rectangle 7"/>
            <p:cNvSpPr/>
            <p:nvPr/>
          </p:nvSpPr>
          <p:spPr>
            <a:xfrm>
              <a:off x="571421" y="3643537"/>
              <a:ext cx="1642783" cy="53324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LSF</a:t>
              </a:r>
            </a:p>
          </p:txBody>
        </p:sp>
        <p:sp>
          <p:nvSpPr>
            <p:cNvPr id="42" name="Rounded Rectangle 7"/>
            <p:cNvSpPr/>
            <p:nvPr/>
          </p:nvSpPr>
          <p:spPr>
            <a:xfrm>
              <a:off x="571421" y="3319784"/>
              <a:ext cx="1642783" cy="31899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Static Policy</a:t>
              </a:r>
            </a:p>
          </p:txBody>
        </p:sp>
        <p:cxnSp>
          <p:nvCxnSpPr>
            <p:cNvPr id="50" name="Connecteur droit 49"/>
            <p:cNvCxnSpPr>
              <a:stCxn id="8" idx="2"/>
              <a:endCxn id="42" idx="0"/>
            </p:cNvCxnSpPr>
            <p:nvPr/>
          </p:nvCxnSpPr>
          <p:spPr>
            <a:xfrm rot="5400000">
              <a:off x="2413467" y="1287401"/>
              <a:ext cx="1012522" cy="3052244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70"/>
          <p:cNvGrpSpPr>
            <a:grpSpLocks/>
          </p:cNvGrpSpPr>
          <p:nvPr/>
        </p:nvGrpSpPr>
        <p:grpSpPr bwMode="auto">
          <a:xfrm>
            <a:off x="4446588" y="2306638"/>
            <a:ext cx="4125912" cy="3883025"/>
            <a:chOff x="4445849" y="2307262"/>
            <a:chExt cx="4126679" cy="3881850"/>
          </a:xfrm>
        </p:grpSpPr>
        <p:grpSp>
          <p:nvGrpSpPr>
            <p:cNvPr id="270353" name="Groupe 36"/>
            <p:cNvGrpSpPr>
              <a:grpSpLocks/>
            </p:cNvGrpSpPr>
            <p:nvPr/>
          </p:nvGrpSpPr>
          <p:grpSpPr bwMode="auto">
            <a:xfrm>
              <a:off x="5572132" y="4500570"/>
              <a:ext cx="3000396" cy="1688542"/>
              <a:chOff x="5638800" y="4114800"/>
              <a:chExt cx="3250497" cy="2045732"/>
            </a:xfrm>
          </p:grpSpPr>
          <p:sp>
            <p:nvSpPr>
              <p:cNvPr id="4" name="Cloud 3"/>
              <p:cNvSpPr/>
              <p:nvPr/>
            </p:nvSpPr>
            <p:spPr>
              <a:xfrm>
                <a:off x="5638800" y="4114800"/>
                <a:ext cx="3048000" cy="1828800"/>
              </a:xfrm>
              <a:prstGeom prst="cloud">
                <a:avLst/>
              </a:prstGeom>
              <a:effectLst>
                <a:outerShdw blurRad="40000" dir="5400000" rotWithShape="0">
                  <a:srgbClr val="1C2F6B">
                    <a:alpha val="38000"/>
                  </a:srgbClr>
                </a:outerShdw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contourW="12700">
                <a:bevelT/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270360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096000" y="4648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1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77000" y="5105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2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05600" y="44196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3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86600" y="52578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4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48600" y="4343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5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15200" y="45720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6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0" y="5029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67" name="TextBox 29"/>
              <p:cNvSpPr txBox="1">
                <a:spLocks noChangeArrowheads="1"/>
              </p:cNvSpPr>
              <p:nvPr/>
            </p:nvSpPr>
            <p:spPr bwMode="auto">
              <a:xfrm>
                <a:off x="7543800" y="5791200"/>
                <a:ext cx="134549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Amazon EC2</a:t>
                </a:r>
              </a:p>
            </p:txBody>
          </p:sp>
        </p:grpSp>
        <p:sp>
          <p:nvSpPr>
            <p:cNvPr id="47" name="Rounded Rectangle 7"/>
            <p:cNvSpPr/>
            <p:nvPr/>
          </p:nvSpPr>
          <p:spPr>
            <a:xfrm>
              <a:off x="6143201" y="3824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EC2</a:t>
              </a:r>
            </a:p>
          </p:txBody>
        </p:sp>
        <p:sp>
          <p:nvSpPr>
            <p:cNvPr id="48" name="Rounded Rectangle 7"/>
            <p:cNvSpPr/>
            <p:nvPr/>
          </p:nvSpPr>
          <p:spPr>
            <a:xfrm>
              <a:off x="6143201" y="3286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Dynamic Workload Policy</a:t>
              </a:r>
            </a:p>
          </p:txBody>
        </p:sp>
        <p:cxnSp>
          <p:nvCxnSpPr>
            <p:cNvPr id="52" name="Connecteur droit 49"/>
            <p:cNvCxnSpPr>
              <a:stCxn id="8" idx="2"/>
              <a:endCxn id="48" idx="0"/>
            </p:cNvCxnSpPr>
            <p:nvPr/>
          </p:nvCxnSpPr>
          <p:spPr>
            <a:xfrm rot="16200000" flipH="1">
              <a:off x="5233635" y="1519476"/>
              <a:ext cx="979191" cy="2554762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e 69"/>
          <p:cNvGrpSpPr>
            <a:grpSpLocks/>
          </p:cNvGrpSpPr>
          <p:nvPr/>
        </p:nvGrpSpPr>
        <p:grpSpPr bwMode="auto">
          <a:xfrm>
            <a:off x="3286125" y="2306638"/>
            <a:ext cx="1643063" cy="3841750"/>
            <a:chOff x="3286116" y="2307262"/>
            <a:chExt cx="1643074" cy="3841819"/>
          </a:xfrm>
        </p:grpSpPr>
        <p:grpSp>
          <p:nvGrpSpPr>
            <p:cNvPr id="270345" name="Groupe 42"/>
            <p:cNvGrpSpPr>
              <a:grpSpLocks/>
            </p:cNvGrpSpPr>
            <p:nvPr/>
          </p:nvGrpSpPr>
          <p:grpSpPr bwMode="auto">
            <a:xfrm>
              <a:off x="3479994" y="4429132"/>
              <a:ext cx="1234882" cy="1719949"/>
              <a:chOff x="3667116" y="4650151"/>
              <a:chExt cx="1234882" cy="1719949"/>
            </a:xfrm>
          </p:grpSpPr>
          <p:pic>
            <p:nvPicPr>
              <p:cNvPr id="270349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71916" y="46501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0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9516" y="48787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1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7116" y="51073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52" name="TextBox 28"/>
              <p:cNvSpPr txBox="1">
                <a:spLocks noChangeArrowheads="1"/>
              </p:cNvSpPr>
              <p:nvPr/>
            </p:nvSpPr>
            <p:spPr bwMode="auto">
              <a:xfrm>
                <a:off x="3786182" y="6000768"/>
                <a:ext cx="10425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Desktops</a:t>
                </a:r>
              </a:p>
            </p:txBody>
          </p:sp>
        </p:grpSp>
        <p:sp>
          <p:nvSpPr>
            <p:cNvPr id="45" name="Rounded Rectangle 7"/>
            <p:cNvSpPr/>
            <p:nvPr/>
          </p:nvSpPr>
          <p:spPr>
            <a:xfrm>
              <a:off x="3286116" y="3786839"/>
              <a:ext cx="1643074" cy="53341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Desktops</a:t>
              </a:r>
            </a:p>
          </p:txBody>
        </p:sp>
        <p:sp>
          <p:nvSpPr>
            <p:cNvPr id="46" name="Rounded Rectangle 7"/>
            <p:cNvSpPr/>
            <p:nvPr/>
          </p:nvSpPr>
          <p:spPr>
            <a:xfrm>
              <a:off x="3286116" y="3286767"/>
              <a:ext cx="1643074" cy="49530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Timing Policy 12/24</a:t>
              </a:r>
            </a:p>
          </p:txBody>
        </p:sp>
        <p:cxnSp>
          <p:nvCxnSpPr>
            <p:cNvPr id="53" name="Connecteur droit 49"/>
            <p:cNvCxnSpPr>
              <a:stCxn id="8" idx="2"/>
              <a:endCxn id="46" idx="0"/>
            </p:cNvCxnSpPr>
            <p:nvPr/>
          </p:nvCxnSpPr>
          <p:spPr>
            <a:xfrm rot="5400000">
              <a:off x="3787764" y="2627945"/>
              <a:ext cx="979505" cy="338140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6477000" y="2394862"/>
            <a:ext cx="2514600" cy="40011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“ </a:t>
            </a:r>
            <a:r>
              <a:rPr lang="en-US" sz="2000" b="1" i="1" u="sng" dirty="0" smtClean="0"/>
              <a:t>Cloud Bursting!</a:t>
            </a:r>
            <a:r>
              <a:rPr lang="en-US" sz="2000" b="1" i="1" dirty="0" smtClean="0"/>
              <a:t> ” </a:t>
            </a:r>
            <a:endParaRPr lang="fr-FR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  <p:sp>
        <p:nvSpPr>
          <p:cNvPr id="330754" name="Rectangle 2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/>
          <a:lstStyle/>
          <a:p>
            <a:pPr marL="569913" eaLnBrk="1" hangingPunct="1">
              <a:spcBef>
                <a:spcPct val="0"/>
              </a:spcBef>
            </a:pPr>
            <a:endParaRPr lang="en-US" dirty="0" smtClean="0"/>
          </a:p>
          <a:p>
            <a:pPr marL="569913" eaLnBrk="1" hangingPunct="1">
              <a:spcBef>
                <a:spcPct val="0"/>
              </a:spcBef>
            </a:pPr>
            <a:endParaRPr lang="en-US" dirty="0" smtClean="0"/>
          </a:p>
          <a:p>
            <a:pPr marL="569913" eaLnBrk="1" hangingPunct="1">
              <a:spcBef>
                <a:spcPct val="0"/>
              </a:spcBef>
            </a:pPr>
            <a:r>
              <a:rPr lang="en-US" dirty="0" smtClean="0"/>
              <a:t>Amazon EC2 Execution</a:t>
            </a:r>
          </a:p>
          <a:p>
            <a:pPr marL="569913" eaLnBrk="1" hangingPunct="1">
              <a:spcBef>
                <a:spcPts val="3513"/>
              </a:spcBef>
            </a:pPr>
            <a:r>
              <a:rPr lang="en-US" i="1" dirty="0" smtClean="0"/>
              <a:t>Cloud Seeding</a:t>
            </a:r>
            <a:r>
              <a:rPr lang="en-US" dirty="0" smtClean="0"/>
              <a:t> strategy to mix heterogeneous</a:t>
            </a:r>
            <a:br>
              <a:rPr lang="en-US" dirty="0" smtClean="0"/>
            </a:br>
            <a:r>
              <a:rPr lang="en-US" dirty="0" smtClean="0"/>
              <a:t>computing resources :</a:t>
            </a:r>
          </a:p>
          <a:p>
            <a:pPr marL="882650" lvl="1" eaLnBrk="1" hangingPunct="1">
              <a:spcBef>
                <a:spcPts val="1400"/>
              </a:spcBef>
            </a:pPr>
            <a:r>
              <a:rPr lang="en-US" dirty="0" smtClean="0"/>
              <a:t>External </a:t>
            </a:r>
            <a:r>
              <a:rPr lang="en-US" u="sng" dirty="0" smtClean="0"/>
              <a:t>GPU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09457" y="4702633"/>
            <a:ext cx="2514600" cy="40011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“ </a:t>
            </a:r>
            <a:r>
              <a:rPr lang="en-US" sz="2000" b="1" i="1" u="sng" dirty="0" smtClean="0"/>
              <a:t>Cloud Seeding</a:t>
            </a:r>
            <a:r>
              <a:rPr lang="en-US" sz="2000" b="1" i="1" dirty="0" smtClean="0"/>
              <a:t> ” </a:t>
            </a:r>
            <a:endParaRPr lang="fr-FR" sz="20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690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1777" name="Oval 1"/>
          <p:cNvSpPr>
            <a:spLocks/>
          </p:cNvSpPr>
          <p:nvPr/>
        </p:nvSpPr>
        <p:spPr bwMode="auto">
          <a:xfrm>
            <a:off x="2044700" y="1241425"/>
            <a:ext cx="4840288" cy="2751138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31778" name="Rectangle 2"/>
          <p:cNvSpPr>
            <a:spLocks/>
          </p:cNvSpPr>
          <p:nvPr/>
        </p:nvSpPr>
        <p:spPr bwMode="auto">
          <a:xfrm>
            <a:off x="3422650" y="3992563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17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0693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1780" name="Rectangle 4"/>
          <p:cNvSpPr>
            <a:spLocks/>
          </p:cNvSpPr>
          <p:nvPr/>
        </p:nvSpPr>
        <p:spPr bwMode="auto">
          <a:xfrm>
            <a:off x="6551613" y="5591175"/>
            <a:ext cx="119380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17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0693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0693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0693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8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9540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8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29540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8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29540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8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29540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1788" name="Rectangle 12"/>
          <p:cNvSpPr>
            <a:spLocks/>
          </p:cNvSpPr>
          <p:nvPr/>
        </p:nvSpPr>
        <p:spPr bwMode="auto">
          <a:xfrm>
            <a:off x="4652282" y="2174195"/>
            <a:ext cx="1117600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1789" name="Rectangle 13"/>
          <p:cNvSpPr>
            <a:spLocks/>
          </p:cNvSpPr>
          <p:nvPr/>
        </p:nvSpPr>
        <p:spPr bwMode="auto">
          <a:xfrm>
            <a:off x="4340225" y="3149600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 err="1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</a:t>
            </a:r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 Scheduler</a:t>
            </a:r>
            <a:b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1790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66963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91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479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1792" name="Rectangle 16"/>
          <p:cNvSpPr>
            <a:spLocks/>
          </p:cNvSpPr>
          <p:nvPr/>
        </p:nvSpPr>
        <p:spPr bwMode="auto">
          <a:xfrm>
            <a:off x="2465388" y="3244850"/>
            <a:ext cx="1357312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pic>
        <p:nvPicPr>
          <p:cNvPr id="331793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24213"/>
            <a:ext cx="830262" cy="830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1794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8825" y="4635500"/>
            <a:ext cx="482600" cy="481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1795" name="Rectangle 19"/>
          <p:cNvSpPr>
            <a:spLocks/>
          </p:cNvSpPr>
          <p:nvPr/>
        </p:nvSpPr>
        <p:spPr bwMode="auto">
          <a:xfrm>
            <a:off x="601663" y="4135438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1796" name="Rectangle 20"/>
          <p:cNvSpPr>
            <a:spLocks/>
          </p:cNvSpPr>
          <p:nvPr/>
        </p:nvSpPr>
        <p:spPr bwMode="auto">
          <a:xfrm>
            <a:off x="314325" y="5048250"/>
            <a:ext cx="1601788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Noised video file</a:t>
            </a:r>
          </a:p>
        </p:txBody>
      </p:sp>
      <p:sp>
        <p:nvSpPr>
          <p:cNvPr id="3317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2801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2802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28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2804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28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0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0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0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1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1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2812" name="Rectangle 12"/>
          <p:cNvSpPr>
            <a:spLocks/>
          </p:cNvSpPr>
          <p:nvPr/>
        </p:nvSpPr>
        <p:spPr bwMode="auto">
          <a:xfrm>
            <a:off x="4652282" y="2134053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2813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281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15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2816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pic>
        <p:nvPicPr>
          <p:cNvPr id="332817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2818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3200" y="2684463"/>
            <a:ext cx="482600" cy="48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2819" name="Freeform 19"/>
          <p:cNvSpPr>
            <a:spLocks/>
          </p:cNvSpPr>
          <p:nvPr/>
        </p:nvSpPr>
        <p:spPr bwMode="auto">
          <a:xfrm>
            <a:off x="1295400" y="2979738"/>
            <a:ext cx="1428750" cy="722312"/>
          </a:xfrm>
          <a:custGeom>
            <a:avLst/>
            <a:gdLst>
              <a:gd name="T0" fmla="*/ 0 w 21600"/>
              <a:gd name="T1" fmla="*/ 21600 h 21600"/>
              <a:gd name="T2" fmla="*/ 21600 w 21600"/>
              <a:gd name="T3" fmla="*/ 0 h 21600"/>
              <a:gd name="T4" fmla="*/ 0 60000 65536"/>
              <a:gd name="T5" fmla="*/ 0 60000 65536"/>
              <a:gd name="T6" fmla="*/ 0 w 21600"/>
              <a:gd name="T7" fmla="*/ 0 h 21600"/>
              <a:gd name="T8" fmla="*/ 21600 w 21600"/>
              <a:gd name="T9" fmla="*/ 21600 h 216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600" h="21600">
                <a:moveTo>
                  <a:pt x="0" y="21600"/>
                </a:moveTo>
                <a:cubicBezTo>
                  <a:pt x="6345" y="0"/>
                  <a:pt x="21600" y="0"/>
                  <a:pt x="2160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2820" name="Rectangle 20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2821" name="Rectangle 21"/>
          <p:cNvSpPr>
            <a:spLocks/>
          </p:cNvSpPr>
          <p:nvPr/>
        </p:nvSpPr>
        <p:spPr bwMode="auto">
          <a:xfrm>
            <a:off x="714375" y="5091113"/>
            <a:ext cx="43672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User submit its noised video to the web interface</a:t>
            </a:r>
          </a:p>
        </p:txBody>
      </p:sp>
      <p:sp>
        <p:nvSpPr>
          <p:cNvPr id="33282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3825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3826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38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3828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38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3836" name="Rectangle 12"/>
          <p:cNvSpPr>
            <a:spLocks/>
          </p:cNvSpPr>
          <p:nvPr/>
        </p:nvSpPr>
        <p:spPr bwMode="auto">
          <a:xfrm>
            <a:off x="4641397" y="2144940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3837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383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39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3840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33841" name="Freeform 17"/>
          <p:cNvSpPr>
            <a:spLocks/>
          </p:cNvSpPr>
          <p:nvPr/>
        </p:nvSpPr>
        <p:spPr bwMode="auto">
          <a:xfrm>
            <a:off x="3429000" y="2881313"/>
            <a:ext cx="1500188" cy="176212"/>
          </a:xfrm>
          <a:custGeom>
            <a:avLst/>
            <a:gdLst>
              <a:gd name="T0" fmla="*/ 0 w 21600"/>
              <a:gd name="T1" fmla="*/ 0 h 10164"/>
              <a:gd name="T2" fmla="*/ 21600 w 21600"/>
              <a:gd name="T3" fmla="*/ 2057 h 10164"/>
              <a:gd name="T4" fmla="*/ 0 60000 65536"/>
              <a:gd name="T5" fmla="*/ 0 60000 65536"/>
              <a:gd name="T6" fmla="*/ 0 w 21600"/>
              <a:gd name="T7" fmla="*/ 0 h 10164"/>
              <a:gd name="T8" fmla="*/ 21600 w 21600"/>
              <a:gd name="T9" fmla="*/ 10164 h 10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600" h="10164">
                <a:moveTo>
                  <a:pt x="0" y="0"/>
                </a:moveTo>
                <a:cubicBezTo>
                  <a:pt x="13243" y="21600"/>
                  <a:pt x="21600" y="2057"/>
                  <a:pt x="21600" y="2057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33842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3843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02075" y="2506663"/>
            <a:ext cx="482600" cy="481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3844" name="Rectangle 20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3845" name="Rectangle 21"/>
          <p:cNvSpPr>
            <a:spLocks/>
          </p:cNvSpPr>
          <p:nvPr/>
        </p:nvSpPr>
        <p:spPr bwMode="auto">
          <a:xfrm>
            <a:off x="714375" y="5091113"/>
            <a:ext cx="45450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Web Server submit a denoising job the ProActive Scheduler</a:t>
            </a:r>
          </a:p>
        </p:txBody>
      </p:sp>
      <p:sp>
        <p:nvSpPr>
          <p:cNvPr id="33384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4849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4850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4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4852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48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5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5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5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5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4860" name="Rectangle 12"/>
          <p:cNvSpPr>
            <a:spLocks/>
          </p:cNvSpPr>
          <p:nvPr/>
        </p:nvSpPr>
        <p:spPr bwMode="auto">
          <a:xfrm>
            <a:off x="4706710" y="2123168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4861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4862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63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4864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34865" name="Freeform 17"/>
          <p:cNvSpPr>
            <a:spLocks/>
          </p:cNvSpPr>
          <p:nvPr/>
        </p:nvSpPr>
        <p:spPr bwMode="auto">
          <a:xfrm>
            <a:off x="5295900" y="1782763"/>
            <a:ext cx="631825" cy="946150"/>
          </a:xfrm>
          <a:custGeom>
            <a:avLst/>
            <a:gdLst>
              <a:gd name="T0" fmla="*/ 8585 w 19643"/>
              <a:gd name="T1" fmla="*/ 21600 h 21600"/>
              <a:gd name="T2" fmla="*/ 16892 w 19643"/>
              <a:gd name="T3" fmla="*/ 5909 h 21600"/>
              <a:gd name="T4" fmla="*/ 0 w 19643"/>
              <a:gd name="T5" fmla="*/ 0 h 21600"/>
              <a:gd name="T6" fmla="*/ 0 60000 65536"/>
              <a:gd name="T7" fmla="*/ 0 60000 65536"/>
              <a:gd name="T8" fmla="*/ 0 60000 65536"/>
              <a:gd name="T9" fmla="*/ 0 w 19643"/>
              <a:gd name="T10" fmla="*/ 0 h 21600"/>
              <a:gd name="T11" fmla="*/ 19643 w 1964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34866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486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83288" y="1792288"/>
            <a:ext cx="482600" cy="481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4868" name="Rectangle 20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4869" name="Rectangle 21"/>
          <p:cNvSpPr>
            <a:spLocks/>
          </p:cNvSpPr>
          <p:nvPr/>
        </p:nvSpPr>
        <p:spPr bwMode="auto">
          <a:xfrm>
            <a:off x="714375" y="5091113"/>
            <a:ext cx="43672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CPU nodes are used to split the video into smaller ones</a:t>
            </a:r>
          </a:p>
        </p:txBody>
      </p:sp>
      <p:sp>
        <p:nvSpPr>
          <p:cNvPr id="3348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5873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5874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5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5876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58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8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8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5884" name="Rectangle 12"/>
          <p:cNvSpPr>
            <a:spLocks/>
          </p:cNvSpPr>
          <p:nvPr/>
        </p:nvSpPr>
        <p:spPr bwMode="auto">
          <a:xfrm>
            <a:off x="4663168" y="2155825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5885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87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5888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35889" name="Freeform 17"/>
          <p:cNvSpPr>
            <a:spLocks/>
          </p:cNvSpPr>
          <p:nvPr/>
        </p:nvSpPr>
        <p:spPr bwMode="auto">
          <a:xfrm>
            <a:off x="5295900" y="1782763"/>
            <a:ext cx="631825" cy="946150"/>
          </a:xfrm>
          <a:custGeom>
            <a:avLst/>
            <a:gdLst>
              <a:gd name="T0" fmla="*/ 8585 w 19643"/>
              <a:gd name="T1" fmla="*/ 21600 h 21600"/>
              <a:gd name="T2" fmla="*/ 16892 w 19643"/>
              <a:gd name="T3" fmla="*/ 5909 h 21600"/>
              <a:gd name="T4" fmla="*/ 0 w 19643"/>
              <a:gd name="T5" fmla="*/ 0 h 21600"/>
              <a:gd name="T6" fmla="*/ 0 60000 65536"/>
              <a:gd name="T7" fmla="*/ 0 60000 65536"/>
              <a:gd name="T8" fmla="*/ 0 60000 65536"/>
              <a:gd name="T9" fmla="*/ 0 w 19643"/>
              <a:gd name="T10" fmla="*/ 0 h 21600"/>
              <a:gd name="T11" fmla="*/ 19643 w 1964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35890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91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75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92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88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93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0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5894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13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5895" name="Rectangle 23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5896" name="Rectangle 24"/>
          <p:cNvSpPr>
            <a:spLocks/>
          </p:cNvSpPr>
          <p:nvPr/>
        </p:nvSpPr>
        <p:spPr bwMode="auto">
          <a:xfrm>
            <a:off x="714375" y="5091113"/>
            <a:ext cx="43672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CPU nodes are used to split the video into smaller ones</a:t>
            </a:r>
          </a:p>
        </p:txBody>
      </p:sp>
      <p:sp>
        <p:nvSpPr>
          <p:cNvPr id="3358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6897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6898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6900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69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0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0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0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6908" name="Rectangle 12"/>
          <p:cNvSpPr>
            <a:spLocks/>
          </p:cNvSpPr>
          <p:nvPr/>
        </p:nvSpPr>
        <p:spPr bwMode="auto">
          <a:xfrm>
            <a:off x="4652282" y="2166711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6909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6910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11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6912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36913" name="Freeform 17"/>
          <p:cNvSpPr>
            <a:spLocks/>
          </p:cNvSpPr>
          <p:nvPr/>
        </p:nvSpPr>
        <p:spPr bwMode="auto">
          <a:xfrm>
            <a:off x="5572125" y="2363788"/>
            <a:ext cx="1963738" cy="2401887"/>
          </a:xfrm>
          <a:custGeom>
            <a:avLst/>
            <a:gdLst>
              <a:gd name="T0" fmla="*/ 0 w 21600"/>
              <a:gd name="T1" fmla="*/ 2990 h 19684"/>
              <a:gd name="T2" fmla="*/ 16298 w 21600"/>
              <a:gd name="T3" fmla="*/ 1525 h 19684"/>
              <a:gd name="T4" fmla="*/ 21600 w 21600"/>
              <a:gd name="T5" fmla="*/ 19684 h 19684"/>
              <a:gd name="T6" fmla="*/ 0 60000 65536"/>
              <a:gd name="T7" fmla="*/ 0 60000 65536"/>
              <a:gd name="T8" fmla="*/ 0 60000 65536"/>
              <a:gd name="T9" fmla="*/ 0 w 21600"/>
              <a:gd name="T10" fmla="*/ 0 h 19684"/>
              <a:gd name="T11" fmla="*/ 21600 w 21600"/>
              <a:gd name="T12" fmla="*/ 19684 h 196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684">
                <a:moveTo>
                  <a:pt x="0" y="2990"/>
                </a:moveTo>
                <a:cubicBezTo>
                  <a:pt x="6185" y="1306"/>
                  <a:pt x="12273" y="-1916"/>
                  <a:pt x="16298" y="1525"/>
                </a:cubicBezTo>
                <a:cubicBezTo>
                  <a:pt x="20324" y="4967"/>
                  <a:pt x="21600" y="19684"/>
                  <a:pt x="21600" y="19684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36914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15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75" y="430053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16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86688" y="430053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17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430053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6918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5313" y="430053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6919" name="Rectangle 23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6920" name="Rectangle 24"/>
          <p:cNvSpPr>
            <a:spLocks/>
          </p:cNvSpPr>
          <p:nvPr/>
        </p:nvSpPr>
        <p:spPr bwMode="auto">
          <a:xfrm>
            <a:off x="714375" y="5091113"/>
            <a:ext cx="43672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GPU nodes are responsible to denoise these small videos</a:t>
            </a:r>
          </a:p>
        </p:txBody>
      </p:sp>
      <p:sp>
        <p:nvSpPr>
          <p:cNvPr id="33692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21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7922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79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7924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79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2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3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3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7932" name="Rectangle 12"/>
          <p:cNvSpPr>
            <a:spLocks/>
          </p:cNvSpPr>
          <p:nvPr/>
        </p:nvSpPr>
        <p:spPr bwMode="auto">
          <a:xfrm>
            <a:off x="4663167" y="2177597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7933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793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35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7936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37937" name="Freeform 17"/>
          <p:cNvSpPr>
            <a:spLocks/>
          </p:cNvSpPr>
          <p:nvPr/>
        </p:nvSpPr>
        <p:spPr bwMode="auto">
          <a:xfrm>
            <a:off x="5572125" y="2363788"/>
            <a:ext cx="1963738" cy="2401887"/>
          </a:xfrm>
          <a:custGeom>
            <a:avLst/>
            <a:gdLst>
              <a:gd name="T0" fmla="*/ 0 w 21600"/>
              <a:gd name="T1" fmla="*/ 2990 h 19684"/>
              <a:gd name="T2" fmla="*/ 16298 w 21600"/>
              <a:gd name="T3" fmla="*/ 1525 h 19684"/>
              <a:gd name="T4" fmla="*/ 21600 w 21600"/>
              <a:gd name="T5" fmla="*/ 19684 h 19684"/>
              <a:gd name="T6" fmla="*/ 0 60000 65536"/>
              <a:gd name="T7" fmla="*/ 0 60000 65536"/>
              <a:gd name="T8" fmla="*/ 0 60000 65536"/>
              <a:gd name="T9" fmla="*/ 0 w 21600"/>
              <a:gd name="T10" fmla="*/ 0 h 19684"/>
              <a:gd name="T11" fmla="*/ 21600 w 21600"/>
              <a:gd name="T12" fmla="*/ 19684 h 196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684">
                <a:moveTo>
                  <a:pt x="0" y="2990"/>
                </a:moveTo>
                <a:cubicBezTo>
                  <a:pt x="6185" y="1306"/>
                  <a:pt x="12273" y="-1916"/>
                  <a:pt x="16298" y="1525"/>
                </a:cubicBezTo>
                <a:cubicBezTo>
                  <a:pt x="20324" y="4967"/>
                  <a:pt x="21600" y="19684"/>
                  <a:pt x="21600" y="19684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37938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39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3613" y="2693988"/>
            <a:ext cx="196850" cy="195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40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7925" y="2693988"/>
            <a:ext cx="196850" cy="195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41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2238" y="2693988"/>
            <a:ext cx="196850" cy="195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7942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550" y="2693988"/>
            <a:ext cx="196850" cy="195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7943" name="Rectangle 23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7944" name="Rectangle 24"/>
          <p:cNvSpPr>
            <a:spLocks/>
          </p:cNvSpPr>
          <p:nvPr/>
        </p:nvSpPr>
        <p:spPr bwMode="auto">
          <a:xfrm>
            <a:off x="714375" y="5091113"/>
            <a:ext cx="43672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GPU nodes are responsible to denoise these small videos</a:t>
            </a:r>
          </a:p>
        </p:txBody>
      </p:sp>
      <p:sp>
        <p:nvSpPr>
          <p:cNvPr id="33794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945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8946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8948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89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5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5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5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5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8956" name="Rectangle 12"/>
          <p:cNvSpPr>
            <a:spLocks/>
          </p:cNvSpPr>
          <p:nvPr/>
        </p:nvSpPr>
        <p:spPr bwMode="auto">
          <a:xfrm>
            <a:off x="4663168" y="2166711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8957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895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59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8960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38961" name="Freeform 17"/>
          <p:cNvSpPr>
            <a:spLocks/>
          </p:cNvSpPr>
          <p:nvPr/>
        </p:nvSpPr>
        <p:spPr bwMode="auto">
          <a:xfrm>
            <a:off x="5295900" y="1782763"/>
            <a:ext cx="631825" cy="946150"/>
          </a:xfrm>
          <a:custGeom>
            <a:avLst/>
            <a:gdLst>
              <a:gd name="T0" fmla="*/ 8585 w 19643"/>
              <a:gd name="T1" fmla="*/ 21600 h 21600"/>
              <a:gd name="T2" fmla="*/ 16892 w 19643"/>
              <a:gd name="T3" fmla="*/ 5909 h 21600"/>
              <a:gd name="T4" fmla="*/ 0 w 19643"/>
              <a:gd name="T5" fmla="*/ 0 h 21600"/>
              <a:gd name="T6" fmla="*/ 0 60000 65536"/>
              <a:gd name="T7" fmla="*/ 0 60000 65536"/>
              <a:gd name="T8" fmla="*/ 0 60000 65536"/>
              <a:gd name="T9" fmla="*/ 0 w 19643"/>
              <a:gd name="T10" fmla="*/ 0 h 21600"/>
              <a:gd name="T11" fmla="*/ 19643 w 1964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38962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63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75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64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88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65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0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8966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13" y="2541588"/>
            <a:ext cx="1968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8967" name="Rectangle 23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8968" name="Rectangle 24"/>
          <p:cNvSpPr>
            <a:spLocks/>
          </p:cNvSpPr>
          <p:nvPr/>
        </p:nvSpPr>
        <p:spPr bwMode="auto">
          <a:xfrm>
            <a:off x="714375" y="5091113"/>
            <a:ext cx="45450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CPU nodes merge the denoised video parts</a:t>
            </a:r>
          </a:p>
        </p:txBody>
      </p:sp>
      <p:sp>
        <p:nvSpPr>
          <p:cNvPr id="33896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969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39970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39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9972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7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7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7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9980" name="Rectangle 12"/>
          <p:cNvSpPr>
            <a:spLocks/>
          </p:cNvSpPr>
          <p:nvPr/>
        </p:nvSpPr>
        <p:spPr bwMode="auto">
          <a:xfrm>
            <a:off x="4652283" y="2166711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39981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39982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83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9984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39985" name="Freeform 17"/>
          <p:cNvSpPr>
            <a:spLocks/>
          </p:cNvSpPr>
          <p:nvPr/>
        </p:nvSpPr>
        <p:spPr bwMode="auto">
          <a:xfrm>
            <a:off x="5295900" y="1782763"/>
            <a:ext cx="631825" cy="946150"/>
          </a:xfrm>
          <a:custGeom>
            <a:avLst/>
            <a:gdLst>
              <a:gd name="T0" fmla="*/ 8585 w 19643"/>
              <a:gd name="T1" fmla="*/ 21600 h 21600"/>
              <a:gd name="T2" fmla="*/ 16892 w 19643"/>
              <a:gd name="T3" fmla="*/ 5909 h 21600"/>
              <a:gd name="T4" fmla="*/ 0 w 19643"/>
              <a:gd name="T5" fmla="*/ 0 h 21600"/>
              <a:gd name="T6" fmla="*/ 0 60000 65536"/>
              <a:gd name="T7" fmla="*/ 0 60000 65536"/>
              <a:gd name="T8" fmla="*/ 0 60000 65536"/>
              <a:gd name="T9" fmla="*/ 0 w 19643"/>
              <a:gd name="T10" fmla="*/ 0 h 21600"/>
              <a:gd name="T11" fmla="*/ 19643 w 1964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43" h="21600">
                <a:moveTo>
                  <a:pt x="8585" y="21600"/>
                </a:moveTo>
                <a:cubicBezTo>
                  <a:pt x="21600" y="16709"/>
                  <a:pt x="21323" y="9985"/>
                  <a:pt x="16892" y="5909"/>
                </a:cubicBezTo>
                <a:cubicBezTo>
                  <a:pt x="12462" y="1834"/>
                  <a:pt x="0" y="0"/>
                  <a:pt x="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39986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3998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83288" y="1881188"/>
            <a:ext cx="482600" cy="48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9988" name="Rectangle 20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39989" name="Rectangle 21"/>
          <p:cNvSpPr>
            <a:spLocks/>
          </p:cNvSpPr>
          <p:nvPr/>
        </p:nvSpPr>
        <p:spPr bwMode="auto">
          <a:xfrm>
            <a:off x="714375" y="5091113"/>
            <a:ext cx="45450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CPU nodes merge the denoised video parts</a:t>
            </a:r>
          </a:p>
        </p:txBody>
      </p:sp>
      <p:sp>
        <p:nvSpPr>
          <p:cNvPr id="3399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/>
          <a:srcRect l="1250" t="26833" r="24167" b="8667"/>
          <a:stretch>
            <a:fillRect/>
          </a:stretch>
        </p:blipFill>
        <p:spPr bwMode="auto">
          <a:xfrm>
            <a:off x="266699" y="1219200"/>
            <a:ext cx="8652638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0993" name="Oval 1"/>
          <p:cNvSpPr>
            <a:spLocks/>
          </p:cNvSpPr>
          <p:nvPr/>
        </p:nvSpPr>
        <p:spPr bwMode="auto">
          <a:xfrm>
            <a:off x="2044700" y="1255713"/>
            <a:ext cx="4840288" cy="2751137"/>
          </a:xfrm>
          <a:prstGeom prst="ellips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40994" name="Rectangle 2"/>
          <p:cNvSpPr>
            <a:spLocks/>
          </p:cNvSpPr>
          <p:nvPr/>
        </p:nvSpPr>
        <p:spPr bwMode="auto">
          <a:xfrm>
            <a:off x="3422650" y="4006850"/>
            <a:ext cx="1360488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Amazon EC2</a:t>
            </a:r>
          </a:p>
        </p:txBody>
      </p:sp>
      <p:pic>
        <p:nvPicPr>
          <p:cNvPr id="3409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3338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40996" name="Rectangle 4"/>
          <p:cNvSpPr>
            <a:spLocks/>
          </p:cNvSpPr>
          <p:nvPr/>
        </p:nvSpPr>
        <p:spPr bwMode="auto">
          <a:xfrm>
            <a:off x="6551613" y="5603875"/>
            <a:ext cx="1193800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GPU nodes</a:t>
            </a:r>
          </a:p>
        </p:txBody>
      </p:sp>
      <p:pic>
        <p:nvPicPr>
          <p:cNvPr id="3409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09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8963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099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7212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10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10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100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100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309688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41004" name="Rectangle 12"/>
          <p:cNvSpPr>
            <a:spLocks/>
          </p:cNvSpPr>
          <p:nvPr/>
        </p:nvSpPr>
        <p:spPr bwMode="auto">
          <a:xfrm>
            <a:off x="4663167" y="2166710"/>
            <a:ext cx="1117600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CPU nodes</a:t>
            </a:r>
          </a:p>
        </p:txBody>
      </p:sp>
      <p:sp>
        <p:nvSpPr>
          <p:cNvPr id="341005" name="Rectangle 13"/>
          <p:cNvSpPr>
            <a:spLocks/>
          </p:cNvSpPr>
          <p:nvPr/>
        </p:nvSpPr>
        <p:spPr bwMode="auto">
          <a:xfrm>
            <a:off x="4340225" y="3163888"/>
            <a:ext cx="20462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ProActive Scheduler</a:t>
            </a:r>
            <a:b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</a:br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+ Resource Manager</a:t>
            </a:r>
          </a:p>
        </p:txBody>
      </p:sp>
      <p:pic>
        <p:nvPicPr>
          <p:cNvPr id="341006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1725" y="2381250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1007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138" y="2460625"/>
            <a:ext cx="714375" cy="100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41008" name="Rectangle 16"/>
          <p:cNvSpPr>
            <a:spLocks/>
          </p:cNvSpPr>
          <p:nvPr/>
        </p:nvSpPr>
        <p:spPr bwMode="auto">
          <a:xfrm>
            <a:off x="2465388" y="3259138"/>
            <a:ext cx="1357312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Web Interface</a:t>
            </a:r>
          </a:p>
        </p:txBody>
      </p:sp>
      <p:sp>
        <p:nvSpPr>
          <p:cNvPr id="341009" name="Freeform 17"/>
          <p:cNvSpPr>
            <a:spLocks/>
          </p:cNvSpPr>
          <p:nvPr/>
        </p:nvSpPr>
        <p:spPr bwMode="auto">
          <a:xfrm>
            <a:off x="3429000" y="2881313"/>
            <a:ext cx="1500188" cy="176212"/>
          </a:xfrm>
          <a:custGeom>
            <a:avLst/>
            <a:gdLst>
              <a:gd name="T0" fmla="*/ 0 w 21600"/>
              <a:gd name="T1" fmla="*/ 0 h 10164"/>
              <a:gd name="T2" fmla="*/ 21600 w 21600"/>
              <a:gd name="T3" fmla="*/ 2057 h 10164"/>
              <a:gd name="T4" fmla="*/ 0 60000 65536"/>
              <a:gd name="T5" fmla="*/ 0 60000 65536"/>
              <a:gd name="T6" fmla="*/ 0 w 21600"/>
              <a:gd name="T7" fmla="*/ 0 h 10164"/>
              <a:gd name="T8" fmla="*/ 21600 w 21600"/>
              <a:gd name="T9" fmla="*/ 10164 h 10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600" h="10164">
                <a:moveTo>
                  <a:pt x="0" y="0"/>
                </a:moveTo>
                <a:cubicBezTo>
                  <a:pt x="13243" y="21600"/>
                  <a:pt x="21600" y="2057"/>
                  <a:pt x="21600" y="2057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341010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63" y="3238500"/>
            <a:ext cx="830262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41011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3200" y="2684463"/>
            <a:ext cx="482600" cy="48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41012" name="Freeform 20"/>
          <p:cNvSpPr>
            <a:spLocks/>
          </p:cNvSpPr>
          <p:nvPr/>
        </p:nvSpPr>
        <p:spPr bwMode="auto">
          <a:xfrm>
            <a:off x="1295400" y="2979738"/>
            <a:ext cx="1428750" cy="722312"/>
          </a:xfrm>
          <a:custGeom>
            <a:avLst/>
            <a:gdLst>
              <a:gd name="T0" fmla="*/ 0 w 21600"/>
              <a:gd name="T1" fmla="*/ 21600 h 21600"/>
              <a:gd name="T2" fmla="*/ 21600 w 21600"/>
              <a:gd name="T3" fmla="*/ 0 h 21600"/>
              <a:gd name="T4" fmla="*/ 0 60000 65536"/>
              <a:gd name="T5" fmla="*/ 0 60000 65536"/>
              <a:gd name="T6" fmla="*/ 0 w 21600"/>
              <a:gd name="T7" fmla="*/ 0 h 21600"/>
              <a:gd name="T8" fmla="*/ 21600 w 21600"/>
              <a:gd name="T9" fmla="*/ 21600 h 216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600" h="21600">
                <a:moveTo>
                  <a:pt x="0" y="21600"/>
                </a:moveTo>
                <a:cubicBezTo>
                  <a:pt x="6345" y="0"/>
                  <a:pt x="21600" y="0"/>
                  <a:pt x="2160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341013" name="Rectangle 21"/>
          <p:cNvSpPr>
            <a:spLocks/>
          </p:cNvSpPr>
          <p:nvPr/>
        </p:nvSpPr>
        <p:spPr bwMode="auto">
          <a:xfrm>
            <a:off x="601663" y="4149725"/>
            <a:ext cx="487362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Gill Sans"/>
                <a:cs typeface="Gill Sans"/>
              </a:rPr>
              <a:t>User</a:t>
            </a:r>
          </a:p>
        </p:txBody>
      </p:sp>
      <p:sp>
        <p:nvSpPr>
          <p:cNvPr id="341014" name="Rectangle 22"/>
          <p:cNvSpPr>
            <a:spLocks/>
          </p:cNvSpPr>
          <p:nvPr/>
        </p:nvSpPr>
        <p:spPr bwMode="auto">
          <a:xfrm>
            <a:off x="714375" y="5091113"/>
            <a:ext cx="4367213" cy="92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i="1">
                <a:solidFill>
                  <a:schemeClr val="bg1"/>
                </a:solidFill>
                <a:ea typeface="Gill Sans"/>
                <a:cs typeface="Gill Sans"/>
              </a:rPr>
              <a:t>The final denoised video is sent back to the user</a:t>
            </a:r>
          </a:p>
        </p:txBody>
      </p:sp>
      <p:sp>
        <p:nvSpPr>
          <p:cNvPr id="34101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Cloud Seeding with</a:t>
            </a:r>
            <a:r>
              <a:rPr lang="en-US" sz="3600" smtClean="0"/>
              <a:t> ProActive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363A051-2CFC-4759-A56A-C112341342DC}" type="slidenum">
              <a:rPr lang="fr-FR" sz="1200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54</a:t>
            </a:fld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/>
          </p:nvPr>
        </p:nvSpPr>
        <p:spPr>
          <a:xfrm>
            <a:off x="0" y="16725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800" dirty="0" smtClean="0">
                <a:solidFill>
                  <a:schemeClr val="bg1"/>
                </a:solidFill>
              </a:rPr>
              <a:t>Use Cases:</a:t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>Genomics - Sequencing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/>
          <p:cNvSpPr/>
          <p:nvPr/>
        </p:nvSpPr>
        <p:spPr>
          <a:xfrm>
            <a:off x="146050" y="985838"/>
            <a:ext cx="8772525" cy="5291137"/>
          </a:xfrm>
          <a:prstGeom prst="roundRect">
            <a:avLst>
              <a:gd name="adj" fmla="val 52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81DC70-5CC6-4B23-8916-98C0511D82AD}" type="slidenum">
              <a:rPr lang="fr-BE">
                <a:solidFill>
                  <a:srgbClr val="FFFFFF"/>
                </a:solidFill>
              </a:rPr>
              <a:pPr>
                <a:defRPr/>
              </a:pPr>
              <a:t>55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03107" name="Titre 61"/>
          <p:cNvSpPr>
            <a:spLocks noGrp="1"/>
          </p:cNvSpPr>
          <p:nvPr>
            <p:ph type="title" idx="4294967295"/>
          </p:nvPr>
        </p:nvSpPr>
        <p:spPr>
          <a:xfrm>
            <a:off x="0" y="71438"/>
            <a:ext cx="8229600" cy="785812"/>
          </a:xfrm>
        </p:spPr>
        <p:txBody>
          <a:bodyPr/>
          <a:lstStyle/>
          <a:p>
            <a:pPr eaLnBrk="1" hangingPunct="1"/>
            <a:r>
              <a:rPr lang="en-US" dirty="0" smtClean="0"/>
              <a:t>IPMC Use Case and Collaboration</a:t>
            </a:r>
            <a:endParaRPr lang="fr-FR" dirty="0" smtClean="0"/>
          </a:p>
        </p:txBody>
      </p:sp>
      <p:pic>
        <p:nvPicPr>
          <p:cNvPr id="30310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6875" y="3622675"/>
            <a:ext cx="9302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09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7938" y="3622675"/>
            <a:ext cx="9302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1088" y="3684588"/>
            <a:ext cx="914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1075" y="1935163"/>
            <a:ext cx="7175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61075" y="2862263"/>
            <a:ext cx="6667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3" name="Picture 4" descr="ProActive-Transpare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5613" y="1090613"/>
            <a:ext cx="20431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8" name="Connecteur droit 97"/>
          <p:cNvCxnSpPr/>
          <p:nvPr/>
        </p:nvCxnSpPr>
        <p:spPr>
          <a:xfrm rot="5400000">
            <a:off x="4922044" y="4468019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311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813" y="1855788"/>
            <a:ext cx="1928812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9" name="Connecteur droit 98"/>
          <p:cNvCxnSpPr/>
          <p:nvPr/>
        </p:nvCxnSpPr>
        <p:spPr>
          <a:xfrm rot="5400000">
            <a:off x="5841206" y="4460082"/>
            <a:ext cx="142875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3117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6663" y="3535363"/>
            <a:ext cx="9302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4388" y="3581400"/>
            <a:ext cx="9302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Connecteur droit 38"/>
          <p:cNvCxnSpPr/>
          <p:nvPr/>
        </p:nvCxnSpPr>
        <p:spPr>
          <a:xfrm rot="16200000" flipH="1">
            <a:off x="3210719" y="4453731"/>
            <a:ext cx="136525" cy="47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rot="5400000">
            <a:off x="4087019" y="4453732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1917700" y="4529138"/>
            <a:ext cx="4000500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4918869" y="5017294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16200000" flipH="1">
            <a:off x="3209131" y="5001420"/>
            <a:ext cx="136525" cy="4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1916113" y="4945063"/>
            <a:ext cx="4000500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5400000">
            <a:off x="1609726" y="4638675"/>
            <a:ext cx="627062" cy="79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126" name="ZoneTexte 84"/>
          <p:cNvSpPr txBox="1">
            <a:spLocks noChangeArrowheads="1"/>
          </p:cNvSpPr>
          <p:nvPr/>
        </p:nvSpPr>
        <p:spPr bwMode="auto">
          <a:xfrm>
            <a:off x="7202488" y="2332038"/>
            <a:ext cx="13239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66"/>
                </a:solidFill>
              </a:rPr>
              <a:t>Cluster</a:t>
            </a:r>
            <a:endParaRPr lang="fr-FR" sz="2800" i="1">
              <a:solidFill>
                <a:srgbClr val="000066"/>
              </a:solidFill>
            </a:endParaRPr>
          </a:p>
        </p:txBody>
      </p:sp>
      <p:sp>
        <p:nvSpPr>
          <p:cNvPr id="303127" name="ZoneTexte 84"/>
          <p:cNvSpPr txBox="1">
            <a:spLocks noChangeArrowheads="1"/>
          </p:cNvSpPr>
          <p:nvPr/>
        </p:nvSpPr>
        <p:spPr bwMode="auto">
          <a:xfrm>
            <a:off x="7310438" y="3889375"/>
            <a:ext cx="16843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66"/>
                </a:solidFill>
              </a:rPr>
              <a:t>Desktops</a:t>
            </a:r>
            <a:endParaRPr lang="fr-FR" sz="2800" i="1">
              <a:solidFill>
                <a:srgbClr val="000066"/>
              </a:solidFill>
            </a:endParaRPr>
          </a:p>
        </p:txBody>
      </p:sp>
      <p:sp>
        <p:nvSpPr>
          <p:cNvPr id="303128" name="ZoneTexte 84"/>
          <p:cNvSpPr txBox="1">
            <a:spLocks noChangeArrowheads="1"/>
          </p:cNvSpPr>
          <p:nvPr/>
        </p:nvSpPr>
        <p:spPr bwMode="auto">
          <a:xfrm>
            <a:off x="7354888" y="5341938"/>
            <a:ext cx="1304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66"/>
                </a:solidFill>
              </a:rPr>
              <a:t>Clouds</a:t>
            </a:r>
            <a:endParaRPr lang="fr-FR" sz="2800" i="1">
              <a:solidFill>
                <a:srgbClr val="000066"/>
              </a:solidFill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212975" y="5033963"/>
            <a:ext cx="1658938" cy="982662"/>
            <a:chOff x="5143504" y="5072074"/>
            <a:chExt cx="1333480" cy="800088"/>
          </a:xfrm>
        </p:grpSpPr>
        <p:sp>
          <p:nvSpPr>
            <p:cNvPr id="55" name="Cloud 39"/>
            <p:cNvSpPr/>
            <p:nvPr/>
          </p:nvSpPr>
          <p:spPr>
            <a:xfrm>
              <a:off x="5143504" y="5072074"/>
              <a:ext cx="1333480" cy="800088"/>
            </a:xfrm>
            <a:prstGeom prst="cloud">
              <a:avLst/>
            </a:prstGeom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30315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62587" y="5224474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5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76904" y="54298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5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942361" y="52012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3130" name="TextBox 27"/>
          <p:cNvSpPr txBox="1">
            <a:spLocks noChangeArrowheads="1"/>
          </p:cNvSpPr>
          <p:nvPr/>
        </p:nvSpPr>
        <p:spPr bwMode="auto">
          <a:xfrm>
            <a:off x="6018213" y="5418138"/>
            <a:ext cx="12969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EC2</a:t>
            </a: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4041775" y="5032375"/>
            <a:ext cx="1804988" cy="984250"/>
            <a:chOff x="5143504" y="5072074"/>
            <a:chExt cx="1333480" cy="800088"/>
          </a:xfrm>
        </p:grpSpPr>
        <p:sp>
          <p:nvSpPr>
            <p:cNvPr id="61" name="Cloud 39"/>
            <p:cNvSpPr/>
            <p:nvPr/>
          </p:nvSpPr>
          <p:spPr>
            <a:xfrm>
              <a:off x="5143504" y="5072074"/>
              <a:ext cx="1333480" cy="800088"/>
            </a:xfrm>
            <a:prstGeom prst="cloud">
              <a:avLst/>
            </a:prstGeom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30314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62587" y="5224474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4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76904" y="54298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5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942361" y="52012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3132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9100" y="1481138"/>
            <a:ext cx="211455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ZoneTexte 84"/>
          <p:cNvSpPr txBox="1">
            <a:spLocks noChangeArrowheads="1"/>
          </p:cNvSpPr>
          <p:nvPr/>
        </p:nvSpPr>
        <p:spPr bwMode="auto">
          <a:xfrm>
            <a:off x="500063" y="896938"/>
            <a:ext cx="16970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i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SOLID </a:t>
            </a:r>
          </a:p>
          <a:p>
            <a:pPr algn="ctr">
              <a:defRPr/>
            </a:pPr>
            <a:r>
              <a:rPr lang="en-US" b="1" i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machine from</a:t>
            </a:r>
            <a:endParaRPr lang="fr-FR" b="1" i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80975" y="4784725"/>
            <a:ext cx="1633538" cy="12001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99"/>
                </a:solidFill>
                <a:latin typeface="Arial" pitchFamily="34" charset="0"/>
              </a:rPr>
              <a:t>Nodes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99"/>
                </a:solidFill>
                <a:latin typeface="Arial" pitchFamily="34" charset="0"/>
              </a:rPr>
              <a:t>can be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99"/>
                </a:solidFill>
                <a:latin typeface="Arial" pitchFamily="34" charset="0"/>
              </a:rPr>
              <a:t> dynamically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99"/>
                </a:solidFill>
                <a:latin typeface="Arial" pitchFamily="34" charset="0"/>
              </a:rPr>
              <a:t>added!</a:t>
            </a:r>
          </a:p>
        </p:txBody>
      </p:sp>
      <p:grpSp>
        <p:nvGrpSpPr>
          <p:cNvPr id="4" name="Groupe 66"/>
          <p:cNvGrpSpPr>
            <a:grpSpLocks/>
          </p:cNvGrpSpPr>
          <p:nvPr/>
        </p:nvGrpSpPr>
        <p:grpSpPr bwMode="auto">
          <a:xfrm>
            <a:off x="2576513" y="1708150"/>
            <a:ext cx="2570162" cy="1296988"/>
            <a:chOff x="2204415" y="1505010"/>
            <a:chExt cx="2569469" cy="1297563"/>
          </a:xfrm>
        </p:grpSpPr>
        <p:grpSp>
          <p:nvGrpSpPr>
            <p:cNvPr id="5" name="Groupe 35"/>
            <p:cNvGrpSpPr>
              <a:grpSpLocks/>
            </p:cNvGrpSpPr>
            <p:nvPr/>
          </p:nvGrpSpPr>
          <p:grpSpPr bwMode="auto">
            <a:xfrm>
              <a:off x="2204415" y="1505010"/>
              <a:ext cx="2569469" cy="1297563"/>
              <a:chOff x="2786064" y="1437526"/>
              <a:chExt cx="3528915" cy="1661477"/>
            </a:xfrm>
          </p:grpSpPr>
          <p:sp>
            <p:nvSpPr>
              <p:cNvPr id="74" name="Forme libre 81"/>
              <p:cNvSpPr/>
              <p:nvPr/>
            </p:nvSpPr>
            <p:spPr>
              <a:xfrm>
                <a:off x="3291752" y="1437526"/>
                <a:ext cx="3023227" cy="1661477"/>
              </a:xfrm>
              <a:prstGeom prst="wedgeRoundRectCallout">
                <a:avLst>
                  <a:gd name="adj1" fmla="val -69271"/>
                  <a:gd name="adj2" fmla="val 54471"/>
                  <a:gd name="adj3" fmla="val 16667"/>
                </a:avLst>
              </a:prstGeom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03144" name="ZoneTexte 99"/>
              <p:cNvSpPr txBox="1">
                <a:spLocks noChangeArrowheads="1"/>
              </p:cNvSpPr>
              <p:nvPr/>
            </p:nvSpPr>
            <p:spPr bwMode="auto">
              <a:xfrm>
                <a:off x="2786064" y="2500313"/>
                <a:ext cx="994365" cy="433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endParaRPr lang="fr-FR" sz="1600" b="1">
                  <a:solidFill>
                    <a:srgbClr val="5F5F5F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30313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377181" y="1701643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3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29778" y="1762995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4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953628" y="1859978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4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729978" y="1992580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3142" name="TextBox 73"/>
            <p:cNvSpPr txBox="1">
              <a:spLocks noChangeArrowheads="1"/>
            </p:cNvSpPr>
            <p:nvPr/>
          </p:nvSpPr>
          <p:spPr bwMode="auto">
            <a:xfrm>
              <a:off x="3978234" y="1852547"/>
              <a:ext cx="7617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5F5F5F"/>
                  </a:solidFill>
                  <a:latin typeface="Calibri" pitchFamily="34" charset="0"/>
                </a:rPr>
                <a:t>16</a:t>
              </a:r>
            </a:p>
            <a:p>
              <a:pPr algn="ctr"/>
              <a:r>
                <a:rPr lang="en-US" b="1">
                  <a:solidFill>
                    <a:srgbClr val="5F5F5F"/>
                  </a:solidFill>
                  <a:latin typeface="Calibri" pitchFamily="34" charset="0"/>
                </a:rPr>
                <a:t>nodes</a:t>
              </a:r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27540" y="4831642"/>
            <a:ext cx="1360793" cy="6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3"/>
          <p:cNvSpPr/>
          <p:nvPr/>
        </p:nvSpPr>
        <p:spPr>
          <a:xfrm>
            <a:off x="5543550" y="2771775"/>
            <a:ext cx="3459163" cy="1150938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83683" name="Title 1"/>
          <p:cNvSpPr>
            <a:spLocks noGrp="1"/>
          </p:cNvSpPr>
          <p:nvPr>
            <p:ph type="title" idx="4294967295"/>
          </p:nvPr>
        </p:nvSpPr>
        <p:spPr>
          <a:xfrm>
            <a:off x="457200" y="190500"/>
            <a:ext cx="8229600" cy="785813"/>
          </a:xfrm>
        </p:spPr>
        <p:txBody>
          <a:bodyPr/>
          <a:lstStyle/>
          <a:p>
            <a:pPr eaLnBrk="1" hangingPunct="1"/>
            <a:r>
              <a:rPr lang="en-US" dirty="0" smtClean="0"/>
              <a:t>Benchmarks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16013"/>
            <a:ext cx="8229600" cy="1271587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The distributed version with </a:t>
            </a:r>
            <a:r>
              <a:rPr lang="en-US" dirty="0" err="1" smtClean="0"/>
              <a:t>ProActive</a:t>
            </a:r>
            <a:r>
              <a:rPr lang="en-US" dirty="0" smtClean="0"/>
              <a:t> of </a:t>
            </a:r>
            <a:r>
              <a:rPr lang="en-US" dirty="0" err="1" smtClean="0"/>
              <a:t>Mapreads</a:t>
            </a:r>
            <a:r>
              <a:rPr lang="en-US" dirty="0" smtClean="0"/>
              <a:t> has been tested on the INRIA cluster with two settings: the Reads file is split in either 30 or 10 slices</a:t>
            </a:r>
          </a:p>
          <a:p>
            <a:pPr eaLnBrk="1" hangingPunct="1">
              <a:defRPr/>
            </a:pPr>
            <a:r>
              <a:rPr lang="en-US" dirty="0" smtClean="0"/>
              <a:t>Use Case: Matching 31 millions Sequences with the Human Genome (M=2, L=25)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583685" name="Picture 2" descr="C:\Documents and Settings\cdelbe\Bureau\bench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0613" y="2452688"/>
            <a:ext cx="4319587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686" name="Text Box 10"/>
          <p:cNvSpPr txBox="1">
            <a:spLocks noChangeArrowheads="1"/>
          </p:cNvSpPr>
          <p:nvPr/>
        </p:nvSpPr>
        <p:spPr bwMode="auto">
          <a:xfrm>
            <a:off x="5564188" y="2838450"/>
            <a:ext cx="34353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4 Time FASTER from 20 to 100</a:t>
            </a:r>
          </a:p>
          <a:p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Speed Up of 80 / Th. </a:t>
            </a:r>
          </a:p>
          <a:p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Sequential : 50 h </a:t>
            </a:r>
            <a:r>
              <a:rPr lang="en-US" sz="2000">
                <a:solidFill>
                  <a:srgbClr val="FFFFFF"/>
                </a:solidFill>
                <a:latin typeface="Calibri" pitchFamily="34" charset="0"/>
                <a:sym typeface="Wingdings" pitchFamily="2" charset="2"/>
              </a:rPr>
              <a:t> 35 mn</a:t>
            </a:r>
            <a:endParaRPr lang="en-US" sz="20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3687" name="Text Box 10"/>
          <p:cNvSpPr txBox="1">
            <a:spLocks noChangeArrowheads="1"/>
          </p:cNvSpPr>
          <p:nvPr/>
        </p:nvSpPr>
        <p:spPr bwMode="auto">
          <a:xfrm>
            <a:off x="196850" y="5849938"/>
            <a:ext cx="87407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2200" i="1">
                <a:solidFill>
                  <a:srgbClr val="FFFFFF"/>
                </a:solidFill>
              </a:rPr>
              <a:t>On going Benchmarks on Windows Desktops and HPCS 2008 …</a:t>
            </a:r>
          </a:p>
        </p:txBody>
      </p:sp>
      <p:sp>
        <p:nvSpPr>
          <p:cNvPr id="7" name="Rounded Rectangle 3"/>
          <p:cNvSpPr/>
          <p:nvPr/>
        </p:nvSpPr>
        <p:spPr>
          <a:xfrm>
            <a:off x="5549900" y="4098925"/>
            <a:ext cx="3459163" cy="1152525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13375" y="4146550"/>
            <a:ext cx="36861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5100" indent="-165100">
              <a:buClr>
                <a:srgbClr val="E87224"/>
              </a:buClr>
              <a:tabLst>
                <a:tab pos="1616075" algn="l"/>
              </a:tabLst>
            </a:pPr>
            <a:r>
              <a:rPr lang="en-US" sz="2000">
                <a:solidFill>
                  <a:srgbClr val="FFFFFF"/>
                </a:solidFill>
              </a:rPr>
              <a:t>   </a:t>
            </a:r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EC2 only test: nearly the same performances as  the local SOLiD cluster (+10%)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214438" y="5403850"/>
            <a:ext cx="7000875" cy="928688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28750" y="5464175"/>
            <a:ext cx="675322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5100" indent="-165100">
              <a:buClr>
                <a:srgbClr val="E87224"/>
              </a:buClr>
              <a:tabLst>
                <a:tab pos="1616075" algn="l"/>
              </a:tabLst>
            </a:pPr>
            <a:r>
              <a:rPr lang="en-US" sz="2000" b="1">
                <a:solidFill>
                  <a:srgbClr val="FFFFFF"/>
                </a:solidFill>
              </a:rPr>
              <a:t>For only $3,2/hour, EC2 has nearly the same perf. as  the local SOLiD cluster (16 cores, for 2H30)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E4735-1AD9-494A-85DC-EAF1FB55AEBB}" type="slidenum">
              <a:rPr lang="fr-BE"/>
              <a:pPr>
                <a:defRPr/>
              </a:pPr>
              <a:t>57</a:t>
            </a:fld>
            <a:endParaRPr lang="fr-BE"/>
          </a:p>
        </p:txBody>
      </p:sp>
      <p:sp>
        <p:nvSpPr>
          <p:cNvPr id="524290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8067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bg1"/>
                </a:solidFill>
              </a:rPr>
              <a:t>Use Case: OMD2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Distributed Multi-Disciplinary Optimizations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24291" name="Espace réservé du numéro de diapositive 5"/>
          <p:cNvSpPr txBox="1">
            <a:spLocks noGrp="1"/>
          </p:cNvSpPr>
          <p:nvPr/>
        </p:nvSpPr>
        <p:spPr bwMode="auto">
          <a:xfrm>
            <a:off x="8286750" y="6538913"/>
            <a:ext cx="7969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9910E029-BCED-4731-BE5F-57F48C988CA9}" type="slidenum">
              <a:rPr lang="fr-FR" sz="1200">
                <a:solidFill>
                  <a:srgbClr val="000000"/>
                </a:solidFill>
              </a:rPr>
              <a:pPr/>
              <a:t>57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Coupling Mechanics, Aerodynamics … </a:t>
            </a:r>
          </a:p>
        </p:txBody>
      </p:sp>
      <p:graphicFrame>
        <p:nvGraphicFramePr>
          <p:cNvPr id="345090" name="Object 2"/>
          <p:cNvGraphicFramePr>
            <a:graphicFrameLocks noChangeAspect="1"/>
          </p:cNvGraphicFramePr>
          <p:nvPr/>
        </p:nvGraphicFramePr>
        <p:xfrm>
          <a:off x="827088" y="1044575"/>
          <a:ext cx="2417762" cy="2232025"/>
        </p:xfrm>
        <a:graphic>
          <a:graphicData uri="http://schemas.openxmlformats.org/presentationml/2006/ole">
            <p:oleObj spid="_x0000_s1483778" r:id="rId3" imgW="7780952" imgH="7182853" progId="">
              <p:embed/>
            </p:oleObj>
          </a:graphicData>
        </a:graphic>
      </p:graphicFrame>
      <p:sp>
        <p:nvSpPr>
          <p:cNvPr id="345092" name="Text Box 4"/>
          <p:cNvSpPr txBox="1">
            <a:spLocks noChangeArrowheads="1"/>
          </p:cNvSpPr>
          <p:nvPr/>
        </p:nvSpPr>
        <p:spPr bwMode="auto">
          <a:xfrm>
            <a:off x="539750" y="3343275"/>
            <a:ext cx="3455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</a:rPr>
              <a:t>3D Air </a:t>
            </a:r>
            <a:r>
              <a:rPr lang="en-US" dirty="0" err="1" smtClean="0">
                <a:solidFill>
                  <a:srgbClr val="000000"/>
                </a:solidFill>
              </a:rPr>
              <a:t>Conditionning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938213"/>
            <a:ext cx="3503612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5094" name="Text Box 6"/>
          <p:cNvSpPr txBox="1">
            <a:spLocks noChangeArrowheads="1"/>
          </p:cNvSpPr>
          <p:nvPr/>
        </p:nvSpPr>
        <p:spPr bwMode="auto">
          <a:xfrm>
            <a:off x="5003800" y="3349625"/>
            <a:ext cx="3743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</a:rPr>
              <a:t>2D Air </a:t>
            </a:r>
            <a:r>
              <a:rPr lang="en-US" dirty="0" err="1" smtClean="0">
                <a:solidFill>
                  <a:srgbClr val="000000"/>
                </a:solidFill>
              </a:rPr>
              <a:t>Conditionning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612775" y="5942013"/>
            <a:ext cx="3671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 err="1" smtClean="0">
                <a:solidFill>
                  <a:srgbClr val="000000"/>
                </a:solidFill>
              </a:rPr>
              <a:t>Cylinder</a:t>
            </a:r>
            <a:r>
              <a:rPr lang="fr-FR" dirty="0" smtClean="0">
                <a:solidFill>
                  <a:srgbClr val="000000"/>
                </a:solidFill>
              </a:rPr>
              <a:t> Head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6156325" y="5942013"/>
            <a:ext cx="18002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 err="1" smtClean="0">
                <a:solidFill>
                  <a:srgbClr val="000000"/>
                </a:solidFill>
              </a:rPr>
              <a:t>External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Aerodynamic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45097" name="Picture 9" descr="traff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3781425"/>
            <a:ext cx="273685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5098" name="Picture 10" descr="bscap0003"/>
          <p:cNvPicPr>
            <a:picLocks noChangeAspect="1" noChangeArrowheads="1"/>
          </p:cNvPicPr>
          <p:nvPr/>
        </p:nvPicPr>
        <p:blipFill>
          <a:blip r:embed="rId6" cstate="print">
            <a:lum bright="18000"/>
          </a:blip>
          <a:srcRect/>
          <a:stretch>
            <a:fillRect/>
          </a:stretch>
        </p:blipFill>
        <p:spPr bwMode="auto">
          <a:xfrm>
            <a:off x="684213" y="3852863"/>
            <a:ext cx="25209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5099" name="Oval 11"/>
          <p:cNvSpPr>
            <a:spLocks noChangeArrowheads="1"/>
          </p:cNvSpPr>
          <p:nvPr/>
        </p:nvSpPr>
        <p:spPr bwMode="auto">
          <a:xfrm>
            <a:off x="8172450" y="1765300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solidFill>
                  <a:srgbClr val="000000"/>
                </a:solidFill>
              </a:rPr>
              <a:t>&lt;1min</a:t>
            </a:r>
          </a:p>
          <a:p>
            <a:pPr algn="ctr"/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0" name="Oval 12"/>
          <p:cNvSpPr>
            <a:spLocks noChangeArrowheads="1"/>
          </p:cNvSpPr>
          <p:nvPr/>
        </p:nvSpPr>
        <p:spPr bwMode="auto">
          <a:xfrm>
            <a:off x="3419475" y="1765300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solidFill>
                  <a:srgbClr val="000000"/>
                </a:solidFill>
              </a:rPr>
              <a:t>10min</a:t>
            </a:r>
          </a:p>
          <a:p>
            <a:pPr algn="ctr"/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1" name="Oval 13"/>
          <p:cNvSpPr>
            <a:spLocks noChangeArrowheads="1"/>
          </p:cNvSpPr>
          <p:nvPr/>
        </p:nvSpPr>
        <p:spPr bwMode="auto">
          <a:xfrm>
            <a:off x="3348038" y="4429125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solidFill>
                  <a:srgbClr val="000000"/>
                </a:solidFill>
              </a:rPr>
              <a:t>100h</a:t>
            </a:r>
          </a:p>
          <a:p>
            <a:pPr algn="ctr"/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2" name="Oval 14"/>
          <p:cNvSpPr>
            <a:spLocks noChangeArrowheads="1"/>
          </p:cNvSpPr>
          <p:nvPr/>
        </p:nvSpPr>
        <p:spPr bwMode="auto">
          <a:xfrm>
            <a:off x="8280400" y="4502150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solidFill>
                  <a:srgbClr val="000000"/>
                </a:solidFill>
              </a:rPr>
              <a:t>1000h</a:t>
            </a:r>
          </a:p>
          <a:p>
            <a:pPr algn="ctr"/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3" name="AutoShape 15"/>
          <p:cNvSpPr>
            <a:spLocks noChangeArrowheads="1"/>
          </p:cNvSpPr>
          <p:nvPr/>
        </p:nvSpPr>
        <p:spPr bwMode="auto">
          <a:xfrm rot="18019745" flipH="1">
            <a:off x="3817937" y="2881313"/>
            <a:ext cx="1006475" cy="1079500"/>
          </a:xfrm>
          <a:custGeom>
            <a:avLst/>
            <a:gdLst>
              <a:gd name="T0" fmla="*/ 18429069 w 21600"/>
              <a:gd name="T1" fmla="*/ 624411 h 21600"/>
              <a:gd name="T2" fmla="*/ 7471073 w 21600"/>
              <a:gd name="T3" fmla="*/ 35432188 h 21600"/>
              <a:gd name="T4" fmla="*/ 20938965 w 21600"/>
              <a:gd name="T5" fmla="*/ 13799710 h 21600"/>
              <a:gd name="T6" fmla="*/ 52759983 w 21600"/>
              <a:gd name="T7" fmla="*/ 26975009 h 21600"/>
              <a:gd name="T8" fmla="*/ 41035567 w 21600"/>
              <a:gd name="T9" fmla="*/ 40462507 h 21600"/>
              <a:gd name="T10" fmla="*/ 29311116 w 21600"/>
              <a:gd name="T11" fmla="*/ 2697500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579"/>
                  <a:pt x="5568" y="12349"/>
                  <a:pt x="5894" y="13057"/>
                </a:cubicBezTo>
                <a:lnTo>
                  <a:pt x="989" y="15315"/>
                </a:lnTo>
                <a:cubicBezTo>
                  <a:pt x="337" y="13899"/>
                  <a:pt x="0" y="12358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E9B56F1-AA1D-49BF-87D4-FBE8139A9A4A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59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457200" y="180298"/>
            <a:ext cx="8229600" cy="78581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2800" kern="0" dirty="0" err="1" smtClean="0">
                <a:solidFill>
                  <a:srgbClr val="FFFFFF"/>
                </a:solidFill>
                <a:latin typeface="Arial Black"/>
              </a:rPr>
              <a:t>ProActive</a:t>
            </a: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 OMD2 Demo</a:t>
            </a:r>
            <a:endParaRPr lang="en-US" sz="2800" kern="0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885762" name="Picture 2"/>
          <p:cNvPicPr>
            <a:picLocks noChangeAspect="1" noChangeArrowheads="1"/>
          </p:cNvPicPr>
          <p:nvPr/>
        </p:nvPicPr>
        <p:blipFill>
          <a:blip r:embed="rId2" cstate="print"/>
          <a:srcRect t="13512" r="47024" b="16476"/>
          <a:stretch>
            <a:fillRect/>
          </a:stretch>
        </p:blipFill>
        <p:spPr bwMode="auto">
          <a:xfrm>
            <a:off x="1328046" y="957942"/>
            <a:ext cx="6379029" cy="526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rot="16200000" flipH="1">
            <a:off x="4620986" y="2868384"/>
            <a:ext cx="2503714" cy="166551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rot="10800000">
            <a:off x="3537862" y="3385461"/>
            <a:ext cx="3015338" cy="181791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3646717" y="3309260"/>
            <a:ext cx="2960905" cy="181791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rot="16200000" flipV="1">
            <a:off x="4533904" y="2911924"/>
            <a:ext cx="2503706" cy="1752599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3337" y="2830285"/>
            <a:ext cx="1015999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16"/>
          <p:cNvGrpSpPr/>
          <p:nvPr/>
        </p:nvGrpSpPr>
        <p:grpSpPr>
          <a:xfrm>
            <a:off x="7756751" y="3185050"/>
            <a:ext cx="1387249" cy="3115963"/>
            <a:chOff x="7756751" y="3185050"/>
            <a:chExt cx="1387249" cy="3115963"/>
          </a:xfrm>
        </p:grpSpPr>
        <p:pic>
          <p:nvPicPr>
            <p:cNvPr id="88576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756751" y="4001617"/>
              <a:ext cx="1147762" cy="2216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576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55668" y="4956304"/>
              <a:ext cx="988332" cy="1344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7772399" y="3185050"/>
              <a:ext cx="1371601" cy="830997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FFFFFF"/>
                  </a:solidFill>
                </a:rPr>
                <a:t>1000 Cores </a:t>
              </a:r>
            </a:p>
            <a:p>
              <a:r>
                <a:rPr lang="en-US" sz="1600" dirty="0" smtClean="0">
                  <a:solidFill>
                    <a:srgbClr val="FFFFFF"/>
                  </a:solidFill>
                </a:rPr>
                <a:t>Production </a:t>
              </a:r>
            </a:p>
            <a:p>
              <a:r>
                <a:rPr lang="en-US" sz="1600" dirty="0" smtClean="0">
                  <a:solidFill>
                    <a:srgbClr val="FFFFFF"/>
                  </a:solidFill>
                </a:rPr>
                <a:t>Cloud Portal </a:t>
              </a:r>
              <a:endParaRPr lang="fr-FR" sz="16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3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6564086" y="5312228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5050972" y="2068285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3222172" y="3581400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7" descr="logo_CD-Adapc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3337" y="3629345"/>
            <a:ext cx="925291" cy="37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dcaromel\SAMMI-DATA\A-Talks\3.0-ProActive\AAA-ProActive-Current-Complete-Slides\geom.png"/>
          <p:cNvPicPr>
            <a:picLocks noChangeAspect="1" noChangeArrowheads="1"/>
          </p:cNvPicPr>
          <p:nvPr/>
        </p:nvPicPr>
        <p:blipFill>
          <a:blip r:embed="rId8" cstate="print"/>
          <a:srcRect l="23771"/>
          <a:stretch>
            <a:fillRect/>
          </a:stretch>
        </p:blipFill>
        <p:spPr bwMode="auto">
          <a:xfrm>
            <a:off x="1295400" y="2819401"/>
            <a:ext cx="942656" cy="772885"/>
          </a:xfrm>
          <a:prstGeom prst="rect">
            <a:avLst/>
          </a:prstGeom>
          <a:noFill/>
        </p:spPr>
      </p:pic>
      <p:pic>
        <p:nvPicPr>
          <p:cNvPr id="22" name="Picture 5" descr="C:\Users\dcaromel\SAMMI-DATA\A-Talks\3.0-ProActive\AAA-ProActive-Current-Complete-Slides\mesh.png"/>
          <p:cNvPicPr>
            <a:picLocks noChangeAspect="1" noChangeArrowheads="1"/>
          </p:cNvPicPr>
          <p:nvPr/>
        </p:nvPicPr>
        <p:blipFill>
          <a:blip r:embed="rId9" cstate="print"/>
          <a:srcRect l="28744" b="32911"/>
          <a:stretch>
            <a:fillRect/>
          </a:stretch>
        </p:blipFill>
        <p:spPr bwMode="auto">
          <a:xfrm>
            <a:off x="1290583" y="3619979"/>
            <a:ext cx="951873" cy="560136"/>
          </a:xfrm>
          <a:prstGeom prst="rect">
            <a:avLst/>
          </a:prstGeom>
          <a:noFill/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23133" y="5305646"/>
            <a:ext cx="1203554" cy="23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C:\Users\dcaromel\SAMMI-DATA\A-Talks\3.0-ProActive\AAA-ProActive-Current-Complete-Slides\solve.png"/>
          <p:cNvPicPr>
            <a:picLocks noChangeAspect="1" noChangeArrowheads="1"/>
          </p:cNvPicPr>
          <p:nvPr/>
        </p:nvPicPr>
        <p:blipFill>
          <a:blip r:embed="rId11" cstate="print"/>
          <a:srcRect l="23841" t="16689" b="15497"/>
          <a:stretch>
            <a:fillRect/>
          </a:stretch>
        </p:blipFill>
        <p:spPr bwMode="auto">
          <a:xfrm>
            <a:off x="5355770" y="5573484"/>
            <a:ext cx="1143000" cy="636104"/>
          </a:xfrm>
          <a:prstGeom prst="rect">
            <a:avLst/>
          </a:prstGeom>
          <a:noFill/>
        </p:spPr>
      </p:pic>
      <p:pic>
        <p:nvPicPr>
          <p:cNvPr id="31" name="Picture 7" descr="C:\Users\dcaromel\SAMMI-DATA\A-Talks\3.0-ProActive\AAA-ProActive-Current-Complete-Slides\cas2_template_geom_and_mesh_distant_EXPANDED.png"/>
          <p:cNvPicPr>
            <a:picLocks noChangeAspect="1" noChangeArrowheads="1"/>
          </p:cNvPicPr>
          <p:nvPr/>
        </p:nvPicPr>
        <p:blipFill>
          <a:blip r:embed="rId12" cstate="print"/>
          <a:srcRect l="27781" t="2927" r="45939" b="1951"/>
          <a:stretch>
            <a:fillRect/>
          </a:stretch>
        </p:blipFill>
        <p:spPr bwMode="auto">
          <a:xfrm>
            <a:off x="5987149" y="1197435"/>
            <a:ext cx="664022" cy="2403422"/>
          </a:xfrm>
          <a:prstGeom prst="rect">
            <a:avLst/>
          </a:prstGeom>
          <a:noFill/>
        </p:spPr>
      </p:pic>
      <p:pic>
        <p:nvPicPr>
          <p:cNvPr id="32" name="Picture 11" descr="logo_renaul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72924" y="1208314"/>
            <a:ext cx="706499" cy="70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logo_sirehna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58962" y="2058987"/>
            <a:ext cx="2172456" cy="65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</a:rPr>
              <a:t>Video: Distributed Workflow  </a:t>
            </a:r>
            <a:endParaRPr lang="fr-FR" sz="3600" dirty="0" smtClean="0">
              <a:solidFill>
                <a:schemeClr val="bg1"/>
              </a:solidFill>
            </a:endParaRPr>
          </a:p>
        </p:txBody>
      </p:sp>
      <p:sp>
        <p:nvSpPr>
          <p:cNvPr id="445443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CF4362-B1C0-4FD6-B616-12FAC4385E5E}" type="slidenum">
              <a:rPr lang="fr-BE"/>
              <a:pPr>
                <a:defRPr/>
              </a:pPr>
              <a:t>60</a:t>
            </a:fld>
            <a:endParaRPr lang="fr-BE"/>
          </a:p>
        </p:txBody>
      </p:sp>
      <p:pic>
        <p:nvPicPr>
          <p:cNvPr id="4454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5025" y="47593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Optimizations: Renault UC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A97DD0B-5DA0-49BA-B59C-9DDE558660DF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61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536003" name="Picture 3" descr="C:\Users\dcaromel\SAMMI-DATA\A-Talks\3.0-ProActive\AAA-ProActive-Current-Complete-Slides\geo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7640" y="892629"/>
            <a:ext cx="3004616" cy="1877885"/>
          </a:xfrm>
          <a:prstGeom prst="rect">
            <a:avLst/>
          </a:prstGeom>
          <a:noFill/>
        </p:spPr>
      </p:pic>
      <p:pic>
        <p:nvPicPr>
          <p:cNvPr id="1536005" name="Picture 5" descr="C:\Users\dcaromel\SAMMI-DATA\A-Talks\3.0-ProActive\AAA-ProActive-Current-Complete-Slides\mesh.png"/>
          <p:cNvPicPr>
            <a:picLocks noChangeAspect="1" noChangeArrowheads="1"/>
          </p:cNvPicPr>
          <p:nvPr/>
        </p:nvPicPr>
        <p:blipFill>
          <a:blip r:embed="rId3" cstate="print"/>
          <a:srcRect l="28744" b="32911"/>
          <a:stretch>
            <a:fillRect/>
          </a:stretch>
        </p:blipFill>
        <p:spPr bwMode="auto">
          <a:xfrm>
            <a:off x="6161314" y="2781778"/>
            <a:ext cx="2982686" cy="1755181"/>
          </a:xfrm>
          <a:prstGeom prst="rect">
            <a:avLst/>
          </a:prstGeom>
          <a:noFill/>
        </p:spPr>
      </p:pic>
      <p:pic>
        <p:nvPicPr>
          <p:cNvPr id="1536006" name="Picture 6" descr="C:\Users\dcaromel\SAMMI-DATA\A-Talks\3.0-ProActive\AAA-ProActive-Current-Complete-Slides\solve.png"/>
          <p:cNvPicPr>
            <a:picLocks noChangeAspect="1" noChangeArrowheads="1"/>
          </p:cNvPicPr>
          <p:nvPr/>
        </p:nvPicPr>
        <p:blipFill>
          <a:blip r:embed="rId4" cstate="print"/>
          <a:srcRect l="7947"/>
          <a:stretch>
            <a:fillRect/>
          </a:stretch>
        </p:blipFill>
        <p:spPr bwMode="auto">
          <a:xfrm>
            <a:off x="6117771" y="4631871"/>
            <a:ext cx="3026229" cy="2054678"/>
          </a:xfrm>
          <a:prstGeom prst="rect">
            <a:avLst/>
          </a:prstGeom>
          <a:noFill/>
        </p:spPr>
      </p:pic>
      <p:pic>
        <p:nvPicPr>
          <p:cNvPr id="1536007" name="Picture 7" descr="C:\Users\dcaromel\SAMMI-DATA\A-Talks\3.0-ProActive\AAA-ProActive-Current-Complete-Slides\cas2_template_geom_and_mesh_distant_EXPAND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928" y="936152"/>
            <a:ext cx="5260526" cy="5260526"/>
          </a:xfrm>
          <a:prstGeom prst="rect">
            <a:avLst/>
          </a:prstGeom>
          <a:noFill/>
        </p:spPr>
      </p:pic>
      <p:pic>
        <p:nvPicPr>
          <p:cNvPr id="12" name="Picture 7" descr="logo_CD-Adapc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80109" y="3085059"/>
            <a:ext cx="1534896" cy="6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0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4794" y="1273627"/>
            <a:ext cx="1799772" cy="134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0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1336" y="5030568"/>
            <a:ext cx="1666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1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35222" y="5531304"/>
            <a:ext cx="14573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logo_sirehn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34541" y="3801420"/>
            <a:ext cx="1571171" cy="47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logo_renaul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9670" y="1404263"/>
            <a:ext cx="1206476" cy="120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BC6317-58DF-44F8-8F20-AE6D0DED135E}" type="slidenum">
              <a:rPr lang="fr-BE">
                <a:solidFill>
                  <a:srgbClr val="FFFFFF"/>
                </a:solidFill>
              </a:rPr>
              <a:pPr>
                <a:defRPr/>
              </a:pPr>
              <a:t>62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274434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904674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solidFill>
                  <a:schemeClr val="bg1"/>
                </a:solidFill>
              </a:rPr>
              <a:t>Use Case 3: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Hydrodynamic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with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K-Epsilon and </a:t>
            </a:r>
            <a:r>
              <a:rPr lang="en-US" sz="4000" dirty="0" err="1" smtClean="0">
                <a:solidFill>
                  <a:schemeClr val="bg1"/>
                </a:solidFill>
              </a:rPr>
              <a:t>FineMarine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184B6FC-26F8-4C93-AB2F-A216EFDB8330}" type="slidenum">
              <a:rPr lang="fr-FR" sz="1200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62</a:t>
            </a:fld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84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1863" y="5359821"/>
            <a:ext cx="4965256" cy="567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63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71438"/>
            <a:ext cx="8229600" cy="785812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Hydrodynamic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Optimization: </a:t>
            </a:r>
          </a:p>
          <a:p>
            <a:pPr eaLnBrk="0" hangingPunct="0"/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Workflow generated from a GUI</a:t>
            </a:r>
            <a:endParaRPr lang="fr-FR" sz="2800" kern="0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1537027" name="Picture 3" descr="C:\Users\dcaromel\SAMMI-DATA\A-Talks\3.0-ProActive\AAA-ProActive-Current-Complete-Slides\screensh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001" y="1323978"/>
            <a:ext cx="7428593" cy="442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64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71438"/>
            <a:ext cx="8229600" cy="785812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Hydrodynamic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Optimization: Execution</a:t>
            </a:r>
            <a:endParaRPr lang="fr-FR" sz="2800" kern="0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1537027" name="Picture 3" descr="C:\Users\dcaromel\SAMMI-DATA\A-Talks\3.0-ProActive\AAA-ProActive-Current-Complete-Slides\screensh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5370"/>
            <a:ext cx="4066014" cy="2420708"/>
          </a:xfrm>
          <a:prstGeom prst="rect">
            <a:avLst/>
          </a:prstGeom>
          <a:noFill/>
        </p:spPr>
      </p:pic>
      <p:pic>
        <p:nvPicPr>
          <p:cNvPr id="1538050" name="Picture 2" descr="C:\Users\dcaromel\SAMMI-DATA\A-Talks\3.0-ProActive\AAA-ProActive-Current-Complete-Slides\Screenshot_CFView_Kepsilon.png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3291112" y="718456"/>
            <a:ext cx="4263572" cy="6139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E9B56F1-AA1D-49BF-87D4-FBE8139A9A4A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65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3" name="Picture 2" descr="VNC_PACAGrid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400" y="1054100"/>
            <a:ext cx="8394700" cy="524668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-4762"/>
            <a:ext cx="8229600" cy="785812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Hydrodynamic</a:t>
            </a:r>
            <a:r>
              <a:rPr lang="en-US" sz="2800" dirty="0" smtClean="0">
                <a:solidFill>
                  <a:srgbClr val="FFFFFF"/>
                </a:solidFill>
              </a:rPr>
              <a:t>: </a:t>
            </a:r>
          </a:p>
          <a:p>
            <a:pPr eaLnBrk="0" hangingPunct="0"/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Remote Steering during execution</a:t>
            </a:r>
            <a:endParaRPr lang="fr-FR" sz="2800" kern="0" dirty="0" smtClean="0"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1045043" y="65316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Conclusions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0966"/>
            <a:ext cx="8229600" cy="78581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Conclusion: Technology Preview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0371" y="1088562"/>
            <a:ext cx="5083629" cy="4689249"/>
          </a:xfrm>
        </p:spPr>
        <p:txBody>
          <a:bodyPr/>
          <a:lstStyle/>
          <a:p>
            <a:r>
              <a:rPr lang="en-US" sz="2400" dirty="0" err="1" smtClean="0">
                <a:solidFill>
                  <a:srgbClr val="000099"/>
                </a:solidFill>
              </a:rPr>
              <a:t>ProActive</a:t>
            </a:r>
            <a:r>
              <a:rPr lang="en-US" sz="2400" dirty="0" smtClean="0">
                <a:solidFill>
                  <a:srgbClr val="000099"/>
                </a:solidFill>
              </a:rPr>
              <a:t> Fine Grain CLOUD management:</a:t>
            </a:r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		</a:t>
            </a:r>
            <a:r>
              <a:rPr lang="en-US" sz="2400" dirty="0" smtClean="0"/>
              <a:t>Pricing at the second</a:t>
            </a:r>
          </a:p>
          <a:p>
            <a:pPr>
              <a:buNone/>
            </a:pPr>
            <a:r>
              <a:rPr lang="en-US" sz="2400" dirty="0" smtClean="0"/>
              <a:t>               (like GSM)</a:t>
            </a: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solidFill>
                  <a:srgbClr val="000099"/>
                </a:solidFill>
              </a:rPr>
              <a:t>Open Source </a:t>
            </a:r>
            <a:r>
              <a:rPr lang="en-US" sz="2400" dirty="0" err="1" smtClean="0">
                <a:solidFill>
                  <a:srgbClr val="000099"/>
                </a:solidFill>
              </a:rPr>
              <a:t>Cloudware</a:t>
            </a:r>
            <a:r>
              <a:rPr lang="en-US" sz="2400" dirty="0" smtClean="0">
                <a:solidFill>
                  <a:srgbClr val="000099"/>
                </a:solidFill>
              </a:rPr>
              <a:t> Initiative (</a:t>
            </a:r>
            <a:r>
              <a:rPr lang="en-US" sz="2400" dirty="0" err="1" smtClean="0">
                <a:solidFill>
                  <a:srgbClr val="000099"/>
                </a:solidFill>
              </a:rPr>
              <a:t>OSCi</a:t>
            </a:r>
            <a:r>
              <a:rPr lang="en-US" sz="2400" dirty="0" smtClean="0">
                <a:solidFill>
                  <a:srgbClr val="000099"/>
                </a:solidFill>
              </a:rPr>
              <a:t>)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    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fr-FR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67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65463" t="4741" r="4259" b="22073"/>
          <a:stretch>
            <a:fillRect/>
          </a:stretch>
        </p:blipFill>
        <p:spPr bwMode="auto">
          <a:xfrm>
            <a:off x="0" y="1807022"/>
            <a:ext cx="3543300" cy="483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ProActive-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2" y="1034140"/>
            <a:ext cx="3008259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77700" t="18009" r="5195" b="70135"/>
          <a:stretch>
            <a:fillRect/>
          </a:stretch>
        </p:blipFill>
        <p:spPr bwMode="auto">
          <a:xfrm>
            <a:off x="7011418" y="3730821"/>
            <a:ext cx="1740696" cy="75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5334000" y="4901978"/>
            <a:ext cx="341811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    </a:t>
            </a:r>
            <a:r>
              <a:rPr lang="en-US" sz="2400" dirty="0" smtClean="0"/>
              <a:t>Elastic Clouds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Industrial (1750) &amp; Cloud Revolution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Compared</a:t>
            </a:r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93916" y="1284500"/>
          <a:ext cx="8371112" cy="414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62"/>
                <a:gridCol w="3428370"/>
                <a:gridCol w="2986680"/>
              </a:tblGrid>
              <a:tr h="689919"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/>
                        <a:t>Industrial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/>
                        <a:t>Revolution</a:t>
                      </a:r>
                      <a:endParaRPr lang="en-US" sz="18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Cloud</a:t>
                      </a:r>
                      <a:endParaRPr lang="en-US" baseline="0" noProof="0" dirty="0" smtClean="0"/>
                    </a:p>
                    <a:p>
                      <a:pPr algn="ctr"/>
                      <a:r>
                        <a:rPr lang="en-US" baseline="0" noProof="0" dirty="0" smtClean="0"/>
                        <a:t>Revolution</a:t>
                      </a:r>
                      <a:endParaRPr lang="en-US" noProof="0" dirty="0"/>
                    </a:p>
                  </a:txBody>
                  <a:tcPr/>
                </a:tc>
              </a:tr>
              <a:tr h="985598">
                <a:tc>
                  <a:txBody>
                    <a:bodyPr/>
                    <a:lstStyle/>
                    <a:p>
                      <a:r>
                        <a:rPr lang="en-US" sz="18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noProof="0" dirty="0" smtClean="0"/>
                        <a:t>Mechanization and centralization of manufacturing activities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Computing as a Utility</a:t>
                      </a:r>
                    </a:p>
                    <a:p>
                      <a:r>
                        <a:rPr lang="en-US" noProof="0" dirty="0" smtClean="0"/>
                        <a:t>Centralization of Data Center</a:t>
                      </a:r>
                      <a:endParaRPr lang="en-US" noProof="0" dirty="0"/>
                    </a:p>
                  </a:txBody>
                  <a:tcPr/>
                </a:tc>
              </a:tr>
              <a:tr h="1281278"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Supporting</a:t>
                      </a:r>
                      <a:r>
                        <a:rPr lang="en-US" baseline="0" noProof="0" smtClean="0"/>
                        <a:t> new technos</a:t>
                      </a:r>
                    </a:p>
                    <a:p>
                      <a:r>
                        <a:rPr lang="en-US" baseline="0" noProof="0" smtClean="0"/>
                        <a:t>(Mechanic, Tool Machines, </a:t>
                      </a:r>
                    </a:p>
                    <a:p>
                      <a:r>
                        <a:rPr lang="en-US" baseline="0" noProof="0" smtClean="0"/>
                        <a:t>etc.)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Distributed Computing</a:t>
                      </a:r>
                    </a:p>
                    <a:p>
                      <a:r>
                        <a:rPr lang="en-US" noProof="0" dirty="0" smtClean="0"/>
                        <a:t>Virtualization</a:t>
                      </a:r>
                    </a:p>
                    <a:p>
                      <a:r>
                        <a:rPr lang="en-US" noProof="0" dirty="0" smtClean="0"/>
                        <a:t>Multi-Cores</a:t>
                      </a:r>
                    </a:p>
                    <a:p>
                      <a:r>
                        <a:rPr lang="en-US" noProof="0" dirty="0" smtClean="0"/>
                        <a:t>Network</a:t>
                      </a:r>
                      <a:endParaRPr lang="en-US" noProof="0" dirty="0"/>
                    </a:p>
                  </a:txBody>
                  <a:tcPr/>
                </a:tc>
              </a:tr>
              <a:tr h="689919"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Socio Economical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Large new demand was ready to use the new offer.</a:t>
                      </a:r>
                    </a:p>
                    <a:p>
                      <a:r>
                        <a:rPr lang="en-US" noProof="0" dirty="0" smtClean="0"/>
                        <a:t>(A change </a:t>
                      </a:r>
                      <a:r>
                        <a:rPr lang="en-US" sz="1800" dirty="0" smtClean="0"/>
                        <a:t>in business attitude &amp; organization</a:t>
                      </a:r>
                      <a:r>
                        <a:rPr lang="en-US" noProof="0" dirty="0" smtClean="0"/>
                        <a:t>)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IT Cost Reduction Pressure</a:t>
                      </a:r>
                    </a:p>
                    <a:p>
                      <a:r>
                        <a:rPr lang="en-US" noProof="0" dirty="0" smtClean="0"/>
                        <a:t>CIO Nightmare</a:t>
                      </a:r>
                    </a:p>
                    <a:p>
                      <a:r>
                        <a:rPr lang="en-US" noProof="0" dirty="0" smtClean="0"/>
                        <a:t>CEO Out-of-</a:t>
                      </a:r>
                      <a:r>
                        <a:rPr lang="en-US" noProof="0" dirty="0" err="1" smtClean="0"/>
                        <a:t>Data</a:t>
                      </a:r>
                      <a:r>
                        <a:rPr lang="en-US" baseline="0" noProof="0" dirty="0" err="1" smtClean="0"/>
                        <a:t>Center</a:t>
                      </a:r>
                      <a:r>
                        <a:rPr lang="en-US" baseline="0" noProof="0" dirty="0" smtClean="0"/>
                        <a:t> </a:t>
                      </a:r>
                      <a:r>
                        <a:rPr lang="en-US" baseline="0" noProof="0" dirty="0" err="1" smtClean="0"/>
                        <a:t>CapEx</a:t>
                      </a:r>
                      <a:endParaRPr lang="en-US" noProof="0" dirty="0" smtClean="0"/>
                    </a:p>
                    <a:p>
                      <a:endParaRPr lang="en-US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68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4996544" y="5823855"/>
            <a:ext cx="3984170" cy="79465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Sources &amp; Inspiration: Simon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Wardley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(CSC) </a:t>
            </a:r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Scott Stewart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endParaRPr lang="fr-BE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7513" y="5638803"/>
            <a:ext cx="5844357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Font typeface="Wingdings"/>
              <a:buChar char="è"/>
            </a:pPr>
            <a:r>
              <a:rPr lang="en-US" sz="2000" dirty="0" smtClean="0">
                <a:solidFill>
                  <a:prstClr val="white"/>
                </a:solidFill>
                <a:sym typeface="Wingdings" pitchFamily="2" charset="2"/>
              </a:rPr>
              <a:t>All elements converge for a strong Cloud Revolution</a:t>
            </a:r>
            <a:endParaRPr lang="fr-FR" sz="2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7200" dirty="0" smtClean="0">
                <a:solidFill>
                  <a:srgbClr val="000099"/>
                </a:solidFill>
              </a:rPr>
              <a:t>		proactive.inria.fr</a:t>
            </a:r>
            <a:endParaRPr lang="fr-FR" sz="7200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69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71" y="914400"/>
            <a:ext cx="8828315" cy="5211763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0099"/>
                </a:solidFill>
              </a:rPr>
              <a:t>Business revolution: </a:t>
            </a:r>
          </a:p>
          <a:p>
            <a:pPr>
              <a:buNone/>
            </a:pPr>
            <a:r>
              <a:rPr lang="en-US" sz="2400" dirty="0" smtClean="0"/>
              <a:t>	Not selling Hardware, nor Software, but </a:t>
            </a:r>
            <a:r>
              <a:rPr lang="en-US" sz="2400" dirty="0" smtClean="0">
                <a:solidFill>
                  <a:srgbClr val="000099"/>
                </a:solidFill>
              </a:rPr>
              <a:t>Services</a:t>
            </a:r>
          </a:p>
          <a:p>
            <a:pPr>
              <a:buNone/>
            </a:pPr>
            <a:r>
              <a:rPr lang="en-US" sz="2400" dirty="0" smtClean="0"/>
              <a:t>    Also a Marketing Revolution: </a:t>
            </a:r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	     Big thing is SLA, no longer </a:t>
            </a:r>
            <a:r>
              <a:rPr lang="en-US" sz="2400" i="1" dirty="0" smtClean="0">
                <a:solidFill>
                  <a:srgbClr val="000099"/>
                </a:solidFill>
                <a:sym typeface="Wingdings" pitchFamily="2" charset="2"/>
              </a:rPr>
              <a:t>Features Insides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000099"/>
                </a:solidFill>
              </a:rPr>
              <a:t>Scientific Revolution:</a:t>
            </a:r>
          </a:p>
          <a:p>
            <a:pPr lvl="1"/>
            <a:r>
              <a:rPr lang="en-US" sz="2400" dirty="0" smtClean="0"/>
              <a:t>Capacity to use large Public facilities</a:t>
            </a:r>
          </a:p>
          <a:p>
            <a:pPr lvl="1"/>
            <a:r>
              <a:rPr lang="en-US" sz="2400" dirty="0" smtClean="0"/>
              <a:t>Capabilities: CERN-like EGEE no longer needed ?</a:t>
            </a:r>
          </a:p>
          <a:p>
            <a:pPr lvl="1"/>
            <a:r>
              <a:rPr lang="en-US" sz="2400" dirty="0" smtClean="0"/>
              <a:t>Large Workflows: </a:t>
            </a:r>
            <a:r>
              <a:rPr lang="en-US" sz="2400" dirty="0" err="1" smtClean="0"/>
              <a:t>SpeedUp</a:t>
            </a:r>
            <a:r>
              <a:rPr lang="en-US" sz="2400" dirty="0" smtClean="0"/>
              <a:t> of Discoveries</a:t>
            </a:r>
          </a:p>
          <a:p>
            <a:r>
              <a:rPr lang="en-US" sz="2400" b="1" dirty="0" smtClean="0">
                <a:solidFill>
                  <a:srgbClr val="000099"/>
                </a:solidFill>
              </a:rPr>
              <a:t>Social Revolution:</a:t>
            </a:r>
          </a:p>
          <a:p>
            <a:pPr lvl="1"/>
            <a:r>
              <a:rPr lang="en-US" sz="2400" dirty="0" smtClean="0"/>
              <a:t>What will happen to CIOs ?</a:t>
            </a:r>
          </a:p>
          <a:p>
            <a:pPr lvl="1"/>
            <a:r>
              <a:rPr lang="en-US" sz="2400" dirty="0" smtClean="0"/>
              <a:t>What will happen to outsourcing companies ?</a:t>
            </a:r>
          </a:p>
          <a:p>
            <a:pPr lvl="1"/>
            <a:r>
              <a:rPr lang="en-US" sz="2400" dirty="0" smtClean="0"/>
              <a:t>Personal and Business facility convergence</a:t>
            </a:r>
          </a:p>
          <a:p>
            <a:pPr lvl="1">
              <a:buNone/>
            </a:pPr>
            <a:r>
              <a:rPr lang="en-US" sz="2400" dirty="0" smtClean="0"/>
              <a:t>    (like PC, Internet) 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70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65617" y="2155759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  <a:sym typeface="Wingdings" pitchFamily="2" charset="2"/>
              </a:rPr>
              <a:t>TM </a:t>
            </a:r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 flipV="1">
            <a:off x="4953000" y="2100937"/>
            <a:ext cx="2438400" cy="71845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4974772" y="2144482"/>
            <a:ext cx="2416629" cy="64225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125691" y="5758931"/>
            <a:ext cx="1657826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dirty="0" smtClean="0">
                <a:sym typeface="Wingdings" pitchFamily="2" charset="2"/>
              </a:rPr>
              <a:t> Impact ?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805586" y="4330474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Thank you for your attention!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72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88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550" y="1938338"/>
            <a:ext cx="49149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Masque_ProActive">
  <a:themeElements>
    <a:clrScheme name="Template_Masque_ProActiv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_Masque_ProActive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_Masque_ProActiv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1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2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3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4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5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6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8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9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0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1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3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4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ActiveEon Presentation - 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8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9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0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1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6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3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34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5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36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37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38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39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0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25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16371</TotalTime>
  <Pages>2</Pages>
  <Words>1662</Words>
  <Application>Microsoft Office PowerPoint</Application>
  <PresentationFormat>On-screen Show (4:3)</PresentationFormat>
  <Paragraphs>568</Paragraphs>
  <Slides>72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49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72</vt:i4>
      </vt:variant>
    </vt:vector>
  </HeadingPairs>
  <TitlesOfParts>
    <vt:vector size="121" baseType="lpstr">
      <vt:lpstr>Template_Masque_ProActive</vt:lpstr>
      <vt:lpstr>Template</vt:lpstr>
      <vt:lpstr>1_Template</vt:lpstr>
      <vt:lpstr>Conception personnalisée</vt:lpstr>
      <vt:lpstr>2_Template</vt:lpstr>
      <vt:lpstr>3_Template</vt:lpstr>
      <vt:lpstr>4_Template</vt:lpstr>
      <vt:lpstr>5_Template</vt:lpstr>
      <vt:lpstr>6_Template</vt:lpstr>
      <vt:lpstr>7_Template</vt:lpstr>
      <vt:lpstr>8_Template</vt:lpstr>
      <vt:lpstr>9_Template</vt:lpstr>
      <vt:lpstr>1_Conception personnalisée</vt:lpstr>
      <vt:lpstr>10_Template</vt:lpstr>
      <vt:lpstr>2_Conception personnalisée</vt:lpstr>
      <vt:lpstr>11_Template</vt:lpstr>
      <vt:lpstr>12_Template</vt:lpstr>
      <vt:lpstr>13_Template</vt:lpstr>
      <vt:lpstr>14_Template</vt:lpstr>
      <vt:lpstr>15_Template</vt:lpstr>
      <vt:lpstr>16_Template</vt:lpstr>
      <vt:lpstr>17_Template</vt:lpstr>
      <vt:lpstr>18_Template</vt:lpstr>
      <vt:lpstr>19_Template</vt:lpstr>
      <vt:lpstr>20_Template</vt:lpstr>
      <vt:lpstr>21_Template</vt:lpstr>
      <vt:lpstr>22_Template</vt:lpstr>
      <vt:lpstr>23_Template</vt:lpstr>
      <vt:lpstr>24_Template</vt:lpstr>
      <vt:lpstr>ActiveEon Presentation - template</vt:lpstr>
      <vt:lpstr>27_Template</vt:lpstr>
      <vt:lpstr>28_Template</vt:lpstr>
      <vt:lpstr>29_Template</vt:lpstr>
      <vt:lpstr>30_Template</vt:lpstr>
      <vt:lpstr>31_Template</vt:lpstr>
      <vt:lpstr>26_Template</vt:lpstr>
      <vt:lpstr>32_Template</vt:lpstr>
      <vt:lpstr>33_Template</vt:lpstr>
      <vt:lpstr>34_Template</vt:lpstr>
      <vt:lpstr>35_Template</vt:lpstr>
      <vt:lpstr>36_Template</vt:lpstr>
      <vt:lpstr>37_Template</vt:lpstr>
      <vt:lpstr>38_Template</vt:lpstr>
      <vt:lpstr>39_Template</vt:lpstr>
      <vt:lpstr>40_Template</vt:lpstr>
      <vt:lpstr>Office Theme</vt:lpstr>
      <vt:lpstr>1_Office Theme</vt:lpstr>
      <vt:lpstr>2_Office Theme</vt:lpstr>
      <vt:lpstr>25_Template</vt:lpstr>
      <vt:lpstr>Slide 1</vt:lpstr>
      <vt:lpstr>CLOUD Revolution</vt:lpstr>
      <vt:lpstr>1. Background</vt:lpstr>
      <vt:lpstr>OASIS (HC: 35) </vt:lpstr>
      <vt:lpstr>Slide 5</vt:lpstr>
      <vt:lpstr>Startup Company Born of INRIA</vt:lpstr>
      <vt:lpstr>2. Cloud Computing   </vt:lpstr>
      <vt:lpstr>The CLOUD Solution</vt:lpstr>
      <vt:lpstr>Clouds: Basic Definition</vt:lpstr>
      <vt:lpstr>Clouds in Picture</vt:lpstr>
      <vt:lpstr>From Grids to Clouds</vt:lpstr>
      <vt:lpstr>Multi-Core Push</vt:lpstr>
      <vt:lpstr>Symetrical Multi-Core: 8-ways Niagara II</vt:lpstr>
      <vt:lpstr>Today Off The Shelf Multi-Cores, 3 GHz </vt:lpstr>
      <vt:lpstr>Multi-Cores: A Few Key Points</vt:lpstr>
      <vt:lpstr>Virtualization</vt:lpstr>
      <vt:lpstr>Virtualization</vt:lpstr>
      <vt:lpstr>Virtualization</vt:lpstr>
      <vt:lpstr>Virtualization</vt:lpstr>
      <vt:lpstr>What we Used to do as Syst. Admin.</vt:lpstr>
      <vt:lpstr>With Virtualization + Software Appliance</vt:lpstr>
      <vt:lpstr>Attitude and Behavior Shifts: CIO Nightmare</vt:lpstr>
      <vt:lpstr>Administration Burden</vt:lpstr>
      <vt:lpstr>3. ProActive Parallel Suite  </vt:lpstr>
      <vt:lpstr>Cloud Solution: ProActive Parallel Suite</vt:lpstr>
      <vt:lpstr>ProActive Programming:   Active Objects   </vt:lpstr>
      <vt:lpstr>Slide 27</vt:lpstr>
      <vt:lpstr>Slide 28</vt:lpstr>
      <vt:lpstr>Broadcast  and  Scatter</vt:lpstr>
      <vt:lpstr>Dynamic Dispatch Group</vt:lpstr>
      <vt:lpstr> IC2D: Optimizing</vt:lpstr>
      <vt:lpstr>IC2D</vt:lpstr>
      <vt:lpstr>IC2D</vt:lpstr>
      <vt:lpstr>Video 1:  IC2D Optimizing Monitoring, Debugging, Optimizing  </vt:lpstr>
      <vt:lpstr>Scheduling &amp; Resourcing  </vt:lpstr>
      <vt:lpstr>  ProActive Scheduling  </vt:lpstr>
      <vt:lpstr>ProActive Scheduling Big Picture</vt:lpstr>
      <vt:lpstr>Workflow Example : Picture Denoising </vt:lpstr>
      <vt:lpstr>  ProActive Resourcing  </vt:lpstr>
      <vt:lpstr>RESOURCING User Interface</vt:lpstr>
      <vt:lpstr>  Clusters to Grids to Clouds:     e.g. on Amazon EC2 </vt:lpstr>
      <vt:lpstr>Private, Public &amp; Hybrid Clouds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Cloud Seeding with ProActive</vt:lpstr>
      <vt:lpstr>Use Cases: Genomics - Sequencing</vt:lpstr>
      <vt:lpstr>IPMC Use Case and Collaboration</vt:lpstr>
      <vt:lpstr>Benchmarks </vt:lpstr>
      <vt:lpstr>Use Case: OMD2 Distributed Multi-Disciplinary Optimizations </vt:lpstr>
      <vt:lpstr>Coupling Mechanics, Aerodynamics … </vt:lpstr>
      <vt:lpstr>Slide 59</vt:lpstr>
      <vt:lpstr>Video: Distributed Workflow  </vt:lpstr>
      <vt:lpstr>Engineering Optimizations: Renault UC</vt:lpstr>
      <vt:lpstr>Use Case 3: Hydrodynamic  with  K-Epsilon and FineMarine </vt:lpstr>
      <vt:lpstr>Slide 63</vt:lpstr>
      <vt:lpstr>Slide 64</vt:lpstr>
      <vt:lpstr>Slide 65</vt:lpstr>
      <vt:lpstr>Conclusions</vt:lpstr>
      <vt:lpstr>Conclusion: Technology Preview</vt:lpstr>
      <vt:lpstr>Industrial (1750) &amp; Cloud Revolution Compared</vt:lpstr>
      <vt:lpstr>Slide 69</vt:lpstr>
      <vt:lpstr>Conclusion</vt:lpstr>
      <vt:lpstr>Thank you for your attention!</vt:lpstr>
      <vt:lpstr>Slide 72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 National de Recherche  en Informatique et en Automatique</dc:title>
  <dc:subject>Diapo modele. INRIA</dc:subject>
  <dc:creator>dcaromel</dc:creator>
  <dc:description>Maj 26/03/97 Dem B. Larrouturou_x000d_dia 24 : Origin 2000 et _x000d_dia 14 : 200 proj europŽens</dc:description>
  <cp:lastModifiedBy>dcaromel</cp:lastModifiedBy>
  <cp:revision>2704</cp:revision>
  <cp:lastPrinted>2004-08-27T11:32:00Z</cp:lastPrinted>
  <dcterms:created xsi:type="dcterms:W3CDTF">1997-06-06T12:07:05Z</dcterms:created>
  <dcterms:modified xsi:type="dcterms:W3CDTF">2010-10-27T12:58:24Z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D:\</vt:lpwstr>
  </property>
</Properties>
</file>