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Default Extension="gif" ContentType="image/gif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Default Extension="wav" ContentType="audio/wav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  <p:sldMasterId id="2147483651" r:id="rId2"/>
    <p:sldMasterId id="2147483652" r:id="rId3"/>
    <p:sldMasterId id="2147483654" r:id="rId4"/>
    <p:sldMasterId id="2147483653" r:id="rId5"/>
  </p:sldMasterIdLst>
  <p:notesMasterIdLst>
    <p:notesMasterId r:id="rId65"/>
  </p:notesMasterIdLst>
  <p:handoutMasterIdLst>
    <p:handoutMasterId r:id="rId66"/>
  </p:handoutMasterIdLst>
  <p:sldIdLst>
    <p:sldId id="256" r:id="rId6"/>
    <p:sldId id="834" r:id="rId7"/>
    <p:sldId id="679" r:id="rId8"/>
    <p:sldId id="601" r:id="rId9"/>
    <p:sldId id="697" r:id="rId10"/>
    <p:sldId id="527" r:id="rId11"/>
    <p:sldId id="829" r:id="rId12"/>
    <p:sldId id="830" r:id="rId13"/>
    <p:sldId id="831" r:id="rId14"/>
    <p:sldId id="832" r:id="rId15"/>
    <p:sldId id="833" r:id="rId16"/>
    <p:sldId id="776" r:id="rId17"/>
    <p:sldId id="615" r:id="rId18"/>
    <p:sldId id="772" r:id="rId19"/>
    <p:sldId id="555" r:id="rId20"/>
    <p:sldId id="698" r:id="rId21"/>
    <p:sldId id="559" r:id="rId22"/>
    <p:sldId id="687" r:id="rId23"/>
    <p:sldId id="556" r:id="rId24"/>
    <p:sldId id="560" r:id="rId25"/>
    <p:sldId id="754" r:id="rId26"/>
    <p:sldId id="756" r:id="rId27"/>
    <p:sldId id="561" r:id="rId28"/>
    <p:sldId id="750" r:id="rId29"/>
    <p:sldId id="562" r:id="rId30"/>
    <p:sldId id="563" r:id="rId31"/>
    <p:sldId id="564" r:id="rId32"/>
    <p:sldId id="702" r:id="rId33"/>
    <p:sldId id="704" r:id="rId34"/>
    <p:sldId id="785" r:id="rId35"/>
    <p:sldId id="858" r:id="rId36"/>
    <p:sldId id="821" r:id="rId37"/>
    <p:sldId id="826" r:id="rId38"/>
    <p:sldId id="822" r:id="rId39"/>
    <p:sldId id="823" r:id="rId40"/>
    <p:sldId id="848" r:id="rId41"/>
    <p:sldId id="825" r:id="rId42"/>
    <p:sldId id="827" r:id="rId43"/>
    <p:sldId id="574" r:id="rId44"/>
    <p:sldId id="575" r:id="rId45"/>
    <p:sldId id="576" r:id="rId46"/>
    <p:sldId id="577" r:id="rId47"/>
    <p:sldId id="578" r:id="rId48"/>
    <p:sldId id="664" r:id="rId49"/>
    <p:sldId id="579" r:id="rId50"/>
    <p:sldId id="641" r:id="rId51"/>
    <p:sldId id="642" r:id="rId52"/>
    <p:sldId id="845" r:id="rId53"/>
    <p:sldId id="644" r:id="rId54"/>
    <p:sldId id="844" r:id="rId55"/>
    <p:sldId id="645" r:id="rId56"/>
    <p:sldId id="813" r:id="rId57"/>
    <p:sldId id="846" r:id="rId58"/>
    <p:sldId id="854" r:id="rId59"/>
    <p:sldId id="856" r:id="rId60"/>
    <p:sldId id="850" r:id="rId61"/>
    <p:sldId id="851" r:id="rId62"/>
    <p:sldId id="855" r:id="rId63"/>
    <p:sldId id="853" r:id="rId64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25C02"/>
    <a:srgbClr val="3D006E"/>
    <a:srgbClr val="014A01"/>
    <a:srgbClr val="000066"/>
    <a:srgbClr val="000099"/>
    <a:srgbClr val="FF9933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21818" autoAdjust="0"/>
    <p:restoredTop sz="94665" autoAdjust="0"/>
  </p:normalViewPr>
  <p:slideViewPr>
    <p:cSldViewPr snapToGrid="0">
      <p:cViewPr>
        <p:scale>
          <a:sx n="75" d="100"/>
          <a:sy n="75" d="100"/>
        </p:scale>
        <p:origin x="-708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226" y="-108"/>
      </p:cViewPr>
      <p:guideLst>
        <p:guide orient="horz" pos="2428"/>
        <p:guide pos="332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56.xml"/><Relationship Id="rId1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3338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algn="r"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33338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algn="r" defTabSz="808038" eaLnBrk="0" hangingPunct="0">
              <a:lnSpc>
                <a:spcPct val="85000"/>
              </a:lnSpc>
              <a:defRPr sz="1000" i="1">
                <a:latin typeface="Times New Roman" pitchFamily="18" charset="0"/>
              </a:defRPr>
            </a:lvl1pPr>
          </a:lstStyle>
          <a:p>
            <a:fld id="{7AB949A5-9847-4226-9A5D-0BECE27B5990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3338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defTabSz="8080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8600" y="12700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t" anchorCtr="0" compatLnSpc="1">
            <a:prstTxWarp prst="textNoShape">
              <a:avLst/>
            </a:prstTxWarp>
          </a:bodyPr>
          <a:lstStyle>
            <a:lvl1pPr algn="r" defTabSz="8080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3338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defTabSz="8080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8600" y="9742488"/>
            <a:ext cx="30940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227" tIns="0" rIns="20227" bIns="0" numCol="1" anchor="b" anchorCtr="0" compatLnSpc="1">
            <a:prstTxWarp prst="textNoShape">
              <a:avLst/>
            </a:prstTxWarp>
          </a:bodyPr>
          <a:lstStyle>
            <a:lvl1pPr algn="r" defTabSz="808038" eaLnBrk="0" hangingPunct="0">
              <a:defRPr sz="1000" i="1">
                <a:latin typeface="Times New Roman" pitchFamily="18" charset="0"/>
              </a:defRPr>
            </a:lvl1pPr>
          </a:lstStyle>
          <a:p>
            <a:fld id="{A6081059-AC73-4A73-A453-92C0CF4F6E0C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2054" name="Rectangle 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787400"/>
            <a:ext cx="47498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fontAlgn="base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0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1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310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759" tIns="47380" rIns="94759" bIns="4738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2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1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8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79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0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1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59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2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3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1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22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4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38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91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5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7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69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3324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5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33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88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9938"/>
            <a:ext cx="5111750" cy="3833812"/>
          </a:xfrm>
        </p:spPr>
      </p:sp>
      <p:sp>
        <p:nvSpPr>
          <p:cNvPr id="3344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860925"/>
            <a:ext cx="5203825" cy="4605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445" tIns="47723" rIns="95445" bIns="47723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3337" cy="3835400"/>
          </a:xfrm>
        </p:spPr>
      </p:sp>
      <p:sp>
        <p:nvSpPr>
          <p:cNvPr id="3137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4563" y="4860925"/>
            <a:ext cx="5210175" cy="4603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9048" tIns="49524" rIns="99048" bIns="49524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346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9938"/>
            <a:ext cx="5111750" cy="3833812"/>
          </a:xfrm>
          <a:ln w="12700" cap="flat">
            <a:solidFill>
              <a:srgbClr val="000000"/>
            </a:solidFill>
          </a:ln>
        </p:spPr>
      </p:sp>
      <p:sp>
        <p:nvSpPr>
          <p:cNvPr id="3348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860925"/>
            <a:ext cx="520382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108" tIns="48054" rIns="96108" bIns="48054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3337" cy="3835400"/>
          </a:xfrm>
        </p:spPr>
      </p:sp>
      <p:sp>
        <p:nvSpPr>
          <p:cNvPr id="3479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4563" y="4860925"/>
            <a:ext cx="5210175" cy="4603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9048" tIns="49524" rIns="99048" bIns="49524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88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95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91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93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96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97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99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39" y="4861781"/>
            <a:ext cx="5678824" cy="460456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48</a:t>
            </a:fld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239" y="4861781"/>
            <a:ext cx="5678824" cy="460456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E4DC6-FCBF-46E2-B523-4B23C92C6BF4}" type="slidenum">
              <a:rPr lang="fr-FR" smtClean="0"/>
              <a:pPr/>
              <a:t>50</a:t>
            </a:fld>
            <a:endParaRPr lang="fr-F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00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35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39" y="4861781"/>
            <a:ext cx="5678824" cy="460456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4C040-7C14-448D-9076-A86E8DD82393}" type="slidenum">
              <a:rPr lang="fr-FR" smtClean="0"/>
              <a:pPr/>
              <a:t>53</a:t>
            </a:fld>
            <a:endParaRPr lang="fr-F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00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0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345" tIns="47671" rIns="95345" bIns="476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05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8C47C-BDAD-4338-A1F2-8119CC0D46B9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61013-9D83-452B-BD36-BC45F114C3F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814BA-000E-48E4-85BC-2D2965D2541C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06121-3084-4C66-B728-65BB2945B98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E3F10-7E9A-4A2B-BB57-A65BC7D65C7F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CD451-6C06-465A-9BF4-1193BC0174A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4C53E-312A-490D-B8DA-271FC8C0A2F1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F1DBB-3D07-47B1-8BBC-92165BDAAFD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3183C-FF97-4DE9-901A-2C16DF19D2C3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CD1FD-1477-4C1F-820E-D7BDFEA35B4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21F67-2529-4E67-8627-0CFCDCE03702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402EF8-6CB4-467F-94B6-615031E8A0D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EF838-014F-4A32-A510-A596E4710254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09426B-BCD6-4083-97FE-C84082868A7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94EB0-867B-4842-9F6C-F41D0CA82959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E43257-2F99-4CDA-9272-5A5F553D0E9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83AF5-734F-4374-B4AF-493D0CEA7D6B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329C3-2A9E-4CFE-BD16-7FA87D1ED9D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CACE5-E711-40C2-888F-5519368BA95E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F46BE-02DD-4589-8996-57B82AD0251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85750"/>
            <a:ext cx="2057400" cy="584041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019800" cy="584041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CE627-4029-480A-9D83-58BFF2CADF54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9145A-57DF-4E45-872B-4793817430F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F87D27-4EBA-4719-B126-F164D0A46F03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6F2031-6421-44F7-AA92-B61773CF8BA2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46CFCD-DF40-4CE0-93B3-D237E9D8D18F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9F924F-9743-4C2C-B2ED-E7757D326DBA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03810F-E54E-4EBC-BFDF-CF10294B33DE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B2FB62-2B36-4A8B-89D6-82E46543C120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9151B7-7677-44C8-A775-D951FDA8B0A3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D019E5-84C7-401D-9F5D-A458E70FE4AC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9A9EE8-70AC-4CCD-8C7C-5EFFE093893A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9F87C0-A871-4022-841F-FC88A4264DC2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7921D0-2EEF-4AFB-AFDF-4AD2AE7563CA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30D7EB-7982-4DAC-945A-0E1D9161FB16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8A204E-0BD6-4399-B690-F94FD97AD9FB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A42C2E-38A4-42D0-B621-D8EE0B22F26C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9AE3EB-C376-4904-B5FB-628169086DFB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4F8A530-D18C-4A51-91FB-6ACA88BF894F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686E28A-EC2F-4CA3-A9E2-4C8945FFBC61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01B67C-C959-47AA-AD6A-023088A9CA08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2021D7-11F7-41F1-B05E-0B0AB91D08A8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A3BEF6-9D67-496F-8444-FA78BABE1173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B054E8-363B-4FE6-935A-1973D8A3084B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584FF5-BD7E-4E12-BDB7-222414F0237B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A5861A-89B5-404C-987A-D673E54D69AF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1CECC6-0752-4C64-8BAB-FAEEA3060E2D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BB8E97-58F2-4AC6-A7E3-CC7EE71816AE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1B92BC-8B6D-4C5E-BD05-CBFA9EC22B6A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D2E7688-106A-4CE2-B070-A62A017AC1D7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B4B45E-F987-4583-B5EC-28F00B8B4B22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A6CD9E-A431-4041-8640-2205E4A4429A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86224E-061D-4551-8FBC-BEA8B6AD85E1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9D9515-1007-4B3F-9078-A14DCCFEF605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F6ED3E-3D25-452A-AD31-0AAC694DD209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15FA43-457A-4F6D-9403-FA4742D7A1A0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6A5522-90D3-4221-ACF0-CBA398ED4332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74E0D8-9C82-45D1-AAD8-CED498CD9053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BFD067-1C68-483C-BA34-2250E4DFE49B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34D042-3AD5-4B2D-B856-7A44F90021C3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D48066-8379-4120-BEED-2DB611BCD06D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11A7AE-39C3-4E77-9A0E-630735E34AF5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F12E6D-C51A-4F7C-86FE-DB98CFDB1F05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4CCFDF-F5F0-4F63-9FCD-D95DA2162B46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911C85-37F6-4C6E-BCD4-74241A3D41E5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BD4BB7-8E83-4DB6-851C-C340844F6A99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B6D6EF-012F-4E3D-AFC6-70162DA4135A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54210C-6EC8-4BAB-BE93-FF95345250D3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D23E6D-6C63-4B27-A9A3-DF947754114C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FE4F8C-75CF-4927-938C-A1BBD2A6904E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9B51F5-23DC-4C1B-879E-62AD5E9EDD02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56214D-18D5-47FA-9A33-239863D78DB4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BD7EB0-AE97-4CF6-81D0-6FEC55506EF2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4875FF-06E3-4567-A616-37C080480AA6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6C6111-EA1E-4E4B-812B-B21AED530430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466416-83DD-4BA5-90F4-A765727F5BF3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637D05-039A-4DA6-93B5-B09A278CAC4D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82F59F-1519-4BC2-9266-1851AEC01079}" type="datetime1">
              <a:rPr lang="en-US"/>
              <a:pPr/>
              <a:t>8/31/2009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4EF58E-B050-4518-9D80-773A7DA95D9D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6FAD66-4B61-4EFF-A2C2-6717ADC1DD60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A7B7A2-8122-42DE-887C-DF7AAB7BB226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E4183A-1B10-4CA1-BFD5-272AEF24393B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6212D0-3F58-48C3-B06A-5CB3316190E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84F5629-6C06-4E44-A24D-097F2AC40B52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CEABE2-49B4-4CCB-8CA0-BA2EA4EA0497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389979-4AF0-47D6-8EA8-BC3C28C853EB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7633C8-DBBA-4A5B-A939-4A46E74E613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A60CCE-0C36-4010-B1B5-B97C6A0552B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7A3CA9-CC31-47B4-805E-8C61AF7C441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50521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093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857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50938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0" name="Rectangle 9"/>
          <p:cNvSpPr/>
          <p:nvPr/>
        </p:nvSpPr>
        <p:spPr>
          <a:xfrm>
            <a:off x="-4188" y="6541417"/>
            <a:ext cx="9154938" cy="33381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2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544638" y="5668963"/>
            <a:ext cx="1795462" cy="29368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391F669-1F7C-42F3-8211-9AF14407F36D}" type="datetime1">
              <a:rPr lang="fr-FR"/>
              <a:pPr>
                <a:defRPr/>
              </a:pPr>
              <a:t>31/08/2009</a:t>
            </a:fld>
            <a:endParaRPr lang="fr-FR" dirty="0"/>
          </a:p>
        </p:txBody>
      </p:sp>
      <p:sp>
        <p:nvSpPr>
          <p:cNvPr id="14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41400" y="6564313"/>
            <a:ext cx="1651000" cy="2936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2"/>
                </a:solidFill>
                <a:latin typeface="Calibri" pitchFamily="34" charset="0"/>
              </a:defRPr>
            </a:lvl1pPr>
          </a:lstStyle>
          <a:p>
            <a:r>
              <a:rPr lang="en-US"/>
              <a:t>Denis Caromel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77200" y="6577013"/>
            <a:ext cx="796925" cy="280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88D4F052-44E3-41D3-8CAF-93CA6737C2B8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509386" name="Picture 2" descr="C:\WINDOWS\Temp\pro-active2.gif"/>
          <p:cNvPicPr>
            <a:picLocks noChangeAspect="1" noChangeArrowheads="1"/>
          </p:cNvPicPr>
          <p:nvPr userDrawn="1"/>
        </p:nvPicPr>
        <p:blipFill>
          <a:blip r:embed="rId13" cstate="print"/>
          <a:srcRect l="71852" t="-19925" r="-2637" b="-9962"/>
          <a:stretch>
            <a:fillRect/>
          </a:stretch>
        </p:blipFill>
        <p:spPr bwMode="auto">
          <a:xfrm>
            <a:off x="8589963" y="6489700"/>
            <a:ext cx="4572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9387" name="Picture 11" descr="ProActive"/>
          <p:cNvPicPr>
            <a:picLocks noChangeAspect="1" noChangeArrowheads="1"/>
          </p:cNvPicPr>
          <p:nvPr userDrawn="1"/>
        </p:nvPicPr>
        <p:blipFill>
          <a:blip r:embed="rId14" cstate="print"/>
          <a:srcRect t="-6767" r="27019"/>
          <a:stretch>
            <a:fillRect/>
          </a:stretch>
        </p:blipFill>
        <p:spPr bwMode="auto">
          <a:xfrm>
            <a:off x="3929063" y="6464300"/>
            <a:ext cx="1492250" cy="393700"/>
          </a:xfrm>
          <a:prstGeom prst="rect">
            <a:avLst/>
          </a:prstGeom>
          <a:noFill/>
        </p:spPr>
      </p:pic>
      <p:pic>
        <p:nvPicPr>
          <p:cNvPr id="1509388" name="Picture 1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800" y="6546850"/>
            <a:ext cx="849313" cy="323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Helvetic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defRPr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6144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326144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1EBEE5-85B4-4BFE-BDEA-2597C49E50C9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07F9B15C-8772-4074-99D7-75886002F926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  <p:pic>
        <p:nvPicPr>
          <p:cNvPr id="3261447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1448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211E919-4E4A-4FBD-BDD4-447AC6BFCE7E}" type="slidenum">
              <a:rPr lang="en-US" sz="8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800" dirty="0">
              <a:latin typeface="+mn-lt"/>
            </a:endParaRPr>
          </a:p>
        </p:txBody>
      </p:sp>
      <p:pic>
        <p:nvPicPr>
          <p:cNvPr id="3261450" name="Picture 10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ille"/>
          <p:cNvPicPr>
            <a:picLocks noChangeAspect="1"/>
          </p:cNvPicPr>
          <p:nvPr userDrawn="1"/>
        </p:nvPicPr>
        <p:blipFill>
          <a:blip r:embed="rId13" cstate="print"/>
          <a:srcRect l="781" t="16415" r="781" b="70690"/>
          <a:stretch>
            <a:fillRect/>
          </a:stretch>
        </p:blipFill>
        <p:spPr>
          <a:xfrm>
            <a:off x="71406" y="71438"/>
            <a:ext cx="9001188" cy="78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6246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326246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4898B0-371F-43AC-B77A-A232654E5E13}" type="datetime1">
              <a:rPr lang="fr-FR"/>
              <a:pPr>
                <a:defRPr/>
              </a:pPr>
              <a:t>31/08/2009</a:t>
            </a:fld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18CAD54-D430-42CE-991C-B2AF7D7D3D57}" type="slidenum">
              <a:rPr lang="fr-BE"/>
              <a:pPr>
                <a:defRPr/>
              </a:pPr>
              <a:t>‹N°›</a:t>
            </a:fld>
            <a:endParaRPr lang="fr-BE" dirty="0"/>
          </a:p>
        </p:txBody>
      </p:sp>
      <p:pic>
        <p:nvPicPr>
          <p:cNvPr id="3262471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2865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2472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15188" y="63119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8786813" y="6642100"/>
            <a:ext cx="3571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3027C96-C0B1-430E-A894-FC286A9F53A8}" type="slidenum">
              <a:rPr lang="en-US" sz="8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8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26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3312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fld id="{250E1BA7-1237-442B-B772-D18D5B9902D2}" type="datetime1">
              <a:rPr lang="en-US"/>
              <a:pPr/>
              <a:t>8/31/2009</a:t>
            </a:fld>
            <a:endParaRPr lang="en-US"/>
          </a:p>
        </p:txBody>
      </p:sp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63491"/>
            <a:ext cx="8858312" cy="23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1264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3312650" name="Espace réservé du titre 1"/>
          <p:cNvSpPr>
            <a:spLocks/>
          </p:cNvSpPr>
          <p:nvPr/>
        </p:nvSpPr>
        <p:spPr bwMode="auto">
          <a:xfrm>
            <a:off x="342900" y="833438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r-BE" sz="440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Ø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grille"/>
          <p:cNvPicPr>
            <a:picLocks noChangeAspect="1"/>
          </p:cNvPicPr>
          <p:nvPr userDrawn="1"/>
        </p:nvPicPr>
        <p:blipFill>
          <a:blip r:embed="rId13" cstate="print"/>
          <a:srcRect l="1562" t="3" r="1564" b="61312"/>
          <a:stretch>
            <a:fillRect/>
          </a:stretch>
        </p:blipFill>
        <p:spPr>
          <a:xfrm>
            <a:off x="142844" y="2285992"/>
            <a:ext cx="885831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6758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326759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27/01/2009</a:t>
            </a:r>
            <a:endParaRPr lang="fr-BE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2D36759-4A4B-4701-BCF9-40D52BB24BA9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  <p:pic>
        <p:nvPicPr>
          <p:cNvPr id="3267594" name="Image 79" descr="C:\Shared docs\activeeon_elements\ACTIVEEON_ELEMENTS\Logo_ActiveEon_PNG\nouveaux\logo_activeeon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6324600"/>
            <a:ext cx="1714500" cy="3952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7595" name="Picture 3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9988" y="6350000"/>
            <a:ext cx="1643062" cy="347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267596" name="Picture 12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3675" y="6305550"/>
            <a:ext cx="1049338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C8946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roactive.inria.f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hyperlink" Target="http://www.ibm.com/us/" TargetMode="External"/><Relationship Id="rId18" Type="http://schemas.openxmlformats.org/officeDocument/2006/relationships/hyperlink" Target="http://www.unimelb.edu.au/" TargetMode="External"/><Relationship Id="rId3" Type="http://schemas.openxmlformats.org/officeDocument/2006/relationships/notesSlide" Target="../notesSlides/notesSlide26.xml"/><Relationship Id="rId21" Type="http://schemas.openxmlformats.org/officeDocument/2006/relationships/image" Target="../media/image38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33.png"/><Relationship Id="rId17" Type="http://schemas.openxmlformats.org/officeDocument/2006/relationships/image" Target="../media/image36.jpe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35.png"/><Relationship Id="rId20" Type="http://schemas.openxmlformats.org/officeDocument/2006/relationships/hyperlink" Target="http://www.uchile.cl/uchile.portal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11" Type="http://schemas.openxmlformats.org/officeDocument/2006/relationships/image" Target="../media/image32.png"/><Relationship Id="rId5" Type="http://schemas.openxmlformats.org/officeDocument/2006/relationships/image" Target="../media/image29.jpeg"/><Relationship Id="rId15" Type="http://schemas.openxmlformats.org/officeDocument/2006/relationships/hyperlink" Target="http://www.atosorigin.com/en-us/Services/Industries/Major_Events/Olympics/" TargetMode="External"/><Relationship Id="rId10" Type="http://schemas.openxmlformats.org/officeDocument/2006/relationships/image" Target="../media/image31.png"/><Relationship Id="rId19" Type="http://schemas.openxmlformats.org/officeDocument/2006/relationships/image" Target="../media/image37.png"/><Relationship Id="rId4" Type="http://schemas.openxmlformats.org/officeDocument/2006/relationships/image" Target="../media/image28.png"/><Relationship Id="rId9" Type="http://schemas.openxmlformats.org/officeDocument/2006/relationships/hyperlink" Target="http://www.wmin.ac.uk/" TargetMode="External"/><Relationship Id="rId1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GRIDSatWORK-2008_flyer-1.pdf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9.png"/><Relationship Id="rId5" Type="http://schemas.openxmlformats.org/officeDocument/2006/relationships/image" Target="../media/image18.png"/><Relationship Id="rId4" Type="http://schemas.openxmlformats.org/officeDocument/2006/relationships/image" Target="../media/image68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6.png"/><Relationship Id="rId5" Type="http://schemas.openxmlformats.org/officeDocument/2006/relationships/image" Target="../media/image59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subTitle" idx="1"/>
          </p:nvPr>
        </p:nvSpPr>
        <p:spPr>
          <a:xfrm>
            <a:off x="673100" y="2365375"/>
            <a:ext cx="7700963" cy="2063750"/>
          </a:xfrm>
          <a:noFill/>
          <a:ln/>
        </p:spPr>
        <p:txBody>
          <a:bodyPr lIns="92075" tIns="46038" rIns="92075" bIns="46038"/>
          <a:lstStyle/>
          <a:p>
            <a:pPr marL="285750" indent="-285750">
              <a:lnSpc>
                <a:spcPct val="90000"/>
              </a:lnSpc>
            </a:pPr>
            <a:r>
              <a:rPr lang="en-US" sz="4000" dirty="0">
                <a:solidFill>
                  <a:srgbClr val="FF9933"/>
                </a:solidFill>
              </a:rPr>
              <a:t>Agenda</a:t>
            </a:r>
            <a:endParaRPr lang="en-US" sz="4000" i="1" dirty="0">
              <a:solidFill>
                <a:srgbClr val="FF9933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055688" y="2795588"/>
            <a:ext cx="492125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534988" y="204788"/>
            <a:ext cx="8008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3500" tIns="26988" rIns="63500" bIns="26988">
            <a:spAutoFit/>
          </a:bodyPr>
          <a:lstStyle/>
          <a:p>
            <a:pPr algn="ctr" defTabSz="766763" eaLnBrk="0" hangingPunct="0">
              <a:lnSpc>
                <a:spcPct val="85000"/>
              </a:lnSpc>
            </a:pPr>
            <a:endParaRPr lang="en-US" sz="2500">
              <a:solidFill>
                <a:schemeClr val="tx2"/>
              </a:solidFill>
              <a:latin typeface="Times New Roman" pitchFamily="18" charset="0"/>
            </a:endParaRPr>
          </a:p>
          <a:p>
            <a:pPr algn="ctr" defTabSz="766763" eaLnBrk="0" hangingPunct="0">
              <a:lnSpc>
                <a:spcPct val="85000"/>
              </a:lnSpc>
            </a:pPr>
            <a:endParaRPr lang="en-US" sz="25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50800" y="2963863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eaLnBrk="0" hangingPunct="0"/>
            <a:r>
              <a:rPr lang="en-US" sz="2800" b="1" dirty="0">
                <a:solidFill>
                  <a:srgbClr val="00448B"/>
                </a:solidFill>
              </a:rPr>
              <a:t>1. Background: OASIS, </a:t>
            </a:r>
            <a:r>
              <a:rPr lang="en-US" sz="2800" b="1" dirty="0" err="1">
                <a:solidFill>
                  <a:srgbClr val="00448B"/>
                </a:solidFill>
              </a:rPr>
              <a:t>ActiveEon</a:t>
            </a:r>
            <a:endParaRPr lang="en-US" sz="2800" b="1" dirty="0">
              <a:solidFill>
                <a:srgbClr val="00448B"/>
              </a:solidFill>
            </a:endParaRPr>
          </a:p>
          <a:p>
            <a:pPr marL="457200" indent="-457200" eaLnBrk="0" hangingPunct="0"/>
            <a:r>
              <a:rPr lang="en-US" sz="2800" b="1" dirty="0">
                <a:solidFill>
                  <a:srgbClr val="00448B"/>
                </a:solidFill>
              </a:rPr>
              <a:t>2. </a:t>
            </a:r>
            <a:r>
              <a:rPr lang="en-US" sz="2800" b="1" dirty="0" err="1">
                <a:solidFill>
                  <a:srgbClr val="00448B"/>
                </a:solidFill>
              </a:rPr>
              <a:t>ProActive</a:t>
            </a:r>
            <a:r>
              <a:rPr lang="en-US" sz="2800" b="1" dirty="0">
                <a:solidFill>
                  <a:srgbClr val="00448B"/>
                </a:solidFill>
              </a:rPr>
              <a:t> Overview </a:t>
            </a:r>
          </a:p>
          <a:p>
            <a:pPr marL="457200" indent="-457200" eaLnBrk="0" hangingPunct="0"/>
            <a:r>
              <a:rPr lang="en-US" sz="2800" b="1" dirty="0">
                <a:solidFill>
                  <a:srgbClr val="00448B"/>
                </a:solidFill>
              </a:rPr>
              <a:t>3. </a:t>
            </a:r>
            <a:r>
              <a:rPr lang="en-US" sz="2800" b="1" dirty="0" smtClean="0">
                <a:solidFill>
                  <a:srgbClr val="00448B"/>
                </a:solidFill>
              </a:rPr>
              <a:t>Programming</a:t>
            </a:r>
          </a:p>
          <a:p>
            <a:pPr marL="457200" indent="-457200" eaLnBrk="0" hangingPunct="0"/>
            <a:r>
              <a:rPr lang="en-US" sz="2800" b="1" dirty="0">
                <a:solidFill>
                  <a:srgbClr val="00448B"/>
                </a:solidFill>
              </a:rPr>
              <a:t> </a:t>
            </a:r>
            <a:r>
              <a:rPr lang="en-US" sz="2800" b="1" dirty="0" smtClean="0">
                <a:solidFill>
                  <a:srgbClr val="00448B"/>
                </a:solidFill>
              </a:rPr>
              <a:t>   (Components: GCM Standard)</a:t>
            </a:r>
          </a:p>
          <a:p>
            <a:pPr marL="457200" indent="-457200" eaLnBrk="0" hangingPunct="0"/>
            <a:r>
              <a:rPr lang="en-US" sz="2800" b="1" dirty="0" smtClean="0">
                <a:solidFill>
                  <a:srgbClr val="00448B"/>
                </a:solidFill>
              </a:rPr>
              <a:t>4. Optimizing</a:t>
            </a:r>
            <a:endParaRPr lang="en-US" sz="2800" b="1" dirty="0">
              <a:solidFill>
                <a:srgbClr val="00448B"/>
              </a:solidFill>
            </a:endParaRPr>
          </a:p>
          <a:p>
            <a:pPr marL="457200" indent="-457200" eaLnBrk="0" hangingPunct="0"/>
            <a:r>
              <a:rPr lang="en-US" sz="2800" b="1" dirty="0" smtClean="0">
                <a:solidFill>
                  <a:srgbClr val="00448B"/>
                </a:solidFill>
              </a:rPr>
              <a:t>5. </a:t>
            </a:r>
            <a:r>
              <a:rPr lang="en-US" sz="2800" b="1" dirty="0">
                <a:solidFill>
                  <a:srgbClr val="00448B"/>
                </a:solidFill>
              </a:rPr>
              <a:t>Scheduling + </a:t>
            </a:r>
            <a:r>
              <a:rPr lang="en-US" sz="2800" b="1" dirty="0" smtClean="0">
                <a:solidFill>
                  <a:srgbClr val="00448B"/>
                </a:solidFill>
              </a:rPr>
              <a:t>Resourcing</a:t>
            </a:r>
          </a:p>
          <a:p>
            <a:pPr marL="457200" indent="-457200" eaLnBrk="0" hangingPunct="0"/>
            <a:r>
              <a:rPr lang="en-US" sz="2800" b="1" dirty="0">
                <a:solidFill>
                  <a:srgbClr val="00448B"/>
                </a:solidFill>
              </a:rPr>
              <a:t>6</a:t>
            </a:r>
            <a:r>
              <a:rPr lang="en-US" sz="2800" b="1" dirty="0" smtClean="0">
                <a:solidFill>
                  <a:srgbClr val="00448B"/>
                </a:solidFill>
              </a:rPr>
              <a:t>. SOA, SLA and </a:t>
            </a:r>
            <a:r>
              <a:rPr lang="en-US" sz="2800" b="1" dirty="0" err="1" smtClean="0">
                <a:solidFill>
                  <a:srgbClr val="00448B"/>
                </a:solidFill>
              </a:rPr>
              <a:t>QoS</a:t>
            </a:r>
            <a:endParaRPr lang="en-US" sz="2800" b="1" dirty="0">
              <a:solidFill>
                <a:srgbClr val="00448B"/>
              </a:solidFill>
            </a:endParaRPr>
          </a:p>
        </p:txBody>
      </p:sp>
      <p:pic>
        <p:nvPicPr>
          <p:cNvPr id="4117" name="Image 8" descr="Course de l'homm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4263" y="3070225"/>
            <a:ext cx="29289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6181725" y="1928813"/>
            <a:ext cx="2614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D. Caromel, et al.</a:t>
            </a:r>
          </a:p>
        </p:txBody>
      </p:sp>
      <p:sp>
        <p:nvSpPr>
          <p:cNvPr id="382978" name="Rectangle 2"/>
          <p:cNvSpPr>
            <a:spLocks/>
          </p:cNvSpPr>
          <p:nvPr/>
        </p:nvSpPr>
        <p:spPr bwMode="auto">
          <a:xfrm>
            <a:off x="0" y="63500"/>
            <a:ext cx="91440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85800" indent="-685800" algn="ctr">
              <a:lnSpc>
                <a:spcPct val="130000"/>
              </a:lnSpc>
            </a:pPr>
            <a:r>
              <a:rPr lang="en-US" sz="3800" b="1" dirty="0" err="1" smtClean="0">
                <a:solidFill>
                  <a:schemeClr val="bg1"/>
                </a:solidFill>
              </a:rPr>
              <a:t>ProActive</a:t>
            </a:r>
            <a:r>
              <a:rPr lang="en-US" sz="3800" b="1" dirty="0" smtClean="0">
                <a:solidFill>
                  <a:schemeClr val="bg1"/>
                </a:solidFill>
              </a:rPr>
              <a:t> </a:t>
            </a:r>
            <a:r>
              <a:rPr lang="en-US" sz="3800" b="1" dirty="0">
                <a:solidFill>
                  <a:schemeClr val="bg1"/>
                </a:solidFill>
              </a:rPr>
              <a:t>Parallel </a:t>
            </a:r>
            <a:r>
              <a:rPr lang="en-US" sz="3800" b="1" dirty="0" smtClean="0">
                <a:solidFill>
                  <a:schemeClr val="bg1"/>
                </a:solidFill>
              </a:rPr>
              <a:t>Suite:</a:t>
            </a:r>
          </a:p>
          <a:p>
            <a:pPr marL="685800" indent="-685800" algn="ctr">
              <a:lnSpc>
                <a:spcPct val="130000"/>
              </a:lnSpc>
            </a:pPr>
            <a:r>
              <a:rPr lang="en-US" sz="3800" b="1" dirty="0" smtClean="0">
                <a:solidFill>
                  <a:schemeClr val="bg1"/>
                </a:solidFill>
              </a:rPr>
              <a:t>Multi-Cores to Clouds to </a:t>
            </a:r>
            <a:r>
              <a:rPr lang="en-US" sz="3800" b="1" dirty="0" err="1" smtClean="0">
                <a:solidFill>
                  <a:schemeClr val="bg1"/>
                </a:solidFill>
              </a:rPr>
              <a:t>Autonomicity</a:t>
            </a:r>
            <a:endParaRPr lang="en-US" sz="3800" b="1" dirty="0">
              <a:solidFill>
                <a:schemeClr val="bg1"/>
              </a:solidFill>
            </a:endParaRPr>
          </a:p>
        </p:txBody>
      </p:sp>
      <p:sp>
        <p:nvSpPr>
          <p:cNvPr id="4121" name="Rectangle 25"/>
          <p:cNvSpPr>
            <a:spLocks noChangeArrowheads="1"/>
          </p:cNvSpPr>
          <p:nvPr/>
        </p:nvSpPr>
        <p:spPr bwMode="auto">
          <a:xfrm>
            <a:off x="1272896" y="5878513"/>
            <a:ext cx="6335068" cy="9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9933"/>
                </a:solidFill>
              </a:rPr>
              <a:t>Parallelism+Distribution</a:t>
            </a:r>
            <a:endParaRPr lang="en-US" sz="2800" b="1" dirty="0" smtClean="0">
              <a:solidFill>
                <a:srgbClr val="FF9933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9933"/>
                </a:solidFill>
              </a:rPr>
              <a:t> with Strong Model: Speed &amp; Safety</a:t>
            </a:r>
            <a:r>
              <a:rPr lang="en-US" sz="2800" dirty="0" smtClean="0">
                <a:solidFill>
                  <a:srgbClr val="FF9933"/>
                </a:solidFill>
              </a:rPr>
              <a:t> </a:t>
            </a:r>
            <a:endParaRPr lang="en-US" sz="2800" dirty="0">
              <a:solidFill>
                <a:srgbClr val="FF99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82638"/>
            <a:ext cx="8229600" cy="1143000"/>
          </a:xfrm>
        </p:spPr>
        <p:txBody>
          <a:bodyPr/>
          <a:lstStyle/>
          <a:p>
            <a:r>
              <a:rPr lang="en-US" sz="7200">
                <a:solidFill>
                  <a:schemeClr val="bg1"/>
                </a:solidFill>
              </a:rPr>
              <a:t>Key Objectives</a:t>
            </a:r>
          </a:p>
        </p:txBody>
      </p:sp>
      <p:sp>
        <p:nvSpPr>
          <p:cNvPr id="3378179" name="Rectangle 3"/>
          <p:cNvSpPr>
            <a:spLocks noGrp="1"/>
          </p:cNvSpPr>
          <p:nvPr>
            <p:ph type="body" idx="1"/>
          </p:nvPr>
        </p:nvSpPr>
        <p:spPr>
          <a:xfrm>
            <a:off x="457200" y="2682875"/>
            <a:ext cx="8534400" cy="39639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Parallel Programming Model and Tools</a:t>
            </a:r>
          </a:p>
          <a:p>
            <a:pPr lvl="1">
              <a:lnSpc>
                <a:spcPct val="80000"/>
              </a:lnSpc>
            </a:pPr>
            <a:r>
              <a:rPr lang="en-US" sz="2400" b="1" dirty="0" err="1">
                <a:solidFill>
                  <a:srgbClr val="00448B"/>
                </a:solidFill>
              </a:rPr>
              <a:t>desesperatly</a:t>
            </a:r>
            <a:r>
              <a:rPr lang="en-US" sz="2400" b="1" dirty="0">
                <a:solidFill>
                  <a:srgbClr val="00448B"/>
                </a:solidFill>
              </a:rPr>
              <a:t> needed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for the masses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for new architectures (Multi-cores)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As Effective as possible: 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Efficient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However Programmer Productivity is first KSF  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For both Multi-cores and Distributed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Actually the way around</a:t>
            </a:r>
          </a:p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Handling </a:t>
            </a:r>
            <a:r>
              <a:rPr lang="en-US" sz="2400" b="1" dirty="0">
                <a:solidFill>
                  <a:srgbClr val="00448B"/>
                </a:solidFill>
              </a:rPr>
              <a:t>of  ``Large-scale’’ (Grid, Clouds)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78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78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78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5FB91A-4CEE-4E4E-B4AC-7F07E9374600}" type="slidenum">
              <a:rPr lang="fr-BE"/>
              <a:pPr>
                <a:defRPr/>
              </a:pPr>
              <a:t>3</a:t>
            </a:fld>
            <a:endParaRPr lang="fr-BE" dirty="0"/>
          </a:p>
        </p:txBody>
      </p:sp>
      <p:sp>
        <p:nvSpPr>
          <p:cNvPr id="3266562" name="Rectangle 2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7772400" cy="1470025"/>
          </a:xfrm>
        </p:spPr>
        <p:txBody>
          <a:bodyPr/>
          <a:lstStyle/>
          <a:p>
            <a:r>
              <a:rPr lang="en-US" sz="5400"/>
              <a:t>1. Background</a:t>
            </a:r>
          </a:p>
        </p:txBody>
      </p:sp>
      <p:pic>
        <p:nvPicPr>
          <p:cNvPr id="3266564" name="Image 5" descr="Photo Eolienn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225" y="1068388"/>
            <a:ext cx="313055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66565" name="Rectangle 5"/>
          <p:cNvSpPr>
            <a:spLocks/>
          </p:cNvSpPr>
          <p:nvPr/>
        </p:nvSpPr>
        <p:spPr bwMode="auto">
          <a:xfrm>
            <a:off x="3644900" y="29940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6600">
                <a:solidFill>
                  <a:srgbClr val="000099"/>
                </a:solidFill>
                <a:latin typeface="Times New Roman" pitchFamily="18" charset="0"/>
              </a:rPr>
              <a:t>1. Background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0499A4-25F6-4CFD-8339-0B85C3120F5E}" type="slidenum">
              <a:rPr lang="fr-BE"/>
              <a:pPr>
                <a:defRPr/>
              </a:pPr>
              <a:t>4</a:t>
            </a:fld>
            <a:endParaRPr lang="fr-BE" dirty="0"/>
          </a:p>
        </p:txBody>
      </p:sp>
      <p:sp>
        <p:nvSpPr>
          <p:cNvPr id="3133442" name="Rectangle 2"/>
          <p:cNvSpPr>
            <a:spLocks noGrp="1"/>
          </p:cNvSpPr>
          <p:nvPr>
            <p:ph type="title"/>
          </p:nvPr>
        </p:nvSpPr>
        <p:spPr>
          <a:xfrm>
            <a:off x="457200" y="-95250"/>
            <a:ext cx="8229600" cy="1143000"/>
          </a:xfrm>
        </p:spPr>
        <p:txBody>
          <a:bodyPr/>
          <a:lstStyle/>
          <a:p>
            <a:r>
              <a:rPr lang="en-US"/>
              <a:t>OASIS Team &amp; INRIA</a:t>
            </a:r>
          </a:p>
        </p:txBody>
      </p:sp>
      <p:sp>
        <p:nvSpPr>
          <p:cNvPr id="3133444" name="Rectangle 4"/>
          <p:cNvSpPr>
            <a:spLocks noGrp="1"/>
          </p:cNvSpPr>
          <p:nvPr>
            <p:ph type="body" sz="half" idx="2"/>
          </p:nvPr>
        </p:nvSpPr>
        <p:spPr>
          <a:xfrm>
            <a:off x="196850" y="1778000"/>
            <a:ext cx="4343400" cy="4525963"/>
          </a:xfrm>
        </p:spPr>
        <p:txBody>
          <a:bodyPr/>
          <a:lstStyle/>
          <a:p>
            <a:endParaRPr lang="en-US" sz="2400"/>
          </a:p>
          <a:p>
            <a:endParaRPr lang="en-US" sz="2400"/>
          </a:p>
        </p:txBody>
      </p:sp>
      <p:pic>
        <p:nvPicPr>
          <p:cNvPr id="3133445" name="Picture 5"/>
          <p:cNvPicPr>
            <a:picLocks noChangeArrowheads="1"/>
          </p:cNvPicPr>
          <p:nvPr/>
        </p:nvPicPr>
        <p:blipFill>
          <a:blip r:embed="rId3" cstate="print"/>
          <a:srcRect l="9511" r="9511" b="-6522"/>
          <a:stretch>
            <a:fillRect/>
          </a:stretch>
        </p:blipFill>
        <p:spPr bwMode="auto">
          <a:xfrm>
            <a:off x="6829425" y="198438"/>
            <a:ext cx="19462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3446" name="Picture 29"/>
          <p:cNvPicPr>
            <a:picLocks noChangeAspect="1" noChangeArrowheads="1"/>
          </p:cNvPicPr>
          <p:nvPr/>
        </p:nvPicPr>
        <p:blipFill>
          <a:blip r:embed="rId4" cstate="print"/>
          <a:srcRect l="49875" t="40356" r="41212" b="54153"/>
          <a:stretch>
            <a:fillRect/>
          </a:stretch>
        </p:blipFill>
        <p:spPr bwMode="auto">
          <a:xfrm>
            <a:off x="4992688" y="204788"/>
            <a:ext cx="1508125" cy="5826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</p:pic>
      <p:sp>
        <p:nvSpPr>
          <p:cNvPr id="3133447" name="Rectangle 7"/>
          <p:cNvSpPr>
            <a:spLocks/>
          </p:cNvSpPr>
          <p:nvPr/>
        </p:nvSpPr>
        <p:spPr bwMode="auto">
          <a:xfrm>
            <a:off x="660400" y="1041400"/>
            <a:ext cx="8591550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800">
                <a:cs typeface="Arial" charset="0"/>
              </a:rPr>
              <a:t>A joint team,  Now about 35 persons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800">
                <a:cs typeface="Arial" charset="0"/>
              </a:rPr>
              <a:t>2004: First  ProActive User Group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800">
                <a:cs typeface="Arial" charset="0"/>
              </a:rPr>
              <a:t>2009, April: ProActive 4.1, Distributed &amp; Parallel: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None/>
            </a:pPr>
            <a:r>
              <a:rPr lang="en-US" sz="2800">
                <a:cs typeface="Arial" charset="0"/>
              </a:rPr>
              <a:t>		From Multi-cores to Enterprise GRIDs</a:t>
            </a:r>
          </a:p>
        </p:txBody>
      </p:sp>
      <p:pic>
        <p:nvPicPr>
          <p:cNvPr id="3133448" name="Picture 8" descr="cable"/>
          <p:cNvPicPr>
            <a:picLocks noChangeAspect="1" noChangeArrowheads="1"/>
          </p:cNvPicPr>
          <p:nvPr/>
        </p:nvPicPr>
        <p:blipFill>
          <a:blip r:embed="rId5" cstate="print"/>
          <a:srcRect t="31030" b="29114"/>
          <a:stretch>
            <a:fillRect/>
          </a:stretch>
        </p:blipFill>
        <p:spPr bwMode="auto">
          <a:xfrm>
            <a:off x="38100" y="3160713"/>
            <a:ext cx="4921250" cy="3138487"/>
          </a:xfrm>
          <a:prstGeom prst="rect">
            <a:avLst/>
          </a:prstGeom>
          <a:noFill/>
        </p:spPr>
      </p:pic>
      <p:pic>
        <p:nvPicPr>
          <p:cNvPr id="3133456" name="Picture 16" descr="cable"/>
          <p:cNvPicPr>
            <a:picLocks noChangeAspect="1" noChangeArrowheads="1"/>
          </p:cNvPicPr>
          <p:nvPr/>
        </p:nvPicPr>
        <p:blipFill>
          <a:blip r:embed="rId5" cstate="print"/>
          <a:srcRect l="10838" t="31030" b="29114"/>
          <a:stretch>
            <a:fillRect/>
          </a:stretch>
        </p:blipFill>
        <p:spPr bwMode="auto">
          <a:xfrm>
            <a:off x="3073400" y="3160713"/>
            <a:ext cx="4387850" cy="3138487"/>
          </a:xfrm>
          <a:prstGeom prst="rect">
            <a:avLst/>
          </a:prstGeom>
          <a:noFill/>
        </p:spPr>
      </p:pic>
      <p:pic>
        <p:nvPicPr>
          <p:cNvPr id="3133457" name="Picture 17" descr="cable"/>
          <p:cNvPicPr>
            <a:picLocks noChangeAspect="1" noChangeArrowheads="1"/>
          </p:cNvPicPr>
          <p:nvPr/>
        </p:nvPicPr>
        <p:blipFill>
          <a:blip r:embed="rId5" cstate="print"/>
          <a:srcRect l="11613" t="31030" b="29114"/>
          <a:stretch>
            <a:fillRect/>
          </a:stretch>
        </p:blipFill>
        <p:spPr bwMode="auto">
          <a:xfrm>
            <a:off x="5664200" y="3160713"/>
            <a:ext cx="4349750" cy="3138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33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33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33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334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33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33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33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33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33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33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33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33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33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9D5581-0444-49B8-8588-F84C39B3A987}" type="slidenum">
              <a:rPr lang="fr-BE"/>
              <a:pPr>
                <a:defRPr/>
              </a:pPr>
              <a:t>5</a:t>
            </a:fld>
            <a:endParaRPr lang="fr-BE" dirty="0"/>
          </a:p>
        </p:txBody>
      </p:sp>
      <p:sp>
        <p:nvSpPr>
          <p:cNvPr id="3309570" name="Rectangle 2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8013" cy="871538"/>
          </a:xfrm>
        </p:spPr>
        <p:txBody>
          <a:bodyPr/>
          <a:lstStyle/>
          <a:p>
            <a:r>
              <a:rPr lang="en-US"/>
              <a:t>OASIS Team Composition (35)</a:t>
            </a:r>
          </a:p>
        </p:txBody>
      </p:sp>
      <p:sp>
        <p:nvSpPr>
          <p:cNvPr id="3309571" name="Rectangle 3"/>
          <p:cNvSpPr>
            <a:spLocks noGrp="1"/>
          </p:cNvSpPr>
          <p:nvPr>
            <p:ph type="body" idx="1"/>
          </p:nvPr>
        </p:nvSpPr>
        <p:spPr>
          <a:xfrm>
            <a:off x="250825" y="790575"/>
            <a:ext cx="4103688" cy="5472113"/>
          </a:xfrm>
          <a:noFill/>
          <a:ln/>
        </p:spPr>
        <p:txBody>
          <a:bodyPr wrap="none"/>
          <a:lstStyle/>
          <a:p>
            <a:pPr>
              <a:lnSpc>
                <a:spcPct val="90000"/>
              </a:lnSpc>
            </a:pPr>
            <a:r>
              <a:rPr lang="en-US"/>
              <a:t>Researchers (5):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D. Caromel (UNSA, Det. INRIA)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E. Madelaine (INRIA)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F. Baude (UNSA)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F. Huet (UNSA)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L. Henrio (CNRS)</a:t>
            </a:r>
          </a:p>
          <a:p>
            <a:pPr>
              <a:lnSpc>
                <a:spcPct val="90000"/>
              </a:lnSpc>
            </a:pPr>
            <a:r>
              <a:rPr lang="en-US"/>
              <a:t>PhDs (11):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Antonio Cansado (INRIA, Conicyt)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Brian Amedro (SCS-Agos)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Cristian Ruz (INRIA, Conicyt)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Elton Mathias (INRIA-Cordi) 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Imen Filali (SCS-Agos / FP7 SOA4All)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Marcela Rivera (INRIA, Conicyt) 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Muhammad Khan (STIC-Asia)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Paul Naoumenko (INRIA/Région PACA)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Viet Dung Doan (FP6 Bionets) 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Virginie Contes (SOA4ALL)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Guilherme Pezzi (AGOS, CIFRE SCP)</a:t>
            </a:r>
          </a:p>
          <a:p>
            <a:pPr>
              <a:lnSpc>
                <a:spcPct val="90000"/>
              </a:lnSpc>
            </a:pPr>
            <a:r>
              <a:rPr lang="en-US"/>
              <a:t>+ Visitors + Interns </a:t>
            </a:r>
          </a:p>
        </p:txBody>
      </p:sp>
      <p:sp>
        <p:nvSpPr>
          <p:cNvPr id="3309572" name="Rectangle 4"/>
          <p:cNvSpPr>
            <a:spLocks noChangeArrowheads="1"/>
          </p:cNvSpPr>
          <p:nvPr/>
        </p:nvSpPr>
        <p:spPr bwMode="auto">
          <a:xfrm>
            <a:off x="4932363" y="852488"/>
            <a:ext cx="4211637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000">
                <a:cs typeface="Arial" charset="0"/>
              </a:rPr>
              <a:t>PostDoc (1):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Regis Gascon  (INRIA)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SzPct val="90000"/>
              <a:buFont typeface="Wingdings" pitchFamily="2" charset="2"/>
              <a:buChar char="q"/>
            </a:pPr>
            <a:r>
              <a:rPr lang="en-US" sz="2000">
                <a:cs typeface="Arial" charset="0"/>
              </a:rPr>
              <a:t>Engineers (10):  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Elaine Isnard (AGOS)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Fabien Viale (ANR OMD2, Renault 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Franca Perrina (AGOS)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Germain Sigety (INRIA) 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Yu Feng (ETSI, FP6 EchoGrid)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Bastien Sauvan (ADT Galaxy)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Florin-Alexandru.Bratu (INRIA CPER)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Igor Smirnov (Microsoft)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Fabrice Fontenoy (AGOS)</a:t>
            </a:r>
            <a:endParaRPr lang="en-US" sz="1400" i="1"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 b="1" i="1">
                <a:cs typeface="Arial" charset="0"/>
              </a:rPr>
              <a:t>Open position</a:t>
            </a:r>
            <a:r>
              <a:rPr lang="en-US" sz="1400">
                <a:cs typeface="Arial" charset="0"/>
              </a:rPr>
              <a:t> (Thales)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000">
                <a:cs typeface="Arial" charset="0"/>
              </a:rPr>
              <a:t>Trainee (2):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Etienne Vallette d’Osia (Master 2 ISI)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Laurent Vanni               (Master 2 ISI) </a:t>
            </a:r>
          </a:p>
          <a:p>
            <a:pPr marL="342900" indent="-342900"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000">
                <a:cs typeface="Arial" charset="0"/>
              </a:rPr>
              <a:t>Assistants (2): 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Patricia Maleyran  (INRIA)</a:t>
            </a:r>
          </a:p>
          <a:p>
            <a:pPr marL="742950" lvl="1" indent="-285750">
              <a:spcBef>
                <a:spcPct val="20000"/>
              </a:spcBef>
              <a:buClr>
                <a:srgbClr val="EC8946"/>
              </a:buClr>
              <a:buFont typeface="Wingdings" pitchFamily="2" charset="2"/>
              <a:buChar char="§"/>
            </a:pPr>
            <a:r>
              <a:rPr lang="en-US" sz="1400">
                <a:cs typeface="Arial" charset="0"/>
              </a:rPr>
              <a:t>Sandra Devauchelle (I3S)</a:t>
            </a:r>
          </a:p>
        </p:txBody>
      </p:sp>
      <p:pic>
        <p:nvPicPr>
          <p:cNvPr id="3309573" name="Picture 5"/>
          <p:cNvPicPr>
            <a:picLocks noChangeAspect="1" noChangeArrowheads="1"/>
          </p:cNvPicPr>
          <p:nvPr/>
        </p:nvPicPr>
        <p:blipFill>
          <a:blip r:embed="rId3" cstate="print"/>
          <a:srcRect l="12930" r="8621"/>
          <a:stretch>
            <a:fillRect/>
          </a:stretch>
        </p:blipFill>
        <p:spPr bwMode="auto">
          <a:xfrm>
            <a:off x="3860800" y="889000"/>
            <a:ext cx="523240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09574" name="Text Box 6"/>
          <p:cNvSpPr txBox="1">
            <a:spLocks noChangeArrowheads="1"/>
          </p:cNvSpPr>
          <p:nvPr/>
        </p:nvSpPr>
        <p:spPr bwMode="auto">
          <a:xfrm>
            <a:off x="3870325" y="5815013"/>
            <a:ext cx="5222875" cy="925512"/>
          </a:xfrm>
          <a:prstGeom prst="rect">
            <a:avLst/>
          </a:prstGeom>
          <a:solidFill>
            <a:schemeClr val="hlink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Located in Sophia Antipolis, between 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Nice and Cannes, </a:t>
            </a:r>
          </a:p>
          <a:p>
            <a:pPr algn="ctr"/>
            <a:r>
              <a:rPr lang="en-US" u="sng">
                <a:solidFill>
                  <a:schemeClr val="bg1"/>
                </a:solidFill>
              </a:rPr>
              <a:t>Visitors and Students Welcome!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309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95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02C8A23-0F9B-4495-B71C-71A71D9A9A54}" type="slidenum">
              <a:rPr lang="fr-BE"/>
              <a:pPr>
                <a:defRPr/>
              </a:pPr>
              <a:t>6</a:t>
            </a:fld>
            <a:endParaRPr lang="fr-BE" dirty="0"/>
          </a:p>
        </p:txBody>
      </p:sp>
      <p:sp>
        <p:nvSpPr>
          <p:cNvPr id="3003395" name="Rectangle 3"/>
          <p:cNvSpPr>
            <a:spLocks noGrp="1"/>
          </p:cNvSpPr>
          <p:nvPr>
            <p:ph type="body" idx="1"/>
          </p:nvPr>
        </p:nvSpPr>
        <p:spPr>
          <a:xfrm>
            <a:off x="228600" y="5219700"/>
            <a:ext cx="8763000" cy="1935163"/>
          </a:xfrm>
        </p:spPr>
        <p:txBody>
          <a:bodyPr/>
          <a:lstStyle/>
          <a:p>
            <a:r>
              <a:rPr lang="en-US"/>
              <a:t>Co-developing, Support for </a:t>
            </a:r>
            <a:r>
              <a:rPr lang="en-US">
                <a:hlinkClick r:id="rId3"/>
              </a:rPr>
              <a:t>ProActive Parallel Suite</a:t>
            </a:r>
            <a:r>
              <a:rPr lang="en-US"/>
              <a:t> </a:t>
            </a:r>
            <a:endParaRPr lang="en-US" sz="3200"/>
          </a:p>
          <a:p>
            <a:r>
              <a:rPr lang="en-US" sz="3200"/>
              <a:t>Worldwide Customers: Fr, UK, Boston USA</a:t>
            </a:r>
          </a:p>
        </p:txBody>
      </p:sp>
      <p:pic>
        <p:nvPicPr>
          <p:cNvPr id="3003399" name="Picture 7" descr="LogoActiveEon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2089150"/>
            <a:ext cx="5180013" cy="1193800"/>
          </a:xfrm>
          <a:prstGeom prst="rect">
            <a:avLst/>
          </a:prstGeom>
          <a:noFill/>
        </p:spPr>
      </p:pic>
      <p:pic>
        <p:nvPicPr>
          <p:cNvPr id="3003401" name="Image 5" descr="Photo Route vers l'infini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34063" y="1296988"/>
            <a:ext cx="30924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03402" name="Rectangle 10"/>
          <p:cNvSpPr>
            <a:spLocks noGrp="1"/>
          </p:cNvSpPr>
          <p:nvPr>
            <p:ph type="title"/>
          </p:nvPr>
        </p:nvSpPr>
        <p:spPr>
          <a:xfrm>
            <a:off x="457200" y="-95250"/>
            <a:ext cx="8229600" cy="1143000"/>
          </a:xfrm>
          <a:noFill/>
          <a:ln/>
        </p:spPr>
        <p:txBody>
          <a:bodyPr/>
          <a:lstStyle/>
          <a:p>
            <a:r>
              <a:rPr lang="en-US"/>
              <a:t>Startup Company Born of INRIA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03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0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03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0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0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09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10947" name="Rectangle 3"/>
          <p:cNvSpPr>
            <a:spLocks noGrp="1"/>
          </p:cNvSpPr>
          <p:nvPr>
            <p:ph idx="1"/>
          </p:nvPr>
        </p:nvSpPr>
        <p:spPr>
          <a:xfrm>
            <a:off x="457200" y="3073400"/>
            <a:ext cx="8229600" cy="792163"/>
          </a:xfrm>
        </p:spPr>
        <p:txBody>
          <a:bodyPr/>
          <a:lstStyle/>
          <a:p>
            <a:pPr algn="ctr">
              <a:buNone/>
            </a:pPr>
            <a:r>
              <a:rPr lang="en-US" sz="6000" dirty="0">
                <a:solidFill>
                  <a:schemeClr val="bg1"/>
                </a:solidFill>
              </a:rPr>
              <a:t>Multi-Cores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7D1E514-81B4-4CF3-80F3-AA1071C89B70}" type="slidenum">
              <a:rPr lang="fr-BE"/>
              <a:pPr>
                <a:defRPr/>
              </a:pPr>
              <a:t>7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FCCEF89-0DAC-40F4-B813-408A5E915BAF}" type="slidenum">
              <a:rPr lang="fr-BE"/>
              <a:pPr>
                <a:defRPr/>
              </a:pPr>
              <a:t>8</a:t>
            </a:fld>
            <a:endParaRPr lang="fr-BE" dirty="0"/>
          </a:p>
        </p:txBody>
      </p:sp>
      <p:sp>
        <p:nvSpPr>
          <p:cNvPr id="3411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Symetrical Multi-Core: 8-ways Niagara II</a:t>
            </a:r>
          </a:p>
        </p:txBody>
      </p:sp>
      <p:sp>
        <p:nvSpPr>
          <p:cNvPr id="3411971" name="Rectangle 3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2171700" cy="4983163"/>
          </a:xfrm>
        </p:spPr>
        <p:txBody>
          <a:bodyPr/>
          <a:lstStyle/>
          <a:p>
            <a:r>
              <a:rPr lang="en-US"/>
              <a:t>8 cores</a:t>
            </a:r>
          </a:p>
          <a:p>
            <a:r>
              <a:rPr lang="en-US"/>
              <a:t>4 Native threads per core</a:t>
            </a:r>
          </a:p>
          <a:p>
            <a:endParaRPr lang="en-US"/>
          </a:p>
          <a:p>
            <a:r>
              <a:rPr lang="en-US"/>
              <a:t>Linux see 32 cores!</a:t>
            </a:r>
          </a:p>
          <a:p>
            <a:endParaRPr lang="en-US"/>
          </a:p>
        </p:txBody>
      </p:sp>
      <p:pic>
        <p:nvPicPr>
          <p:cNvPr id="3411972" name="Picture 4"/>
          <p:cNvPicPr>
            <a:picLocks noChangeAspect="1" noChangeArrowheads="1"/>
          </p:cNvPicPr>
          <p:nvPr/>
        </p:nvPicPr>
        <p:blipFill>
          <a:blip r:embed="rId2" cstate="print"/>
          <a:srcRect l="19167" t="12741" r="31389" b="9778"/>
          <a:stretch>
            <a:fillRect/>
          </a:stretch>
        </p:blipFill>
        <p:spPr bwMode="auto">
          <a:xfrm>
            <a:off x="3022600" y="850900"/>
            <a:ext cx="6134100" cy="600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0C8D51-1E3A-4502-AC38-99E23543A73B}" type="slidenum">
              <a:rPr lang="fr-BE"/>
              <a:pPr>
                <a:defRPr/>
              </a:pPr>
              <a:t>9</a:t>
            </a:fld>
            <a:endParaRPr lang="fr-BE" dirty="0"/>
          </a:p>
        </p:txBody>
      </p:sp>
      <p:sp>
        <p:nvSpPr>
          <p:cNvPr id="34129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Sun 16-core Rock: Fall 2009 </a:t>
            </a:r>
          </a:p>
        </p:txBody>
      </p:sp>
      <p:sp>
        <p:nvSpPr>
          <p:cNvPr id="34129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16 cores</a:t>
            </a:r>
          </a:p>
          <a:p>
            <a:r>
              <a:rPr lang="en-US"/>
              <a:t>4 native threads per core</a:t>
            </a:r>
          </a:p>
          <a:p>
            <a:endParaRPr lang="en-US"/>
          </a:p>
          <a:p>
            <a:r>
              <a:rPr lang="en-US"/>
              <a:t>		</a:t>
            </a:r>
          </a:p>
          <a:p>
            <a:r>
              <a:rPr lang="en-US">
                <a:sym typeface="Wingdings" pitchFamily="2" charset="2"/>
              </a:rPr>
              <a:t> </a:t>
            </a:r>
            <a:r>
              <a:rPr lang="en-US"/>
              <a:t>64 “Cores” or “Native Threads” at OS level 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2D1941-4572-4A59-8D95-E51C46E6A637}" type="slidenum">
              <a:rPr lang="fr-BE"/>
              <a:pPr>
                <a:defRPr/>
              </a:pPr>
              <a:t>10</a:t>
            </a:fld>
            <a:endParaRPr lang="fr-BE" dirty="0"/>
          </a:p>
        </p:txBody>
      </p:sp>
      <p:sp>
        <p:nvSpPr>
          <p:cNvPr id="3414018" name="Rectangle 2"/>
          <p:cNvSpPr>
            <a:spLocks noGrp="1"/>
          </p:cNvSpPr>
          <p:nvPr>
            <p:ph type="title"/>
          </p:nvPr>
        </p:nvSpPr>
        <p:spPr>
          <a:xfrm>
            <a:off x="0" y="71438"/>
            <a:ext cx="8991600" cy="785812"/>
          </a:xfrm>
        </p:spPr>
        <p:txBody>
          <a:bodyPr/>
          <a:lstStyle/>
          <a:p>
            <a:r>
              <a:rPr lang="en-US" sz="2400" b="1"/>
              <a:t>Intel 8-cores, 16-thread Nehalem-based Xeon processor</a:t>
            </a:r>
            <a:r>
              <a:rPr lang="en-US" sz="2400"/>
              <a:t>  confirmed (Feb. 2009)</a:t>
            </a:r>
          </a:p>
        </p:txBody>
      </p:sp>
      <p:sp>
        <p:nvSpPr>
          <p:cNvPr id="3414019" name="Rectangle 3"/>
          <p:cNvSpPr>
            <a:spLocks noGrp="1"/>
          </p:cNvSpPr>
          <p:nvPr>
            <p:ph type="body" idx="1"/>
          </p:nvPr>
        </p:nvSpPr>
        <p:spPr>
          <a:xfrm>
            <a:off x="190500" y="1143000"/>
            <a:ext cx="2095500" cy="4983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Highly</a:t>
            </a:r>
          </a:p>
          <a:p>
            <a:pPr>
              <a:lnSpc>
                <a:spcPct val="90000"/>
              </a:lnSpc>
              <a:buNone/>
            </a:pPr>
            <a:r>
              <a:rPr lang="en-US" dirty="0"/>
              <a:t>    NUMA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Not an SMP:</a:t>
            </a:r>
          </a:p>
          <a:p>
            <a:pPr>
              <a:lnSpc>
                <a:spcPct val="90000"/>
              </a:lnSpc>
              <a:buNone/>
            </a:pPr>
            <a:r>
              <a:rPr lang="en-US" dirty="0"/>
              <a:t>L1, </a:t>
            </a:r>
          </a:p>
          <a:p>
            <a:pPr>
              <a:lnSpc>
                <a:spcPct val="90000"/>
              </a:lnSpc>
              <a:buNone/>
            </a:pPr>
            <a:r>
              <a:rPr lang="en-US" dirty="0"/>
              <a:t>L2, then</a:t>
            </a:r>
          </a:p>
          <a:p>
            <a:pPr>
              <a:lnSpc>
                <a:spcPct val="90000"/>
              </a:lnSpc>
              <a:buNone/>
            </a:pPr>
            <a:r>
              <a:rPr lang="en-US" dirty="0"/>
              <a:t>L3 attached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to </a:t>
            </a:r>
            <a:r>
              <a:rPr lang="en-US" dirty="0"/>
              <a:t>a given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core</a:t>
            </a:r>
            <a:endParaRPr lang="en-US" dirty="0"/>
          </a:p>
        </p:txBody>
      </p:sp>
      <p:pic>
        <p:nvPicPr>
          <p:cNvPr id="34140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9188" y="1820863"/>
            <a:ext cx="4926012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14021" name="Picture 5"/>
          <p:cNvPicPr>
            <a:picLocks noChangeAspect="1" noChangeArrowheads="1"/>
          </p:cNvPicPr>
          <p:nvPr/>
        </p:nvPicPr>
        <p:blipFill>
          <a:blip r:embed="rId3" cstate="print"/>
          <a:srcRect l="278" t="25926" r="64444" b="10001"/>
          <a:stretch>
            <a:fillRect/>
          </a:stretch>
        </p:blipFill>
        <p:spPr bwMode="auto">
          <a:xfrm>
            <a:off x="2247900" y="933450"/>
            <a:ext cx="5219700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4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4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1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14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14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14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4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14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14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14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40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630238"/>
            <a:ext cx="8229600" cy="1143000"/>
          </a:xfrm>
        </p:spPr>
        <p:txBody>
          <a:bodyPr/>
          <a:lstStyle/>
          <a:p>
            <a:r>
              <a:rPr lang="en-US" sz="8000">
                <a:solidFill>
                  <a:schemeClr val="bg1"/>
                </a:solidFill>
              </a:rPr>
              <a:t>Multi-Cores</a:t>
            </a:r>
            <a:r>
              <a:rPr lang="en-US" sz="6600">
                <a:solidFill>
                  <a:schemeClr val="bg1"/>
                </a:solidFill>
              </a:rPr>
              <a:t> </a:t>
            </a:r>
            <a:br>
              <a:rPr lang="en-US" sz="6600">
                <a:solidFill>
                  <a:schemeClr val="bg1"/>
                </a:solidFill>
              </a:rPr>
            </a:br>
            <a:r>
              <a:rPr lang="en-US" sz="6600">
                <a:solidFill>
                  <a:schemeClr val="bg1"/>
                </a:solidFill>
              </a:rPr>
              <a:t>A Few Key Points</a:t>
            </a:r>
          </a:p>
        </p:txBody>
      </p:sp>
      <p:sp>
        <p:nvSpPr>
          <p:cNvPr id="3415043" name="Rectangle 3"/>
          <p:cNvSpPr>
            <a:spLocks noGrp="1"/>
          </p:cNvSpPr>
          <p:nvPr>
            <p:ph idx="1"/>
          </p:nvPr>
        </p:nvSpPr>
        <p:spPr>
          <a:xfrm>
            <a:off x="0" y="2593975"/>
            <a:ext cx="8991600" cy="39639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Not Shared Memory (NUMA)</a:t>
            </a:r>
          </a:p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00448B"/>
                </a:solidFill>
              </a:rPr>
              <a:t>Moore’s </a:t>
            </a:r>
            <a:r>
              <a:rPr lang="en-US" sz="2400" b="1" dirty="0">
                <a:solidFill>
                  <a:srgbClr val="00448B"/>
                </a:solidFill>
              </a:rPr>
              <a:t>Law rephrased: 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		</a:t>
            </a:r>
            <a:r>
              <a:rPr lang="en-US" sz="2400" b="1" u="sng" dirty="0">
                <a:solidFill>
                  <a:srgbClr val="00448B"/>
                </a:solidFill>
              </a:rPr>
              <a:t>Nb. of Cores</a:t>
            </a:r>
            <a:r>
              <a:rPr lang="en-US" sz="2400" b="1" dirty="0">
                <a:solidFill>
                  <a:srgbClr val="00448B"/>
                </a:solidFill>
              </a:rPr>
              <a:t> double every 18 to 24 months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Key expected Milestones: Cores per Chips (OTS)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solidFill>
                  <a:srgbClr val="00448B"/>
                </a:solidFill>
              </a:rPr>
              <a:t>2010:    32 to 64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solidFill>
                  <a:srgbClr val="00448B"/>
                </a:solidFill>
              </a:rPr>
              <a:t>2012:    64 to 128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solidFill>
                  <a:srgbClr val="00448B"/>
                </a:solidFill>
              </a:rPr>
              <a:t>2014:  128 to 256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   1 </a:t>
            </a:r>
            <a:r>
              <a:rPr lang="en-US" sz="2400" b="1" dirty="0">
                <a:solidFill>
                  <a:srgbClr val="00448B"/>
                </a:solidFill>
              </a:rPr>
              <a:t>Million Cores Parallel Machines in 2012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   100 </a:t>
            </a:r>
            <a:r>
              <a:rPr lang="en-US" sz="2400" b="1" dirty="0">
                <a:solidFill>
                  <a:srgbClr val="00448B"/>
                </a:solidFill>
              </a:rPr>
              <a:t>M cores coming in </a:t>
            </a:r>
            <a:r>
              <a:rPr lang="en-US" sz="2400" b="1" dirty="0" smtClean="0">
                <a:solidFill>
                  <a:srgbClr val="00448B"/>
                </a:solidFill>
              </a:rPr>
              <a:t>2020</a:t>
            </a:r>
            <a:endParaRPr lang="en-US" sz="2400" b="1" dirty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Multi-Cores are NUMA, and turning Heterogeneous (GPU)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   </a:t>
            </a:r>
            <a:r>
              <a:rPr lang="en-US" sz="2400" b="1" dirty="0">
                <a:solidFill>
                  <a:srgbClr val="00448B"/>
                </a:solidFill>
              </a:rPr>
              <a:t>	They are turning into </a:t>
            </a:r>
            <a:r>
              <a:rPr lang="en-US" sz="2400" b="1" dirty="0" err="1">
                <a:solidFill>
                  <a:srgbClr val="00448B"/>
                </a:solidFill>
              </a:rPr>
              <a:t>SoC</a:t>
            </a:r>
            <a:r>
              <a:rPr lang="en-US" sz="2400" b="1" dirty="0">
                <a:solidFill>
                  <a:srgbClr val="00448B"/>
                </a:solidFill>
              </a:rPr>
              <a:t> with </a:t>
            </a:r>
            <a:r>
              <a:rPr lang="en-US" sz="2400" b="1" dirty="0" err="1">
                <a:solidFill>
                  <a:srgbClr val="00448B"/>
                </a:solidFill>
              </a:rPr>
              <a:t>NoC</a:t>
            </a:r>
            <a:r>
              <a:rPr lang="en-US" sz="2400" b="1" dirty="0">
                <a:solidFill>
                  <a:srgbClr val="00448B"/>
                </a:solidFill>
              </a:rPr>
              <a:t>: NOT SMP!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15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15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15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0A9CE-1FCB-44E3-9BAE-3400891DBF1A}" type="slidenum">
              <a:rPr lang="fr-BE"/>
              <a:pPr>
                <a:defRPr/>
              </a:pPr>
              <a:t>12</a:t>
            </a:fld>
            <a:endParaRPr lang="fr-BE"/>
          </a:p>
        </p:txBody>
      </p:sp>
      <p:sp>
        <p:nvSpPr>
          <p:cNvPr id="35102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10275" name="Rectangle 3"/>
          <p:cNvSpPr>
            <a:spLocks noGrp="1"/>
          </p:cNvSpPr>
          <p:nvPr>
            <p:ph type="body" idx="1"/>
          </p:nvPr>
        </p:nvSpPr>
        <p:spPr>
          <a:xfrm>
            <a:off x="457200" y="2436813"/>
            <a:ext cx="8229600" cy="793750"/>
          </a:xfrm>
        </p:spPr>
        <p:txBody>
          <a:bodyPr/>
          <a:lstStyle/>
          <a:p>
            <a:pPr algn="ctr">
              <a:buNone/>
            </a:pPr>
            <a:r>
              <a:rPr lang="en-US" sz="6000" dirty="0">
                <a:solidFill>
                  <a:schemeClr val="bg1"/>
                </a:solidFill>
              </a:rPr>
              <a:t>2. Overview</a:t>
            </a:r>
          </a:p>
          <a:p>
            <a:pPr algn="ctr">
              <a:buNone/>
            </a:pPr>
            <a:r>
              <a:rPr lang="en-US" sz="6000" dirty="0" err="1">
                <a:solidFill>
                  <a:schemeClr val="bg1"/>
                </a:solidFill>
              </a:rPr>
              <a:t>ProActive</a:t>
            </a:r>
            <a:r>
              <a:rPr lang="en-US" sz="6000" dirty="0">
                <a:solidFill>
                  <a:schemeClr val="bg1"/>
                </a:solidFill>
              </a:rPr>
              <a:t> Parallel Suite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B0FE1CA-8D9D-4F1E-90E0-1E77AB4D3A25}" type="slidenum">
              <a:rPr lang="fr-BE"/>
              <a:pPr>
                <a:defRPr/>
              </a:pPr>
              <a:t>13</a:t>
            </a:fld>
            <a:endParaRPr lang="fr-BE" dirty="0"/>
          </a:p>
        </p:txBody>
      </p:sp>
      <p:sp>
        <p:nvSpPr>
          <p:cNvPr id="3159042" name="Rectangle 2"/>
          <p:cNvSpPr>
            <a:spLocks noGrp="1"/>
          </p:cNvSpPr>
          <p:nvPr>
            <p:ph type="ctrTitle"/>
          </p:nvPr>
        </p:nvSpPr>
        <p:spPr>
          <a:xfrm>
            <a:off x="685800" y="1749425"/>
            <a:ext cx="7772400" cy="1470025"/>
          </a:xfrm>
        </p:spPr>
        <p:txBody>
          <a:bodyPr/>
          <a:lstStyle/>
          <a:p>
            <a:r>
              <a:rPr lang="en-US" sz="5400"/>
              <a:t>2. Programming Optimizing</a:t>
            </a:r>
          </a:p>
        </p:txBody>
      </p:sp>
      <p:pic>
        <p:nvPicPr>
          <p:cNvPr id="3159044" name="Picture 4" descr="ProActive-italic"/>
          <p:cNvPicPr>
            <a:picLocks noChangeAspect="1" noChangeArrowheads="1"/>
          </p:cNvPicPr>
          <p:nvPr/>
        </p:nvPicPr>
        <p:blipFill>
          <a:blip r:embed="rId3" cstate="print"/>
          <a:srcRect t="9990"/>
          <a:stretch>
            <a:fillRect/>
          </a:stretch>
        </p:blipFill>
        <p:spPr bwMode="auto">
          <a:xfrm>
            <a:off x="2198688" y="1238250"/>
            <a:ext cx="4679950" cy="1063625"/>
          </a:xfrm>
          <a:prstGeom prst="rect">
            <a:avLst/>
          </a:prstGeom>
          <a:noFill/>
        </p:spPr>
      </p:pic>
      <p:sp>
        <p:nvSpPr>
          <p:cNvPr id="3159045" name="Text Box 5"/>
          <p:cNvSpPr txBox="1">
            <a:spLocks noChangeArrowheads="1"/>
          </p:cNvSpPr>
          <p:nvPr/>
        </p:nvSpPr>
        <p:spPr bwMode="auto">
          <a:xfrm>
            <a:off x="139700" y="2978150"/>
            <a:ext cx="8280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Parallel Acceleration Toolkit in Java:</a:t>
            </a:r>
            <a:b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</a:br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-  Java Parallelism + Legacy-Code </a:t>
            </a:r>
          </a:p>
          <a:p>
            <a:pPr eaLnBrk="0" hangingPunct="0"/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   Wrapping and Control </a:t>
            </a:r>
          </a:p>
          <a:p>
            <a:pPr eaLnBrk="0" hangingPunct="0"/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-  Scheduling and Resource Manager</a:t>
            </a:r>
          </a:p>
          <a:p>
            <a:pPr eaLnBrk="0" hangingPunct="0">
              <a:buFontTx/>
              <a:buChar char="-"/>
            </a:pPr>
            <a:endParaRPr lang="en-US" sz="2400" b="1" dirty="0">
              <a:solidFill>
                <a:srgbClr val="000099"/>
              </a:solidFill>
              <a:latin typeface="Helvetica" pitchFamily="34" charset="0"/>
            </a:endParaRPr>
          </a:p>
          <a:p>
            <a:pPr eaLnBrk="0" hangingPunct="0"/>
            <a:r>
              <a:rPr lang="en-US" sz="2400" b="1" dirty="0">
                <a:solidFill>
                  <a:srgbClr val="000099"/>
                </a:solidFill>
                <a:latin typeface="Helvetica" pitchFamily="34" charset="0"/>
              </a:rPr>
              <a:t>            </a:t>
            </a:r>
            <a:r>
              <a:rPr lang="en-US" sz="2400" b="1" dirty="0" smtClean="0">
                <a:solidFill>
                  <a:srgbClr val="000099"/>
                </a:solidFill>
                <a:latin typeface="Helvetica" pitchFamily="34" charset="0"/>
              </a:rPr>
              <a:t>Multi-Core + Distributed</a:t>
            </a:r>
            <a:endParaRPr lang="en-US" sz="2400" b="1" dirty="0">
              <a:solidFill>
                <a:srgbClr val="000099"/>
              </a:solidFill>
              <a:latin typeface="Helvetica" pitchFamily="34" charset="0"/>
            </a:endParaRPr>
          </a:p>
        </p:txBody>
      </p:sp>
      <p:pic>
        <p:nvPicPr>
          <p:cNvPr id="3159046" name="Picture 6" descr="803146_61454371"/>
          <p:cNvPicPr>
            <a:picLocks noChangeAspect="1" noChangeArrowheads="1"/>
          </p:cNvPicPr>
          <p:nvPr/>
        </p:nvPicPr>
        <p:blipFill>
          <a:blip r:embed="rId4" cstate="print"/>
          <a:srcRect l="19493"/>
          <a:stretch>
            <a:fillRect/>
          </a:stretch>
        </p:blipFill>
        <p:spPr bwMode="auto">
          <a:xfrm>
            <a:off x="6865938" y="3251200"/>
            <a:ext cx="2125662" cy="1760538"/>
          </a:xfrm>
          <a:prstGeom prst="rect">
            <a:avLst/>
          </a:prstGeom>
          <a:noFill/>
        </p:spPr>
      </p:pic>
      <p:sp>
        <p:nvSpPr>
          <p:cNvPr id="3159047" name="Rectangle 7"/>
          <p:cNvSpPr>
            <a:spLocks noChangeArrowheads="1"/>
          </p:cNvSpPr>
          <p:nvPr/>
        </p:nvSpPr>
        <p:spPr bwMode="auto">
          <a:xfrm>
            <a:off x="1308100" y="5676900"/>
            <a:ext cx="594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Helvetica" pitchFamily="34" charset="0"/>
              </a:rPr>
              <a:t> Open Source Used in production by industry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59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59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5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59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59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59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59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59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59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9045" grpId="0"/>
      <p:bldP spid="31590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88BE5FD-9723-40D1-B1D9-FDE62A3EC91B}" type="slidenum">
              <a:rPr lang="fr-BE"/>
              <a:pPr>
                <a:defRPr/>
              </a:pPr>
              <a:t>14</a:t>
            </a:fld>
            <a:endParaRPr lang="fr-BE" dirty="0"/>
          </a:p>
        </p:txBody>
      </p:sp>
      <p:sp>
        <p:nvSpPr>
          <p:cNvPr id="34600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OW2:  Object Web + Orient Ware </a:t>
            </a:r>
          </a:p>
        </p:txBody>
      </p:sp>
      <p:sp>
        <p:nvSpPr>
          <p:cNvPr id="34600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60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75" y="871538"/>
            <a:ext cx="48958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60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00" y="3114675"/>
            <a:ext cx="91440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60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60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60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60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6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137F09-ADEB-45DB-8C2B-01F9B3F8FD19}" type="slidenum">
              <a:rPr lang="fr-BE"/>
              <a:pPr>
                <a:defRPr/>
              </a:pPr>
              <a:t>15</a:t>
            </a:fld>
            <a:endParaRPr lang="fr-BE" dirty="0"/>
          </a:p>
        </p:txBody>
      </p:sp>
      <p:sp>
        <p:nvSpPr>
          <p:cNvPr id="30525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52547" name="Picture 3"/>
          <p:cNvPicPr>
            <a:picLocks noChangeAspect="1" noChangeArrowheads="1"/>
          </p:cNvPicPr>
          <p:nvPr/>
        </p:nvPicPr>
        <p:blipFill>
          <a:blip r:embed="rId3" cstate="print"/>
          <a:srcRect l="5000" t="30222" r="66109" b="13777"/>
          <a:stretch>
            <a:fillRect/>
          </a:stretch>
        </p:blipFill>
        <p:spPr bwMode="auto">
          <a:xfrm>
            <a:off x="12700" y="2165350"/>
            <a:ext cx="2908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52548" name="Picture 4" descr="ProActive-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6975" y="942975"/>
            <a:ext cx="5027613" cy="1274763"/>
          </a:xfrm>
          <a:prstGeom prst="rect">
            <a:avLst/>
          </a:prstGeom>
          <a:noFill/>
        </p:spPr>
      </p:pic>
      <p:pic>
        <p:nvPicPr>
          <p:cNvPr id="3052549" name="Picture 5"/>
          <p:cNvPicPr>
            <a:picLocks noChangeAspect="1" noChangeArrowheads="1"/>
          </p:cNvPicPr>
          <p:nvPr/>
        </p:nvPicPr>
        <p:blipFill>
          <a:blip r:embed="rId3" cstate="print"/>
          <a:srcRect l="34648" t="30222" r="35704" b="13777"/>
          <a:stretch>
            <a:fillRect/>
          </a:stretch>
        </p:blipFill>
        <p:spPr bwMode="auto">
          <a:xfrm>
            <a:off x="3048000" y="2152650"/>
            <a:ext cx="29845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52550" name="Picture 6"/>
          <p:cNvPicPr>
            <a:picLocks noChangeAspect="1" noChangeArrowheads="1"/>
          </p:cNvPicPr>
          <p:nvPr/>
        </p:nvPicPr>
        <p:blipFill>
          <a:blip r:embed="rId3" cstate="print"/>
          <a:srcRect l="65179" t="30222" r="4289" b="13777"/>
          <a:stretch>
            <a:fillRect/>
          </a:stretch>
        </p:blipFill>
        <p:spPr bwMode="auto">
          <a:xfrm>
            <a:off x="6070600" y="2139950"/>
            <a:ext cx="30734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05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05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05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05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05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05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B3C35D-64FD-40DB-8536-B02C81536B76}" type="slidenum">
              <a:rPr lang="fr-BE"/>
              <a:pPr>
                <a:defRPr/>
              </a:pPr>
              <a:t>16</a:t>
            </a:fld>
            <a:endParaRPr lang="fr-BE" dirty="0"/>
          </a:p>
        </p:txBody>
      </p:sp>
      <p:sp>
        <p:nvSpPr>
          <p:cNvPr id="3311618" name="Rectangle 2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1143000"/>
          </a:xfrm>
        </p:spPr>
        <p:txBody>
          <a:bodyPr/>
          <a:lstStyle/>
          <a:p>
            <a:r>
              <a:rPr lang="en-US"/>
              <a:t>ProActive Contributors</a:t>
            </a:r>
          </a:p>
        </p:txBody>
      </p:sp>
      <p:pic>
        <p:nvPicPr>
          <p:cNvPr id="3311619" name="Picture 3"/>
          <p:cNvPicPr>
            <a:picLocks noChangeAspect="1" noChangeArrowheads="1"/>
          </p:cNvPicPr>
          <p:nvPr/>
        </p:nvPicPr>
        <p:blipFill>
          <a:blip r:embed="rId3" cstate="print"/>
          <a:srcRect l="22868" t="41138" r="50278" b="9926"/>
          <a:stretch>
            <a:fillRect/>
          </a:stretch>
        </p:blipFill>
        <p:spPr bwMode="auto">
          <a:xfrm>
            <a:off x="157163" y="890588"/>
            <a:ext cx="4732337" cy="538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11620" name="Picture 4"/>
          <p:cNvPicPr>
            <a:picLocks noChangeAspect="1" noChangeArrowheads="1"/>
          </p:cNvPicPr>
          <p:nvPr/>
        </p:nvPicPr>
        <p:blipFill>
          <a:blip r:embed="rId3" cstate="print"/>
          <a:srcRect l="55833" t="20889" r="25555" b="65482"/>
          <a:stretch>
            <a:fillRect/>
          </a:stretch>
        </p:blipFill>
        <p:spPr bwMode="auto">
          <a:xfrm>
            <a:off x="5384800" y="933450"/>
            <a:ext cx="33020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11621" name="Picture 5"/>
          <p:cNvPicPr>
            <a:picLocks noChangeAspect="1" noChangeArrowheads="1"/>
          </p:cNvPicPr>
          <p:nvPr/>
        </p:nvPicPr>
        <p:blipFill>
          <a:blip r:embed="rId3" cstate="print"/>
          <a:srcRect l="50833" t="39999" r="35463" b="40593"/>
          <a:stretch>
            <a:fillRect/>
          </a:stretch>
        </p:blipFill>
        <p:spPr bwMode="auto">
          <a:xfrm>
            <a:off x="5562600" y="2127250"/>
            <a:ext cx="2740025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11622" name="Picture 6"/>
          <p:cNvPicPr>
            <a:picLocks noChangeAspect="1" noChangeArrowheads="1"/>
          </p:cNvPicPr>
          <p:nvPr/>
        </p:nvPicPr>
        <p:blipFill>
          <a:blip r:embed="rId3" cstate="print"/>
          <a:srcRect l="65556" t="39999" r="20000" b="42694"/>
          <a:stretch>
            <a:fillRect/>
          </a:stretch>
        </p:blipFill>
        <p:spPr bwMode="auto">
          <a:xfrm>
            <a:off x="5702300" y="3956050"/>
            <a:ext cx="29337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D812C6-C10F-432D-A536-177EAB0921CC}" type="slidenum">
              <a:rPr lang="fr-BE"/>
              <a:pPr>
                <a:defRPr/>
              </a:pPr>
              <a:t>17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ED27C7F-BE8C-48BB-BB8A-898C2B6FA4CD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fr-FR" sz="1200" dirty="0">
              <a:latin typeface="+mn-lt"/>
            </a:endParaRPr>
          </a:p>
        </p:txBody>
      </p:sp>
      <p:sp>
        <p:nvSpPr>
          <p:cNvPr id="382978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9144000" cy="3708400"/>
          </a:xfrm>
        </p:spPr>
        <p:txBody>
          <a:bodyPr/>
          <a:lstStyle/>
          <a:p>
            <a:pPr marL="685800" indent="-685800" algn="ctr">
              <a:lnSpc>
                <a:spcPct val="70000"/>
              </a:lnSpc>
            </a:pPr>
            <a:r>
              <a:rPr lang="en-US" sz="4400" dirty="0">
                <a:solidFill>
                  <a:schemeClr val="bg1"/>
                </a:solidFill>
              </a:rPr>
              <a:t>3. </a:t>
            </a:r>
            <a:r>
              <a:rPr lang="en-US" sz="4400" dirty="0" err="1" smtClean="0">
                <a:solidFill>
                  <a:schemeClr val="bg1"/>
                </a:solidFill>
              </a:rPr>
              <a:t>ProActive</a:t>
            </a:r>
            <a:r>
              <a:rPr lang="en-US" sz="4400" dirty="0" smtClean="0">
                <a:solidFill>
                  <a:schemeClr val="bg1"/>
                </a:solidFill>
              </a:rPr>
              <a:t> Programming: </a:t>
            </a:r>
            <a:r>
              <a:rPr lang="en-US" sz="4400" dirty="0">
                <a:solidFill>
                  <a:schemeClr val="bg1"/>
                </a:solidFill>
              </a:rPr>
              <a:t/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/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Active Objects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/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/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7B8CEF7-8FA0-48BB-AE91-8A3C3D2A8118}" type="slidenum">
              <a:rPr lang="fr-BE"/>
              <a:pPr>
                <a:defRPr/>
              </a:pPr>
              <a:t>18</a:t>
            </a:fld>
            <a:endParaRPr lang="fr-BE" dirty="0"/>
          </a:p>
        </p:txBody>
      </p:sp>
      <p:sp>
        <p:nvSpPr>
          <p:cNvPr id="32972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97283" name="Picture 3"/>
          <p:cNvPicPr>
            <a:picLocks noChangeAspect="1" noChangeArrowheads="1"/>
          </p:cNvPicPr>
          <p:nvPr/>
        </p:nvPicPr>
        <p:blipFill>
          <a:blip r:embed="rId3" cstate="print"/>
          <a:srcRect l="5000" t="30222" r="66109" b="13777"/>
          <a:stretch>
            <a:fillRect/>
          </a:stretch>
        </p:blipFill>
        <p:spPr bwMode="auto">
          <a:xfrm>
            <a:off x="12700" y="2165350"/>
            <a:ext cx="2908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97284" name="Picture 4" descr="ProActive-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6975" y="942975"/>
            <a:ext cx="5027613" cy="1274763"/>
          </a:xfrm>
          <a:prstGeom prst="rect">
            <a:avLst/>
          </a:prstGeom>
          <a:noFill/>
        </p:spPr>
      </p:pic>
      <p:pic>
        <p:nvPicPr>
          <p:cNvPr id="3297285" name="Picture 5"/>
          <p:cNvPicPr>
            <a:picLocks noChangeAspect="1" noChangeArrowheads="1"/>
          </p:cNvPicPr>
          <p:nvPr/>
        </p:nvPicPr>
        <p:blipFill>
          <a:blip r:embed="rId3" cstate="print"/>
          <a:srcRect l="34648" t="30222" r="35704" b="13777"/>
          <a:stretch>
            <a:fillRect/>
          </a:stretch>
        </p:blipFill>
        <p:spPr bwMode="auto">
          <a:xfrm>
            <a:off x="3048000" y="2152650"/>
            <a:ext cx="29845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97286" name="Picture 6"/>
          <p:cNvPicPr>
            <a:picLocks noChangeAspect="1" noChangeArrowheads="1"/>
          </p:cNvPicPr>
          <p:nvPr/>
        </p:nvPicPr>
        <p:blipFill>
          <a:blip r:embed="rId3" cstate="print"/>
          <a:srcRect l="65179" t="30222" r="4289" b="13777"/>
          <a:stretch>
            <a:fillRect/>
          </a:stretch>
        </p:blipFill>
        <p:spPr bwMode="auto">
          <a:xfrm>
            <a:off x="6070600" y="2139950"/>
            <a:ext cx="30734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6E8042-FC25-4176-8B53-45D0BCABA274}" type="slidenum">
              <a:rPr lang="fr-BE"/>
              <a:pPr>
                <a:defRPr/>
              </a:pPr>
              <a:t>19</a:t>
            </a:fld>
            <a:endParaRPr lang="fr-BE" dirty="0"/>
          </a:p>
        </p:txBody>
      </p:sp>
      <p:sp>
        <p:nvSpPr>
          <p:cNvPr id="30535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53571" name="Picture 3"/>
          <p:cNvPicPr>
            <a:picLocks noChangeAspect="1" noChangeArrowheads="1"/>
          </p:cNvPicPr>
          <p:nvPr/>
        </p:nvPicPr>
        <p:blipFill>
          <a:blip r:embed="rId3" cstate="print"/>
          <a:srcRect l="5000" t="30222" r="66109" b="13777"/>
          <a:stretch>
            <a:fillRect/>
          </a:stretch>
        </p:blipFill>
        <p:spPr bwMode="auto">
          <a:xfrm>
            <a:off x="12700" y="2165350"/>
            <a:ext cx="2908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53572" name="Picture 4" descr="ProActive-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1675" y="968375"/>
            <a:ext cx="5027613" cy="1274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121FDD-ACCE-435B-9680-73CD06CAF2BB}" type="slidenum">
              <a:rPr lang="fr-BE"/>
              <a:pPr>
                <a:defRPr/>
              </a:pPr>
              <a:t>20</a:t>
            </a:fld>
            <a:endParaRPr lang="fr-BE" dirty="0"/>
          </a:p>
        </p:txBody>
      </p:sp>
      <p:sp>
        <p:nvSpPr>
          <p:cNvPr id="121" name="Espace réservé du numéro de diapositive 4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C7B1A09-8C2B-475E-8FBA-78FFDC047162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fr-FR" sz="1200" dirty="0">
              <a:latin typeface="+mn-lt"/>
            </a:endParaRPr>
          </a:p>
        </p:txBody>
      </p:sp>
      <p:cxnSp>
        <p:nvCxnSpPr>
          <p:cNvPr id="852994" name="AutoShape 2"/>
          <p:cNvCxnSpPr>
            <a:cxnSpLocks noChangeShapeType="1"/>
          </p:cNvCxnSpPr>
          <p:nvPr/>
        </p:nvCxnSpPr>
        <p:spPr bwMode="auto">
          <a:xfrm flipV="1">
            <a:off x="2530475" y="3140075"/>
            <a:ext cx="4235450" cy="504825"/>
          </a:xfrm>
          <a:prstGeom prst="straightConnector1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</p:cxn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130425" y="3125788"/>
            <a:ext cx="747713" cy="633412"/>
            <a:chOff x="1486" y="2025"/>
            <a:chExt cx="530" cy="399"/>
          </a:xfrm>
        </p:grpSpPr>
        <p:cxnSp>
          <p:nvCxnSpPr>
            <p:cNvPr id="3060741" name="AutoShape 4"/>
            <p:cNvCxnSpPr>
              <a:cxnSpLocks noChangeShapeType="1"/>
              <a:stCxn id="3060759" idx="5"/>
              <a:endCxn id="3060743" idx="1"/>
            </p:cNvCxnSpPr>
            <p:nvPr/>
          </p:nvCxnSpPr>
          <p:spPr bwMode="auto">
            <a:xfrm>
              <a:off x="1486" y="2025"/>
              <a:ext cx="264" cy="1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3060742" name="Group 5"/>
            <p:cNvGrpSpPr>
              <a:grpSpLocks/>
            </p:cNvGrpSpPr>
            <p:nvPr/>
          </p:nvGrpSpPr>
          <p:grpSpPr bwMode="auto">
            <a:xfrm>
              <a:off x="1704" y="2168"/>
              <a:ext cx="312" cy="256"/>
              <a:chOff x="1704" y="2168"/>
              <a:chExt cx="312" cy="256"/>
            </a:xfrm>
          </p:grpSpPr>
          <p:sp>
            <p:nvSpPr>
              <p:cNvPr id="3060743" name="Oval 6"/>
              <p:cNvSpPr>
                <a:spLocks noChangeArrowheads="1"/>
              </p:cNvSpPr>
              <p:nvPr/>
            </p:nvSpPr>
            <p:spPr bwMode="auto">
              <a:xfrm>
                <a:off x="1704" y="2168"/>
                <a:ext cx="312" cy="256"/>
              </a:xfrm>
              <a:prstGeom prst="ellips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060744" name="Text Box 7"/>
              <p:cNvSpPr txBox="1">
                <a:spLocks noChangeArrowheads="1"/>
              </p:cNvSpPr>
              <p:nvPr/>
            </p:nvSpPr>
            <p:spPr bwMode="auto">
              <a:xfrm>
                <a:off x="1758" y="2188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 eaLnBrk="0" hangingPunct="0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sz="2000">
                    <a:latin typeface="Courier New" pitchFamily="49" charset="0"/>
                  </a:rPr>
                  <a:t>A</a:t>
                </a:r>
                <a:endParaRPr lang="en-US">
                  <a:solidFill>
                    <a:schemeClr val="tx2"/>
                  </a:solidFill>
                  <a:latin typeface="Courier New" pitchFamily="49" charset="0"/>
                </a:endParaRPr>
              </a:p>
            </p:txBody>
          </p:sp>
        </p:grpSp>
      </p:grpSp>
      <p:cxnSp>
        <p:nvCxnSpPr>
          <p:cNvPr id="853000" name="AutoShape 8"/>
          <p:cNvCxnSpPr>
            <a:cxnSpLocks noChangeShapeType="1"/>
          </p:cNvCxnSpPr>
          <p:nvPr/>
        </p:nvCxnSpPr>
        <p:spPr bwMode="auto">
          <a:xfrm flipV="1">
            <a:off x="2530475" y="3140075"/>
            <a:ext cx="4237038" cy="504825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</p:cxnSp>
      <p:sp>
        <p:nvSpPr>
          <p:cNvPr id="3060746" name="Rectangle 9"/>
          <p:cNvSpPr>
            <a:spLocks noGrp="1"/>
          </p:cNvSpPr>
          <p:nvPr>
            <p:ph type="title" idx="4294967295"/>
          </p:nvPr>
        </p:nvSpPr>
        <p:spPr>
          <a:xfrm>
            <a:off x="711200" y="79375"/>
            <a:ext cx="7721600" cy="812800"/>
          </a:xfrm>
        </p:spPr>
        <p:txBody>
          <a:bodyPr/>
          <a:lstStyle/>
          <a:p>
            <a:r>
              <a:rPr lang="en-US" sz="3600" i="1"/>
              <a:t>ProActive</a:t>
            </a:r>
            <a:r>
              <a:rPr lang="en-US" sz="3600"/>
              <a:t> : Active objects</a:t>
            </a:r>
          </a:p>
        </p:txBody>
      </p:sp>
      <p:sp>
        <p:nvSpPr>
          <p:cNvPr id="3060747" name="Rectangle 10"/>
          <p:cNvSpPr>
            <a:spLocks noChangeArrowheads="1"/>
          </p:cNvSpPr>
          <p:nvPr/>
        </p:nvSpPr>
        <p:spPr bwMode="auto">
          <a:xfrm>
            <a:off x="993775" y="2540000"/>
            <a:ext cx="2395538" cy="24003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48" name="Oval 11"/>
          <p:cNvSpPr>
            <a:spLocks noChangeArrowheads="1"/>
          </p:cNvSpPr>
          <p:nvPr/>
        </p:nvSpPr>
        <p:spPr bwMode="auto">
          <a:xfrm>
            <a:off x="1365250" y="2578100"/>
            <a:ext cx="1095375" cy="774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04" name="Rectangle 12"/>
          <p:cNvSpPr>
            <a:spLocks noChangeArrowheads="1"/>
          </p:cNvSpPr>
          <p:nvPr/>
        </p:nvSpPr>
        <p:spPr bwMode="auto">
          <a:xfrm>
            <a:off x="6230938" y="2552700"/>
            <a:ext cx="1719262" cy="2413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50" name="Oval 13"/>
          <p:cNvSpPr>
            <a:spLocks noChangeArrowheads="1"/>
          </p:cNvSpPr>
          <p:nvPr/>
        </p:nvSpPr>
        <p:spPr bwMode="auto">
          <a:xfrm>
            <a:off x="2214563" y="5778500"/>
            <a:ext cx="438150" cy="406400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51" name="Oval 14"/>
          <p:cNvSpPr>
            <a:spLocks noChangeArrowheads="1"/>
          </p:cNvSpPr>
          <p:nvPr/>
        </p:nvSpPr>
        <p:spPr bwMode="auto">
          <a:xfrm>
            <a:off x="203200" y="5232400"/>
            <a:ext cx="439738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52" name="Text Box 15"/>
          <p:cNvSpPr txBox="1">
            <a:spLocks noChangeArrowheads="1"/>
          </p:cNvSpPr>
          <p:nvPr/>
        </p:nvSpPr>
        <p:spPr bwMode="auto">
          <a:xfrm>
            <a:off x="2740025" y="5789613"/>
            <a:ext cx="709613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/>
              <a:t>Proxy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3060753" name="Text Box 16"/>
          <p:cNvSpPr txBox="1">
            <a:spLocks noChangeArrowheads="1"/>
          </p:cNvSpPr>
          <p:nvPr/>
        </p:nvSpPr>
        <p:spPr bwMode="auto">
          <a:xfrm>
            <a:off x="730250" y="5268913"/>
            <a:ext cx="1270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/>
              <a:t>Java Object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3060754" name="Text Box 17"/>
          <p:cNvSpPr txBox="1">
            <a:spLocks noChangeArrowheads="1"/>
          </p:cNvSpPr>
          <p:nvPr/>
        </p:nvSpPr>
        <p:spPr bwMode="auto">
          <a:xfrm>
            <a:off x="1531938" y="784225"/>
            <a:ext cx="62801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en-US" sz="2000" b="1">
                <a:latin typeface="Courier New" pitchFamily="49" charset="0"/>
              </a:rPr>
              <a:t>A ag =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6600"/>
                </a:solidFill>
                <a:latin typeface="Courier New" pitchFamily="49" charset="0"/>
              </a:rPr>
              <a:t>newActive </a:t>
            </a:r>
            <a:r>
              <a:rPr lang="en-US" sz="2000" b="1">
                <a:latin typeface="Courier New" pitchFamily="49" charset="0"/>
              </a:rPr>
              <a:t>(“A”, […], VirtualNode)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 v1 = ag.foo (param);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 v2 = ag.bar (param);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...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v1.bar(); </a:t>
            </a:r>
            <a:r>
              <a:rPr lang="en-US" sz="2000" b="1">
                <a:solidFill>
                  <a:schemeClr val="tx2"/>
                </a:solidFill>
                <a:latin typeface="Courier New" pitchFamily="49" charset="0"/>
              </a:rPr>
              <a:t>//Wait-By-Necessity</a:t>
            </a:r>
            <a:endParaRPr lang="en-US" sz="2000" b="1">
              <a:latin typeface="Courier New" pitchFamily="49" charset="0"/>
            </a:endParaRP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1738313" y="3225800"/>
            <a:ext cx="441325" cy="1435100"/>
            <a:chOff x="1232" y="2112"/>
            <a:chExt cx="313" cy="824"/>
          </a:xfrm>
        </p:grpSpPr>
        <p:sp>
          <p:nvSpPr>
            <p:cNvPr id="3060756" name="Oval 19"/>
            <p:cNvSpPr>
              <a:spLocks noChangeArrowheads="1"/>
            </p:cNvSpPr>
            <p:nvPr/>
          </p:nvSpPr>
          <p:spPr bwMode="auto">
            <a:xfrm>
              <a:off x="1232" y="2680"/>
              <a:ext cx="313" cy="256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060757" name="AutoShape 20"/>
            <p:cNvCxnSpPr>
              <a:cxnSpLocks noChangeShapeType="1"/>
              <a:stCxn id="3060748" idx="4"/>
              <a:endCxn id="3060756" idx="0"/>
            </p:cNvCxnSpPr>
            <p:nvPr/>
          </p:nvCxnSpPr>
          <p:spPr bwMode="auto">
            <a:xfrm>
              <a:off x="1348" y="2112"/>
              <a:ext cx="41" cy="5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853013" name="Text Box 21"/>
          <p:cNvSpPr txBox="1">
            <a:spLocks noChangeArrowheads="1"/>
          </p:cNvSpPr>
          <p:nvPr/>
        </p:nvSpPr>
        <p:spPr bwMode="auto">
          <a:xfrm>
            <a:off x="1814513" y="4286250"/>
            <a:ext cx="300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Courier New" pitchFamily="49" charset="0"/>
              </a:rPr>
              <a:t>V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060759" name="Oval 22"/>
          <p:cNvSpPr>
            <a:spLocks noChangeArrowheads="1"/>
          </p:cNvSpPr>
          <p:nvPr/>
        </p:nvSpPr>
        <p:spPr bwMode="auto">
          <a:xfrm>
            <a:off x="2054225" y="30099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15" name="Line 23"/>
          <p:cNvSpPr>
            <a:spLocks noChangeShapeType="1"/>
          </p:cNvSpPr>
          <p:nvPr/>
        </p:nvSpPr>
        <p:spPr bwMode="auto">
          <a:xfrm flipH="1">
            <a:off x="2228850" y="3143250"/>
            <a:ext cx="4429125" cy="126047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92075" tIns="46038" rIns="92075" bIns="46038" anchor="ctr"/>
          <a:lstStyle/>
          <a:p>
            <a:endParaRPr lang="fr-FR"/>
          </a:p>
        </p:txBody>
      </p:sp>
      <p:sp>
        <p:nvSpPr>
          <p:cNvPr id="853016" name="Text Box 24"/>
          <p:cNvSpPr txBox="1">
            <a:spLocks noChangeArrowheads="1"/>
          </p:cNvSpPr>
          <p:nvPr/>
        </p:nvSpPr>
        <p:spPr bwMode="auto">
          <a:xfrm>
            <a:off x="6873875" y="5011738"/>
            <a:ext cx="2014538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Wait-By-Necessity 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is a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Dataflow 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Synchronization</a:t>
            </a:r>
          </a:p>
        </p:txBody>
      </p:sp>
      <p:sp>
        <p:nvSpPr>
          <p:cNvPr id="3060762" name="Text Box 25"/>
          <p:cNvSpPr txBox="1">
            <a:spLocks noChangeArrowheads="1"/>
          </p:cNvSpPr>
          <p:nvPr/>
        </p:nvSpPr>
        <p:spPr bwMode="auto">
          <a:xfrm>
            <a:off x="812800" y="2217738"/>
            <a:ext cx="6540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b="1">
                <a:solidFill>
                  <a:srgbClr val="FF6600"/>
                </a:solidFill>
              </a:rPr>
              <a:t>JVM</a:t>
            </a: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6623050" y="2622550"/>
            <a:ext cx="441325" cy="720725"/>
            <a:chOff x="4694" y="1652"/>
            <a:chExt cx="312" cy="454"/>
          </a:xfrm>
        </p:grpSpPr>
        <p:sp>
          <p:nvSpPr>
            <p:cNvPr id="3060764" name="Oval 27"/>
            <p:cNvSpPr>
              <a:spLocks noChangeArrowheads="1"/>
            </p:cNvSpPr>
            <p:nvPr/>
          </p:nvSpPr>
          <p:spPr bwMode="auto">
            <a:xfrm>
              <a:off x="4694" y="1850"/>
              <a:ext cx="312" cy="256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0765" name="Text Box 28"/>
            <p:cNvSpPr txBox="1">
              <a:spLocks noChangeArrowheads="1"/>
            </p:cNvSpPr>
            <p:nvPr/>
          </p:nvSpPr>
          <p:spPr bwMode="auto">
            <a:xfrm>
              <a:off x="4734" y="1652"/>
              <a:ext cx="245" cy="237"/>
            </a:xfrm>
            <a:prstGeom prst="rect">
              <a:avLst/>
            </a:prstGeom>
            <a:noFill/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sz="2000">
                  <a:latin typeface="Courier New" pitchFamily="49" charset="0"/>
                </a:rPr>
                <a:t>A</a:t>
              </a:r>
              <a:endParaRPr lang="en-US">
                <a:solidFill>
                  <a:schemeClr val="tx2"/>
                </a:solidFill>
                <a:latin typeface="Courier New" pitchFamily="49" charset="0"/>
              </a:endParaRP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6102350" y="2230438"/>
            <a:ext cx="1847850" cy="2735262"/>
            <a:chOff x="4325" y="1405"/>
            <a:chExt cx="1309" cy="1723"/>
          </a:xfrm>
        </p:grpSpPr>
        <p:sp>
          <p:nvSpPr>
            <p:cNvPr id="3060767" name="Rectangle 30"/>
            <p:cNvSpPr>
              <a:spLocks noChangeArrowheads="1"/>
            </p:cNvSpPr>
            <p:nvPr/>
          </p:nvSpPr>
          <p:spPr bwMode="auto">
            <a:xfrm>
              <a:off x="4416" y="1608"/>
              <a:ext cx="1218" cy="1520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0768" name="Text Box 31"/>
            <p:cNvSpPr txBox="1">
              <a:spLocks noChangeArrowheads="1"/>
            </p:cNvSpPr>
            <p:nvPr/>
          </p:nvSpPr>
          <p:spPr bwMode="auto">
            <a:xfrm>
              <a:off x="4325" y="1405"/>
              <a:ext cx="470" cy="220"/>
            </a:xfrm>
            <a:prstGeom prst="rect">
              <a:avLst/>
            </a:prstGeom>
            <a:noFill/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b="1">
                  <a:solidFill>
                    <a:srgbClr val="FF6600"/>
                  </a:solidFill>
                </a:rPr>
                <a:t>JVM</a:t>
              </a:r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6311900" y="3175000"/>
            <a:ext cx="1212850" cy="1287463"/>
            <a:chOff x="4473" y="1728"/>
            <a:chExt cx="859" cy="811"/>
          </a:xfrm>
        </p:grpSpPr>
        <p:sp>
          <p:nvSpPr>
            <p:cNvPr id="3060770" name="Arc 33"/>
            <p:cNvSpPr>
              <a:spLocks/>
            </p:cNvSpPr>
            <p:nvPr/>
          </p:nvSpPr>
          <p:spPr bwMode="auto">
            <a:xfrm rot="10800000">
              <a:off x="4473" y="2399"/>
              <a:ext cx="480" cy="96"/>
            </a:xfrm>
            <a:custGeom>
              <a:avLst/>
              <a:gdLst>
                <a:gd name="T0" fmla="*/ 0 w 43195"/>
                <a:gd name="T1" fmla="*/ 47 h 43014"/>
                <a:gd name="T2" fmla="*/ 271 w 43195"/>
                <a:gd name="T3" fmla="*/ 96 h 43014"/>
                <a:gd name="T4" fmla="*/ 240 w 43195"/>
                <a:gd name="T5" fmla="*/ 48 h 43014"/>
                <a:gd name="T6" fmla="*/ 0 60000 65536"/>
                <a:gd name="T7" fmla="*/ 0 60000 65536"/>
                <a:gd name="T8" fmla="*/ 0 60000 65536"/>
                <a:gd name="T9" fmla="*/ 0 w 43195"/>
                <a:gd name="T10" fmla="*/ 0 h 43014"/>
                <a:gd name="T11" fmla="*/ 43195 w 43195"/>
                <a:gd name="T12" fmla="*/ 43014 h 430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43014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</a:path>
                <a:path w="43195" h="43014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1" name="Oval 34"/>
            <p:cNvSpPr>
              <a:spLocks noChangeArrowheads="1"/>
            </p:cNvSpPr>
            <p:nvPr/>
          </p:nvSpPr>
          <p:spPr bwMode="auto">
            <a:xfrm>
              <a:off x="4668" y="2307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2" name="Arc 35"/>
            <p:cNvSpPr>
              <a:spLocks/>
            </p:cNvSpPr>
            <p:nvPr/>
          </p:nvSpPr>
          <p:spPr bwMode="auto">
            <a:xfrm>
              <a:off x="4952" y="1728"/>
              <a:ext cx="193" cy="192"/>
            </a:xfrm>
            <a:custGeom>
              <a:avLst/>
              <a:gdLst>
                <a:gd name="T0" fmla="*/ 0 w 21712"/>
                <a:gd name="T1" fmla="*/ 0 h 21600"/>
                <a:gd name="T2" fmla="*/ 193 w 21712"/>
                <a:gd name="T3" fmla="*/ 192 h 21600"/>
                <a:gd name="T4" fmla="*/ 1 w 21712"/>
                <a:gd name="T5" fmla="*/ 192 h 21600"/>
                <a:gd name="T6" fmla="*/ 0 60000 65536"/>
                <a:gd name="T7" fmla="*/ 0 60000 65536"/>
                <a:gd name="T8" fmla="*/ 0 60000 65536"/>
                <a:gd name="T9" fmla="*/ 0 w 21712"/>
                <a:gd name="T10" fmla="*/ 0 h 21600"/>
                <a:gd name="T11" fmla="*/ 21712 w 217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12" h="21600" fill="none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</a:path>
                <a:path w="21712" h="21600" stroke="0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  <a:lnTo>
                    <a:pt x="112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3" name="Arc 36"/>
            <p:cNvSpPr>
              <a:spLocks/>
            </p:cNvSpPr>
            <p:nvPr/>
          </p:nvSpPr>
          <p:spPr bwMode="auto">
            <a:xfrm>
              <a:off x="4713" y="1776"/>
              <a:ext cx="96" cy="192"/>
            </a:xfrm>
            <a:custGeom>
              <a:avLst/>
              <a:gdLst>
                <a:gd name="T0" fmla="*/ 0 w 21600"/>
                <a:gd name="T1" fmla="*/ 192 h 21599"/>
                <a:gd name="T2" fmla="*/ 95 w 21600"/>
                <a:gd name="T3" fmla="*/ 0 h 21599"/>
                <a:gd name="T4" fmla="*/ 96 w 21600"/>
                <a:gd name="T5" fmla="*/ 192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4" name="Oval 37"/>
            <p:cNvSpPr>
              <a:spLocks noChangeArrowheads="1"/>
            </p:cNvSpPr>
            <p:nvPr/>
          </p:nvSpPr>
          <p:spPr bwMode="auto">
            <a:xfrm>
              <a:off x="4956" y="2403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5" name="Oval 38"/>
            <p:cNvSpPr>
              <a:spLocks noChangeArrowheads="1"/>
            </p:cNvSpPr>
            <p:nvPr/>
          </p:nvSpPr>
          <p:spPr bwMode="auto">
            <a:xfrm>
              <a:off x="5004" y="1923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6" name="Arc 39"/>
            <p:cNvSpPr>
              <a:spLocks/>
            </p:cNvSpPr>
            <p:nvPr/>
          </p:nvSpPr>
          <p:spPr bwMode="auto">
            <a:xfrm>
              <a:off x="4664" y="2064"/>
              <a:ext cx="49" cy="240"/>
            </a:xfrm>
            <a:custGeom>
              <a:avLst/>
              <a:gdLst>
                <a:gd name="T0" fmla="*/ 0 w 22050"/>
                <a:gd name="T1" fmla="*/ 0 h 21600"/>
                <a:gd name="T2" fmla="*/ 49 w 22050"/>
                <a:gd name="T3" fmla="*/ 240 h 21600"/>
                <a:gd name="T4" fmla="*/ 1 w 2205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7" name="Arc 40"/>
            <p:cNvSpPr>
              <a:spLocks/>
            </p:cNvSpPr>
            <p:nvPr/>
          </p:nvSpPr>
          <p:spPr bwMode="auto">
            <a:xfrm>
              <a:off x="4857" y="2064"/>
              <a:ext cx="288" cy="240"/>
            </a:xfrm>
            <a:custGeom>
              <a:avLst/>
              <a:gdLst>
                <a:gd name="T0" fmla="*/ 0 w 21600"/>
                <a:gd name="T1" fmla="*/ 240 h 21600"/>
                <a:gd name="T2" fmla="*/ 287 w 21600"/>
                <a:gd name="T3" fmla="*/ 0 h 21600"/>
                <a:gd name="T4" fmla="*/ 288 w 2160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8" name="Arc 41"/>
            <p:cNvSpPr>
              <a:spLocks/>
            </p:cNvSpPr>
            <p:nvPr/>
          </p:nvSpPr>
          <p:spPr bwMode="auto">
            <a:xfrm>
              <a:off x="5144" y="2064"/>
              <a:ext cx="49" cy="144"/>
            </a:xfrm>
            <a:custGeom>
              <a:avLst/>
              <a:gdLst>
                <a:gd name="T0" fmla="*/ 0 w 22050"/>
                <a:gd name="T1" fmla="*/ 0 h 21600"/>
                <a:gd name="T2" fmla="*/ 49 w 22050"/>
                <a:gd name="T3" fmla="*/ 144 h 21600"/>
                <a:gd name="T4" fmla="*/ 1 w 22050"/>
                <a:gd name="T5" fmla="*/ 144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79" name="Oval 42"/>
            <p:cNvSpPr>
              <a:spLocks noChangeArrowheads="1"/>
            </p:cNvSpPr>
            <p:nvPr/>
          </p:nvSpPr>
          <p:spPr bwMode="auto">
            <a:xfrm>
              <a:off x="4668" y="1971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80" name="Arc 43"/>
            <p:cNvSpPr>
              <a:spLocks/>
            </p:cNvSpPr>
            <p:nvPr/>
          </p:nvSpPr>
          <p:spPr bwMode="auto">
            <a:xfrm rot="10800000">
              <a:off x="5193" y="2319"/>
              <a:ext cx="96" cy="129"/>
            </a:xfrm>
            <a:custGeom>
              <a:avLst/>
              <a:gdLst>
                <a:gd name="T0" fmla="*/ 6 w 21600"/>
                <a:gd name="T1" fmla="*/ 129 h 28963"/>
                <a:gd name="T2" fmla="*/ 95 w 21600"/>
                <a:gd name="T3" fmla="*/ 0 h 28963"/>
                <a:gd name="T4" fmla="*/ 96 w 21600"/>
                <a:gd name="T5" fmla="*/ 96 h 2896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8963"/>
                <a:gd name="T11" fmla="*/ 21600 w 21600"/>
                <a:gd name="T12" fmla="*/ 28963 h 289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8963" fill="none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</a:path>
                <a:path w="21600" h="28963" stroke="0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781" name="Oval 44"/>
            <p:cNvSpPr>
              <a:spLocks noChangeArrowheads="1"/>
            </p:cNvSpPr>
            <p:nvPr/>
          </p:nvSpPr>
          <p:spPr bwMode="auto">
            <a:xfrm>
              <a:off x="5100" y="2211"/>
              <a:ext cx="232" cy="13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60782" name="Oval 45"/>
          <p:cNvSpPr>
            <a:spLocks noChangeArrowheads="1"/>
          </p:cNvSpPr>
          <p:nvPr/>
        </p:nvSpPr>
        <p:spPr bwMode="auto">
          <a:xfrm>
            <a:off x="2201863" y="5245100"/>
            <a:ext cx="439737" cy="4064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83" name="Text Box 46"/>
          <p:cNvSpPr txBox="1">
            <a:spLocks noChangeArrowheads="1"/>
          </p:cNvSpPr>
          <p:nvPr/>
        </p:nvSpPr>
        <p:spPr bwMode="auto">
          <a:xfrm>
            <a:off x="2728913" y="5281613"/>
            <a:ext cx="139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/>
              <a:t>Active Object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3060784" name="Oval 47"/>
          <p:cNvSpPr>
            <a:spLocks noChangeArrowheads="1"/>
          </p:cNvSpPr>
          <p:nvPr/>
        </p:nvSpPr>
        <p:spPr bwMode="auto">
          <a:xfrm>
            <a:off x="214313" y="5791200"/>
            <a:ext cx="441325" cy="406400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785" name="Text Box 48"/>
          <p:cNvSpPr txBox="1">
            <a:spLocks noChangeArrowheads="1"/>
          </p:cNvSpPr>
          <p:nvPr/>
        </p:nvSpPr>
        <p:spPr bwMode="auto">
          <a:xfrm>
            <a:off x="730250" y="5776913"/>
            <a:ext cx="143033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/>
              <a:t>Future Object</a:t>
            </a:r>
            <a:endParaRPr lang="en-US" sz="1600">
              <a:solidFill>
                <a:schemeClr val="tx2"/>
              </a:solidFill>
            </a:endParaRPr>
          </a:p>
        </p:txBody>
      </p:sp>
      <p:grpSp>
        <p:nvGrpSpPr>
          <p:cNvPr id="8" name="Group 49"/>
          <p:cNvGrpSpPr>
            <a:grpSpLocks/>
          </p:cNvGrpSpPr>
          <p:nvPr/>
        </p:nvGrpSpPr>
        <p:grpSpPr bwMode="auto">
          <a:xfrm>
            <a:off x="6978650" y="2654300"/>
            <a:ext cx="869950" cy="254000"/>
            <a:chOff x="4896" y="1968"/>
            <a:chExt cx="576" cy="192"/>
          </a:xfrm>
        </p:grpSpPr>
        <p:sp>
          <p:nvSpPr>
            <p:cNvPr id="3060787" name="Rectangle 50"/>
            <p:cNvSpPr>
              <a:spLocks noChangeArrowheads="1"/>
            </p:cNvSpPr>
            <p:nvPr/>
          </p:nvSpPr>
          <p:spPr bwMode="auto">
            <a:xfrm>
              <a:off x="4896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88" name="Rectangle 51"/>
            <p:cNvSpPr>
              <a:spLocks noChangeArrowheads="1"/>
            </p:cNvSpPr>
            <p:nvPr/>
          </p:nvSpPr>
          <p:spPr bwMode="auto">
            <a:xfrm>
              <a:off x="5040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89" name="Rectangle 52"/>
            <p:cNvSpPr>
              <a:spLocks noChangeArrowheads="1"/>
            </p:cNvSpPr>
            <p:nvPr/>
          </p:nvSpPr>
          <p:spPr bwMode="auto">
            <a:xfrm>
              <a:off x="5184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90" name="Rectangle 53"/>
            <p:cNvSpPr>
              <a:spLocks noChangeArrowheads="1"/>
            </p:cNvSpPr>
            <p:nvPr/>
          </p:nvSpPr>
          <p:spPr bwMode="auto">
            <a:xfrm>
              <a:off x="5328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853046" name="Oval 54"/>
          <p:cNvSpPr>
            <a:spLocks noChangeArrowheads="1"/>
          </p:cNvSpPr>
          <p:nvPr/>
        </p:nvSpPr>
        <p:spPr bwMode="auto">
          <a:xfrm>
            <a:off x="7024688" y="2711450"/>
            <a:ext cx="123825" cy="1524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47" name="Oval 55"/>
          <p:cNvSpPr>
            <a:spLocks noChangeArrowheads="1"/>
          </p:cNvSpPr>
          <p:nvPr/>
        </p:nvSpPr>
        <p:spPr bwMode="auto">
          <a:xfrm>
            <a:off x="7245350" y="2708275"/>
            <a:ext cx="125413" cy="1524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cxnSp>
        <p:nvCxnSpPr>
          <p:cNvPr id="853048" name="AutoShape 56"/>
          <p:cNvCxnSpPr>
            <a:cxnSpLocks noChangeShapeType="1"/>
          </p:cNvCxnSpPr>
          <p:nvPr/>
        </p:nvCxnSpPr>
        <p:spPr bwMode="auto">
          <a:xfrm flipV="1">
            <a:off x="2530475" y="3152775"/>
            <a:ext cx="4237038" cy="504825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</p:cxnSp>
      <p:sp>
        <p:nvSpPr>
          <p:cNvPr id="853049" name="Oval 57"/>
          <p:cNvSpPr>
            <a:spLocks noChangeArrowheads="1"/>
          </p:cNvSpPr>
          <p:nvPr/>
        </p:nvSpPr>
        <p:spPr bwMode="auto">
          <a:xfrm>
            <a:off x="7019925" y="2720975"/>
            <a:ext cx="123825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3060795" name="Group 58"/>
          <p:cNvGrpSpPr>
            <a:grpSpLocks/>
          </p:cNvGrpSpPr>
          <p:nvPr/>
        </p:nvGrpSpPr>
        <p:grpSpPr bwMode="auto">
          <a:xfrm>
            <a:off x="4314825" y="5346700"/>
            <a:ext cx="869950" cy="254000"/>
            <a:chOff x="4896" y="1968"/>
            <a:chExt cx="576" cy="192"/>
          </a:xfrm>
        </p:grpSpPr>
        <p:sp>
          <p:nvSpPr>
            <p:cNvPr id="3060796" name="Rectangle 59"/>
            <p:cNvSpPr>
              <a:spLocks noChangeArrowheads="1"/>
            </p:cNvSpPr>
            <p:nvPr/>
          </p:nvSpPr>
          <p:spPr bwMode="auto">
            <a:xfrm>
              <a:off x="4896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97" name="Rectangle 60"/>
            <p:cNvSpPr>
              <a:spLocks noChangeArrowheads="1"/>
            </p:cNvSpPr>
            <p:nvPr/>
          </p:nvSpPr>
          <p:spPr bwMode="auto">
            <a:xfrm>
              <a:off x="5040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98" name="Rectangle 61"/>
            <p:cNvSpPr>
              <a:spLocks noChangeArrowheads="1"/>
            </p:cNvSpPr>
            <p:nvPr/>
          </p:nvSpPr>
          <p:spPr bwMode="auto">
            <a:xfrm>
              <a:off x="5184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  <p:sp>
          <p:nvSpPr>
            <p:cNvPr id="3060799" name="Rectangle 62"/>
            <p:cNvSpPr>
              <a:spLocks noChangeArrowheads="1"/>
            </p:cNvSpPr>
            <p:nvPr/>
          </p:nvSpPr>
          <p:spPr bwMode="auto">
            <a:xfrm>
              <a:off x="5328" y="1968"/>
              <a:ext cx="144" cy="192"/>
            </a:xfrm>
            <a:prstGeom prst="rect">
              <a:avLst/>
            </a:prstGeom>
            <a:noFill/>
            <a:ln w="317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0800" name="Oval 63"/>
          <p:cNvSpPr>
            <a:spLocks noChangeArrowheads="1"/>
          </p:cNvSpPr>
          <p:nvPr/>
        </p:nvSpPr>
        <p:spPr bwMode="auto">
          <a:xfrm>
            <a:off x="3927475" y="5934075"/>
            <a:ext cx="123825" cy="152400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801" name="Text Box 64"/>
          <p:cNvSpPr txBox="1">
            <a:spLocks noChangeArrowheads="1"/>
          </p:cNvSpPr>
          <p:nvPr/>
        </p:nvSpPr>
        <p:spPr bwMode="auto">
          <a:xfrm>
            <a:off x="4038600" y="5824538"/>
            <a:ext cx="9937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/>
              <a:t>Request</a:t>
            </a:r>
            <a:endParaRPr lang="en-US" sz="1600" b="1">
              <a:solidFill>
                <a:schemeClr val="tx2"/>
              </a:solidFill>
            </a:endParaRPr>
          </a:p>
        </p:txBody>
      </p:sp>
      <p:sp>
        <p:nvSpPr>
          <p:cNvPr id="3060802" name="Text Box 65"/>
          <p:cNvSpPr txBox="1">
            <a:spLocks noChangeArrowheads="1"/>
          </p:cNvSpPr>
          <p:nvPr/>
        </p:nvSpPr>
        <p:spPr bwMode="auto">
          <a:xfrm>
            <a:off x="5224463" y="5291138"/>
            <a:ext cx="13255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/>
              <a:t>Req. Queue</a:t>
            </a:r>
            <a:endParaRPr lang="en-US" sz="1600" b="1">
              <a:solidFill>
                <a:schemeClr val="tx2"/>
              </a:solidFill>
            </a:endParaRPr>
          </a:p>
        </p:txBody>
      </p: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7486650" y="2976563"/>
            <a:ext cx="134938" cy="608012"/>
            <a:chOff x="5353" y="3169"/>
            <a:chExt cx="96" cy="383"/>
          </a:xfrm>
        </p:grpSpPr>
        <p:grpSp>
          <p:nvGrpSpPr>
            <p:cNvPr id="3060804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05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06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07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08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09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10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1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2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3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60814" name="Group 77"/>
          <p:cNvGrpSpPr>
            <a:grpSpLocks/>
          </p:cNvGrpSpPr>
          <p:nvPr/>
        </p:nvGrpSpPr>
        <p:grpSpPr bwMode="auto">
          <a:xfrm>
            <a:off x="5429250" y="5691188"/>
            <a:ext cx="114300" cy="500062"/>
            <a:chOff x="5353" y="3169"/>
            <a:chExt cx="96" cy="383"/>
          </a:xfrm>
        </p:grpSpPr>
        <p:grpSp>
          <p:nvGrpSpPr>
            <p:cNvPr id="3060815" name="Group 78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16" name="Arc 79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7" name="Arc 80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8" name="Arc 81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19" name="Arc 82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20" name="Group 83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21" name="Arc 84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22" name="Arc 85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23" name="Arc 86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24" name="Arc 87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60825" name="Text Box 88"/>
          <p:cNvSpPr txBox="1">
            <a:spLocks noChangeArrowheads="1"/>
          </p:cNvSpPr>
          <p:nvPr/>
        </p:nvSpPr>
        <p:spPr bwMode="auto">
          <a:xfrm>
            <a:off x="5573713" y="5811838"/>
            <a:ext cx="8683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/>
              <a:t>Thread</a:t>
            </a:r>
            <a:endParaRPr lang="en-US" sz="1600" b="1">
              <a:solidFill>
                <a:schemeClr val="tx2"/>
              </a:solidFill>
            </a:endParaRPr>
          </a:p>
        </p:txBody>
      </p:sp>
      <p:sp>
        <p:nvSpPr>
          <p:cNvPr id="853081" name="Oval 89"/>
          <p:cNvSpPr>
            <a:spLocks noChangeArrowheads="1"/>
          </p:cNvSpPr>
          <p:nvPr/>
        </p:nvSpPr>
        <p:spPr bwMode="auto">
          <a:xfrm>
            <a:off x="1309688" y="901700"/>
            <a:ext cx="157162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82" name="Oval 90"/>
          <p:cNvSpPr>
            <a:spLocks noChangeArrowheads="1"/>
          </p:cNvSpPr>
          <p:nvPr/>
        </p:nvSpPr>
        <p:spPr bwMode="auto">
          <a:xfrm>
            <a:off x="1320800" y="14859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83" name="Oval 91"/>
          <p:cNvSpPr>
            <a:spLocks noChangeArrowheads="1"/>
          </p:cNvSpPr>
          <p:nvPr/>
        </p:nvSpPr>
        <p:spPr bwMode="auto">
          <a:xfrm>
            <a:off x="1320800" y="11938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3084" name="Oval 92"/>
          <p:cNvSpPr>
            <a:spLocks noChangeArrowheads="1"/>
          </p:cNvSpPr>
          <p:nvPr/>
        </p:nvSpPr>
        <p:spPr bwMode="auto">
          <a:xfrm>
            <a:off x="1320800" y="20701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16" name="Group 93"/>
          <p:cNvGrpSpPr>
            <a:grpSpLocks/>
          </p:cNvGrpSpPr>
          <p:nvPr/>
        </p:nvGrpSpPr>
        <p:grpSpPr bwMode="auto">
          <a:xfrm>
            <a:off x="1150938" y="3192463"/>
            <a:ext cx="506412" cy="1455737"/>
            <a:chOff x="816" y="2059"/>
            <a:chExt cx="342" cy="869"/>
          </a:xfrm>
        </p:grpSpPr>
        <p:sp>
          <p:nvSpPr>
            <p:cNvPr id="3060831" name="Oval 94"/>
            <p:cNvSpPr>
              <a:spLocks noChangeArrowheads="1"/>
            </p:cNvSpPr>
            <p:nvPr/>
          </p:nvSpPr>
          <p:spPr bwMode="auto">
            <a:xfrm>
              <a:off x="816" y="2677"/>
              <a:ext cx="313" cy="251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060832" name="AutoShape 95"/>
            <p:cNvCxnSpPr>
              <a:cxnSpLocks noChangeShapeType="1"/>
              <a:stCxn id="3060748" idx="3"/>
              <a:endCxn id="3060831" idx="0"/>
            </p:cNvCxnSpPr>
            <p:nvPr/>
          </p:nvCxnSpPr>
          <p:spPr bwMode="auto">
            <a:xfrm flipH="1">
              <a:off x="973" y="2059"/>
              <a:ext cx="185" cy="60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3060833" name="Text Box 96"/>
          <p:cNvSpPr txBox="1">
            <a:spLocks noChangeArrowheads="1"/>
          </p:cNvSpPr>
          <p:nvPr/>
        </p:nvSpPr>
        <p:spPr bwMode="auto">
          <a:xfrm>
            <a:off x="1657350" y="2870200"/>
            <a:ext cx="406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>
                <a:latin typeface="Courier New" pitchFamily="49" charset="0"/>
              </a:rPr>
              <a:t>v1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060834" name="Text Box 97"/>
          <p:cNvSpPr txBox="1">
            <a:spLocks noChangeArrowheads="1"/>
          </p:cNvSpPr>
          <p:nvPr/>
        </p:nvSpPr>
        <p:spPr bwMode="auto">
          <a:xfrm>
            <a:off x="1352550" y="2857500"/>
            <a:ext cx="406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>
                <a:latin typeface="Courier New" pitchFamily="49" charset="0"/>
              </a:rPr>
              <a:t>v2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060835" name="Oval 98"/>
          <p:cNvSpPr>
            <a:spLocks noChangeArrowheads="1"/>
          </p:cNvSpPr>
          <p:nvPr/>
        </p:nvSpPr>
        <p:spPr bwMode="auto">
          <a:xfrm>
            <a:off x="1828800" y="31369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836" name="Oval 99"/>
          <p:cNvSpPr>
            <a:spLocks noChangeArrowheads="1"/>
          </p:cNvSpPr>
          <p:nvPr/>
        </p:nvSpPr>
        <p:spPr bwMode="auto">
          <a:xfrm>
            <a:off x="1557338" y="3111500"/>
            <a:ext cx="169862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0837" name="Text Box 100"/>
          <p:cNvSpPr txBox="1">
            <a:spLocks noChangeArrowheads="1"/>
          </p:cNvSpPr>
          <p:nvPr/>
        </p:nvSpPr>
        <p:spPr bwMode="auto">
          <a:xfrm>
            <a:off x="2097088" y="2781300"/>
            <a:ext cx="406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>
                <a:latin typeface="Courier New" pitchFamily="49" charset="0"/>
              </a:rPr>
              <a:t>ag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grpSp>
        <p:nvGrpSpPr>
          <p:cNvPr id="17" name="Group 101"/>
          <p:cNvGrpSpPr>
            <a:grpSpLocks/>
          </p:cNvGrpSpPr>
          <p:nvPr/>
        </p:nvGrpSpPr>
        <p:grpSpPr bwMode="auto">
          <a:xfrm>
            <a:off x="1901825" y="3214688"/>
            <a:ext cx="844550" cy="973137"/>
            <a:chOff x="44" y="2057"/>
            <a:chExt cx="598" cy="613"/>
          </a:xfrm>
        </p:grpSpPr>
        <p:cxnSp>
          <p:nvCxnSpPr>
            <p:cNvPr id="3060839" name="AutoShape 102"/>
            <p:cNvCxnSpPr>
              <a:cxnSpLocks noChangeShapeType="1"/>
            </p:cNvCxnSpPr>
            <p:nvPr/>
          </p:nvCxnSpPr>
          <p:spPr bwMode="auto">
            <a:xfrm>
              <a:off x="44" y="2057"/>
              <a:ext cx="41" cy="61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sp>
          <p:nvSpPr>
            <p:cNvPr id="3060840" name="Text Box 103"/>
            <p:cNvSpPr txBox="1">
              <a:spLocks noChangeArrowheads="1"/>
            </p:cNvSpPr>
            <p:nvPr/>
          </p:nvSpPr>
          <p:spPr bwMode="auto">
            <a:xfrm>
              <a:off x="182" y="2456"/>
              <a:ext cx="460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b="1">
                  <a:solidFill>
                    <a:srgbClr val="FF0000"/>
                  </a:solidFill>
                  <a:latin typeface="Courier New" pitchFamily="49" charset="0"/>
                </a:rPr>
                <a:t>WBN!</a:t>
              </a:r>
              <a:endParaRPr lang="en-US">
                <a:solidFill>
                  <a:schemeClr val="tx2"/>
                </a:solidFill>
                <a:latin typeface="Courier New" pitchFamily="49" charset="0"/>
              </a:endParaRPr>
            </a:p>
          </p:txBody>
        </p:sp>
      </p:grpSp>
      <p:grpSp>
        <p:nvGrpSpPr>
          <p:cNvPr id="18" name="Group 104"/>
          <p:cNvGrpSpPr>
            <a:grpSpLocks/>
          </p:cNvGrpSpPr>
          <p:nvPr/>
        </p:nvGrpSpPr>
        <p:grpSpPr bwMode="auto">
          <a:xfrm>
            <a:off x="1912938" y="3214688"/>
            <a:ext cx="874712" cy="998537"/>
            <a:chOff x="-732" y="1233"/>
            <a:chExt cx="620" cy="629"/>
          </a:xfrm>
        </p:grpSpPr>
        <p:cxnSp>
          <p:nvCxnSpPr>
            <p:cNvPr id="3060842" name="AutoShape 105"/>
            <p:cNvCxnSpPr>
              <a:cxnSpLocks noChangeShapeType="1"/>
            </p:cNvCxnSpPr>
            <p:nvPr/>
          </p:nvCxnSpPr>
          <p:spPr bwMode="auto">
            <a:xfrm>
              <a:off x="-732" y="1233"/>
              <a:ext cx="42" cy="62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60843" name="Rectangle 106"/>
            <p:cNvSpPr>
              <a:spLocks noChangeArrowheads="1"/>
            </p:cNvSpPr>
            <p:nvPr/>
          </p:nvSpPr>
          <p:spPr bwMode="auto">
            <a:xfrm>
              <a:off x="-654" y="1591"/>
              <a:ext cx="542" cy="18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</p:grpSp>
      <p:grpSp>
        <p:nvGrpSpPr>
          <p:cNvPr id="19" name="Group 107"/>
          <p:cNvGrpSpPr>
            <a:grpSpLocks/>
          </p:cNvGrpSpPr>
          <p:nvPr/>
        </p:nvGrpSpPr>
        <p:grpSpPr bwMode="auto">
          <a:xfrm>
            <a:off x="6311900" y="3175000"/>
            <a:ext cx="1212850" cy="1287463"/>
            <a:chOff x="4473" y="1728"/>
            <a:chExt cx="859" cy="811"/>
          </a:xfrm>
        </p:grpSpPr>
        <p:sp>
          <p:nvSpPr>
            <p:cNvPr id="3060845" name="Arc 108"/>
            <p:cNvSpPr>
              <a:spLocks/>
            </p:cNvSpPr>
            <p:nvPr/>
          </p:nvSpPr>
          <p:spPr bwMode="auto">
            <a:xfrm rot="10800000">
              <a:off x="4473" y="2399"/>
              <a:ext cx="480" cy="96"/>
            </a:xfrm>
            <a:custGeom>
              <a:avLst/>
              <a:gdLst>
                <a:gd name="T0" fmla="*/ 0 w 43195"/>
                <a:gd name="T1" fmla="*/ 47 h 43014"/>
                <a:gd name="T2" fmla="*/ 271 w 43195"/>
                <a:gd name="T3" fmla="*/ 96 h 43014"/>
                <a:gd name="T4" fmla="*/ 240 w 43195"/>
                <a:gd name="T5" fmla="*/ 48 h 43014"/>
                <a:gd name="T6" fmla="*/ 0 60000 65536"/>
                <a:gd name="T7" fmla="*/ 0 60000 65536"/>
                <a:gd name="T8" fmla="*/ 0 60000 65536"/>
                <a:gd name="T9" fmla="*/ 0 w 43195"/>
                <a:gd name="T10" fmla="*/ 0 h 43014"/>
                <a:gd name="T11" fmla="*/ 43195 w 43195"/>
                <a:gd name="T12" fmla="*/ 43014 h 430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43014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</a:path>
                <a:path w="43195" h="43014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2437"/>
                    <a:pt x="35164" y="41597"/>
                    <a:pt x="24420" y="43014"/>
                  </a:cubicBezTo>
                  <a:lnTo>
                    <a:pt x="21595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46" name="Oval 109"/>
            <p:cNvSpPr>
              <a:spLocks noChangeArrowheads="1"/>
            </p:cNvSpPr>
            <p:nvPr/>
          </p:nvSpPr>
          <p:spPr bwMode="auto">
            <a:xfrm>
              <a:off x="4668" y="2307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47" name="Arc 110"/>
            <p:cNvSpPr>
              <a:spLocks/>
            </p:cNvSpPr>
            <p:nvPr/>
          </p:nvSpPr>
          <p:spPr bwMode="auto">
            <a:xfrm>
              <a:off x="4952" y="1728"/>
              <a:ext cx="193" cy="192"/>
            </a:xfrm>
            <a:custGeom>
              <a:avLst/>
              <a:gdLst>
                <a:gd name="T0" fmla="*/ 0 w 21712"/>
                <a:gd name="T1" fmla="*/ 0 h 21600"/>
                <a:gd name="T2" fmla="*/ 193 w 21712"/>
                <a:gd name="T3" fmla="*/ 192 h 21600"/>
                <a:gd name="T4" fmla="*/ 1 w 21712"/>
                <a:gd name="T5" fmla="*/ 192 h 21600"/>
                <a:gd name="T6" fmla="*/ 0 60000 65536"/>
                <a:gd name="T7" fmla="*/ 0 60000 65536"/>
                <a:gd name="T8" fmla="*/ 0 60000 65536"/>
                <a:gd name="T9" fmla="*/ 0 w 21712"/>
                <a:gd name="T10" fmla="*/ 0 h 21600"/>
                <a:gd name="T11" fmla="*/ 21712 w 217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12" h="21600" fill="none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</a:path>
                <a:path w="21712" h="21600" stroke="0" extrusionOk="0">
                  <a:moveTo>
                    <a:pt x="0" y="0"/>
                  </a:moveTo>
                  <a:cubicBezTo>
                    <a:pt x="37" y="0"/>
                    <a:pt x="74" y="-1"/>
                    <a:pt x="112" y="0"/>
                  </a:cubicBezTo>
                  <a:cubicBezTo>
                    <a:pt x="12041" y="0"/>
                    <a:pt x="21712" y="9670"/>
                    <a:pt x="21712" y="21600"/>
                  </a:cubicBezTo>
                  <a:lnTo>
                    <a:pt x="112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48" name="Arc 111"/>
            <p:cNvSpPr>
              <a:spLocks/>
            </p:cNvSpPr>
            <p:nvPr/>
          </p:nvSpPr>
          <p:spPr bwMode="auto">
            <a:xfrm>
              <a:off x="4713" y="1776"/>
              <a:ext cx="96" cy="192"/>
            </a:xfrm>
            <a:custGeom>
              <a:avLst/>
              <a:gdLst>
                <a:gd name="T0" fmla="*/ 0 w 21600"/>
                <a:gd name="T1" fmla="*/ 192 h 21599"/>
                <a:gd name="T2" fmla="*/ 95 w 21600"/>
                <a:gd name="T3" fmla="*/ 0 h 21599"/>
                <a:gd name="T4" fmla="*/ 96 w 21600"/>
                <a:gd name="T5" fmla="*/ 192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49" name="Oval 112"/>
            <p:cNvSpPr>
              <a:spLocks noChangeArrowheads="1"/>
            </p:cNvSpPr>
            <p:nvPr/>
          </p:nvSpPr>
          <p:spPr bwMode="auto">
            <a:xfrm>
              <a:off x="4956" y="2403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0" name="Oval 113"/>
            <p:cNvSpPr>
              <a:spLocks noChangeArrowheads="1"/>
            </p:cNvSpPr>
            <p:nvPr/>
          </p:nvSpPr>
          <p:spPr bwMode="auto">
            <a:xfrm>
              <a:off x="5004" y="1923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1" name="Arc 114"/>
            <p:cNvSpPr>
              <a:spLocks/>
            </p:cNvSpPr>
            <p:nvPr/>
          </p:nvSpPr>
          <p:spPr bwMode="auto">
            <a:xfrm>
              <a:off x="4664" y="2064"/>
              <a:ext cx="49" cy="240"/>
            </a:xfrm>
            <a:custGeom>
              <a:avLst/>
              <a:gdLst>
                <a:gd name="T0" fmla="*/ 0 w 22050"/>
                <a:gd name="T1" fmla="*/ 0 h 21600"/>
                <a:gd name="T2" fmla="*/ 49 w 22050"/>
                <a:gd name="T3" fmla="*/ 240 h 21600"/>
                <a:gd name="T4" fmla="*/ 1 w 2205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2" name="Arc 115"/>
            <p:cNvSpPr>
              <a:spLocks/>
            </p:cNvSpPr>
            <p:nvPr/>
          </p:nvSpPr>
          <p:spPr bwMode="auto">
            <a:xfrm>
              <a:off x="4857" y="2064"/>
              <a:ext cx="288" cy="240"/>
            </a:xfrm>
            <a:custGeom>
              <a:avLst/>
              <a:gdLst>
                <a:gd name="T0" fmla="*/ 0 w 21600"/>
                <a:gd name="T1" fmla="*/ 240 h 21600"/>
                <a:gd name="T2" fmla="*/ 287 w 21600"/>
                <a:gd name="T3" fmla="*/ 0 h 21600"/>
                <a:gd name="T4" fmla="*/ 288 w 2160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9"/>
                    <a:pt x="9625" y="41"/>
                    <a:pt x="21525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3" name="Arc 116"/>
            <p:cNvSpPr>
              <a:spLocks/>
            </p:cNvSpPr>
            <p:nvPr/>
          </p:nvSpPr>
          <p:spPr bwMode="auto">
            <a:xfrm>
              <a:off x="5144" y="2064"/>
              <a:ext cx="49" cy="144"/>
            </a:xfrm>
            <a:custGeom>
              <a:avLst/>
              <a:gdLst>
                <a:gd name="T0" fmla="*/ 0 w 22050"/>
                <a:gd name="T1" fmla="*/ 0 h 21600"/>
                <a:gd name="T2" fmla="*/ 49 w 22050"/>
                <a:gd name="T3" fmla="*/ 144 h 21600"/>
                <a:gd name="T4" fmla="*/ 1 w 22050"/>
                <a:gd name="T5" fmla="*/ 144 h 21600"/>
                <a:gd name="T6" fmla="*/ 0 60000 65536"/>
                <a:gd name="T7" fmla="*/ 0 60000 65536"/>
                <a:gd name="T8" fmla="*/ 0 60000 65536"/>
                <a:gd name="T9" fmla="*/ 0 w 22050"/>
                <a:gd name="T10" fmla="*/ 0 h 21600"/>
                <a:gd name="T11" fmla="*/ 22050 w 220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050" h="21600" fill="none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</a:path>
                <a:path w="22050" h="21600" stroke="0" extrusionOk="0">
                  <a:moveTo>
                    <a:pt x="-1" y="4"/>
                  </a:moveTo>
                  <a:cubicBezTo>
                    <a:pt x="149" y="1"/>
                    <a:pt x="299" y="-1"/>
                    <a:pt x="450" y="0"/>
                  </a:cubicBezTo>
                  <a:cubicBezTo>
                    <a:pt x="12379" y="0"/>
                    <a:pt x="22050" y="9670"/>
                    <a:pt x="22050" y="21600"/>
                  </a:cubicBezTo>
                  <a:lnTo>
                    <a:pt x="450" y="21600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4" name="Oval 117"/>
            <p:cNvSpPr>
              <a:spLocks noChangeArrowheads="1"/>
            </p:cNvSpPr>
            <p:nvPr/>
          </p:nvSpPr>
          <p:spPr bwMode="auto">
            <a:xfrm>
              <a:off x="4668" y="1971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5" name="Arc 118"/>
            <p:cNvSpPr>
              <a:spLocks/>
            </p:cNvSpPr>
            <p:nvPr/>
          </p:nvSpPr>
          <p:spPr bwMode="auto">
            <a:xfrm rot="10800000">
              <a:off x="5193" y="2319"/>
              <a:ext cx="96" cy="129"/>
            </a:xfrm>
            <a:custGeom>
              <a:avLst/>
              <a:gdLst>
                <a:gd name="T0" fmla="*/ 6 w 21600"/>
                <a:gd name="T1" fmla="*/ 129 h 28963"/>
                <a:gd name="T2" fmla="*/ 95 w 21600"/>
                <a:gd name="T3" fmla="*/ 0 h 28963"/>
                <a:gd name="T4" fmla="*/ 96 w 21600"/>
                <a:gd name="T5" fmla="*/ 96 h 2896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8963"/>
                <a:gd name="T11" fmla="*/ 21600 w 21600"/>
                <a:gd name="T12" fmla="*/ 28963 h 289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8963" fill="none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</a:path>
                <a:path w="21600" h="28963" stroke="0" extrusionOk="0">
                  <a:moveTo>
                    <a:pt x="1294" y="28962"/>
                  </a:moveTo>
                  <a:cubicBezTo>
                    <a:pt x="437" y="26602"/>
                    <a:pt x="0" y="24110"/>
                    <a:pt x="0" y="21599"/>
                  </a:cubicBezTo>
                  <a:cubicBezTo>
                    <a:pt x="-1" y="9757"/>
                    <a:pt x="9534" y="123"/>
                    <a:pt x="21375" y="0"/>
                  </a:cubicBezTo>
                  <a:lnTo>
                    <a:pt x="21600" y="21599"/>
                  </a:lnTo>
                  <a:close/>
                </a:path>
              </a:pathLst>
            </a:custGeom>
            <a:solidFill>
              <a:schemeClr val="accent1"/>
            </a:solidFill>
            <a:ln w="1905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0856" name="Oval 119"/>
            <p:cNvSpPr>
              <a:spLocks noChangeArrowheads="1"/>
            </p:cNvSpPr>
            <p:nvPr/>
          </p:nvSpPr>
          <p:spPr bwMode="auto">
            <a:xfrm>
              <a:off x="5100" y="2211"/>
              <a:ext cx="232" cy="13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6267450" y="3344863"/>
            <a:ext cx="134938" cy="608012"/>
            <a:chOff x="5353" y="3169"/>
            <a:chExt cx="96" cy="383"/>
          </a:xfrm>
        </p:grpSpPr>
        <p:grpSp>
          <p:nvGrpSpPr>
            <p:cNvPr id="3060858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59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0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1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2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63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64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5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6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67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6457950" y="3395663"/>
            <a:ext cx="134938" cy="608012"/>
            <a:chOff x="5353" y="3169"/>
            <a:chExt cx="96" cy="383"/>
          </a:xfrm>
        </p:grpSpPr>
        <p:grpSp>
          <p:nvGrpSpPr>
            <p:cNvPr id="3060869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70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1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2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3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74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75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6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7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78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6623050" y="3433763"/>
            <a:ext cx="134938" cy="608012"/>
            <a:chOff x="5353" y="3169"/>
            <a:chExt cx="96" cy="383"/>
          </a:xfrm>
        </p:grpSpPr>
        <p:grpSp>
          <p:nvGrpSpPr>
            <p:cNvPr id="3060880" name="Group 6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060881" name="Arc 6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2" name="Arc 6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3" name="Arc 7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4" name="Arc 7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0885" name="Group 7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060886" name="Arc 7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49 w 22050"/>
                  <a:gd name="T3" fmla="*/ 48 h 21600"/>
                  <a:gd name="T4" fmla="*/ 1 w 22050"/>
                  <a:gd name="T5" fmla="*/ 48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7" name="Arc 7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48 w 21600"/>
                  <a:gd name="T1" fmla="*/ 0 h 21600"/>
                  <a:gd name="T2" fmla="*/ 0 w 21600"/>
                  <a:gd name="T3" fmla="*/ 4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8" name="Arc 7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48 h 21595"/>
                  <a:gd name="T2" fmla="*/ 47 w 21600"/>
                  <a:gd name="T3" fmla="*/ 0 h 21595"/>
                  <a:gd name="T4" fmla="*/ 48 w 21600"/>
                  <a:gd name="T5" fmla="*/ 48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0889" name="Arc 7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52 w 23432"/>
                  <a:gd name="T1" fmla="*/ 48 h 21600"/>
                  <a:gd name="T2" fmla="*/ 0 w 23432"/>
                  <a:gd name="T3" fmla="*/ 0 h 21600"/>
                  <a:gd name="T4" fmla="*/ 48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2" name="AutoShape 56"/>
          <p:cNvCxnSpPr>
            <a:cxnSpLocks noChangeShapeType="1"/>
            <a:endCxn id="3060859" idx="2"/>
          </p:cNvCxnSpPr>
          <p:nvPr/>
        </p:nvCxnSpPr>
        <p:spPr bwMode="auto">
          <a:xfrm flipV="1">
            <a:off x="2276475" y="3344863"/>
            <a:ext cx="4071938" cy="1252537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52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5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530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53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3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5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530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53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53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5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5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53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53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85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5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5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5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5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3004" grpId="0" animBg="1"/>
      <p:bldP spid="853013" grpId="0" autoUpdateAnimBg="0"/>
      <p:bldP spid="853015" grpId="0" animBg="1"/>
      <p:bldP spid="853016" grpId="0"/>
      <p:bldP spid="853046" grpId="0" animBg="1"/>
      <p:bldP spid="853047" grpId="0" animBg="1"/>
      <p:bldP spid="853049" grpId="0" animBg="1"/>
      <p:bldP spid="853081" grpId="0" animBg="1"/>
      <p:bldP spid="853082" grpId="0" animBg="1"/>
      <p:bldP spid="853083" grpId="0" animBg="1"/>
      <p:bldP spid="85308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479B9C-BB49-4579-80B1-95AA69A45EAF}" type="slidenum">
              <a:rPr lang="fr-BE"/>
              <a:pPr>
                <a:defRPr/>
              </a:pPr>
              <a:t>21</a:t>
            </a:fld>
            <a:endParaRPr lang="fr-BE" dirty="0"/>
          </a:p>
        </p:txBody>
      </p:sp>
      <p:sp>
        <p:nvSpPr>
          <p:cNvPr id="6" name="Espace réservé du numéro de diapositive 6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D9F63C9-91BD-4270-BB04-D291E9CFAB68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fr-FR" sz="1200" dirty="0">
              <a:latin typeface="+mn-lt"/>
            </a:endParaRPr>
          </a:p>
        </p:txBody>
      </p:sp>
      <p:sp>
        <p:nvSpPr>
          <p:cNvPr id="3421187" name="Rectangle 2"/>
          <p:cNvSpPr>
            <a:spLocks noGrp="1"/>
          </p:cNvSpPr>
          <p:nvPr>
            <p:ph type="title" idx="4294967295"/>
          </p:nvPr>
        </p:nvSpPr>
        <p:spPr>
          <a:xfrm>
            <a:off x="88900" y="-88900"/>
            <a:ext cx="9144000" cy="1143000"/>
          </a:xfrm>
        </p:spPr>
        <p:txBody>
          <a:bodyPr/>
          <a:lstStyle/>
          <a:p>
            <a:r>
              <a:rPr lang="en-US" sz="3000"/>
              <a:t>Standard system at Runtime: No Sharing</a:t>
            </a:r>
          </a:p>
        </p:txBody>
      </p:sp>
      <p:pic>
        <p:nvPicPr>
          <p:cNvPr id="3421188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863" y="1612900"/>
            <a:ext cx="77216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21189" name="Text Box 5"/>
          <p:cNvSpPr txBox="1">
            <a:spLocks noChangeArrowheads="1"/>
          </p:cNvSpPr>
          <p:nvPr/>
        </p:nvSpPr>
        <p:spPr bwMode="auto">
          <a:xfrm>
            <a:off x="1724025" y="1187450"/>
            <a:ext cx="5351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4000">
                <a:solidFill>
                  <a:srgbClr val="000099"/>
                </a:solidFill>
              </a:rPr>
              <a:t>NoC: Network On Chip</a:t>
            </a:r>
          </a:p>
        </p:txBody>
      </p:sp>
      <p:sp>
        <p:nvSpPr>
          <p:cNvPr id="638980" name="Text Box 4"/>
          <p:cNvSpPr txBox="1">
            <a:spLocks noChangeArrowheads="1"/>
          </p:cNvSpPr>
          <p:nvPr/>
        </p:nvSpPr>
        <p:spPr bwMode="auto">
          <a:xfrm>
            <a:off x="2241550" y="1901825"/>
            <a:ext cx="4278313" cy="512763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3000" b="1">
                <a:solidFill>
                  <a:schemeClr val="bg1"/>
                </a:solidFill>
              </a:rPr>
              <a:t>Proofs of Determinism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21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21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2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1189" grpId="0"/>
      <p:bldP spid="638980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630238"/>
            <a:ext cx="8229600" cy="1143000"/>
          </a:xfrm>
        </p:spPr>
        <p:txBody>
          <a:bodyPr/>
          <a:lstStyle/>
          <a:p>
            <a:r>
              <a:rPr lang="en-US" sz="6600">
                <a:solidFill>
                  <a:schemeClr val="bg1"/>
                </a:solidFill>
              </a:rPr>
              <a:t>Key Point: </a:t>
            </a:r>
            <a:br>
              <a:rPr lang="en-US" sz="6600">
                <a:solidFill>
                  <a:schemeClr val="bg1"/>
                </a:solidFill>
              </a:rPr>
            </a:br>
            <a:r>
              <a:rPr lang="en-US" sz="6600">
                <a:solidFill>
                  <a:schemeClr val="bg1"/>
                </a:solidFill>
              </a:rPr>
              <a:t>Software Evolution</a:t>
            </a:r>
          </a:p>
        </p:txBody>
      </p:sp>
      <p:sp>
        <p:nvSpPr>
          <p:cNvPr id="3424259" name="Rectangle 3"/>
          <p:cNvSpPr>
            <a:spLocks noGrp="1"/>
          </p:cNvSpPr>
          <p:nvPr>
            <p:ph type="body" idx="1"/>
          </p:nvPr>
        </p:nvSpPr>
        <p:spPr>
          <a:xfrm>
            <a:off x="0" y="2466975"/>
            <a:ext cx="8991600" cy="39639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Distributed To </a:t>
            </a:r>
            <a:r>
              <a:rPr lang="en-US" sz="2400" b="1" dirty="0" err="1">
                <a:solidFill>
                  <a:srgbClr val="00448B"/>
                </a:solidFill>
              </a:rPr>
              <a:t>Multicores</a:t>
            </a:r>
            <a:endParaRPr lang="en-US" sz="2400" b="1" dirty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448B"/>
                </a:solidFill>
              </a:rPr>
              <a:t>Multi-Cores: 32 (2010) to 64 to 128 to 256 (2014)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Shift the execution from several multi-cores executing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the same application simultaneously to a single, larger 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multi-core chip. </a:t>
            </a:r>
            <a:endParaRPr lang="en-US" sz="2400" b="1" dirty="0" smtClean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An </a:t>
            </a:r>
            <a:r>
              <a:rPr lang="en-US" sz="2400" b="1" dirty="0">
                <a:solidFill>
                  <a:srgbClr val="00448B"/>
                </a:solidFill>
              </a:rPr>
              <a:t>application requiring 128 cores </a:t>
            </a:r>
            <a:r>
              <a:rPr lang="en-US" sz="2400" b="1" dirty="0" smtClean="0">
                <a:solidFill>
                  <a:srgbClr val="00448B"/>
                </a:solidFill>
              </a:rPr>
              <a:t>to correctly </a:t>
            </a:r>
            <a:r>
              <a:rPr lang="en-US" sz="2400" b="1" dirty="0">
                <a:solidFill>
                  <a:srgbClr val="00448B"/>
                </a:solidFill>
              </a:rPr>
              <a:t>execute, can </a:t>
            </a:r>
            <a:endParaRPr lang="en-US" sz="2400" b="1" dirty="0" smtClean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be </a:t>
            </a:r>
            <a:r>
              <a:rPr lang="en-US" sz="2400" b="1" dirty="0">
                <a:solidFill>
                  <a:srgbClr val="00448B"/>
                </a:solidFill>
              </a:rPr>
              <a:t>executed in 2012 on four 32 cores, </a:t>
            </a:r>
            <a:r>
              <a:rPr lang="en-US" sz="2400" b="1" dirty="0" smtClean="0">
                <a:solidFill>
                  <a:srgbClr val="00448B"/>
                </a:solidFill>
              </a:rPr>
              <a:t>and seamlessly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448B"/>
                </a:solidFill>
              </a:rPr>
              <a:t> </a:t>
            </a:r>
            <a:r>
              <a:rPr lang="en-US" sz="2400" b="1" dirty="0">
                <a:solidFill>
                  <a:srgbClr val="00448B"/>
                </a:solidFill>
              </a:rPr>
              <a:t>executed in 2016 on a single 128-core chips </a:t>
            </a:r>
          </a:p>
          <a:p>
            <a:pPr>
              <a:lnSpc>
                <a:spcPct val="80000"/>
              </a:lnSpc>
              <a:buNone/>
            </a:pPr>
            <a:endParaRPr lang="en-US" sz="2400" b="1" dirty="0">
              <a:solidFill>
                <a:srgbClr val="00448B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			</a:t>
            </a:r>
            <a:r>
              <a:rPr lang="en-US" sz="2400" b="1" dirty="0">
                <a:solidFill>
                  <a:srgbClr val="00448B"/>
                </a:solidFill>
                <a:sym typeface="Wingdings" pitchFamily="2" charset="2"/>
              </a:rPr>
              <a:t> </a:t>
            </a:r>
            <a:r>
              <a:rPr lang="en-US" sz="2400" b="1" dirty="0">
                <a:solidFill>
                  <a:srgbClr val="00448B"/>
                </a:solidFill>
              </a:rPr>
              <a:t>Smooth </a:t>
            </a:r>
            <a:r>
              <a:rPr lang="en-US" sz="2400" b="1" dirty="0" err="1">
                <a:solidFill>
                  <a:srgbClr val="00448B"/>
                </a:solidFill>
              </a:rPr>
              <a:t>evolutivity</a:t>
            </a:r>
            <a:r>
              <a:rPr lang="en-US" sz="2400" b="1" dirty="0">
                <a:solidFill>
                  <a:srgbClr val="00448B"/>
                </a:solidFill>
              </a:rPr>
              <a:t> of applications: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448B"/>
                </a:solidFill>
              </a:rPr>
              <a:t>			Distributed and Multi-core Platforms</a:t>
            </a:r>
            <a:r>
              <a:rPr lang="en-US" sz="1400" dirty="0"/>
              <a:t> </a:t>
            </a:r>
            <a:endParaRPr lang="en-US" sz="2400" b="1" dirty="0">
              <a:solidFill>
                <a:srgbClr val="0044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2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2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2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2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2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0A7FCE-D7FA-4BF3-A861-3DF9B0D131DA}" type="slidenum">
              <a:rPr lang="fr-BE"/>
              <a:pPr>
                <a:defRPr/>
              </a:pPr>
              <a:t>23</a:t>
            </a:fld>
            <a:endParaRPr lang="fr-BE" dirty="0"/>
          </a:p>
        </p:txBody>
      </p:sp>
      <p:sp>
        <p:nvSpPr>
          <p:cNvPr id="6" name="Espace réservé du numéro de diapositive 6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57ECB0E-BD6B-4DEB-819B-D8C7F390033D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fr-FR" sz="1200" dirty="0">
              <a:latin typeface="+mn-lt"/>
            </a:endParaRPr>
          </a:p>
        </p:txBody>
      </p:sp>
      <p:sp>
        <p:nvSpPr>
          <p:cNvPr id="3062787" name="Rectangle 2"/>
          <p:cNvSpPr>
            <a:spLocks noGrp="1"/>
          </p:cNvSpPr>
          <p:nvPr>
            <p:ph type="title" idx="4294967295"/>
          </p:nvPr>
        </p:nvSpPr>
        <p:spPr>
          <a:xfrm>
            <a:off x="88900" y="-88900"/>
            <a:ext cx="9144000" cy="1143000"/>
          </a:xfrm>
        </p:spPr>
        <p:txBody>
          <a:bodyPr/>
          <a:lstStyle/>
          <a:p>
            <a:r>
              <a:rPr lang="en-US" sz="3000"/>
              <a:t>Standard system at Runtime: No Sharing</a:t>
            </a:r>
          </a:p>
        </p:txBody>
      </p:sp>
      <p:pic>
        <p:nvPicPr>
          <p:cNvPr id="3062788" name="Picture 4" descr="runti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863" y="1612900"/>
            <a:ext cx="77216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62789" name="Text Box 5"/>
          <p:cNvSpPr txBox="1">
            <a:spLocks noChangeArrowheads="1"/>
          </p:cNvSpPr>
          <p:nvPr/>
        </p:nvSpPr>
        <p:spPr bwMode="auto">
          <a:xfrm>
            <a:off x="1724025" y="1187450"/>
            <a:ext cx="5351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4000" dirty="0" err="1">
                <a:solidFill>
                  <a:srgbClr val="000099"/>
                </a:solidFill>
              </a:rPr>
              <a:t>NoC</a:t>
            </a:r>
            <a:r>
              <a:rPr lang="en-US" sz="4000" dirty="0">
                <a:solidFill>
                  <a:srgbClr val="000099"/>
                </a:solidFill>
              </a:rPr>
              <a:t>: Network On Chip</a:t>
            </a:r>
          </a:p>
        </p:txBody>
      </p:sp>
      <p:sp>
        <p:nvSpPr>
          <p:cNvPr id="638980" name="Text Box 4"/>
          <p:cNvSpPr txBox="1">
            <a:spLocks noChangeArrowheads="1"/>
          </p:cNvSpPr>
          <p:nvPr/>
        </p:nvSpPr>
        <p:spPr bwMode="auto">
          <a:xfrm>
            <a:off x="2241550" y="1901825"/>
            <a:ext cx="4278313" cy="512763"/>
          </a:xfrm>
          <a:prstGeom prst="rect">
            <a:avLst/>
          </a:prstGeom>
          <a:solidFill>
            <a:srgbClr val="FF66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3000" b="1" dirty="0">
                <a:solidFill>
                  <a:schemeClr val="bg1"/>
                </a:solidFill>
              </a:rPr>
              <a:t>Proofs of Determinism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42938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bg1"/>
                </a:solidFill>
              </a:rPr>
              <a:t>Key Point: </a:t>
            </a:r>
            <a:br>
              <a:rPr lang="en-US" sz="4000">
                <a:solidFill>
                  <a:schemeClr val="bg1"/>
                </a:solidFill>
              </a:rPr>
            </a:br>
            <a:r>
              <a:rPr lang="en-US" sz="4000">
                <a:solidFill>
                  <a:schemeClr val="bg1"/>
                </a:solidFill>
              </a:rPr>
              <a:t>Locality will more than ever be Fundamental</a:t>
            </a:r>
          </a:p>
        </p:txBody>
      </p:sp>
      <p:sp>
        <p:nvSpPr>
          <p:cNvPr id="3417091" name="Rectangle 3"/>
          <p:cNvSpPr>
            <a:spLocks noGrp="1"/>
          </p:cNvSpPr>
          <p:nvPr>
            <p:ph type="body" idx="1"/>
          </p:nvPr>
        </p:nvSpPr>
        <p:spPr>
          <a:xfrm>
            <a:off x="457200" y="2895600"/>
            <a:ext cx="8229600" cy="3763963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3600" dirty="0" smtClean="0"/>
              <a:t>Let </a:t>
            </a:r>
            <a:r>
              <a:rPr lang="en-US" sz="3600" dirty="0"/>
              <a:t>the programmer control </a:t>
            </a:r>
            <a:r>
              <a:rPr lang="en-US" sz="3600" dirty="0" smtClean="0"/>
              <a:t>it</a:t>
            </a:r>
          </a:p>
          <a:p>
            <a:pPr>
              <a:lnSpc>
                <a:spcPct val="80000"/>
              </a:lnSpc>
            </a:pPr>
            <a:endParaRPr lang="en-US" sz="3600" dirty="0"/>
          </a:p>
          <a:p>
            <a:pPr>
              <a:lnSpc>
                <a:spcPct val="80000"/>
              </a:lnSpc>
            </a:pPr>
            <a:r>
              <a:rPr lang="en-US" sz="3600" dirty="0"/>
              <a:t>No global shared memory</a:t>
            </a:r>
          </a:p>
          <a:p>
            <a:pPr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7CCC7-BD40-48EF-9A76-477E3E6023CF}" type="slidenum">
              <a:rPr lang="fr-BE"/>
              <a:pPr>
                <a:defRPr/>
              </a:pPr>
              <a:t>25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F58009E-91A3-483D-9D5F-4DCD7EA4E525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fr-FR" sz="1200" dirty="0">
              <a:latin typeface="+mn-lt"/>
            </a:endParaRPr>
          </a:p>
        </p:txBody>
      </p:sp>
      <p:sp>
        <p:nvSpPr>
          <p:cNvPr id="819202" name="Rectangle 2"/>
          <p:cNvSpPr>
            <a:spLocks noGrp="1"/>
          </p:cNvSpPr>
          <p:nvPr>
            <p:ph type="ctrTitle" idx="4294967295"/>
          </p:nvPr>
        </p:nvSpPr>
        <p:spPr>
          <a:xfrm>
            <a:off x="-12700" y="685800"/>
            <a:ext cx="9144000" cy="5588000"/>
          </a:xfrm>
        </p:spPr>
        <p:txBody>
          <a:bodyPr/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TYPED </a:t>
            </a:r>
            <a:br>
              <a:rPr lang="en-US" sz="4400">
                <a:solidFill>
                  <a:schemeClr val="bg1"/>
                </a:solidFill>
              </a:rPr>
            </a:br>
            <a:r>
              <a:rPr lang="en-US" sz="4400">
                <a:solidFill>
                  <a:schemeClr val="bg1"/>
                </a:solidFill>
              </a:rPr>
              <a:t>ASYNCHRONOUS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2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48BEB2-C71C-4F4E-AEEB-2A3B4F3AC9E8}" type="slidenum">
              <a:rPr lang="fr-BE"/>
              <a:pPr>
                <a:defRPr/>
              </a:pPr>
              <a:t>26</a:t>
            </a:fld>
            <a:endParaRPr lang="fr-BE" dirty="0"/>
          </a:p>
        </p:txBody>
      </p:sp>
      <p:sp>
        <p:nvSpPr>
          <p:cNvPr id="61" name="Espace réservé du numéro de diapositive 4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C636AB5-EA53-489E-B9D0-99677F4E84E5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fr-FR" sz="1200" dirty="0">
              <a:latin typeface="+mn-lt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97088" y="2505075"/>
            <a:ext cx="4992687" cy="3044825"/>
            <a:chOff x="1321" y="1394"/>
            <a:chExt cx="3145" cy="1918"/>
          </a:xfrm>
        </p:grpSpPr>
        <p:sp>
          <p:nvSpPr>
            <p:cNvPr id="3066884" name="Oval 3"/>
            <p:cNvSpPr>
              <a:spLocks noChangeArrowheads="1"/>
            </p:cNvSpPr>
            <p:nvPr/>
          </p:nvSpPr>
          <p:spPr bwMode="auto">
            <a:xfrm>
              <a:off x="4173" y="1394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885" name="Oval 4"/>
            <p:cNvSpPr>
              <a:spLocks noChangeArrowheads="1"/>
            </p:cNvSpPr>
            <p:nvPr/>
          </p:nvSpPr>
          <p:spPr bwMode="auto">
            <a:xfrm>
              <a:off x="4181" y="2228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886" name="Oval 5"/>
            <p:cNvSpPr>
              <a:spLocks noChangeArrowheads="1"/>
            </p:cNvSpPr>
            <p:nvPr/>
          </p:nvSpPr>
          <p:spPr bwMode="auto">
            <a:xfrm>
              <a:off x="4189" y="3056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3066887" name="Group 6"/>
            <p:cNvGrpSpPr>
              <a:grpSpLocks/>
            </p:cNvGrpSpPr>
            <p:nvPr/>
          </p:nvGrpSpPr>
          <p:grpSpPr bwMode="auto">
            <a:xfrm>
              <a:off x="1801" y="1522"/>
              <a:ext cx="2388" cy="1662"/>
              <a:chOff x="1801" y="1522"/>
              <a:chExt cx="2388" cy="1662"/>
            </a:xfrm>
          </p:grpSpPr>
          <p:cxnSp>
            <p:nvCxnSpPr>
              <p:cNvPr id="3066888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1801" y="1522"/>
                <a:ext cx="2372" cy="318"/>
              </a:xfrm>
              <a:prstGeom prst="straightConnector1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066889" name="AutoShape 8"/>
              <p:cNvCxnSpPr>
                <a:cxnSpLocks noChangeShapeType="1"/>
              </p:cNvCxnSpPr>
              <p:nvPr/>
            </p:nvCxnSpPr>
            <p:spPr bwMode="auto">
              <a:xfrm>
                <a:off x="1801" y="1840"/>
                <a:ext cx="2380" cy="516"/>
              </a:xfrm>
              <a:prstGeom prst="straightConnector1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066890" name="AutoShape 9"/>
              <p:cNvCxnSpPr>
                <a:cxnSpLocks noChangeShapeType="1"/>
              </p:cNvCxnSpPr>
              <p:nvPr/>
            </p:nvCxnSpPr>
            <p:spPr bwMode="auto">
              <a:xfrm>
                <a:off x="1801" y="1840"/>
                <a:ext cx="2388" cy="1344"/>
              </a:xfrm>
              <a:prstGeom prst="straightConnector1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3066891" name="Oval 10"/>
            <p:cNvSpPr>
              <a:spLocks noChangeArrowheads="1"/>
            </p:cNvSpPr>
            <p:nvPr/>
          </p:nvSpPr>
          <p:spPr bwMode="auto">
            <a:xfrm>
              <a:off x="1515" y="1712"/>
              <a:ext cx="277" cy="256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066892" name="AutoShape 11"/>
            <p:cNvCxnSpPr>
              <a:cxnSpLocks noChangeShapeType="1"/>
              <a:stCxn id="3066919" idx="5"/>
              <a:endCxn id="3066891" idx="1"/>
            </p:cNvCxnSpPr>
            <p:nvPr/>
          </p:nvCxnSpPr>
          <p:spPr bwMode="auto">
            <a:xfrm>
              <a:off x="1321" y="1569"/>
              <a:ext cx="235" cy="1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66893" name="Text Box 12"/>
            <p:cNvSpPr txBox="1">
              <a:spLocks noChangeArrowheads="1"/>
            </p:cNvSpPr>
            <p:nvPr/>
          </p:nvSpPr>
          <p:spPr bwMode="auto">
            <a:xfrm>
              <a:off x="1563" y="1732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sz="2000">
                  <a:latin typeface="Courier New" pitchFamily="49" charset="0"/>
                </a:rPr>
                <a:t>A</a:t>
              </a:r>
              <a:endParaRPr lang="en-US">
                <a:solidFill>
                  <a:schemeClr val="tx2"/>
                </a:solidFill>
                <a:latin typeface="Courier New" pitchFamily="49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59088" y="2708275"/>
            <a:ext cx="3790950" cy="2638425"/>
            <a:chOff x="1801" y="1522"/>
            <a:chExt cx="2388" cy="1662"/>
          </a:xfrm>
        </p:grpSpPr>
        <p:cxnSp>
          <p:nvCxnSpPr>
            <p:cNvPr id="3066895" name="AutoShape 14"/>
            <p:cNvCxnSpPr>
              <a:cxnSpLocks noChangeShapeType="1"/>
              <a:stCxn id="3066891" idx="6"/>
              <a:endCxn id="3066884" idx="2"/>
            </p:cNvCxnSpPr>
            <p:nvPr/>
          </p:nvCxnSpPr>
          <p:spPr bwMode="auto">
            <a:xfrm flipV="1">
              <a:off x="1801" y="1522"/>
              <a:ext cx="2372" cy="318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066896" name="AutoShape 15"/>
            <p:cNvCxnSpPr>
              <a:cxnSpLocks noChangeShapeType="1"/>
              <a:stCxn id="3066891" idx="6"/>
              <a:endCxn id="3066885" idx="2"/>
            </p:cNvCxnSpPr>
            <p:nvPr/>
          </p:nvCxnSpPr>
          <p:spPr bwMode="auto">
            <a:xfrm>
              <a:off x="1801" y="1840"/>
              <a:ext cx="2380" cy="516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066897" name="AutoShape 16"/>
            <p:cNvCxnSpPr>
              <a:cxnSpLocks noChangeShapeType="1"/>
              <a:stCxn id="3066891" idx="6"/>
              <a:endCxn id="3066886" idx="2"/>
            </p:cNvCxnSpPr>
            <p:nvPr/>
          </p:nvCxnSpPr>
          <p:spPr bwMode="auto">
            <a:xfrm>
              <a:off x="1801" y="1840"/>
              <a:ext cx="2388" cy="134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</p:grpSp>
      <p:sp>
        <p:nvSpPr>
          <p:cNvPr id="3066898" name="Rectangle 17"/>
          <p:cNvSpPr>
            <a:spLocks noGrp="1"/>
          </p:cNvSpPr>
          <p:nvPr>
            <p:ph type="title" idx="4294967295"/>
          </p:nvPr>
        </p:nvSpPr>
        <p:spPr>
          <a:xfrm>
            <a:off x="711200" y="50800"/>
            <a:ext cx="7721600" cy="812800"/>
          </a:xfrm>
        </p:spPr>
        <p:txBody>
          <a:bodyPr/>
          <a:lstStyle/>
          <a:p>
            <a:r>
              <a:rPr lang="en-US"/>
              <a:t>Creating AO and Groups</a:t>
            </a:r>
          </a:p>
        </p:txBody>
      </p:sp>
      <p:sp>
        <p:nvSpPr>
          <p:cNvPr id="3066899" name="Rectangle 18"/>
          <p:cNvSpPr>
            <a:spLocks noChangeArrowheads="1"/>
          </p:cNvSpPr>
          <p:nvPr/>
        </p:nvSpPr>
        <p:spPr bwMode="auto">
          <a:xfrm>
            <a:off x="993775" y="2108200"/>
            <a:ext cx="2395538" cy="35433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6230938" y="2120900"/>
            <a:ext cx="1254125" cy="3590925"/>
            <a:chOff x="4416" y="1336"/>
            <a:chExt cx="888" cy="2262"/>
          </a:xfrm>
        </p:grpSpPr>
        <p:sp>
          <p:nvSpPr>
            <p:cNvPr id="3066901" name="Rectangle 20"/>
            <p:cNvSpPr>
              <a:spLocks noChangeArrowheads="1"/>
            </p:cNvSpPr>
            <p:nvPr/>
          </p:nvSpPr>
          <p:spPr bwMode="auto">
            <a:xfrm>
              <a:off x="4416" y="1336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02" name="Rectangle 21"/>
            <p:cNvSpPr>
              <a:spLocks noChangeArrowheads="1"/>
            </p:cNvSpPr>
            <p:nvPr/>
          </p:nvSpPr>
          <p:spPr bwMode="auto">
            <a:xfrm>
              <a:off x="4416" y="2160"/>
              <a:ext cx="882" cy="76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03" name="Rectangle 22"/>
            <p:cNvSpPr>
              <a:spLocks noChangeArrowheads="1"/>
            </p:cNvSpPr>
            <p:nvPr/>
          </p:nvSpPr>
          <p:spPr bwMode="auto">
            <a:xfrm>
              <a:off x="4422" y="2990"/>
              <a:ext cx="882" cy="60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</p:grpSp>
      <p:sp>
        <p:nvSpPr>
          <p:cNvPr id="3066904" name="Oval 23"/>
          <p:cNvSpPr>
            <a:spLocks noChangeArrowheads="1"/>
          </p:cNvSpPr>
          <p:nvPr/>
        </p:nvSpPr>
        <p:spPr bwMode="auto">
          <a:xfrm>
            <a:off x="1524000" y="2349500"/>
            <a:ext cx="755650" cy="5715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cxnSp>
        <p:nvCxnSpPr>
          <p:cNvPr id="854040" name="AutoShape 24"/>
          <p:cNvCxnSpPr>
            <a:cxnSpLocks noChangeShapeType="1"/>
            <a:stCxn id="3066916" idx="4"/>
            <a:endCxn id="3066921" idx="0"/>
          </p:cNvCxnSpPr>
          <p:nvPr/>
        </p:nvCxnSpPr>
        <p:spPr bwMode="auto">
          <a:xfrm flipH="1">
            <a:off x="1382713" y="4243388"/>
            <a:ext cx="576262" cy="6588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1947863" y="4243388"/>
            <a:ext cx="565150" cy="671512"/>
            <a:chOff x="1227" y="2489"/>
            <a:chExt cx="356" cy="423"/>
          </a:xfrm>
        </p:grpSpPr>
        <p:cxnSp>
          <p:nvCxnSpPr>
            <p:cNvPr id="3066907" name="AutoShape 26"/>
            <p:cNvCxnSpPr>
              <a:cxnSpLocks noChangeShapeType="1"/>
              <a:stCxn id="3066916" idx="4"/>
              <a:endCxn id="3066924" idx="0"/>
            </p:cNvCxnSpPr>
            <p:nvPr/>
          </p:nvCxnSpPr>
          <p:spPr bwMode="auto">
            <a:xfrm flipH="1">
              <a:off x="1227" y="2489"/>
              <a:ext cx="7" cy="4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066908" name="AutoShape 27"/>
            <p:cNvCxnSpPr>
              <a:cxnSpLocks noChangeShapeType="1"/>
              <a:stCxn id="3066916" idx="4"/>
              <a:endCxn id="3066925" idx="0"/>
            </p:cNvCxnSpPr>
            <p:nvPr/>
          </p:nvCxnSpPr>
          <p:spPr bwMode="auto">
            <a:xfrm>
              <a:off x="1234" y="2489"/>
              <a:ext cx="349" cy="4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3066909" name="Oval 28"/>
          <p:cNvSpPr>
            <a:spLocks noChangeArrowheads="1"/>
          </p:cNvSpPr>
          <p:nvPr/>
        </p:nvSpPr>
        <p:spPr bwMode="auto">
          <a:xfrm>
            <a:off x="182563" y="5905500"/>
            <a:ext cx="438150" cy="4064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6910" name="Oval 29"/>
          <p:cNvSpPr>
            <a:spLocks noChangeArrowheads="1"/>
          </p:cNvSpPr>
          <p:nvPr/>
        </p:nvSpPr>
        <p:spPr bwMode="auto">
          <a:xfrm>
            <a:off x="2166938" y="5918200"/>
            <a:ext cx="441325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66911" name="Text Box 30"/>
          <p:cNvSpPr txBox="1">
            <a:spLocks noChangeArrowheads="1"/>
          </p:cNvSpPr>
          <p:nvPr/>
        </p:nvSpPr>
        <p:spPr bwMode="auto">
          <a:xfrm>
            <a:off x="708025" y="5918200"/>
            <a:ext cx="1374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Times New Roman" pitchFamily="18" charset="0"/>
              </a:rPr>
              <a:t>Typed Group</a:t>
            </a:r>
            <a:endParaRPr lang="en-US" sz="20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066912" name="Text Box 31"/>
          <p:cNvSpPr txBox="1">
            <a:spLocks noChangeArrowheads="1"/>
          </p:cNvSpPr>
          <p:nvPr/>
        </p:nvSpPr>
        <p:spPr bwMode="auto">
          <a:xfrm>
            <a:off x="2695575" y="5956300"/>
            <a:ext cx="212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Times New Roman" pitchFamily="18" charset="0"/>
              </a:rPr>
              <a:t>Java or Active Object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066913" name="Text Box 32"/>
          <p:cNvSpPr txBox="1">
            <a:spLocks noChangeArrowheads="1"/>
          </p:cNvSpPr>
          <p:nvPr/>
        </p:nvSpPr>
        <p:spPr bwMode="auto">
          <a:xfrm>
            <a:off x="1531938" y="784225"/>
            <a:ext cx="7042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en-US" sz="2000" b="1">
                <a:latin typeface="Courier New" pitchFamily="49" charset="0"/>
              </a:rPr>
              <a:t>A ag =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6600"/>
                </a:solidFill>
                <a:latin typeface="Courier New" pitchFamily="49" charset="0"/>
              </a:rPr>
              <a:t>newActiveGroup</a:t>
            </a:r>
            <a:r>
              <a:rPr lang="en-US" sz="2000" b="1">
                <a:latin typeface="Courier New" pitchFamily="49" charset="0"/>
              </a:rPr>
              <a:t> (“A”, […], VirtualNode)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 v = ag.foo(param);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...</a:t>
            </a:r>
          </a:p>
          <a:p>
            <a:pPr defTabSz="762000" eaLnBrk="0" hangingPunct="0"/>
            <a:r>
              <a:rPr lang="en-US" sz="2000" b="1">
                <a:latin typeface="Courier New" pitchFamily="49" charset="0"/>
              </a:rPr>
              <a:t>v.bar(); </a:t>
            </a:r>
            <a:r>
              <a:rPr lang="en-US" sz="2000" b="1">
                <a:solidFill>
                  <a:schemeClr val="tx2"/>
                </a:solidFill>
                <a:latin typeface="Courier New" pitchFamily="49" charset="0"/>
              </a:rPr>
              <a:t>//Wait-by-necessity</a:t>
            </a:r>
            <a:endParaRPr lang="en-US" sz="2000" b="1">
              <a:latin typeface="Courier New" pitchFamily="49" charset="0"/>
            </a:endParaRPr>
          </a:p>
        </p:txBody>
      </p: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1738313" y="2921000"/>
            <a:ext cx="441325" cy="1308100"/>
            <a:chOff x="1095" y="1656"/>
            <a:chExt cx="278" cy="824"/>
          </a:xfrm>
        </p:grpSpPr>
        <p:grpSp>
          <p:nvGrpSpPr>
            <p:cNvPr id="3066915" name="Group 34"/>
            <p:cNvGrpSpPr>
              <a:grpSpLocks/>
            </p:cNvGrpSpPr>
            <p:nvPr/>
          </p:nvGrpSpPr>
          <p:grpSpPr bwMode="auto">
            <a:xfrm>
              <a:off x="1095" y="1656"/>
              <a:ext cx="278" cy="824"/>
              <a:chOff x="1152" y="1744"/>
              <a:chExt cx="312" cy="824"/>
            </a:xfrm>
          </p:grpSpPr>
          <p:sp>
            <p:nvSpPr>
              <p:cNvPr id="3066916" name="Oval 35"/>
              <p:cNvSpPr>
                <a:spLocks noChangeArrowheads="1"/>
              </p:cNvSpPr>
              <p:nvPr/>
            </p:nvSpPr>
            <p:spPr bwMode="auto">
              <a:xfrm>
                <a:off x="1152" y="2312"/>
                <a:ext cx="312" cy="256"/>
              </a:xfrm>
              <a:prstGeom prst="ellips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endParaRPr lang="en-US"/>
              </a:p>
            </p:txBody>
          </p:sp>
          <p:cxnSp>
            <p:nvCxnSpPr>
              <p:cNvPr id="3066917" name="AutoShape 36"/>
              <p:cNvCxnSpPr>
                <a:cxnSpLocks noChangeShapeType="1"/>
                <a:stCxn id="3066904" idx="4"/>
                <a:endCxn id="3066916" idx="0"/>
              </p:cNvCxnSpPr>
              <p:nvPr/>
            </p:nvCxnSpPr>
            <p:spPr bwMode="auto">
              <a:xfrm>
                <a:off x="1268" y="1744"/>
                <a:ext cx="40" cy="559"/>
              </a:xfrm>
              <a:prstGeom prst="straightConnector1">
                <a:avLst/>
              </a:prstGeom>
              <a:noFill/>
              <a:ln w="9525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3066918" name="Text Box 37"/>
            <p:cNvSpPr txBox="1">
              <a:spLocks noChangeArrowheads="1"/>
            </p:cNvSpPr>
            <p:nvPr/>
          </p:nvSpPr>
          <p:spPr bwMode="auto">
            <a:xfrm>
              <a:off x="1143" y="2244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30000"/>
                </a:spcBef>
              </a:pPr>
              <a:r>
                <a:rPr lang="en-US" sz="2000">
                  <a:latin typeface="Courier New" pitchFamily="49" charset="0"/>
                </a:rPr>
                <a:t>V</a:t>
              </a:r>
              <a:endParaRPr lang="en-US">
                <a:solidFill>
                  <a:schemeClr val="tx2"/>
                </a:solidFill>
                <a:latin typeface="Courier New" pitchFamily="49" charset="0"/>
              </a:endParaRPr>
            </a:p>
          </p:txBody>
        </p:sp>
      </p:grpSp>
      <p:sp>
        <p:nvSpPr>
          <p:cNvPr id="3066919" name="Oval 38"/>
          <p:cNvSpPr>
            <a:spLocks noChangeArrowheads="1"/>
          </p:cNvSpPr>
          <p:nvPr/>
        </p:nvSpPr>
        <p:spPr bwMode="auto">
          <a:xfrm>
            <a:off x="1952625" y="26416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1162050" y="2711450"/>
            <a:ext cx="5495925" cy="2597150"/>
            <a:chOff x="732" y="1524"/>
            <a:chExt cx="3462" cy="1636"/>
          </a:xfrm>
        </p:grpSpPr>
        <p:sp>
          <p:nvSpPr>
            <p:cNvPr id="3066921" name="Oval 40"/>
            <p:cNvSpPr>
              <a:spLocks noChangeArrowheads="1"/>
            </p:cNvSpPr>
            <p:nvPr/>
          </p:nvSpPr>
          <p:spPr bwMode="auto">
            <a:xfrm>
              <a:off x="732" y="2904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22" name="Line 41"/>
            <p:cNvSpPr>
              <a:spLocks noChangeShapeType="1"/>
            </p:cNvSpPr>
            <p:nvPr/>
          </p:nvSpPr>
          <p:spPr bwMode="auto">
            <a:xfrm flipH="1">
              <a:off x="948" y="1524"/>
              <a:ext cx="3246" cy="138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endParaRPr lang="fr-FR"/>
            </a:p>
          </p:txBody>
        </p:sp>
      </p:grpSp>
      <p:grpSp>
        <p:nvGrpSpPr>
          <p:cNvPr id="10" name="Group 42"/>
          <p:cNvGrpSpPr>
            <a:grpSpLocks/>
          </p:cNvGrpSpPr>
          <p:nvPr/>
        </p:nvGrpSpPr>
        <p:grpSpPr bwMode="auto">
          <a:xfrm>
            <a:off x="1727200" y="4025900"/>
            <a:ext cx="4921250" cy="1333500"/>
            <a:chOff x="1088" y="2352"/>
            <a:chExt cx="3100" cy="840"/>
          </a:xfrm>
        </p:grpSpPr>
        <p:sp>
          <p:nvSpPr>
            <p:cNvPr id="3066924" name="Oval 43"/>
            <p:cNvSpPr>
              <a:spLocks noChangeArrowheads="1"/>
            </p:cNvSpPr>
            <p:nvPr/>
          </p:nvSpPr>
          <p:spPr bwMode="auto">
            <a:xfrm>
              <a:off x="1088" y="2912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25" name="Oval 44"/>
            <p:cNvSpPr>
              <a:spLocks noChangeArrowheads="1"/>
            </p:cNvSpPr>
            <p:nvPr/>
          </p:nvSpPr>
          <p:spPr bwMode="auto">
            <a:xfrm>
              <a:off x="1444" y="2912"/>
              <a:ext cx="277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26" name="Line 45"/>
            <p:cNvSpPr>
              <a:spLocks noChangeShapeType="1"/>
            </p:cNvSpPr>
            <p:nvPr/>
          </p:nvSpPr>
          <p:spPr bwMode="auto">
            <a:xfrm flipH="1">
              <a:off x="1332" y="2352"/>
              <a:ext cx="2850" cy="57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endParaRPr lang="fr-FR"/>
            </a:p>
          </p:txBody>
        </p:sp>
        <p:sp>
          <p:nvSpPr>
            <p:cNvPr id="3066927" name="Line 46"/>
            <p:cNvSpPr>
              <a:spLocks noChangeShapeType="1"/>
            </p:cNvSpPr>
            <p:nvPr/>
          </p:nvSpPr>
          <p:spPr bwMode="auto">
            <a:xfrm flipH="1" flipV="1">
              <a:off x="1698" y="2988"/>
              <a:ext cx="2490" cy="204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endParaRPr lang="fr-FR"/>
            </a:p>
          </p:txBody>
        </p:sp>
      </p:grpSp>
      <p:sp>
        <p:nvSpPr>
          <p:cNvPr id="854063" name="Text Box 47"/>
          <p:cNvSpPr txBox="1">
            <a:spLocks noChangeArrowheads="1"/>
          </p:cNvSpPr>
          <p:nvPr/>
        </p:nvSpPr>
        <p:spPr bwMode="auto">
          <a:xfrm>
            <a:off x="6015038" y="5776913"/>
            <a:ext cx="3128962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  <a:latin typeface="Helvetica" pitchFamily="34" charset="0"/>
              </a:rPr>
              <a:t>Group, Type, and Asynchrony 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  <a:latin typeface="Helvetica" pitchFamily="34" charset="0"/>
              </a:rPr>
              <a:t>are crucial for Composition</a:t>
            </a:r>
          </a:p>
        </p:txBody>
      </p:sp>
      <p:sp>
        <p:nvSpPr>
          <p:cNvPr id="3066929" name="Text Box 48"/>
          <p:cNvSpPr txBox="1">
            <a:spLocks noChangeArrowheads="1"/>
          </p:cNvSpPr>
          <p:nvPr/>
        </p:nvSpPr>
        <p:spPr bwMode="auto">
          <a:xfrm>
            <a:off x="685800" y="1803400"/>
            <a:ext cx="5937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b="1">
                <a:solidFill>
                  <a:srgbClr val="FF6600"/>
                </a:solidFill>
                <a:latin typeface="Courier New" pitchFamily="49" charset="0"/>
              </a:rPr>
              <a:t>JVM</a:t>
            </a:r>
          </a:p>
        </p:txBody>
      </p:sp>
      <p:grpSp>
        <p:nvGrpSpPr>
          <p:cNvPr id="11" name="Group 49"/>
          <p:cNvGrpSpPr>
            <a:grpSpLocks/>
          </p:cNvGrpSpPr>
          <p:nvPr/>
        </p:nvGrpSpPr>
        <p:grpSpPr bwMode="auto">
          <a:xfrm>
            <a:off x="6230938" y="2120900"/>
            <a:ext cx="1254125" cy="3590925"/>
            <a:chOff x="4416" y="1336"/>
            <a:chExt cx="888" cy="2262"/>
          </a:xfrm>
        </p:grpSpPr>
        <p:sp>
          <p:nvSpPr>
            <p:cNvPr id="3066931" name="Rectangle 50"/>
            <p:cNvSpPr>
              <a:spLocks noChangeArrowheads="1"/>
            </p:cNvSpPr>
            <p:nvPr/>
          </p:nvSpPr>
          <p:spPr bwMode="auto">
            <a:xfrm>
              <a:off x="4416" y="1336"/>
              <a:ext cx="882" cy="768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32" name="Rectangle 51"/>
            <p:cNvSpPr>
              <a:spLocks noChangeArrowheads="1"/>
            </p:cNvSpPr>
            <p:nvPr/>
          </p:nvSpPr>
          <p:spPr bwMode="auto">
            <a:xfrm>
              <a:off x="4416" y="2160"/>
              <a:ext cx="882" cy="768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066933" name="Rectangle 52"/>
            <p:cNvSpPr>
              <a:spLocks noChangeArrowheads="1"/>
            </p:cNvSpPr>
            <p:nvPr/>
          </p:nvSpPr>
          <p:spPr bwMode="auto">
            <a:xfrm>
              <a:off x="4422" y="2990"/>
              <a:ext cx="882" cy="608"/>
            </a:xfrm>
            <a:prstGeom prst="rect">
              <a:avLst/>
            </a:prstGeom>
            <a:noFill/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</p:grpSp>
      <p:sp>
        <p:nvSpPr>
          <p:cNvPr id="854069" name="Oval 53"/>
          <p:cNvSpPr>
            <a:spLocks noChangeArrowheads="1"/>
          </p:cNvSpPr>
          <p:nvPr/>
        </p:nvSpPr>
        <p:spPr bwMode="auto">
          <a:xfrm>
            <a:off x="1354138" y="9017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0" name="Oval 54"/>
          <p:cNvSpPr>
            <a:spLocks noChangeArrowheads="1"/>
          </p:cNvSpPr>
          <p:nvPr/>
        </p:nvSpPr>
        <p:spPr bwMode="auto">
          <a:xfrm>
            <a:off x="1354138" y="17907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1" name="Oval 55"/>
          <p:cNvSpPr>
            <a:spLocks noChangeArrowheads="1"/>
          </p:cNvSpPr>
          <p:nvPr/>
        </p:nvSpPr>
        <p:spPr bwMode="auto">
          <a:xfrm>
            <a:off x="1354138" y="1193800"/>
            <a:ext cx="158750" cy="2032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2" name="Oval 56"/>
          <p:cNvSpPr>
            <a:spLocks noChangeArrowheads="1"/>
          </p:cNvSpPr>
          <p:nvPr/>
        </p:nvSpPr>
        <p:spPr bwMode="auto">
          <a:xfrm>
            <a:off x="1385888" y="1549400"/>
            <a:ext cx="98425" cy="1270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3" name="Oval 57"/>
          <p:cNvSpPr>
            <a:spLocks noChangeArrowheads="1"/>
          </p:cNvSpPr>
          <p:nvPr/>
        </p:nvSpPr>
        <p:spPr bwMode="auto">
          <a:xfrm>
            <a:off x="1636713" y="1558925"/>
            <a:ext cx="98425" cy="98425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4" name="Oval 58"/>
          <p:cNvSpPr>
            <a:spLocks noChangeArrowheads="1"/>
          </p:cNvSpPr>
          <p:nvPr/>
        </p:nvSpPr>
        <p:spPr bwMode="auto">
          <a:xfrm>
            <a:off x="1785938" y="1558925"/>
            <a:ext cx="100012" cy="98425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54075" name="Oval 59"/>
          <p:cNvSpPr>
            <a:spLocks noChangeArrowheads="1"/>
          </p:cNvSpPr>
          <p:nvPr/>
        </p:nvSpPr>
        <p:spPr bwMode="auto">
          <a:xfrm>
            <a:off x="1905000" y="1558925"/>
            <a:ext cx="98425" cy="98425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4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4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54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54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54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4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4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54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5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54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54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4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54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4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54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54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54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4063" grpId="0"/>
      <p:bldP spid="854069" grpId="0" animBg="1"/>
      <p:bldP spid="854070" grpId="0" animBg="1"/>
      <p:bldP spid="854071" grpId="0" animBg="1"/>
      <p:bldP spid="854072" grpId="0" animBg="1"/>
      <p:bldP spid="854073" grpId="0" animBg="1"/>
      <p:bldP spid="854074" grpId="0" animBg="1"/>
      <p:bldP spid="85407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B6B97B-EE26-4F9A-9B35-19091AA8F685}" type="slidenum">
              <a:rPr lang="fr-BE"/>
              <a:pPr>
                <a:defRPr/>
              </a:pPr>
              <a:t>27</a:t>
            </a:fld>
            <a:endParaRPr lang="fr-BE" dirty="0"/>
          </a:p>
        </p:txBody>
      </p:sp>
      <p:sp>
        <p:nvSpPr>
          <p:cNvPr id="154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CB32702-AEDB-4613-900F-AB7CCA1D467A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fr-FR" sz="1200" dirty="0">
              <a:latin typeface="+mn-lt"/>
            </a:endParaRPr>
          </a:p>
        </p:txBody>
      </p:sp>
      <p:sp>
        <p:nvSpPr>
          <p:cNvPr id="3068931" name="Rectangle 2"/>
          <p:cNvSpPr>
            <a:spLocks noGrp="1"/>
          </p:cNvSpPr>
          <p:nvPr>
            <p:ph type="title" idx="4294967295"/>
          </p:nvPr>
        </p:nvSpPr>
        <p:spPr>
          <a:xfrm>
            <a:off x="711200" y="-92075"/>
            <a:ext cx="7721600" cy="1143000"/>
          </a:xfrm>
        </p:spPr>
        <p:txBody>
          <a:bodyPr/>
          <a:lstStyle/>
          <a:p>
            <a:r>
              <a:rPr lang="en-US"/>
              <a:t>Broadcast  and  Scatter</a:t>
            </a:r>
          </a:p>
        </p:txBody>
      </p:sp>
      <p:grpSp>
        <p:nvGrpSpPr>
          <p:cNvPr id="3068932" name="Group 3"/>
          <p:cNvGrpSpPr>
            <a:grpSpLocks/>
          </p:cNvGrpSpPr>
          <p:nvPr/>
        </p:nvGrpSpPr>
        <p:grpSpPr bwMode="auto">
          <a:xfrm>
            <a:off x="538163" y="1693863"/>
            <a:ext cx="4105275" cy="2749550"/>
            <a:chOff x="339" y="1067"/>
            <a:chExt cx="2586" cy="1732"/>
          </a:xfrm>
        </p:grpSpPr>
        <p:sp>
          <p:nvSpPr>
            <p:cNvPr id="3068933" name="AutoShape 4"/>
            <p:cNvSpPr>
              <a:spLocks noChangeArrowheads="1"/>
            </p:cNvSpPr>
            <p:nvPr/>
          </p:nvSpPr>
          <p:spPr bwMode="auto">
            <a:xfrm>
              <a:off x="339" y="1067"/>
              <a:ext cx="2586" cy="172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068934" name="Text Box 5"/>
            <p:cNvSpPr txBox="1">
              <a:spLocks noChangeArrowheads="1"/>
            </p:cNvSpPr>
            <p:nvPr/>
          </p:nvSpPr>
          <p:spPr bwMode="auto">
            <a:xfrm>
              <a:off x="526" y="2568"/>
              <a:ext cx="3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2"/>
                  </a:solidFill>
                </a:rPr>
                <a:t>JVM</a:t>
              </a:r>
            </a:p>
          </p:txBody>
        </p:sp>
      </p:grpSp>
      <p:grpSp>
        <p:nvGrpSpPr>
          <p:cNvPr id="3068935" name="Group 6"/>
          <p:cNvGrpSpPr>
            <a:grpSpLocks/>
          </p:cNvGrpSpPr>
          <p:nvPr/>
        </p:nvGrpSpPr>
        <p:grpSpPr bwMode="auto">
          <a:xfrm>
            <a:off x="5940425" y="1477963"/>
            <a:ext cx="3095625" cy="5046662"/>
            <a:chOff x="3606" y="1026"/>
            <a:chExt cx="1950" cy="3179"/>
          </a:xfrm>
        </p:grpSpPr>
        <p:grpSp>
          <p:nvGrpSpPr>
            <p:cNvPr id="3068936" name="Group 7"/>
            <p:cNvGrpSpPr>
              <a:grpSpLocks/>
            </p:cNvGrpSpPr>
            <p:nvPr/>
          </p:nvGrpSpPr>
          <p:grpSpPr bwMode="auto">
            <a:xfrm>
              <a:off x="3606" y="1026"/>
              <a:ext cx="1950" cy="1002"/>
              <a:chOff x="3606" y="1026"/>
              <a:chExt cx="1950" cy="1002"/>
            </a:xfrm>
          </p:grpSpPr>
          <p:sp>
            <p:nvSpPr>
              <p:cNvPr id="3068937" name="AutoShape 8"/>
              <p:cNvSpPr>
                <a:spLocks noChangeArrowheads="1"/>
              </p:cNvSpPr>
              <p:nvPr/>
            </p:nvSpPr>
            <p:spPr bwMode="auto">
              <a:xfrm>
                <a:off x="3606" y="1026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38" name="Text Box 9"/>
              <p:cNvSpPr txBox="1">
                <a:spLocks noChangeArrowheads="1"/>
              </p:cNvSpPr>
              <p:nvPr/>
            </p:nvSpPr>
            <p:spPr bwMode="auto">
              <a:xfrm>
                <a:off x="5103" y="1797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2"/>
                    </a:solidFill>
                  </a:rPr>
                  <a:t>JVM</a:t>
                </a:r>
              </a:p>
            </p:txBody>
          </p:sp>
        </p:grpSp>
        <p:grpSp>
          <p:nvGrpSpPr>
            <p:cNvPr id="3068939" name="Group 10"/>
            <p:cNvGrpSpPr>
              <a:grpSpLocks/>
            </p:cNvGrpSpPr>
            <p:nvPr/>
          </p:nvGrpSpPr>
          <p:grpSpPr bwMode="auto">
            <a:xfrm>
              <a:off x="3606" y="2115"/>
              <a:ext cx="1950" cy="1002"/>
              <a:chOff x="3606" y="2115"/>
              <a:chExt cx="1950" cy="1002"/>
            </a:xfrm>
          </p:grpSpPr>
          <p:sp>
            <p:nvSpPr>
              <p:cNvPr id="3068940" name="AutoShape 11"/>
              <p:cNvSpPr>
                <a:spLocks noChangeArrowheads="1"/>
              </p:cNvSpPr>
              <p:nvPr/>
            </p:nvSpPr>
            <p:spPr bwMode="auto">
              <a:xfrm>
                <a:off x="3606" y="2115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41" name="Text Box 12"/>
              <p:cNvSpPr txBox="1">
                <a:spLocks noChangeArrowheads="1"/>
              </p:cNvSpPr>
              <p:nvPr/>
            </p:nvSpPr>
            <p:spPr bwMode="auto">
              <a:xfrm>
                <a:off x="5103" y="2886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2"/>
                    </a:solidFill>
                  </a:rPr>
                  <a:t>JVM</a:t>
                </a:r>
              </a:p>
            </p:txBody>
          </p:sp>
        </p:grpSp>
        <p:grpSp>
          <p:nvGrpSpPr>
            <p:cNvPr id="3068942" name="Group 13"/>
            <p:cNvGrpSpPr>
              <a:grpSpLocks/>
            </p:cNvGrpSpPr>
            <p:nvPr/>
          </p:nvGrpSpPr>
          <p:grpSpPr bwMode="auto">
            <a:xfrm>
              <a:off x="3606" y="3203"/>
              <a:ext cx="1950" cy="1002"/>
              <a:chOff x="3606" y="3203"/>
              <a:chExt cx="1950" cy="1002"/>
            </a:xfrm>
          </p:grpSpPr>
          <p:sp>
            <p:nvSpPr>
              <p:cNvPr id="3068943" name="AutoShape 14"/>
              <p:cNvSpPr>
                <a:spLocks noChangeArrowheads="1"/>
              </p:cNvSpPr>
              <p:nvPr/>
            </p:nvSpPr>
            <p:spPr bwMode="auto">
              <a:xfrm>
                <a:off x="3606" y="3203"/>
                <a:ext cx="1950" cy="9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44" name="Text Box 15"/>
              <p:cNvSpPr txBox="1">
                <a:spLocks noChangeArrowheads="1"/>
              </p:cNvSpPr>
              <p:nvPr/>
            </p:nvSpPr>
            <p:spPr bwMode="auto">
              <a:xfrm>
                <a:off x="5103" y="3974"/>
                <a:ext cx="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2"/>
                    </a:solidFill>
                  </a:rPr>
                  <a:t>JVM</a:t>
                </a:r>
              </a:p>
            </p:txBody>
          </p:sp>
        </p:grpSp>
      </p:grpSp>
      <p:grpSp>
        <p:nvGrpSpPr>
          <p:cNvPr id="3068945" name="Group 16"/>
          <p:cNvGrpSpPr>
            <a:grpSpLocks/>
          </p:cNvGrpSpPr>
          <p:nvPr/>
        </p:nvGrpSpPr>
        <p:grpSpPr bwMode="auto">
          <a:xfrm>
            <a:off x="900113" y="1909763"/>
            <a:ext cx="1136650" cy="696912"/>
            <a:chOff x="2391" y="2810"/>
            <a:chExt cx="716" cy="439"/>
          </a:xfrm>
        </p:grpSpPr>
        <p:sp>
          <p:nvSpPr>
            <p:cNvPr id="3068946" name="Oval 17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8947" name="Oval 18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68948" name="Group 19"/>
          <p:cNvGrpSpPr>
            <a:grpSpLocks/>
          </p:cNvGrpSpPr>
          <p:nvPr/>
        </p:nvGrpSpPr>
        <p:grpSpPr bwMode="auto">
          <a:xfrm>
            <a:off x="6659563" y="1981200"/>
            <a:ext cx="1641475" cy="4154488"/>
            <a:chOff x="4059" y="1207"/>
            <a:chExt cx="1034" cy="2617"/>
          </a:xfrm>
        </p:grpSpPr>
        <p:grpSp>
          <p:nvGrpSpPr>
            <p:cNvPr id="3068949" name="Group 20"/>
            <p:cNvGrpSpPr>
              <a:grpSpLocks/>
            </p:cNvGrpSpPr>
            <p:nvPr/>
          </p:nvGrpSpPr>
          <p:grpSpPr bwMode="auto">
            <a:xfrm>
              <a:off x="4377" y="1207"/>
              <a:ext cx="716" cy="439"/>
              <a:chOff x="2391" y="2810"/>
              <a:chExt cx="716" cy="439"/>
            </a:xfrm>
          </p:grpSpPr>
          <p:sp>
            <p:nvSpPr>
              <p:cNvPr id="3068950" name="Oval 21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51" name="Oval 22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8952" name="Group 23"/>
            <p:cNvGrpSpPr>
              <a:grpSpLocks/>
            </p:cNvGrpSpPr>
            <p:nvPr/>
          </p:nvGrpSpPr>
          <p:grpSpPr bwMode="auto">
            <a:xfrm>
              <a:off x="4059" y="2341"/>
              <a:ext cx="716" cy="439"/>
              <a:chOff x="2391" y="2810"/>
              <a:chExt cx="716" cy="439"/>
            </a:xfrm>
          </p:grpSpPr>
          <p:sp>
            <p:nvSpPr>
              <p:cNvPr id="3068953" name="Oval 24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54" name="Oval 25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68955" name="Group 26"/>
            <p:cNvGrpSpPr>
              <a:grpSpLocks/>
            </p:cNvGrpSpPr>
            <p:nvPr/>
          </p:nvGrpSpPr>
          <p:grpSpPr bwMode="auto">
            <a:xfrm>
              <a:off x="4296" y="3385"/>
              <a:ext cx="716" cy="439"/>
              <a:chOff x="2391" y="2810"/>
              <a:chExt cx="716" cy="439"/>
            </a:xfrm>
          </p:grpSpPr>
          <p:sp>
            <p:nvSpPr>
              <p:cNvPr id="3068956" name="Oval 27"/>
              <p:cNvSpPr>
                <a:spLocks noChangeArrowheads="1"/>
              </p:cNvSpPr>
              <p:nvPr/>
            </p:nvSpPr>
            <p:spPr bwMode="auto">
              <a:xfrm>
                <a:off x="2426" y="2840"/>
                <a:ext cx="681" cy="40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57" name="Oval 28"/>
              <p:cNvSpPr>
                <a:spLocks noChangeArrowheads="1"/>
              </p:cNvSpPr>
              <p:nvPr/>
            </p:nvSpPr>
            <p:spPr bwMode="auto">
              <a:xfrm>
                <a:off x="2391" y="2810"/>
                <a:ext cx="681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68958" name="Group 29"/>
          <p:cNvGrpSpPr>
            <a:grpSpLocks/>
          </p:cNvGrpSpPr>
          <p:nvPr/>
        </p:nvGrpSpPr>
        <p:grpSpPr bwMode="auto">
          <a:xfrm>
            <a:off x="1531938" y="1966913"/>
            <a:ext cx="5703887" cy="3759200"/>
            <a:chOff x="829" y="1198"/>
            <a:chExt cx="3593" cy="2368"/>
          </a:xfrm>
        </p:grpSpPr>
        <p:sp>
          <p:nvSpPr>
            <p:cNvPr id="3068959" name="Oval 30"/>
            <p:cNvSpPr>
              <a:spLocks noChangeArrowheads="1"/>
            </p:cNvSpPr>
            <p:nvPr/>
          </p:nvSpPr>
          <p:spPr bwMode="auto">
            <a:xfrm>
              <a:off x="930" y="1389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8960" name="Text Box 31"/>
            <p:cNvSpPr txBox="1">
              <a:spLocks noChangeArrowheads="1"/>
            </p:cNvSpPr>
            <p:nvPr/>
          </p:nvSpPr>
          <p:spPr bwMode="auto">
            <a:xfrm>
              <a:off x="829" y="1198"/>
              <a:ext cx="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Courier New" pitchFamily="49" charset="0"/>
                </a:rPr>
                <a:t>ag</a:t>
              </a:r>
            </a:p>
          </p:txBody>
        </p:sp>
        <p:sp>
          <p:nvSpPr>
            <p:cNvPr id="3068961" name="Freeform 32"/>
            <p:cNvSpPr>
              <a:spLocks/>
            </p:cNvSpPr>
            <p:nvPr/>
          </p:nvSpPr>
          <p:spPr bwMode="auto">
            <a:xfrm>
              <a:off x="975" y="1434"/>
              <a:ext cx="726" cy="363"/>
            </a:xfrm>
            <a:custGeom>
              <a:avLst/>
              <a:gdLst>
                <a:gd name="T0" fmla="*/ 0 w 726"/>
                <a:gd name="T1" fmla="*/ 0 h 363"/>
                <a:gd name="T2" fmla="*/ 272 w 726"/>
                <a:gd name="T3" fmla="*/ 272 h 363"/>
                <a:gd name="T4" fmla="*/ 726 w 726"/>
                <a:gd name="T5" fmla="*/ 363 h 363"/>
                <a:gd name="T6" fmla="*/ 0 60000 65536"/>
                <a:gd name="T7" fmla="*/ 0 60000 65536"/>
                <a:gd name="T8" fmla="*/ 0 60000 65536"/>
                <a:gd name="T9" fmla="*/ 0 w 726"/>
                <a:gd name="T10" fmla="*/ 0 h 363"/>
                <a:gd name="T11" fmla="*/ 726 w 726"/>
                <a:gd name="T12" fmla="*/ 363 h 3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6" h="363">
                  <a:moveTo>
                    <a:pt x="0" y="0"/>
                  </a:moveTo>
                  <a:cubicBezTo>
                    <a:pt x="75" y="106"/>
                    <a:pt x="151" y="212"/>
                    <a:pt x="272" y="272"/>
                  </a:cubicBezTo>
                  <a:cubicBezTo>
                    <a:pt x="393" y="332"/>
                    <a:pt x="559" y="347"/>
                    <a:pt x="726" y="363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62" name="Freeform 33"/>
            <p:cNvSpPr>
              <a:spLocks/>
            </p:cNvSpPr>
            <p:nvPr/>
          </p:nvSpPr>
          <p:spPr bwMode="auto">
            <a:xfrm>
              <a:off x="2154" y="1525"/>
              <a:ext cx="2268" cy="461"/>
            </a:xfrm>
            <a:custGeom>
              <a:avLst/>
              <a:gdLst>
                <a:gd name="T0" fmla="*/ 0 w 2268"/>
                <a:gd name="T1" fmla="*/ 317 h 461"/>
                <a:gd name="T2" fmla="*/ 1044 w 2268"/>
                <a:gd name="T3" fmla="*/ 408 h 461"/>
                <a:gd name="T4" fmla="*/ 2268 w 2268"/>
                <a:gd name="T5" fmla="*/ 0 h 461"/>
                <a:gd name="T6" fmla="*/ 0 60000 65536"/>
                <a:gd name="T7" fmla="*/ 0 60000 65536"/>
                <a:gd name="T8" fmla="*/ 0 60000 65536"/>
                <a:gd name="T9" fmla="*/ 0 w 2268"/>
                <a:gd name="T10" fmla="*/ 0 h 461"/>
                <a:gd name="T11" fmla="*/ 2268 w 2268"/>
                <a:gd name="T12" fmla="*/ 461 h 4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461">
                  <a:moveTo>
                    <a:pt x="0" y="317"/>
                  </a:moveTo>
                  <a:cubicBezTo>
                    <a:pt x="333" y="389"/>
                    <a:pt x="666" y="461"/>
                    <a:pt x="1044" y="408"/>
                  </a:cubicBezTo>
                  <a:cubicBezTo>
                    <a:pt x="1422" y="355"/>
                    <a:pt x="1845" y="177"/>
                    <a:pt x="2268" y="0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63" name="Freeform 34"/>
            <p:cNvSpPr>
              <a:spLocks/>
            </p:cNvSpPr>
            <p:nvPr/>
          </p:nvSpPr>
          <p:spPr bwMode="auto">
            <a:xfrm>
              <a:off x="2109" y="1888"/>
              <a:ext cx="1950" cy="748"/>
            </a:xfrm>
            <a:custGeom>
              <a:avLst/>
              <a:gdLst>
                <a:gd name="T0" fmla="*/ 0 w 1950"/>
                <a:gd name="T1" fmla="*/ 0 h 748"/>
                <a:gd name="T2" fmla="*/ 1043 w 1950"/>
                <a:gd name="T3" fmla="*/ 635 h 748"/>
                <a:gd name="T4" fmla="*/ 1950 w 1950"/>
                <a:gd name="T5" fmla="*/ 680 h 748"/>
                <a:gd name="T6" fmla="*/ 0 60000 65536"/>
                <a:gd name="T7" fmla="*/ 0 60000 65536"/>
                <a:gd name="T8" fmla="*/ 0 60000 65536"/>
                <a:gd name="T9" fmla="*/ 0 w 1950"/>
                <a:gd name="T10" fmla="*/ 0 h 748"/>
                <a:gd name="T11" fmla="*/ 1950 w 1950"/>
                <a:gd name="T12" fmla="*/ 748 h 7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0" h="748">
                  <a:moveTo>
                    <a:pt x="0" y="0"/>
                  </a:moveTo>
                  <a:cubicBezTo>
                    <a:pt x="359" y="261"/>
                    <a:pt x="718" y="522"/>
                    <a:pt x="1043" y="635"/>
                  </a:cubicBezTo>
                  <a:cubicBezTo>
                    <a:pt x="1368" y="748"/>
                    <a:pt x="1659" y="714"/>
                    <a:pt x="1950" y="680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64" name="Freeform 35"/>
            <p:cNvSpPr>
              <a:spLocks/>
            </p:cNvSpPr>
            <p:nvPr/>
          </p:nvSpPr>
          <p:spPr bwMode="auto">
            <a:xfrm>
              <a:off x="2033" y="1933"/>
              <a:ext cx="2268" cy="1633"/>
            </a:xfrm>
            <a:custGeom>
              <a:avLst/>
              <a:gdLst>
                <a:gd name="T0" fmla="*/ 0 w 2268"/>
                <a:gd name="T1" fmla="*/ 0 h 1633"/>
                <a:gd name="T2" fmla="*/ 1089 w 2268"/>
                <a:gd name="T3" fmla="*/ 1316 h 1633"/>
                <a:gd name="T4" fmla="*/ 2268 w 2268"/>
                <a:gd name="T5" fmla="*/ 1633 h 1633"/>
                <a:gd name="T6" fmla="*/ 0 60000 65536"/>
                <a:gd name="T7" fmla="*/ 0 60000 65536"/>
                <a:gd name="T8" fmla="*/ 0 60000 65536"/>
                <a:gd name="T9" fmla="*/ 0 w 2268"/>
                <a:gd name="T10" fmla="*/ 0 h 1633"/>
                <a:gd name="T11" fmla="*/ 2268 w 2268"/>
                <a:gd name="T12" fmla="*/ 1633 h 16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1633">
                  <a:moveTo>
                    <a:pt x="0" y="0"/>
                  </a:moveTo>
                  <a:cubicBezTo>
                    <a:pt x="355" y="522"/>
                    <a:pt x="711" y="1044"/>
                    <a:pt x="1089" y="1316"/>
                  </a:cubicBezTo>
                  <a:cubicBezTo>
                    <a:pt x="1467" y="1588"/>
                    <a:pt x="1867" y="1610"/>
                    <a:pt x="2268" y="1633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8965" name="Group 36"/>
            <p:cNvGrpSpPr>
              <a:grpSpLocks/>
            </p:cNvGrpSpPr>
            <p:nvPr/>
          </p:nvGrpSpPr>
          <p:grpSpPr bwMode="auto">
            <a:xfrm>
              <a:off x="1701" y="1682"/>
              <a:ext cx="454" cy="267"/>
              <a:chOff x="4740" y="255"/>
              <a:chExt cx="454" cy="267"/>
            </a:xfrm>
          </p:grpSpPr>
          <p:sp>
            <p:nvSpPr>
              <p:cNvPr id="3068966" name="Oval 37"/>
              <p:cNvSpPr>
                <a:spLocks noChangeArrowheads="1"/>
              </p:cNvSpPr>
              <p:nvPr/>
            </p:nvSpPr>
            <p:spPr bwMode="auto">
              <a:xfrm>
                <a:off x="4772" y="283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67" name="Oval 38"/>
              <p:cNvSpPr>
                <a:spLocks noChangeArrowheads="1"/>
              </p:cNvSpPr>
              <p:nvPr/>
            </p:nvSpPr>
            <p:spPr bwMode="auto">
              <a:xfrm>
                <a:off x="4740" y="255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68968" name="Oval 39"/>
          <p:cNvSpPr>
            <a:spLocks noChangeArrowheads="1"/>
          </p:cNvSpPr>
          <p:nvPr/>
        </p:nvSpPr>
        <p:spPr bwMode="auto">
          <a:xfrm>
            <a:off x="1377950" y="2349500"/>
            <a:ext cx="144463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68969" name="Text Box 40"/>
          <p:cNvSpPr txBox="1">
            <a:spLocks noChangeArrowheads="1"/>
          </p:cNvSpPr>
          <p:nvPr/>
        </p:nvSpPr>
        <p:spPr bwMode="auto">
          <a:xfrm>
            <a:off x="1203325" y="2054225"/>
            <a:ext cx="40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  <a:latin typeface="Courier New" pitchFamily="49" charset="0"/>
              </a:rPr>
              <a:t>cg</a:t>
            </a:r>
          </a:p>
        </p:txBody>
      </p:sp>
      <p:sp>
        <p:nvSpPr>
          <p:cNvPr id="3068970" name="Freeform 41"/>
          <p:cNvSpPr>
            <a:spLocks/>
          </p:cNvSpPr>
          <p:nvPr/>
        </p:nvSpPr>
        <p:spPr bwMode="auto">
          <a:xfrm rot="-1843820">
            <a:off x="1323975" y="2459038"/>
            <a:ext cx="323850" cy="703262"/>
          </a:xfrm>
          <a:custGeom>
            <a:avLst/>
            <a:gdLst>
              <a:gd name="T0" fmla="*/ 204 w 204"/>
              <a:gd name="T1" fmla="*/ 0 h 635"/>
              <a:gd name="T2" fmla="*/ 23 w 204"/>
              <a:gd name="T3" fmla="*/ 317 h 635"/>
              <a:gd name="T4" fmla="*/ 68 w 204"/>
              <a:gd name="T5" fmla="*/ 635 h 635"/>
              <a:gd name="T6" fmla="*/ 0 60000 65536"/>
              <a:gd name="T7" fmla="*/ 0 60000 65536"/>
              <a:gd name="T8" fmla="*/ 0 60000 65536"/>
              <a:gd name="T9" fmla="*/ 0 w 204"/>
              <a:gd name="T10" fmla="*/ 0 h 635"/>
              <a:gd name="T11" fmla="*/ 204 w 204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" h="635">
                <a:moveTo>
                  <a:pt x="204" y="0"/>
                </a:moveTo>
                <a:cubicBezTo>
                  <a:pt x="125" y="105"/>
                  <a:pt x="46" y="211"/>
                  <a:pt x="23" y="317"/>
                </a:cubicBezTo>
                <a:cubicBezTo>
                  <a:pt x="0" y="423"/>
                  <a:pt x="34" y="529"/>
                  <a:pt x="68" y="63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01834" name="AutoShape 42"/>
          <p:cNvSpPr>
            <a:spLocks noChangeArrowheads="1"/>
          </p:cNvSpPr>
          <p:nvPr/>
        </p:nvSpPr>
        <p:spPr bwMode="auto">
          <a:xfrm>
            <a:off x="20638" y="5138738"/>
            <a:ext cx="504825" cy="215900"/>
          </a:xfrm>
          <a:prstGeom prst="rightArrow">
            <a:avLst>
              <a:gd name="adj1" fmla="val 50278"/>
              <a:gd name="adj2" fmla="val 750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68972" name="Rectangle 43"/>
          <p:cNvSpPr>
            <a:spLocks noChangeArrowheads="1"/>
          </p:cNvSpPr>
          <p:nvPr/>
        </p:nvSpPr>
        <p:spPr bwMode="auto">
          <a:xfrm>
            <a:off x="576263" y="5005388"/>
            <a:ext cx="5272087" cy="109696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sm" len="med"/>
          </a:ln>
        </p:spPr>
        <p:txBody>
          <a:bodyPr>
            <a:spAutoFit/>
          </a:bodyPr>
          <a:lstStyle/>
          <a:p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ag.bar(cg);   </a:t>
            </a:r>
            <a:r>
              <a:rPr lang="en-US" sz="2200" b="1">
                <a:latin typeface="Courier New" pitchFamily="49" charset="0"/>
              </a:rPr>
              <a:t>// broadcast cg</a:t>
            </a:r>
          </a:p>
          <a:p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ProActive.setScatterGroup(cg)</a:t>
            </a:r>
            <a:r>
              <a:rPr lang="en-US" sz="1600" b="1">
                <a:solidFill>
                  <a:srgbClr val="A50021"/>
                </a:solidFill>
                <a:latin typeface="Courier New" pitchFamily="49" charset="0"/>
              </a:rPr>
              <a:t>;</a:t>
            </a:r>
          </a:p>
          <a:p>
            <a:r>
              <a:rPr lang="en-US" sz="2200" b="1">
                <a:solidFill>
                  <a:srgbClr val="A50021"/>
                </a:solidFill>
                <a:latin typeface="Courier New" pitchFamily="49" charset="0"/>
              </a:rPr>
              <a:t>ag.bar(cg);   </a:t>
            </a:r>
            <a:r>
              <a:rPr lang="en-US" sz="2200" b="1">
                <a:latin typeface="Courier New" pitchFamily="49" charset="0"/>
              </a:rPr>
              <a:t>// scatter cg</a:t>
            </a:r>
          </a:p>
        </p:txBody>
      </p:sp>
      <p:grpSp>
        <p:nvGrpSpPr>
          <p:cNvPr id="3068973" name="Group 44"/>
          <p:cNvGrpSpPr>
            <a:grpSpLocks/>
          </p:cNvGrpSpPr>
          <p:nvPr/>
        </p:nvGrpSpPr>
        <p:grpSpPr bwMode="auto">
          <a:xfrm>
            <a:off x="1187450" y="3084513"/>
            <a:ext cx="1516063" cy="946150"/>
            <a:chOff x="748" y="1943"/>
            <a:chExt cx="955" cy="596"/>
          </a:xfrm>
        </p:grpSpPr>
        <p:sp>
          <p:nvSpPr>
            <p:cNvPr id="3068974" name="Freeform 45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75" name="Freeform 46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8976" name="Group 47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3068977" name="Oval 48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78" name="Oval 49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68979" name="Freeform 50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8980" name="Group 51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3068981" name="Oval 5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82" name="Text Box 5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8983" name="Group 54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3068984" name="Oval 5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85" name="Text Box 5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8986" name="Group 57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3068987" name="Oval 5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88" name="Text Box 5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19" name="Group 60"/>
          <p:cNvGrpSpPr>
            <a:grpSpLocks/>
          </p:cNvGrpSpPr>
          <p:nvPr/>
        </p:nvGrpSpPr>
        <p:grpSpPr bwMode="auto">
          <a:xfrm>
            <a:off x="1187450" y="3084513"/>
            <a:ext cx="1516063" cy="946150"/>
            <a:chOff x="748" y="1943"/>
            <a:chExt cx="955" cy="596"/>
          </a:xfrm>
        </p:grpSpPr>
        <p:sp>
          <p:nvSpPr>
            <p:cNvPr id="3068990" name="Freeform 61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8991" name="Freeform 62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8992" name="Group 63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3068993" name="Oval 64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94" name="Oval 65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68995" name="Freeform 66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8996" name="Group 67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3068997" name="Oval 68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8998" name="Text Box 69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8999" name="Group 70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3069000" name="Oval 71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01" name="Text Box 72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02" name="Group 73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3069003" name="Oval 74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04" name="Text Box 75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24" name="Group 76"/>
          <p:cNvGrpSpPr>
            <a:grpSpLocks/>
          </p:cNvGrpSpPr>
          <p:nvPr/>
        </p:nvGrpSpPr>
        <p:grpSpPr bwMode="auto">
          <a:xfrm>
            <a:off x="2627313" y="2716213"/>
            <a:ext cx="1516062" cy="946150"/>
            <a:chOff x="748" y="1943"/>
            <a:chExt cx="955" cy="596"/>
          </a:xfrm>
        </p:grpSpPr>
        <p:sp>
          <p:nvSpPr>
            <p:cNvPr id="3069006" name="Freeform 77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07" name="Freeform 78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9008" name="Group 79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3069009" name="Oval 80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10" name="Oval 81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69011" name="Freeform 82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9012" name="Group 83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3069013" name="Oval 84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14" name="Text Box 85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9015" name="Group 86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3069016" name="Oval 87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17" name="Text Box 88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18" name="Group 89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3069019" name="Oval 90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20" name="Text Box 91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29" name="Group 92"/>
          <p:cNvGrpSpPr>
            <a:grpSpLocks/>
          </p:cNvGrpSpPr>
          <p:nvPr/>
        </p:nvGrpSpPr>
        <p:grpSpPr bwMode="auto">
          <a:xfrm>
            <a:off x="2627313" y="2716213"/>
            <a:ext cx="1516062" cy="946150"/>
            <a:chOff x="748" y="1943"/>
            <a:chExt cx="955" cy="596"/>
          </a:xfrm>
        </p:grpSpPr>
        <p:sp>
          <p:nvSpPr>
            <p:cNvPr id="3069022" name="Freeform 93"/>
            <p:cNvSpPr>
              <a:spLocks/>
            </p:cNvSpPr>
            <p:nvPr/>
          </p:nvSpPr>
          <p:spPr bwMode="auto">
            <a:xfrm rot="-1352207">
              <a:off x="1166" y="2150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23" name="Freeform 94"/>
            <p:cNvSpPr>
              <a:spLocks/>
            </p:cNvSpPr>
            <p:nvPr/>
          </p:nvSpPr>
          <p:spPr bwMode="auto">
            <a:xfrm>
              <a:off x="950" y="2108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9024" name="Group 95"/>
            <p:cNvGrpSpPr>
              <a:grpSpLocks/>
            </p:cNvGrpSpPr>
            <p:nvPr/>
          </p:nvGrpSpPr>
          <p:grpSpPr bwMode="auto">
            <a:xfrm>
              <a:off x="985" y="1943"/>
              <a:ext cx="393" cy="205"/>
              <a:chOff x="521" y="2110"/>
              <a:chExt cx="454" cy="267"/>
            </a:xfrm>
          </p:grpSpPr>
          <p:sp>
            <p:nvSpPr>
              <p:cNvPr id="3069025" name="Oval 96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26" name="Oval 97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69027" name="Freeform 98"/>
            <p:cNvSpPr>
              <a:spLocks/>
            </p:cNvSpPr>
            <p:nvPr/>
          </p:nvSpPr>
          <p:spPr bwMode="auto">
            <a:xfrm rot="-1189348">
              <a:off x="1338" y="2111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9028" name="Group 99"/>
            <p:cNvGrpSpPr>
              <a:grpSpLocks/>
            </p:cNvGrpSpPr>
            <p:nvPr/>
          </p:nvGrpSpPr>
          <p:grpSpPr bwMode="auto">
            <a:xfrm>
              <a:off x="748" y="2313"/>
              <a:ext cx="272" cy="192"/>
              <a:chOff x="748" y="2313"/>
              <a:chExt cx="272" cy="192"/>
            </a:xfrm>
          </p:grpSpPr>
          <p:sp>
            <p:nvSpPr>
              <p:cNvPr id="3069029" name="Oval 100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30" name="Text Box 101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9031" name="Group 102"/>
            <p:cNvGrpSpPr>
              <a:grpSpLocks/>
            </p:cNvGrpSpPr>
            <p:nvPr/>
          </p:nvGrpSpPr>
          <p:grpSpPr bwMode="auto">
            <a:xfrm>
              <a:off x="1109" y="2347"/>
              <a:ext cx="272" cy="192"/>
              <a:chOff x="1109" y="2347"/>
              <a:chExt cx="272" cy="192"/>
            </a:xfrm>
          </p:grpSpPr>
          <p:sp>
            <p:nvSpPr>
              <p:cNvPr id="3069032" name="Oval 103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33" name="Text Box 104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34" name="Group 105"/>
            <p:cNvGrpSpPr>
              <a:grpSpLocks/>
            </p:cNvGrpSpPr>
            <p:nvPr/>
          </p:nvGrpSpPr>
          <p:grpSpPr bwMode="auto">
            <a:xfrm>
              <a:off x="1431" y="2274"/>
              <a:ext cx="272" cy="192"/>
              <a:chOff x="1431" y="2274"/>
              <a:chExt cx="272" cy="192"/>
            </a:xfrm>
          </p:grpSpPr>
          <p:sp>
            <p:nvSpPr>
              <p:cNvPr id="3069035" name="Oval 106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36" name="Text Box 107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</p:grpSp>
      <p:grpSp>
        <p:nvGrpSpPr>
          <p:cNvPr id="801927" name="Group 108"/>
          <p:cNvGrpSpPr>
            <a:grpSpLocks/>
          </p:cNvGrpSpPr>
          <p:nvPr/>
        </p:nvGrpSpPr>
        <p:grpSpPr bwMode="auto">
          <a:xfrm>
            <a:off x="2663825" y="3344863"/>
            <a:ext cx="431800" cy="304800"/>
            <a:chOff x="748" y="2313"/>
            <a:chExt cx="272" cy="192"/>
          </a:xfrm>
        </p:grpSpPr>
        <p:sp>
          <p:nvSpPr>
            <p:cNvPr id="3069038" name="Oval 109"/>
            <p:cNvSpPr>
              <a:spLocks noChangeArrowheads="1"/>
            </p:cNvSpPr>
            <p:nvPr/>
          </p:nvSpPr>
          <p:spPr bwMode="auto">
            <a:xfrm>
              <a:off x="748" y="2333"/>
              <a:ext cx="272" cy="14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9039" name="Text Box 110"/>
            <p:cNvSpPr txBox="1">
              <a:spLocks noChangeArrowheads="1"/>
            </p:cNvSpPr>
            <p:nvPr/>
          </p:nvSpPr>
          <p:spPr bwMode="auto">
            <a:xfrm>
              <a:off x="769" y="2313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c1</a:t>
              </a:r>
            </a:p>
          </p:txBody>
        </p:sp>
      </p:grpSp>
      <p:grpSp>
        <p:nvGrpSpPr>
          <p:cNvPr id="801931" name="Group 111"/>
          <p:cNvGrpSpPr>
            <a:grpSpLocks/>
          </p:cNvGrpSpPr>
          <p:nvPr/>
        </p:nvGrpSpPr>
        <p:grpSpPr bwMode="auto">
          <a:xfrm>
            <a:off x="3236913" y="3398838"/>
            <a:ext cx="431800" cy="304800"/>
            <a:chOff x="1109" y="2347"/>
            <a:chExt cx="272" cy="192"/>
          </a:xfrm>
        </p:grpSpPr>
        <p:sp>
          <p:nvSpPr>
            <p:cNvPr id="3069041" name="Oval 112"/>
            <p:cNvSpPr>
              <a:spLocks noChangeArrowheads="1"/>
            </p:cNvSpPr>
            <p:nvPr/>
          </p:nvSpPr>
          <p:spPr bwMode="auto">
            <a:xfrm>
              <a:off x="1109" y="2367"/>
              <a:ext cx="272" cy="148"/>
            </a:xfrm>
            <a:prstGeom prst="ellipse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9042" name="Text Box 113"/>
            <p:cNvSpPr txBox="1">
              <a:spLocks noChangeArrowheads="1"/>
            </p:cNvSpPr>
            <p:nvPr/>
          </p:nvSpPr>
          <p:spPr bwMode="auto">
            <a:xfrm>
              <a:off x="1130" y="2347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c2</a:t>
              </a:r>
            </a:p>
          </p:txBody>
        </p:sp>
      </p:grpSp>
      <p:grpSp>
        <p:nvGrpSpPr>
          <p:cNvPr id="801934" name="Group 114"/>
          <p:cNvGrpSpPr>
            <a:grpSpLocks/>
          </p:cNvGrpSpPr>
          <p:nvPr/>
        </p:nvGrpSpPr>
        <p:grpSpPr bwMode="auto">
          <a:xfrm>
            <a:off x="3748088" y="3282950"/>
            <a:ext cx="431800" cy="304800"/>
            <a:chOff x="1431" y="2274"/>
            <a:chExt cx="272" cy="192"/>
          </a:xfrm>
        </p:grpSpPr>
        <p:sp>
          <p:nvSpPr>
            <p:cNvPr id="3069044" name="Oval 115"/>
            <p:cNvSpPr>
              <a:spLocks noChangeArrowheads="1"/>
            </p:cNvSpPr>
            <p:nvPr/>
          </p:nvSpPr>
          <p:spPr bwMode="auto">
            <a:xfrm>
              <a:off x="1431" y="2294"/>
              <a:ext cx="272" cy="14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9045" name="Text Box 116"/>
            <p:cNvSpPr txBox="1">
              <a:spLocks noChangeArrowheads="1"/>
            </p:cNvSpPr>
            <p:nvPr/>
          </p:nvSpPr>
          <p:spPr bwMode="auto">
            <a:xfrm>
              <a:off x="1449" y="22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c3</a:t>
              </a:r>
            </a:p>
          </p:txBody>
        </p:sp>
      </p:grpSp>
      <p:grpSp>
        <p:nvGrpSpPr>
          <p:cNvPr id="801937" name="Group 117"/>
          <p:cNvGrpSpPr>
            <a:grpSpLocks/>
          </p:cNvGrpSpPr>
          <p:nvPr/>
        </p:nvGrpSpPr>
        <p:grpSpPr bwMode="auto">
          <a:xfrm>
            <a:off x="1187450" y="3052763"/>
            <a:ext cx="1516063" cy="976312"/>
            <a:chOff x="1111" y="2912"/>
            <a:chExt cx="955" cy="615"/>
          </a:xfrm>
        </p:grpSpPr>
        <p:sp>
          <p:nvSpPr>
            <p:cNvPr id="3069047" name="Freeform 118"/>
            <p:cNvSpPr>
              <a:spLocks/>
            </p:cNvSpPr>
            <p:nvPr/>
          </p:nvSpPr>
          <p:spPr bwMode="auto">
            <a:xfrm rot="-1352207">
              <a:off x="1529" y="3138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48" name="Freeform 119"/>
            <p:cNvSpPr>
              <a:spLocks/>
            </p:cNvSpPr>
            <p:nvPr/>
          </p:nvSpPr>
          <p:spPr bwMode="auto">
            <a:xfrm>
              <a:off x="1313" y="3096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49" name="Freeform 120"/>
            <p:cNvSpPr>
              <a:spLocks/>
            </p:cNvSpPr>
            <p:nvPr/>
          </p:nvSpPr>
          <p:spPr bwMode="auto">
            <a:xfrm rot="-1189348">
              <a:off x="1701" y="3099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9050" name="Group 121"/>
            <p:cNvGrpSpPr>
              <a:grpSpLocks/>
            </p:cNvGrpSpPr>
            <p:nvPr/>
          </p:nvGrpSpPr>
          <p:grpSpPr bwMode="auto">
            <a:xfrm>
              <a:off x="1111" y="3301"/>
              <a:ext cx="272" cy="192"/>
              <a:chOff x="748" y="2313"/>
              <a:chExt cx="272" cy="192"/>
            </a:xfrm>
          </p:grpSpPr>
          <p:sp>
            <p:nvSpPr>
              <p:cNvPr id="3069051" name="Oval 12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52" name="Text Box 12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9053" name="Group 124"/>
            <p:cNvGrpSpPr>
              <a:grpSpLocks/>
            </p:cNvGrpSpPr>
            <p:nvPr/>
          </p:nvGrpSpPr>
          <p:grpSpPr bwMode="auto">
            <a:xfrm>
              <a:off x="1472" y="3335"/>
              <a:ext cx="272" cy="192"/>
              <a:chOff x="1109" y="2347"/>
              <a:chExt cx="272" cy="192"/>
            </a:xfrm>
          </p:grpSpPr>
          <p:sp>
            <p:nvSpPr>
              <p:cNvPr id="3069054" name="Oval 12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55" name="Text Box 12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56" name="Group 127"/>
            <p:cNvGrpSpPr>
              <a:grpSpLocks/>
            </p:cNvGrpSpPr>
            <p:nvPr/>
          </p:nvGrpSpPr>
          <p:grpSpPr bwMode="auto">
            <a:xfrm>
              <a:off x="1794" y="3262"/>
              <a:ext cx="272" cy="192"/>
              <a:chOff x="1431" y="2274"/>
              <a:chExt cx="272" cy="192"/>
            </a:xfrm>
          </p:grpSpPr>
          <p:sp>
            <p:nvSpPr>
              <p:cNvPr id="3069057" name="Oval 12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58" name="Text Box 12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3069059" name="Group 130"/>
            <p:cNvGrpSpPr>
              <a:grpSpLocks/>
            </p:cNvGrpSpPr>
            <p:nvPr/>
          </p:nvGrpSpPr>
          <p:grpSpPr bwMode="auto">
            <a:xfrm>
              <a:off x="1348" y="2912"/>
              <a:ext cx="393" cy="231"/>
              <a:chOff x="1348" y="2912"/>
              <a:chExt cx="393" cy="231"/>
            </a:xfrm>
          </p:grpSpPr>
          <p:grpSp>
            <p:nvGrpSpPr>
              <p:cNvPr id="3069060" name="Group 131"/>
              <p:cNvGrpSpPr>
                <a:grpSpLocks/>
              </p:cNvGrpSpPr>
              <p:nvPr/>
            </p:nvGrpSpPr>
            <p:grpSpPr bwMode="auto">
              <a:xfrm>
                <a:off x="1348" y="2931"/>
                <a:ext cx="393" cy="205"/>
                <a:chOff x="521" y="2110"/>
                <a:chExt cx="454" cy="267"/>
              </a:xfrm>
            </p:grpSpPr>
            <p:sp>
              <p:nvSpPr>
                <p:cNvPr id="3069061" name="Oval 132"/>
                <p:cNvSpPr>
                  <a:spLocks noChangeArrowheads="1"/>
                </p:cNvSpPr>
                <p:nvPr/>
              </p:nvSpPr>
              <p:spPr bwMode="auto">
                <a:xfrm>
                  <a:off x="553" y="2138"/>
                  <a:ext cx="422" cy="239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9062" name="Oval 133"/>
                <p:cNvSpPr>
                  <a:spLocks noChangeArrowheads="1"/>
                </p:cNvSpPr>
                <p:nvPr/>
              </p:nvSpPr>
              <p:spPr bwMode="auto">
                <a:xfrm>
                  <a:off x="521" y="2110"/>
                  <a:ext cx="422" cy="239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69063" name="Text Box 134"/>
              <p:cNvSpPr txBox="1">
                <a:spLocks noChangeArrowheads="1"/>
              </p:cNvSpPr>
              <p:nvPr/>
            </p:nvSpPr>
            <p:spPr bwMode="auto">
              <a:xfrm>
                <a:off x="1534" y="2912"/>
                <a:ext cx="167" cy="231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s</a:t>
                </a:r>
              </a:p>
            </p:txBody>
          </p:sp>
        </p:grpSp>
      </p:grpSp>
      <p:grpSp>
        <p:nvGrpSpPr>
          <p:cNvPr id="801948" name="Group 135"/>
          <p:cNvGrpSpPr>
            <a:grpSpLocks/>
          </p:cNvGrpSpPr>
          <p:nvPr/>
        </p:nvGrpSpPr>
        <p:grpSpPr bwMode="auto">
          <a:xfrm>
            <a:off x="1187450" y="3052763"/>
            <a:ext cx="1516063" cy="976312"/>
            <a:chOff x="1111" y="2912"/>
            <a:chExt cx="955" cy="615"/>
          </a:xfrm>
        </p:grpSpPr>
        <p:sp>
          <p:nvSpPr>
            <p:cNvPr id="3069065" name="Freeform 136"/>
            <p:cNvSpPr>
              <a:spLocks/>
            </p:cNvSpPr>
            <p:nvPr/>
          </p:nvSpPr>
          <p:spPr bwMode="auto">
            <a:xfrm rot="-1352207">
              <a:off x="1529" y="3138"/>
              <a:ext cx="44" cy="227"/>
            </a:xfrm>
            <a:custGeom>
              <a:avLst/>
              <a:gdLst>
                <a:gd name="T0" fmla="*/ 99 w 99"/>
                <a:gd name="T1" fmla="*/ 0 h 499"/>
                <a:gd name="T2" fmla="*/ 8 w 99"/>
                <a:gd name="T3" fmla="*/ 227 h 499"/>
                <a:gd name="T4" fmla="*/ 53 w 99"/>
                <a:gd name="T5" fmla="*/ 499 h 499"/>
                <a:gd name="T6" fmla="*/ 0 60000 65536"/>
                <a:gd name="T7" fmla="*/ 0 60000 65536"/>
                <a:gd name="T8" fmla="*/ 0 60000 65536"/>
                <a:gd name="T9" fmla="*/ 0 w 99"/>
                <a:gd name="T10" fmla="*/ 0 h 499"/>
                <a:gd name="T11" fmla="*/ 99 w 99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9" h="499">
                  <a:moveTo>
                    <a:pt x="99" y="0"/>
                  </a:moveTo>
                  <a:cubicBezTo>
                    <a:pt x="57" y="72"/>
                    <a:pt x="16" y="144"/>
                    <a:pt x="8" y="227"/>
                  </a:cubicBezTo>
                  <a:cubicBezTo>
                    <a:pt x="0" y="310"/>
                    <a:pt x="26" y="404"/>
                    <a:pt x="53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66" name="Freeform 137"/>
            <p:cNvSpPr>
              <a:spLocks/>
            </p:cNvSpPr>
            <p:nvPr/>
          </p:nvSpPr>
          <p:spPr bwMode="auto">
            <a:xfrm>
              <a:off x="1313" y="3096"/>
              <a:ext cx="91" cy="232"/>
            </a:xfrm>
            <a:custGeom>
              <a:avLst/>
              <a:gdLst>
                <a:gd name="T0" fmla="*/ 408 w 408"/>
                <a:gd name="T1" fmla="*/ 0 h 499"/>
                <a:gd name="T2" fmla="*/ 90 w 408"/>
                <a:gd name="T3" fmla="*/ 273 h 499"/>
                <a:gd name="T4" fmla="*/ 0 w 408"/>
                <a:gd name="T5" fmla="*/ 499 h 499"/>
                <a:gd name="T6" fmla="*/ 0 60000 65536"/>
                <a:gd name="T7" fmla="*/ 0 60000 65536"/>
                <a:gd name="T8" fmla="*/ 0 60000 65536"/>
                <a:gd name="T9" fmla="*/ 0 w 408"/>
                <a:gd name="T10" fmla="*/ 0 h 499"/>
                <a:gd name="T11" fmla="*/ 408 w 408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499">
                  <a:moveTo>
                    <a:pt x="408" y="0"/>
                  </a:moveTo>
                  <a:cubicBezTo>
                    <a:pt x="283" y="95"/>
                    <a:pt x="158" y="190"/>
                    <a:pt x="90" y="273"/>
                  </a:cubicBezTo>
                  <a:cubicBezTo>
                    <a:pt x="22" y="356"/>
                    <a:pt x="11" y="427"/>
                    <a:pt x="0" y="49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9067" name="Freeform 138"/>
            <p:cNvSpPr>
              <a:spLocks/>
            </p:cNvSpPr>
            <p:nvPr/>
          </p:nvSpPr>
          <p:spPr bwMode="auto">
            <a:xfrm rot="-1189348">
              <a:off x="1701" y="3099"/>
              <a:ext cx="84" cy="229"/>
            </a:xfrm>
            <a:custGeom>
              <a:avLst/>
              <a:gdLst>
                <a:gd name="T0" fmla="*/ 8 w 54"/>
                <a:gd name="T1" fmla="*/ 0 h 226"/>
                <a:gd name="T2" fmla="*/ 8 w 54"/>
                <a:gd name="T3" fmla="*/ 136 h 226"/>
                <a:gd name="T4" fmla="*/ 54 w 54"/>
                <a:gd name="T5" fmla="*/ 226 h 226"/>
                <a:gd name="T6" fmla="*/ 0 60000 65536"/>
                <a:gd name="T7" fmla="*/ 0 60000 65536"/>
                <a:gd name="T8" fmla="*/ 0 60000 65536"/>
                <a:gd name="T9" fmla="*/ 0 w 54"/>
                <a:gd name="T10" fmla="*/ 0 h 226"/>
                <a:gd name="T11" fmla="*/ 54 w 54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226">
                  <a:moveTo>
                    <a:pt x="8" y="0"/>
                  </a:moveTo>
                  <a:cubicBezTo>
                    <a:pt x="4" y="49"/>
                    <a:pt x="0" y="98"/>
                    <a:pt x="8" y="136"/>
                  </a:cubicBezTo>
                  <a:cubicBezTo>
                    <a:pt x="16" y="174"/>
                    <a:pt x="35" y="200"/>
                    <a:pt x="54" y="22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69068" name="Group 139"/>
            <p:cNvGrpSpPr>
              <a:grpSpLocks/>
            </p:cNvGrpSpPr>
            <p:nvPr/>
          </p:nvGrpSpPr>
          <p:grpSpPr bwMode="auto">
            <a:xfrm>
              <a:off x="1111" y="3301"/>
              <a:ext cx="272" cy="192"/>
              <a:chOff x="748" y="2313"/>
              <a:chExt cx="272" cy="192"/>
            </a:xfrm>
          </p:grpSpPr>
          <p:sp>
            <p:nvSpPr>
              <p:cNvPr id="3069069" name="Oval 140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70" name="Text Box 141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069071" name="Group 142"/>
            <p:cNvGrpSpPr>
              <a:grpSpLocks/>
            </p:cNvGrpSpPr>
            <p:nvPr/>
          </p:nvGrpSpPr>
          <p:grpSpPr bwMode="auto">
            <a:xfrm>
              <a:off x="1472" y="3335"/>
              <a:ext cx="272" cy="192"/>
              <a:chOff x="1109" y="2347"/>
              <a:chExt cx="272" cy="192"/>
            </a:xfrm>
          </p:grpSpPr>
          <p:sp>
            <p:nvSpPr>
              <p:cNvPr id="3069072" name="Oval 143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73" name="Text Box 144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069074" name="Group 145"/>
            <p:cNvGrpSpPr>
              <a:grpSpLocks/>
            </p:cNvGrpSpPr>
            <p:nvPr/>
          </p:nvGrpSpPr>
          <p:grpSpPr bwMode="auto">
            <a:xfrm>
              <a:off x="1794" y="3262"/>
              <a:ext cx="272" cy="192"/>
              <a:chOff x="1431" y="2274"/>
              <a:chExt cx="272" cy="192"/>
            </a:xfrm>
          </p:grpSpPr>
          <p:sp>
            <p:nvSpPr>
              <p:cNvPr id="3069075" name="Oval 146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9076" name="Text Box 147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3069077" name="Group 148"/>
            <p:cNvGrpSpPr>
              <a:grpSpLocks/>
            </p:cNvGrpSpPr>
            <p:nvPr/>
          </p:nvGrpSpPr>
          <p:grpSpPr bwMode="auto">
            <a:xfrm>
              <a:off x="1348" y="2912"/>
              <a:ext cx="393" cy="231"/>
              <a:chOff x="1348" y="2912"/>
              <a:chExt cx="393" cy="231"/>
            </a:xfrm>
          </p:grpSpPr>
          <p:grpSp>
            <p:nvGrpSpPr>
              <p:cNvPr id="3069078" name="Group 149"/>
              <p:cNvGrpSpPr>
                <a:grpSpLocks/>
              </p:cNvGrpSpPr>
              <p:nvPr/>
            </p:nvGrpSpPr>
            <p:grpSpPr bwMode="auto">
              <a:xfrm>
                <a:off x="1348" y="2931"/>
                <a:ext cx="393" cy="205"/>
                <a:chOff x="521" y="2110"/>
                <a:chExt cx="454" cy="267"/>
              </a:xfrm>
            </p:grpSpPr>
            <p:sp>
              <p:nvSpPr>
                <p:cNvPr id="3069079" name="Oval 150"/>
                <p:cNvSpPr>
                  <a:spLocks noChangeArrowheads="1"/>
                </p:cNvSpPr>
                <p:nvPr/>
              </p:nvSpPr>
              <p:spPr bwMode="auto">
                <a:xfrm>
                  <a:off x="553" y="2138"/>
                  <a:ext cx="422" cy="239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9080" name="Oval 151"/>
                <p:cNvSpPr>
                  <a:spLocks noChangeArrowheads="1"/>
                </p:cNvSpPr>
                <p:nvPr/>
              </p:nvSpPr>
              <p:spPr bwMode="auto">
                <a:xfrm>
                  <a:off x="521" y="2110"/>
                  <a:ext cx="422" cy="239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69081" name="Text Box 152"/>
              <p:cNvSpPr txBox="1">
                <a:spLocks noChangeArrowheads="1"/>
              </p:cNvSpPr>
              <p:nvPr/>
            </p:nvSpPr>
            <p:spPr bwMode="auto">
              <a:xfrm>
                <a:off x="1534" y="2912"/>
                <a:ext cx="167" cy="231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s</a:t>
                </a:r>
              </a:p>
            </p:txBody>
          </p:sp>
        </p:grpSp>
      </p:grpSp>
      <p:sp>
        <p:nvSpPr>
          <p:cNvPr id="3069082" name="Rectangle 154"/>
          <p:cNvSpPr>
            <a:spLocks noChangeArrowheads="1"/>
          </p:cNvSpPr>
          <p:nvPr/>
        </p:nvSpPr>
        <p:spPr bwMode="auto">
          <a:xfrm>
            <a:off x="530225" y="846138"/>
            <a:ext cx="65468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/>
              <a:t>Broadcast is the default behavior </a:t>
            </a:r>
          </a:p>
          <a:p>
            <a:r>
              <a:rPr lang="en-US"/>
              <a:t>Use a group as parameter, Scattered depends on rankings</a:t>
            </a:r>
          </a:p>
          <a:p>
            <a:pPr marL="571500" lvl="1">
              <a:spcBef>
                <a:spcPct val="20000"/>
              </a:spcBef>
              <a:buFont typeface="Arial" charset="0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0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C 0.02622 0.00973 0.05243 0.01945 0.07865 0.01065 C 0.10486 0.00186 0.13108 -0.02546 0.15747 -0.05254 " pathEditMode="relative" rAng="0" ptsTypes="a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-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47 -0.05254 C 0.22899 -0.02638 0.30052 -4.81481E-6 0.37795 -0.02106 C 0.45538 -0.04212 0.53872 -0.11041 0.62205 -0.17847 " pathEditMode="relative" ptsTypes="a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116 C 0.05538 0.05717 0.11111 0.11342 0.18264 0.13773 C 0.25417 0.16204 0.34167 0.1544 0.42917 0.14676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116 C 0.05608 0.11227 0.1125 0.22361 0.19045 0.28704 C 0.26858 0.35046 0.3684 0.36643 0.4684 0.38264 " pathEditMode="relative" rAng="0" ptsTypes="a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4.72222E-6 0.041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4189 L 8.33333E-7 0.0944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0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0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0.00232 C 0.02969 0.01135 0.05973 0.02061 0.08664 0.01227 C 0.11355 0.00417 0.13733 -0.02176 0.16129 -0.04722 " pathEditMode="relative" rAng="0" ptsTypes="aaA">
                                      <p:cBhvr>
                                        <p:cTn id="52" dur="2000" fill="hold"/>
                                        <p:tgtEl>
                                          <p:spTgt spid="801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8019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C 0.08993 -0.00602 0.17986 -0.01204 0.26788 -0.0419 C 0.3559 -0.07176 0.44166 -0.12523 0.5276 -0.17847 " pathEditMode="relative" ptsTypes="aaA">
                                      <p:cBhvr>
                                        <p:cTn id="67" dur="2000" fill="hold"/>
                                        <p:tgtEl>
                                          <p:spTgt spid="8019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C 0.05573 0.03495 0.11163 0.07014 0.18125 0.08402 C 0.25087 0.09791 0.33403 0.09097 0.41736 0.08402 " pathEditMode="relative" ptsTypes="aaA">
                                      <p:cBhvr>
                                        <p:cTn id="69" dur="2000" fill="hold"/>
                                        <p:tgtEl>
                                          <p:spTgt spid="8019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C 0.02882 0.09259 0.05781 0.18542 0.12604 0.24144 C 0.19427 0.29745 0.30191 0.31667 0.40955 0.33611 " pathEditMode="relative" ptsTypes="aaA">
                                      <p:cBhvr>
                                        <p:cTn id="71" dur="2000" fill="hold"/>
                                        <p:tgtEl>
                                          <p:spTgt spid="8019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834" grpId="0" animBg="1"/>
      <p:bldP spid="801834" grpId="1" animBg="1"/>
      <p:bldP spid="801834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61B396E-FED4-485E-9CF0-AAFBB750CA08}" type="slidenum">
              <a:rPr lang="fr-BE"/>
              <a:pPr>
                <a:defRPr/>
              </a:pPr>
              <a:t>28</a:t>
            </a:fld>
            <a:endParaRPr lang="fr-BE" dirty="0"/>
          </a:p>
        </p:txBody>
      </p:sp>
      <p:sp>
        <p:nvSpPr>
          <p:cNvPr id="209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710756B-CD79-4BB6-A0FE-BA1C58592D3B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fr-FR" sz="1200" dirty="0">
              <a:latin typeface="+mn-lt"/>
            </a:endParaRPr>
          </a:p>
        </p:txBody>
      </p:sp>
      <p:sp>
        <p:nvSpPr>
          <p:cNvPr id="3323907" name="Rectangle 2"/>
          <p:cNvSpPr>
            <a:spLocks noGrp="1"/>
          </p:cNvSpPr>
          <p:nvPr>
            <p:ph type="title" idx="4294967295"/>
          </p:nvPr>
        </p:nvSpPr>
        <p:spPr>
          <a:xfrm>
            <a:off x="711200" y="180975"/>
            <a:ext cx="7721600" cy="917575"/>
          </a:xfrm>
        </p:spPr>
        <p:txBody>
          <a:bodyPr/>
          <a:lstStyle/>
          <a:p>
            <a:r>
              <a:rPr lang="en-US"/>
              <a:t>Dynamic Dispatch Group</a:t>
            </a:r>
          </a:p>
        </p:txBody>
      </p:sp>
      <p:grpSp>
        <p:nvGrpSpPr>
          <p:cNvPr id="3323908" name="Group 3"/>
          <p:cNvGrpSpPr>
            <a:grpSpLocks/>
          </p:cNvGrpSpPr>
          <p:nvPr/>
        </p:nvGrpSpPr>
        <p:grpSpPr bwMode="auto">
          <a:xfrm>
            <a:off x="539750" y="1700213"/>
            <a:ext cx="4105275" cy="4621212"/>
            <a:chOff x="339" y="1067"/>
            <a:chExt cx="2586" cy="2957"/>
          </a:xfrm>
        </p:grpSpPr>
        <p:sp>
          <p:nvSpPr>
            <p:cNvPr id="3323909" name="AutoShape 4"/>
            <p:cNvSpPr>
              <a:spLocks noChangeArrowheads="1"/>
            </p:cNvSpPr>
            <p:nvPr/>
          </p:nvSpPr>
          <p:spPr bwMode="auto">
            <a:xfrm>
              <a:off x="339" y="1067"/>
              <a:ext cx="2586" cy="295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323910" name="Text Box 5"/>
            <p:cNvSpPr txBox="1">
              <a:spLocks noChangeArrowheads="1"/>
            </p:cNvSpPr>
            <p:nvPr/>
          </p:nvSpPr>
          <p:spPr bwMode="auto">
            <a:xfrm>
              <a:off x="567" y="3789"/>
              <a:ext cx="359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2"/>
                  </a:solidFill>
                </a:rPr>
                <a:t>JVM</a:t>
              </a:r>
            </a:p>
          </p:txBody>
        </p:sp>
      </p:grpSp>
      <p:sp>
        <p:nvSpPr>
          <p:cNvPr id="3323911" name="AutoShape 6"/>
          <p:cNvSpPr>
            <a:spLocks noChangeArrowheads="1"/>
          </p:cNvSpPr>
          <p:nvPr/>
        </p:nvSpPr>
        <p:spPr bwMode="auto">
          <a:xfrm>
            <a:off x="5364163" y="1477963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12" name="Text Box 7"/>
          <p:cNvSpPr txBox="1">
            <a:spLocks noChangeArrowheads="1"/>
          </p:cNvSpPr>
          <p:nvPr/>
        </p:nvSpPr>
        <p:spPr bwMode="auto">
          <a:xfrm>
            <a:off x="8316913" y="2701925"/>
            <a:ext cx="5699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JVM</a:t>
            </a:r>
          </a:p>
        </p:txBody>
      </p:sp>
      <p:sp>
        <p:nvSpPr>
          <p:cNvPr id="3323913" name="AutoShape 8"/>
          <p:cNvSpPr>
            <a:spLocks noChangeArrowheads="1"/>
          </p:cNvSpPr>
          <p:nvPr/>
        </p:nvSpPr>
        <p:spPr bwMode="auto">
          <a:xfrm>
            <a:off x="5364163" y="3206750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14" name="Text Box 9"/>
          <p:cNvSpPr txBox="1">
            <a:spLocks noChangeArrowheads="1"/>
          </p:cNvSpPr>
          <p:nvPr/>
        </p:nvSpPr>
        <p:spPr bwMode="auto">
          <a:xfrm>
            <a:off x="8316913" y="4430713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JVM</a:t>
            </a:r>
          </a:p>
        </p:txBody>
      </p:sp>
      <p:sp>
        <p:nvSpPr>
          <p:cNvPr id="3323915" name="AutoShape 10"/>
          <p:cNvSpPr>
            <a:spLocks noChangeArrowheads="1"/>
          </p:cNvSpPr>
          <p:nvPr/>
        </p:nvSpPr>
        <p:spPr bwMode="auto">
          <a:xfrm>
            <a:off x="5364163" y="4933950"/>
            <a:ext cx="3671887" cy="1584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16" name="Text Box 11"/>
          <p:cNvSpPr txBox="1">
            <a:spLocks noChangeArrowheads="1"/>
          </p:cNvSpPr>
          <p:nvPr/>
        </p:nvSpPr>
        <p:spPr bwMode="auto">
          <a:xfrm>
            <a:off x="8316913" y="6157913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JVM</a:t>
            </a:r>
          </a:p>
        </p:txBody>
      </p:sp>
      <p:grpSp>
        <p:nvGrpSpPr>
          <p:cNvPr id="3323917" name="Group 12"/>
          <p:cNvGrpSpPr>
            <a:grpSpLocks/>
          </p:cNvGrpSpPr>
          <p:nvPr/>
        </p:nvGrpSpPr>
        <p:grpSpPr bwMode="auto">
          <a:xfrm>
            <a:off x="900113" y="1909763"/>
            <a:ext cx="1136650" cy="696912"/>
            <a:chOff x="2391" y="2810"/>
            <a:chExt cx="716" cy="439"/>
          </a:xfrm>
        </p:grpSpPr>
        <p:sp>
          <p:nvSpPr>
            <p:cNvPr id="3323918" name="Oval 13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19" name="Oval 14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20" name="Group 15"/>
          <p:cNvGrpSpPr>
            <a:grpSpLocks/>
          </p:cNvGrpSpPr>
          <p:nvPr/>
        </p:nvGrpSpPr>
        <p:grpSpPr bwMode="auto">
          <a:xfrm>
            <a:off x="5508625" y="1812925"/>
            <a:ext cx="1136650" cy="696913"/>
            <a:chOff x="2391" y="2810"/>
            <a:chExt cx="716" cy="439"/>
          </a:xfrm>
        </p:grpSpPr>
        <p:sp>
          <p:nvSpPr>
            <p:cNvPr id="3323921" name="Oval 16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22" name="Oval 17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23" name="Group 18"/>
          <p:cNvGrpSpPr>
            <a:grpSpLocks/>
          </p:cNvGrpSpPr>
          <p:nvPr/>
        </p:nvGrpSpPr>
        <p:grpSpPr bwMode="auto">
          <a:xfrm>
            <a:off x="5795963" y="3933825"/>
            <a:ext cx="1136650" cy="696913"/>
            <a:chOff x="2391" y="2810"/>
            <a:chExt cx="716" cy="439"/>
          </a:xfrm>
        </p:grpSpPr>
        <p:sp>
          <p:nvSpPr>
            <p:cNvPr id="3323924" name="Oval 19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25" name="Oval 20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26" name="Group 21"/>
          <p:cNvGrpSpPr>
            <a:grpSpLocks/>
          </p:cNvGrpSpPr>
          <p:nvPr/>
        </p:nvGrpSpPr>
        <p:grpSpPr bwMode="auto">
          <a:xfrm>
            <a:off x="5580063" y="5516563"/>
            <a:ext cx="1136650" cy="696912"/>
            <a:chOff x="2391" y="2810"/>
            <a:chExt cx="716" cy="439"/>
          </a:xfrm>
        </p:grpSpPr>
        <p:sp>
          <p:nvSpPr>
            <p:cNvPr id="3323927" name="Oval 22"/>
            <p:cNvSpPr>
              <a:spLocks noChangeArrowheads="1"/>
            </p:cNvSpPr>
            <p:nvPr/>
          </p:nvSpPr>
          <p:spPr bwMode="auto">
            <a:xfrm>
              <a:off x="2426" y="2840"/>
              <a:ext cx="681" cy="40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28" name="Oval 23"/>
            <p:cNvSpPr>
              <a:spLocks noChangeArrowheads="1"/>
            </p:cNvSpPr>
            <p:nvPr/>
          </p:nvSpPr>
          <p:spPr bwMode="auto">
            <a:xfrm>
              <a:off x="2391" y="2810"/>
              <a:ext cx="681" cy="40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23929" name="Oval 24"/>
          <p:cNvSpPr>
            <a:spLocks noChangeArrowheads="1"/>
          </p:cNvSpPr>
          <p:nvPr/>
        </p:nvSpPr>
        <p:spPr bwMode="auto">
          <a:xfrm>
            <a:off x="1670050" y="2270125"/>
            <a:ext cx="123825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30" name="Text Box 25"/>
          <p:cNvSpPr txBox="1">
            <a:spLocks noChangeArrowheads="1"/>
          </p:cNvSpPr>
          <p:nvPr/>
        </p:nvSpPr>
        <p:spPr bwMode="auto">
          <a:xfrm>
            <a:off x="1531938" y="1966913"/>
            <a:ext cx="40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urier New" pitchFamily="49" charset="0"/>
              </a:rPr>
              <a:t>ag</a:t>
            </a:r>
          </a:p>
        </p:txBody>
      </p:sp>
      <p:sp>
        <p:nvSpPr>
          <p:cNvPr id="3323931" name="Freeform 26"/>
          <p:cNvSpPr>
            <a:spLocks/>
          </p:cNvSpPr>
          <p:nvPr/>
        </p:nvSpPr>
        <p:spPr bwMode="auto">
          <a:xfrm rot="2059035">
            <a:off x="1454150" y="2576513"/>
            <a:ext cx="1079500" cy="647700"/>
          </a:xfrm>
          <a:custGeom>
            <a:avLst/>
            <a:gdLst>
              <a:gd name="T0" fmla="*/ 0 w 726"/>
              <a:gd name="T1" fmla="*/ 0 h 363"/>
              <a:gd name="T2" fmla="*/ 601369212 w 726"/>
              <a:gd name="T3" fmla="*/ 865971263 h 363"/>
              <a:gd name="T4" fmla="*/ 1605124515 w 726"/>
              <a:gd name="T5" fmla="*/ 1155689562 h 363"/>
              <a:gd name="T6" fmla="*/ 0 60000 65536"/>
              <a:gd name="T7" fmla="*/ 0 60000 65536"/>
              <a:gd name="T8" fmla="*/ 0 60000 65536"/>
              <a:gd name="T9" fmla="*/ 0 w 726"/>
              <a:gd name="T10" fmla="*/ 0 h 363"/>
              <a:gd name="T11" fmla="*/ 726 w 726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363">
                <a:moveTo>
                  <a:pt x="0" y="0"/>
                </a:moveTo>
                <a:cubicBezTo>
                  <a:pt x="75" y="106"/>
                  <a:pt x="151" y="212"/>
                  <a:pt x="272" y="272"/>
                </a:cubicBezTo>
                <a:cubicBezTo>
                  <a:pt x="393" y="332"/>
                  <a:pt x="559" y="347"/>
                  <a:pt x="726" y="363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23932" name="Freeform 27"/>
          <p:cNvSpPr>
            <a:spLocks/>
          </p:cNvSpPr>
          <p:nvPr/>
        </p:nvSpPr>
        <p:spPr bwMode="auto">
          <a:xfrm rot="-917978">
            <a:off x="2628900" y="2871788"/>
            <a:ext cx="3244850" cy="457200"/>
          </a:xfrm>
          <a:custGeom>
            <a:avLst/>
            <a:gdLst>
              <a:gd name="T0" fmla="*/ 0 w 2268"/>
              <a:gd name="T1" fmla="*/ 311795565 h 461"/>
              <a:gd name="T2" fmla="*/ 2136995340 w 2268"/>
              <a:gd name="T3" fmla="*/ 401301615 h 461"/>
              <a:gd name="T4" fmla="*/ 2147483647 w 2268"/>
              <a:gd name="T5" fmla="*/ 0 h 461"/>
              <a:gd name="T6" fmla="*/ 0 60000 65536"/>
              <a:gd name="T7" fmla="*/ 0 60000 65536"/>
              <a:gd name="T8" fmla="*/ 0 60000 65536"/>
              <a:gd name="T9" fmla="*/ 0 w 2268"/>
              <a:gd name="T10" fmla="*/ 0 h 461"/>
              <a:gd name="T11" fmla="*/ 2268 w 2268"/>
              <a:gd name="T12" fmla="*/ 461 h 46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8" h="461">
                <a:moveTo>
                  <a:pt x="0" y="317"/>
                </a:moveTo>
                <a:cubicBezTo>
                  <a:pt x="333" y="389"/>
                  <a:pt x="666" y="461"/>
                  <a:pt x="1044" y="408"/>
                </a:cubicBezTo>
                <a:cubicBezTo>
                  <a:pt x="1422" y="355"/>
                  <a:pt x="1845" y="177"/>
                  <a:pt x="2268" y="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23933" name="Freeform 28"/>
          <p:cNvSpPr>
            <a:spLocks/>
          </p:cNvSpPr>
          <p:nvPr/>
        </p:nvSpPr>
        <p:spPr bwMode="auto">
          <a:xfrm>
            <a:off x="2627313" y="3789363"/>
            <a:ext cx="3168650" cy="576262"/>
          </a:xfrm>
          <a:custGeom>
            <a:avLst/>
            <a:gdLst>
              <a:gd name="T0" fmla="*/ 0 w 1950"/>
              <a:gd name="T1" fmla="*/ 0 h 748"/>
              <a:gd name="T2" fmla="*/ 2147483647 w 1950"/>
              <a:gd name="T3" fmla="*/ 376886107 h 748"/>
              <a:gd name="T4" fmla="*/ 2147483647 w 1950"/>
              <a:gd name="T5" fmla="*/ 403595226 h 748"/>
              <a:gd name="T6" fmla="*/ 0 60000 65536"/>
              <a:gd name="T7" fmla="*/ 0 60000 65536"/>
              <a:gd name="T8" fmla="*/ 0 60000 65536"/>
              <a:gd name="T9" fmla="*/ 0 w 1950"/>
              <a:gd name="T10" fmla="*/ 0 h 748"/>
              <a:gd name="T11" fmla="*/ 1950 w 1950"/>
              <a:gd name="T12" fmla="*/ 748 h 7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0" h="748">
                <a:moveTo>
                  <a:pt x="0" y="0"/>
                </a:moveTo>
                <a:cubicBezTo>
                  <a:pt x="359" y="261"/>
                  <a:pt x="718" y="522"/>
                  <a:pt x="1043" y="635"/>
                </a:cubicBezTo>
                <a:cubicBezTo>
                  <a:pt x="1368" y="748"/>
                  <a:pt x="1659" y="714"/>
                  <a:pt x="1950" y="68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23934" name="Freeform 29"/>
          <p:cNvSpPr>
            <a:spLocks/>
          </p:cNvSpPr>
          <p:nvPr/>
        </p:nvSpPr>
        <p:spPr bwMode="auto">
          <a:xfrm>
            <a:off x="2484438" y="3860800"/>
            <a:ext cx="3095625" cy="1944688"/>
          </a:xfrm>
          <a:custGeom>
            <a:avLst/>
            <a:gdLst>
              <a:gd name="T0" fmla="*/ 0 w 2268"/>
              <a:gd name="T1" fmla="*/ 0 h 1633"/>
              <a:gd name="T2" fmla="*/ 2028795726 w 2268"/>
              <a:gd name="T3" fmla="*/ 1866308656 h 1633"/>
              <a:gd name="T4" fmla="*/ 2147483647 w 2268"/>
              <a:gd name="T5" fmla="*/ 2147483647 h 1633"/>
              <a:gd name="T6" fmla="*/ 0 60000 65536"/>
              <a:gd name="T7" fmla="*/ 0 60000 65536"/>
              <a:gd name="T8" fmla="*/ 0 60000 65536"/>
              <a:gd name="T9" fmla="*/ 0 w 2268"/>
              <a:gd name="T10" fmla="*/ 0 h 1633"/>
              <a:gd name="T11" fmla="*/ 2268 w 2268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8" h="1633">
                <a:moveTo>
                  <a:pt x="0" y="0"/>
                </a:moveTo>
                <a:cubicBezTo>
                  <a:pt x="355" y="522"/>
                  <a:pt x="711" y="1044"/>
                  <a:pt x="1089" y="1316"/>
                </a:cubicBezTo>
                <a:cubicBezTo>
                  <a:pt x="1467" y="1588"/>
                  <a:pt x="1867" y="1610"/>
                  <a:pt x="2268" y="1633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3323935" name="Group 30"/>
          <p:cNvGrpSpPr>
            <a:grpSpLocks/>
          </p:cNvGrpSpPr>
          <p:nvPr/>
        </p:nvGrpSpPr>
        <p:grpSpPr bwMode="auto">
          <a:xfrm>
            <a:off x="2095500" y="3441700"/>
            <a:ext cx="620713" cy="423863"/>
            <a:chOff x="4740" y="255"/>
            <a:chExt cx="454" cy="267"/>
          </a:xfrm>
        </p:grpSpPr>
        <p:sp>
          <p:nvSpPr>
            <p:cNvPr id="3323936" name="Oval 31"/>
            <p:cNvSpPr>
              <a:spLocks noChangeArrowheads="1"/>
            </p:cNvSpPr>
            <p:nvPr/>
          </p:nvSpPr>
          <p:spPr bwMode="auto">
            <a:xfrm>
              <a:off x="4772" y="283"/>
              <a:ext cx="422" cy="239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37" name="Oval 32"/>
            <p:cNvSpPr>
              <a:spLocks noChangeArrowheads="1"/>
            </p:cNvSpPr>
            <p:nvPr/>
          </p:nvSpPr>
          <p:spPr bwMode="auto">
            <a:xfrm>
              <a:off x="4740" y="255"/>
              <a:ext cx="422" cy="23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23938" name="Oval 33"/>
          <p:cNvSpPr>
            <a:spLocks noChangeArrowheads="1"/>
          </p:cNvSpPr>
          <p:nvPr/>
        </p:nvSpPr>
        <p:spPr bwMode="auto">
          <a:xfrm>
            <a:off x="1377950" y="2349500"/>
            <a:ext cx="144463" cy="144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23939" name="Text Box 34"/>
          <p:cNvSpPr txBox="1">
            <a:spLocks noChangeArrowheads="1"/>
          </p:cNvSpPr>
          <p:nvPr/>
        </p:nvSpPr>
        <p:spPr bwMode="auto">
          <a:xfrm>
            <a:off x="1203325" y="2054225"/>
            <a:ext cx="40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urier New" pitchFamily="49" charset="0"/>
              </a:rPr>
              <a:t>cg</a:t>
            </a:r>
          </a:p>
        </p:txBody>
      </p:sp>
      <p:grpSp>
        <p:nvGrpSpPr>
          <p:cNvPr id="3323940" name="Group 35"/>
          <p:cNvGrpSpPr>
            <a:grpSpLocks/>
          </p:cNvGrpSpPr>
          <p:nvPr/>
        </p:nvGrpSpPr>
        <p:grpSpPr bwMode="auto">
          <a:xfrm>
            <a:off x="6948488" y="3573463"/>
            <a:ext cx="2014537" cy="431800"/>
            <a:chOff x="3923" y="2205"/>
            <a:chExt cx="1269" cy="272"/>
          </a:xfrm>
        </p:grpSpPr>
        <p:sp>
          <p:nvSpPr>
            <p:cNvPr id="3323941" name="Rectangle 36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2" name="Rectangle 37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3" name="Rectangle 38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4" name="Rectangle 39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45" name="Group 40"/>
          <p:cNvGrpSpPr>
            <a:grpSpLocks/>
          </p:cNvGrpSpPr>
          <p:nvPr/>
        </p:nvGrpSpPr>
        <p:grpSpPr bwMode="auto">
          <a:xfrm>
            <a:off x="6911975" y="1989138"/>
            <a:ext cx="2014538" cy="431800"/>
            <a:chOff x="3923" y="2205"/>
            <a:chExt cx="1269" cy="272"/>
          </a:xfrm>
        </p:grpSpPr>
        <p:sp>
          <p:nvSpPr>
            <p:cNvPr id="3323946" name="Rectangle 41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7" name="Rectangle 42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8" name="Rectangle 43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49" name="Rectangle 44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50" name="Group 45"/>
          <p:cNvGrpSpPr>
            <a:grpSpLocks/>
          </p:cNvGrpSpPr>
          <p:nvPr/>
        </p:nvGrpSpPr>
        <p:grpSpPr bwMode="auto">
          <a:xfrm>
            <a:off x="6921500" y="5373688"/>
            <a:ext cx="2014538" cy="431800"/>
            <a:chOff x="3923" y="2205"/>
            <a:chExt cx="1269" cy="272"/>
          </a:xfrm>
        </p:grpSpPr>
        <p:sp>
          <p:nvSpPr>
            <p:cNvPr id="3323951" name="Rectangle 46"/>
            <p:cNvSpPr>
              <a:spLocks noChangeArrowheads="1"/>
            </p:cNvSpPr>
            <p:nvPr/>
          </p:nvSpPr>
          <p:spPr bwMode="auto">
            <a:xfrm>
              <a:off x="3923" y="2205"/>
              <a:ext cx="317" cy="272"/>
            </a:xfrm>
            <a:prstGeom prst="rect">
              <a:avLst/>
            </a:prstGeom>
            <a:noFill/>
            <a:ln w="317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52" name="Rectangle 47"/>
            <p:cNvSpPr>
              <a:spLocks noChangeArrowheads="1"/>
            </p:cNvSpPr>
            <p:nvPr/>
          </p:nvSpPr>
          <p:spPr bwMode="auto">
            <a:xfrm>
              <a:off x="4240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53" name="Rectangle 48"/>
            <p:cNvSpPr>
              <a:spLocks noChangeArrowheads="1"/>
            </p:cNvSpPr>
            <p:nvPr/>
          </p:nvSpPr>
          <p:spPr bwMode="auto">
            <a:xfrm>
              <a:off x="4558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54" name="Rectangle 49"/>
            <p:cNvSpPr>
              <a:spLocks noChangeArrowheads="1"/>
            </p:cNvSpPr>
            <p:nvPr/>
          </p:nvSpPr>
          <p:spPr bwMode="auto">
            <a:xfrm>
              <a:off x="4875" y="2205"/>
              <a:ext cx="317" cy="272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23955" name="Group 50"/>
          <p:cNvGrpSpPr>
            <a:grpSpLocks/>
          </p:cNvGrpSpPr>
          <p:nvPr/>
        </p:nvGrpSpPr>
        <p:grpSpPr bwMode="auto">
          <a:xfrm>
            <a:off x="641350" y="4489450"/>
            <a:ext cx="2663825" cy="1190625"/>
            <a:chOff x="743" y="2931"/>
            <a:chExt cx="1678" cy="750"/>
          </a:xfrm>
        </p:grpSpPr>
        <p:grpSp>
          <p:nvGrpSpPr>
            <p:cNvPr id="3323956" name="Group 51"/>
            <p:cNvGrpSpPr>
              <a:grpSpLocks/>
            </p:cNvGrpSpPr>
            <p:nvPr/>
          </p:nvGrpSpPr>
          <p:grpSpPr bwMode="auto">
            <a:xfrm>
              <a:off x="879" y="3489"/>
              <a:ext cx="272" cy="192"/>
              <a:chOff x="748" y="2313"/>
              <a:chExt cx="272" cy="192"/>
            </a:xfrm>
          </p:grpSpPr>
          <p:sp>
            <p:nvSpPr>
              <p:cNvPr id="3323957" name="Oval 52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58" name="Text Box 53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323959" name="Group 54"/>
            <p:cNvGrpSpPr>
              <a:grpSpLocks/>
            </p:cNvGrpSpPr>
            <p:nvPr/>
          </p:nvGrpSpPr>
          <p:grpSpPr bwMode="auto">
            <a:xfrm>
              <a:off x="1060" y="3307"/>
              <a:ext cx="272" cy="192"/>
              <a:chOff x="1109" y="2347"/>
              <a:chExt cx="272" cy="192"/>
            </a:xfrm>
          </p:grpSpPr>
          <p:sp>
            <p:nvSpPr>
              <p:cNvPr id="3323960" name="Oval 55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61" name="Text Box 56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323962" name="Group 57"/>
            <p:cNvGrpSpPr>
              <a:grpSpLocks/>
            </p:cNvGrpSpPr>
            <p:nvPr/>
          </p:nvGrpSpPr>
          <p:grpSpPr bwMode="auto">
            <a:xfrm>
              <a:off x="1196" y="3489"/>
              <a:ext cx="272" cy="192"/>
              <a:chOff x="1431" y="2274"/>
              <a:chExt cx="272" cy="192"/>
            </a:xfrm>
          </p:grpSpPr>
          <p:sp>
            <p:nvSpPr>
              <p:cNvPr id="3323963" name="Oval 58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64" name="Text Box 59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3323965" name="Group 60"/>
            <p:cNvGrpSpPr>
              <a:grpSpLocks/>
            </p:cNvGrpSpPr>
            <p:nvPr/>
          </p:nvGrpSpPr>
          <p:grpSpPr bwMode="auto">
            <a:xfrm>
              <a:off x="1378" y="3307"/>
              <a:ext cx="272" cy="192"/>
              <a:chOff x="2472" y="74"/>
              <a:chExt cx="272" cy="192"/>
            </a:xfrm>
          </p:grpSpPr>
          <p:sp>
            <p:nvSpPr>
              <p:cNvPr id="3323966" name="Oval 61"/>
              <p:cNvSpPr>
                <a:spLocks noChangeArrowheads="1"/>
              </p:cNvSpPr>
              <p:nvPr/>
            </p:nvSpPr>
            <p:spPr bwMode="auto">
              <a:xfrm>
                <a:off x="2472" y="94"/>
                <a:ext cx="272" cy="148"/>
              </a:xfrm>
              <a:prstGeom prst="ellipse">
                <a:avLst/>
              </a:prstGeom>
              <a:solidFill>
                <a:srgbClr val="CC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67" name="Text Box 62"/>
              <p:cNvSpPr txBox="1">
                <a:spLocks noChangeArrowheads="1"/>
              </p:cNvSpPr>
              <p:nvPr/>
            </p:nvSpPr>
            <p:spPr bwMode="auto">
              <a:xfrm>
                <a:off x="2490" y="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c4</a:t>
                </a:r>
              </a:p>
            </p:txBody>
          </p:sp>
        </p:grpSp>
        <p:grpSp>
          <p:nvGrpSpPr>
            <p:cNvPr id="3323968" name="Group 63"/>
            <p:cNvGrpSpPr>
              <a:grpSpLocks/>
            </p:cNvGrpSpPr>
            <p:nvPr/>
          </p:nvGrpSpPr>
          <p:grpSpPr bwMode="auto">
            <a:xfrm>
              <a:off x="1514" y="3489"/>
              <a:ext cx="272" cy="192"/>
              <a:chOff x="2608" y="210"/>
              <a:chExt cx="272" cy="192"/>
            </a:xfrm>
          </p:grpSpPr>
          <p:sp>
            <p:nvSpPr>
              <p:cNvPr id="3323969" name="Oval 64"/>
              <p:cNvSpPr>
                <a:spLocks noChangeArrowheads="1"/>
              </p:cNvSpPr>
              <p:nvPr/>
            </p:nvSpPr>
            <p:spPr bwMode="auto">
              <a:xfrm>
                <a:off x="2608" y="230"/>
                <a:ext cx="272" cy="148"/>
              </a:xfrm>
              <a:prstGeom prst="ellipse">
                <a:avLst/>
              </a:prstGeom>
              <a:solidFill>
                <a:srgbClr val="FF99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70" name="Text Box 65"/>
              <p:cNvSpPr txBox="1">
                <a:spLocks noChangeArrowheads="1"/>
              </p:cNvSpPr>
              <p:nvPr/>
            </p:nvSpPr>
            <p:spPr bwMode="auto">
              <a:xfrm>
                <a:off x="2626" y="210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c5</a:t>
                </a:r>
              </a:p>
            </p:txBody>
          </p:sp>
        </p:grpSp>
        <p:grpSp>
          <p:nvGrpSpPr>
            <p:cNvPr id="3323971" name="Group 66"/>
            <p:cNvGrpSpPr>
              <a:grpSpLocks/>
            </p:cNvGrpSpPr>
            <p:nvPr/>
          </p:nvGrpSpPr>
          <p:grpSpPr bwMode="auto">
            <a:xfrm>
              <a:off x="1695" y="3307"/>
              <a:ext cx="272" cy="192"/>
              <a:chOff x="3334" y="144"/>
              <a:chExt cx="272" cy="192"/>
            </a:xfrm>
          </p:grpSpPr>
          <p:sp>
            <p:nvSpPr>
              <p:cNvPr id="3323972" name="Oval 67"/>
              <p:cNvSpPr>
                <a:spLocks noChangeArrowheads="1"/>
              </p:cNvSpPr>
              <p:nvPr/>
            </p:nvSpPr>
            <p:spPr bwMode="auto">
              <a:xfrm>
                <a:off x="3334" y="164"/>
                <a:ext cx="272" cy="148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73" name="Text Box 68"/>
              <p:cNvSpPr txBox="1">
                <a:spLocks noChangeArrowheads="1"/>
              </p:cNvSpPr>
              <p:nvPr/>
            </p:nvSpPr>
            <p:spPr bwMode="auto">
              <a:xfrm>
                <a:off x="3357" y="144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c6</a:t>
                </a:r>
              </a:p>
            </p:txBody>
          </p:sp>
        </p:grpSp>
        <p:grpSp>
          <p:nvGrpSpPr>
            <p:cNvPr id="3323974" name="Group 69"/>
            <p:cNvGrpSpPr>
              <a:grpSpLocks/>
            </p:cNvGrpSpPr>
            <p:nvPr/>
          </p:nvGrpSpPr>
          <p:grpSpPr bwMode="auto">
            <a:xfrm>
              <a:off x="1831" y="3489"/>
              <a:ext cx="272" cy="192"/>
              <a:chOff x="4604" y="326"/>
              <a:chExt cx="272" cy="192"/>
            </a:xfrm>
          </p:grpSpPr>
          <p:sp>
            <p:nvSpPr>
              <p:cNvPr id="3323975" name="Oval 70"/>
              <p:cNvSpPr>
                <a:spLocks noChangeArrowheads="1"/>
              </p:cNvSpPr>
              <p:nvPr/>
            </p:nvSpPr>
            <p:spPr bwMode="auto">
              <a:xfrm>
                <a:off x="4604" y="346"/>
                <a:ext cx="272" cy="148"/>
              </a:xfrm>
              <a:prstGeom prst="ellipse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76" name="Text Box 71"/>
              <p:cNvSpPr txBox="1">
                <a:spLocks noChangeArrowheads="1"/>
              </p:cNvSpPr>
              <p:nvPr/>
            </p:nvSpPr>
            <p:spPr bwMode="auto">
              <a:xfrm>
                <a:off x="4627" y="326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c7</a:t>
                </a:r>
              </a:p>
            </p:txBody>
          </p:sp>
        </p:grpSp>
        <p:grpSp>
          <p:nvGrpSpPr>
            <p:cNvPr id="3323977" name="Group 72"/>
            <p:cNvGrpSpPr>
              <a:grpSpLocks/>
            </p:cNvGrpSpPr>
            <p:nvPr/>
          </p:nvGrpSpPr>
          <p:grpSpPr bwMode="auto">
            <a:xfrm>
              <a:off x="2013" y="3307"/>
              <a:ext cx="272" cy="192"/>
              <a:chOff x="4740" y="467"/>
              <a:chExt cx="272" cy="192"/>
            </a:xfrm>
          </p:grpSpPr>
          <p:sp>
            <p:nvSpPr>
              <p:cNvPr id="3323978" name="Oval 73"/>
              <p:cNvSpPr>
                <a:spLocks noChangeArrowheads="1"/>
              </p:cNvSpPr>
              <p:nvPr/>
            </p:nvSpPr>
            <p:spPr bwMode="auto">
              <a:xfrm>
                <a:off x="4740" y="482"/>
                <a:ext cx="272" cy="14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79" name="Text Box 74"/>
              <p:cNvSpPr txBox="1">
                <a:spLocks noChangeArrowheads="1"/>
              </p:cNvSpPr>
              <p:nvPr/>
            </p:nvSpPr>
            <p:spPr bwMode="auto">
              <a:xfrm>
                <a:off x="4764" y="467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c8</a:t>
                </a:r>
              </a:p>
            </p:txBody>
          </p:sp>
        </p:grpSp>
        <p:grpSp>
          <p:nvGrpSpPr>
            <p:cNvPr id="3323980" name="Group 75"/>
            <p:cNvGrpSpPr>
              <a:grpSpLocks/>
            </p:cNvGrpSpPr>
            <p:nvPr/>
          </p:nvGrpSpPr>
          <p:grpSpPr bwMode="auto">
            <a:xfrm>
              <a:off x="743" y="3307"/>
              <a:ext cx="272" cy="192"/>
              <a:chOff x="4876" y="623"/>
              <a:chExt cx="272" cy="192"/>
            </a:xfrm>
          </p:grpSpPr>
          <p:sp>
            <p:nvSpPr>
              <p:cNvPr id="3323981" name="Oval 76"/>
              <p:cNvSpPr>
                <a:spLocks noChangeArrowheads="1"/>
              </p:cNvSpPr>
              <p:nvPr/>
            </p:nvSpPr>
            <p:spPr bwMode="auto">
              <a:xfrm>
                <a:off x="4876" y="638"/>
                <a:ext cx="272" cy="148"/>
              </a:xfrm>
              <a:prstGeom prst="ellipse">
                <a:avLst/>
              </a:prstGeom>
              <a:solidFill>
                <a:srgbClr val="99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82" name="Text Box 77"/>
              <p:cNvSpPr txBox="1">
                <a:spLocks noChangeArrowheads="1"/>
              </p:cNvSpPr>
              <p:nvPr/>
            </p:nvSpPr>
            <p:spPr bwMode="auto">
              <a:xfrm>
                <a:off x="4900" y="62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c0</a:t>
                </a:r>
              </a:p>
            </p:txBody>
          </p:sp>
        </p:grpSp>
        <p:grpSp>
          <p:nvGrpSpPr>
            <p:cNvPr id="3323983" name="Group 78"/>
            <p:cNvGrpSpPr>
              <a:grpSpLocks/>
            </p:cNvGrpSpPr>
            <p:nvPr/>
          </p:nvGrpSpPr>
          <p:grpSpPr bwMode="auto">
            <a:xfrm>
              <a:off x="2149" y="3489"/>
              <a:ext cx="272" cy="192"/>
              <a:chOff x="5193" y="693"/>
              <a:chExt cx="272" cy="192"/>
            </a:xfrm>
          </p:grpSpPr>
          <p:sp>
            <p:nvSpPr>
              <p:cNvPr id="3323984" name="Oval 79"/>
              <p:cNvSpPr>
                <a:spLocks noChangeArrowheads="1"/>
              </p:cNvSpPr>
              <p:nvPr/>
            </p:nvSpPr>
            <p:spPr bwMode="auto">
              <a:xfrm>
                <a:off x="5193" y="709"/>
                <a:ext cx="272" cy="148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85" name="Text Box 80"/>
              <p:cNvSpPr txBox="1">
                <a:spLocks noChangeArrowheads="1"/>
              </p:cNvSpPr>
              <p:nvPr/>
            </p:nvSpPr>
            <p:spPr bwMode="auto">
              <a:xfrm>
                <a:off x="5218" y="69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c9</a:t>
                </a:r>
              </a:p>
            </p:txBody>
          </p:sp>
        </p:grpSp>
        <p:sp>
          <p:nvSpPr>
            <p:cNvPr id="3323986" name="Freeform 81"/>
            <p:cNvSpPr>
              <a:spLocks/>
            </p:cNvSpPr>
            <p:nvPr/>
          </p:nvSpPr>
          <p:spPr bwMode="auto">
            <a:xfrm>
              <a:off x="930" y="3022"/>
              <a:ext cx="408" cy="272"/>
            </a:xfrm>
            <a:custGeom>
              <a:avLst/>
              <a:gdLst>
                <a:gd name="T0" fmla="*/ 408 w 408"/>
                <a:gd name="T1" fmla="*/ 0 h 272"/>
                <a:gd name="T2" fmla="*/ 136 w 408"/>
                <a:gd name="T3" fmla="*/ 136 h 272"/>
                <a:gd name="T4" fmla="*/ 0 w 408"/>
                <a:gd name="T5" fmla="*/ 272 h 272"/>
                <a:gd name="T6" fmla="*/ 0 60000 65536"/>
                <a:gd name="T7" fmla="*/ 0 60000 65536"/>
                <a:gd name="T8" fmla="*/ 0 60000 65536"/>
                <a:gd name="T9" fmla="*/ 0 w 408"/>
                <a:gd name="T10" fmla="*/ 0 h 272"/>
                <a:gd name="T11" fmla="*/ 408 w 408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272">
                  <a:moveTo>
                    <a:pt x="408" y="0"/>
                  </a:moveTo>
                  <a:cubicBezTo>
                    <a:pt x="306" y="45"/>
                    <a:pt x="204" y="91"/>
                    <a:pt x="136" y="136"/>
                  </a:cubicBezTo>
                  <a:cubicBezTo>
                    <a:pt x="68" y="181"/>
                    <a:pt x="34" y="226"/>
                    <a:pt x="0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87" name="Freeform 82"/>
            <p:cNvSpPr>
              <a:spLocks/>
            </p:cNvSpPr>
            <p:nvPr/>
          </p:nvSpPr>
          <p:spPr bwMode="auto">
            <a:xfrm>
              <a:off x="1701" y="3022"/>
              <a:ext cx="499" cy="272"/>
            </a:xfrm>
            <a:custGeom>
              <a:avLst/>
              <a:gdLst>
                <a:gd name="T0" fmla="*/ 0 w 499"/>
                <a:gd name="T1" fmla="*/ 0 h 272"/>
                <a:gd name="T2" fmla="*/ 272 w 499"/>
                <a:gd name="T3" fmla="*/ 91 h 272"/>
                <a:gd name="T4" fmla="*/ 499 w 499"/>
                <a:gd name="T5" fmla="*/ 272 h 272"/>
                <a:gd name="T6" fmla="*/ 0 60000 65536"/>
                <a:gd name="T7" fmla="*/ 0 60000 65536"/>
                <a:gd name="T8" fmla="*/ 0 60000 65536"/>
                <a:gd name="T9" fmla="*/ 0 w 499"/>
                <a:gd name="T10" fmla="*/ 0 h 272"/>
                <a:gd name="T11" fmla="*/ 499 w 499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9" h="272">
                  <a:moveTo>
                    <a:pt x="0" y="0"/>
                  </a:moveTo>
                  <a:cubicBezTo>
                    <a:pt x="94" y="23"/>
                    <a:pt x="189" y="46"/>
                    <a:pt x="272" y="91"/>
                  </a:cubicBezTo>
                  <a:cubicBezTo>
                    <a:pt x="355" y="136"/>
                    <a:pt x="427" y="204"/>
                    <a:pt x="499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88" name="Freeform 83"/>
            <p:cNvSpPr>
              <a:spLocks/>
            </p:cNvSpPr>
            <p:nvPr/>
          </p:nvSpPr>
          <p:spPr bwMode="auto">
            <a:xfrm>
              <a:off x="1202" y="3081"/>
              <a:ext cx="169" cy="213"/>
            </a:xfrm>
            <a:custGeom>
              <a:avLst/>
              <a:gdLst>
                <a:gd name="T0" fmla="*/ 210 w 136"/>
                <a:gd name="T1" fmla="*/ 0 h 181"/>
                <a:gd name="T2" fmla="*/ 70 w 136"/>
                <a:gd name="T3" fmla="*/ 125 h 181"/>
                <a:gd name="T4" fmla="*/ 0 w 136"/>
                <a:gd name="T5" fmla="*/ 25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136" y="0"/>
                  </a:moveTo>
                  <a:cubicBezTo>
                    <a:pt x="102" y="30"/>
                    <a:pt x="68" y="60"/>
                    <a:pt x="45" y="90"/>
                  </a:cubicBezTo>
                  <a:cubicBezTo>
                    <a:pt x="22" y="120"/>
                    <a:pt x="11" y="150"/>
                    <a:pt x="0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89" name="Freeform 84"/>
            <p:cNvSpPr>
              <a:spLocks/>
            </p:cNvSpPr>
            <p:nvPr/>
          </p:nvSpPr>
          <p:spPr bwMode="auto">
            <a:xfrm>
              <a:off x="1689" y="3107"/>
              <a:ext cx="226" cy="181"/>
            </a:xfrm>
            <a:custGeom>
              <a:avLst/>
              <a:gdLst>
                <a:gd name="T0" fmla="*/ 0 w 226"/>
                <a:gd name="T1" fmla="*/ 0 h 181"/>
                <a:gd name="T2" fmla="*/ 136 w 226"/>
                <a:gd name="T3" fmla="*/ 90 h 181"/>
                <a:gd name="T4" fmla="*/ 226 w 226"/>
                <a:gd name="T5" fmla="*/ 181 h 181"/>
                <a:gd name="T6" fmla="*/ 0 60000 65536"/>
                <a:gd name="T7" fmla="*/ 0 60000 65536"/>
                <a:gd name="T8" fmla="*/ 0 60000 65536"/>
                <a:gd name="T9" fmla="*/ 0 w 226"/>
                <a:gd name="T10" fmla="*/ 0 h 181"/>
                <a:gd name="T11" fmla="*/ 226 w 22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" h="181">
                  <a:moveTo>
                    <a:pt x="0" y="0"/>
                  </a:moveTo>
                  <a:cubicBezTo>
                    <a:pt x="49" y="30"/>
                    <a:pt x="98" y="60"/>
                    <a:pt x="136" y="90"/>
                  </a:cubicBezTo>
                  <a:cubicBezTo>
                    <a:pt x="174" y="120"/>
                    <a:pt x="200" y="150"/>
                    <a:pt x="22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90" name="Freeform 85"/>
            <p:cNvSpPr>
              <a:spLocks/>
            </p:cNvSpPr>
            <p:nvPr/>
          </p:nvSpPr>
          <p:spPr bwMode="auto">
            <a:xfrm>
              <a:off x="1422" y="3113"/>
              <a:ext cx="52" cy="181"/>
            </a:xfrm>
            <a:custGeom>
              <a:avLst/>
              <a:gdLst>
                <a:gd name="T0" fmla="*/ 52 w 52"/>
                <a:gd name="T1" fmla="*/ 0 h 181"/>
                <a:gd name="T2" fmla="*/ 7 w 52"/>
                <a:gd name="T3" fmla="*/ 90 h 181"/>
                <a:gd name="T4" fmla="*/ 7 w 52"/>
                <a:gd name="T5" fmla="*/ 181 h 181"/>
                <a:gd name="T6" fmla="*/ 0 60000 65536"/>
                <a:gd name="T7" fmla="*/ 0 60000 65536"/>
                <a:gd name="T8" fmla="*/ 0 60000 65536"/>
                <a:gd name="T9" fmla="*/ 0 w 52"/>
                <a:gd name="T10" fmla="*/ 0 h 181"/>
                <a:gd name="T11" fmla="*/ 52 w 5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81">
                  <a:moveTo>
                    <a:pt x="52" y="0"/>
                  </a:moveTo>
                  <a:cubicBezTo>
                    <a:pt x="33" y="30"/>
                    <a:pt x="14" y="60"/>
                    <a:pt x="7" y="90"/>
                  </a:cubicBezTo>
                  <a:cubicBezTo>
                    <a:pt x="0" y="120"/>
                    <a:pt x="3" y="150"/>
                    <a:pt x="7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3991" name="Freeform 86"/>
            <p:cNvSpPr>
              <a:spLocks/>
            </p:cNvSpPr>
            <p:nvPr/>
          </p:nvSpPr>
          <p:spPr bwMode="auto">
            <a:xfrm>
              <a:off x="1565" y="3113"/>
              <a:ext cx="136" cy="181"/>
            </a:xfrm>
            <a:custGeom>
              <a:avLst/>
              <a:gdLst>
                <a:gd name="T0" fmla="*/ 0 w 136"/>
                <a:gd name="T1" fmla="*/ 0 h 181"/>
                <a:gd name="T2" fmla="*/ 90 w 136"/>
                <a:gd name="T3" fmla="*/ 90 h 181"/>
                <a:gd name="T4" fmla="*/ 136 w 136"/>
                <a:gd name="T5" fmla="*/ 18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0" y="0"/>
                  </a:moveTo>
                  <a:cubicBezTo>
                    <a:pt x="33" y="30"/>
                    <a:pt x="67" y="60"/>
                    <a:pt x="90" y="90"/>
                  </a:cubicBezTo>
                  <a:cubicBezTo>
                    <a:pt x="113" y="120"/>
                    <a:pt x="124" y="150"/>
                    <a:pt x="13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23992" name="Group 87"/>
            <p:cNvGrpSpPr>
              <a:grpSpLocks/>
            </p:cNvGrpSpPr>
            <p:nvPr/>
          </p:nvGrpSpPr>
          <p:grpSpPr bwMode="auto">
            <a:xfrm>
              <a:off x="1338" y="2931"/>
              <a:ext cx="393" cy="205"/>
              <a:chOff x="521" y="2110"/>
              <a:chExt cx="454" cy="267"/>
            </a:xfrm>
          </p:grpSpPr>
          <p:sp>
            <p:nvSpPr>
              <p:cNvPr id="3323993" name="Oval 88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94" name="Oval 89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323995" name="Freeform 90"/>
          <p:cNvSpPr>
            <a:spLocks/>
          </p:cNvSpPr>
          <p:nvPr/>
        </p:nvSpPr>
        <p:spPr bwMode="auto">
          <a:xfrm>
            <a:off x="1192213" y="2420938"/>
            <a:ext cx="552450" cy="2087562"/>
          </a:xfrm>
          <a:custGeom>
            <a:avLst/>
            <a:gdLst>
              <a:gd name="T0" fmla="*/ 420866938 w 348"/>
              <a:gd name="T1" fmla="*/ 0 h 1315"/>
              <a:gd name="T2" fmla="*/ 75604686 w 348"/>
              <a:gd name="T3" fmla="*/ 1829633114 h 1315"/>
              <a:gd name="T4" fmla="*/ 877014464 w 348"/>
              <a:gd name="T5" fmla="*/ 2147483647 h 1315"/>
              <a:gd name="T6" fmla="*/ 0 60000 65536"/>
              <a:gd name="T7" fmla="*/ 0 60000 65536"/>
              <a:gd name="T8" fmla="*/ 0 60000 65536"/>
              <a:gd name="T9" fmla="*/ 0 w 348"/>
              <a:gd name="T10" fmla="*/ 0 h 1315"/>
              <a:gd name="T11" fmla="*/ 348 w 348"/>
              <a:gd name="T12" fmla="*/ 1315 h 13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8" h="1315">
                <a:moveTo>
                  <a:pt x="167" y="0"/>
                </a:moveTo>
                <a:cubicBezTo>
                  <a:pt x="83" y="253"/>
                  <a:pt x="0" y="507"/>
                  <a:pt x="30" y="726"/>
                </a:cubicBezTo>
                <a:cubicBezTo>
                  <a:pt x="60" y="945"/>
                  <a:pt x="204" y="1130"/>
                  <a:pt x="348" y="131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" name="Group 91"/>
          <p:cNvGrpSpPr>
            <a:grpSpLocks/>
          </p:cNvGrpSpPr>
          <p:nvPr/>
        </p:nvGrpSpPr>
        <p:grpSpPr bwMode="auto">
          <a:xfrm>
            <a:off x="642938" y="4489450"/>
            <a:ext cx="2663825" cy="1190625"/>
            <a:chOff x="743" y="2931"/>
            <a:chExt cx="1678" cy="750"/>
          </a:xfrm>
        </p:grpSpPr>
        <p:grpSp>
          <p:nvGrpSpPr>
            <p:cNvPr id="3323997" name="Group 92"/>
            <p:cNvGrpSpPr>
              <a:grpSpLocks/>
            </p:cNvGrpSpPr>
            <p:nvPr/>
          </p:nvGrpSpPr>
          <p:grpSpPr bwMode="auto">
            <a:xfrm>
              <a:off x="879" y="3489"/>
              <a:ext cx="272" cy="192"/>
              <a:chOff x="748" y="2313"/>
              <a:chExt cx="272" cy="192"/>
            </a:xfrm>
          </p:grpSpPr>
          <p:sp>
            <p:nvSpPr>
              <p:cNvPr id="3323998" name="Oval 93"/>
              <p:cNvSpPr>
                <a:spLocks noChangeArrowheads="1"/>
              </p:cNvSpPr>
              <p:nvPr/>
            </p:nvSpPr>
            <p:spPr bwMode="auto">
              <a:xfrm>
                <a:off x="748" y="2333"/>
                <a:ext cx="272" cy="148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999" name="Text Box 94"/>
              <p:cNvSpPr txBox="1">
                <a:spLocks noChangeArrowheads="1"/>
              </p:cNvSpPr>
              <p:nvPr/>
            </p:nvSpPr>
            <p:spPr bwMode="auto">
              <a:xfrm>
                <a:off x="769" y="2313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c1</a:t>
                </a:r>
              </a:p>
            </p:txBody>
          </p:sp>
        </p:grpSp>
        <p:grpSp>
          <p:nvGrpSpPr>
            <p:cNvPr id="3324000" name="Group 95"/>
            <p:cNvGrpSpPr>
              <a:grpSpLocks/>
            </p:cNvGrpSpPr>
            <p:nvPr/>
          </p:nvGrpSpPr>
          <p:grpSpPr bwMode="auto">
            <a:xfrm>
              <a:off x="1060" y="3307"/>
              <a:ext cx="272" cy="192"/>
              <a:chOff x="1109" y="2347"/>
              <a:chExt cx="272" cy="192"/>
            </a:xfrm>
          </p:grpSpPr>
          <p:sp>
            <p:nvSpPr>
              <p:cNvPr id="3324001" name="Oval 96"/>
              <p:cNvSpPr>
                <a:spLocks noChangeArrowheads="1"/>
              </p:cNvSpPr>
              <p:nvPr/>
            </p:nvSpPr>
            <p:spPr bwMode="auto">
              <a:xfrm>
                <a:off x="1109" y="2367"/>
                <a:ext cx="272" cy="148"/>
              </a:xfrm>
              <a:prstGeom prst="ellipse">
                <a:avLst/>
              </a:prstGeom>
              <a:solidFill>
                <a:srgbClr val="FFCC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02" name="Text Box 97"/>
              <p:cNvSpPr txBox="1">
                <a:spLocks noChangeArrowheads="1"/>
              </p:cNvSpPr>
              <p:nvPr/>
            </p:nvSpPr>
            <p:spPr bwMode="auto">
              <a:xfrm>
                <a:off x="1130" y="2347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c2</a:t>
                </a:r>
              </a:p>
            </p:txBody>
          </p:sp>
        </p:grpSp>
        <p:grpSp>
          <p:nvGrpSpPr>
            <p:cNvPr id="3324003" name="Group 98"/>
            <p:cNvGrpSpPr>
              <a:grpSpLocks/>
            </p:cNvGrpSpPr>
            <p:nvPr/>
          </p:nvGrpSpPr>
          <p:grpSpPr bwMode="auto">
            <a:xfrm>
              <a:off x="1196" y="3489"/>
              <a:ext cx="272" cy="192"/>
              <a:chOff x="1431" y="2274"/>
              <a:chExt cx="272" cy="192"/>
            </a:xfrm>
          </p:grpSpPr>
          <p:sp>
            <p:nvSpPr>
              <p:cNvPr id="3324004" name="Oval 99"/>
              <p:cNvSpPr>
                <a:spLocks noChangeArrowheads="1"/>
              </p:cNvSpPr>
              <p:nvPr/>
            </p:nvSpPr>
            <p:spPr bwMode="auto">
              <a:xfrm>
                <a:off x="1431" y="2294"/>
                <a:ext cx="272" cy="148"/>
              </a:xfrm>
              <a:prstGeom prst="ellipse">
                <a:avLst/>
              </a:prstGeom>
              <a:solidFill>
                <a:srgbClr val="CCFF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05" name="Text Box 100"/>
              <p:cNvSpPr txBox="1">
                <a:spLocks noChangeArrowheads="1"/>
              </p:cNvSpPr>
              <p:nvPr/>
            </p:nvSpPr>
            <p:spPr bwMode="auto">
              <a:xfrm>
                <a:off x="1449" y="22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c3</a:t>
                </a:r>
              </a:p>
            </p:txBody>
          </p:sp>
        </p:grpSp>
        <p:grpSp>
          <p:nvGrpSpPr>
            <p:cNvPr id="3324006" name="Group 101"/>
            <p:cNvGrpSpPr>
              <a:grpSpLocks/>
            </p:cNvGrpSpPr>
            <p:nvPr/>
          </p:nvGrpSpPr>
          <p:grpSpPr bwMode="auto">
            <a:xfrm>
              <a:off x="1378" y="3307"/>
              <a:ext cx="272" cy="192"/>
              <a:chOff x="2472" y="74"/>
              <a:chExt cx="272" cy="192"/>
            </a:xfrm>
          </p:grpSpPr>
          <p:sp>
            <p:nvSpPr>
              <p:cNvPr id="3324007" name="Oval 102"/>
              <p:cNvSpPr>
                <a:spLocks noChangeArrowheads="1"/>
              </p:cNvSpPr>
              <p:nvPr/>
            </p:nvSpPr>
            <p:spPr bwMode="auto">
              <a:xfrm>
                <a:off x="2472" y="94"/>
                <a:ext cx="272" cy="148"/>
              </a:xfrm>
              <a:prstGeom prst="ellipse">
                <a:avLst/>
              </a:prstGeom>
              <a:solidFill>
                <a:srgbClr val="CC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08" name="Text Box 103"/>
              <p:cNvSpPr txBox="1">
                <a:spLocks noChangeArrowheads="1"/>
              </p:cNvSpPr>
              <p:nvPr/>
            </p:nvSpPr>
            <p:spPr bwMode="auto">
              <a:xfrm>
                <a:off x="2490" y="74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c4</a:t>
                </a:r>
              </a:p>
            </p:txBody>
          </p:sp>
        </p:grpSp>
        <p:grpSp>
          <p:nvGrpSpPr>
            <p:cNvPr id="3324009" name="Group 104"/>
            <p:cNvGrpSpPr>
              <a:grpSpLocks/>
            </p:cNvGrpSpPr>
            <p:nvPr/>
          </p:nvGrpSpPr>
          <p:grpSpPr bwMode="auto">
            <a:xfrm>
              <a:off x="1514" y="3489"/>
              <a:ext cx="272" cy="192"/>
              <a:chOff x="2608" y="210"/>
              <a:chExt cx="272" cy="192"/>
            </a:xfrm>
          </p:grpSpPr>
          <p:sp>
            <p:nvSpPr>
              <p:cNvPr id="3324010" name="Oval 105"/>
              <p:cNvSpPr>
                <a:spLocks noChangeArrowheads="1"/>
              </p:cNvSpPr>
              <p:nvPr/>
            </p:nvSpPr>
            <p:spPr bwMode="auto">
              <a:xfrm>
                <a:off x="2608" y="230"/>
                <a:ext cx="272" cy="148"/>
              </a:xfrm>
              <a:prstGeom prst="ellipse">
                <a:avLst/>
              </a:prstGeom>
              <a:solidFill>
                <a:srgbClr val="FF99CC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11" name="Text Box 106"/>
              <p:cNvSpPr txBox="1">
                <a:spLocks noChangeArrowheads="1"/>
              </p:cNvSpPr>
              <p:nvPr/>
            </p:nvSpPr>
            <p:spPr bwMode="auto">
              <a:xfrm>
                <a:off x="2626" y="210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c5</a:t>
                </a:r>
              </a:p>
            </p:txBody>
          </p:sp>
        </p:grpSp>
        <p:grpSp>
          <p:nvGrpSpPr>
            <p:cNvPr id="3324012" name="Group 107"/>
            <p:cNvGrpSpPr>
              <a:grpSpLocks/>
            </p:cNvGrpSpPr>
            <p:nvPr/>
          </p:nvGrpSpPr>
          <p:grpSpPr bwMode="auto">
            <a:xfrm>
              <a:off x="1695" y="3307"/>
              <a:ext cx="272" cy="192"/>
              <a:chOff x="3334" y="144"/>
              <a:chExt cx="272" cy="192"/>
            </a:xfrm>
          </p:grpSpPr>
          <p:sp>
            <p:nvSpPr>
              <p:cNvPr id="3324013" name="Oval 108"/>
              <p:cNvSpPr>
                <a:spLocks noChangeArrowheads="1"/>
              </p:cNvSpPr>
              <p:nvPr/>
            </p:nvSpPr>
            <p:spPr bwMode="auto">
              <a:xfrm>
                <a:off x="3334" y="164"/>
                <a:ext cx="272" cy="148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14" name="Text Box 109"/>
              <p:cNvSpPr txBox="1">
                <a:spLocks noChangeArrowheads="1"/>
              </p:cNvSpPr>
              <p:nvPr/>
            </p:nvSpPr>
            <p:spPr bwMode="auto">
              <a:xfrm>
                <a:off x="3357" y="144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c6</a:t>
                </a:r>
              </a:p>
            </p:txBody>
          </p:sp>
        </p:grpSp>
        <p:grpSp>
          <p:nvGrpSpPr>
            <p:cNvPr id="3324015" name="Group 110"/>
            <p:cNvGrpSpPr>
              <a:grpSpLocks/>
            </p:cNvGrpSpPr>
            <p:nvPr/>
          </p:nvGrpSpPr>
          <p:grpSpPr bwMode="auto">
            <a:xfrm>
              <a:off x="1831" y="3489"/>
              <a:ext cx="272" cy="192"/>
              <a:chOff x="4604" y="326"/>
              <a:chExt cx="272" cy="192"/>
            </a:xfrm>
          </p:grpSpPr>
          <p:sp>
            <p:nvSpPr>
              <p:cNvPr id="3324016" name="Oval 111"/>
              <p:cNvSpPr>
                <a:spLocks noChangeArrowheads="1"/>
              </p:cNvSpPr>
              <p:nvPr/>
            </p:nvSpPr>
            <p:spPr bwMode="auto">
              <a:xfrm>
                <a:off x="4604" y="346"/>
                <a:ext cx="272" cy="148"/>
              </a:xfrm>
              <a:prstGeom prst="ellipse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17" name="Text Box 112"/>
              <p:cNvSpPr txBox="1">
                <a:spLocks noChangeArrowheads="1"/>
              </p:cNvSpPr>
              <p:nvPr/>
            </p:nvSpPr>
            <p:spPr bwMode="auto">
              <a:xfrm>
                <a:off x="4627" y="326"/>
                <a:ext cx="223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c7</a:t>
                </a:r>
              </a:p>
            </p:txBody>
          </p:sp>
        </p:grpSp>
        <p:grpSp>
          <p:nvGrpSpPr>
            <p:cNvPr id="3324018" name="Group 113"/>
            <p:cNvGrpSpPr>
              <a:grpSpLocks/>
            </p:cNvGrpSpPr>
            <p:nvPr/>
          </p:nvGrpSpPr>
          <p:grpSpPr bwMode="auto">
            <a:xfrm>
              <a:off x="2013" y="3307"/>
              <a:ext cx="272" cy="192"/>
              <a:chOff x="4740" y="467"/>
              <a:chExt cx="272" cy="192"/>
            </a:xfrm>
          </p:grpSpPr>
          <p:sp>
            <p:nvSpPr>
              <p:cNvPr id="3324019" name="Oval 114"/>
              <p:cNvSpPr>
                <a:spLocks noChangeArrowheads="1"/>
              </p:cNvSpPr>
              <p:nvPr/>
            </p:nvSpPr>
            <p:spPr bwMode="auto">
              <a:xfrm>
                <a:off x="4740" y="482"/>
                <a:ext cx="272" cy="14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20" name="Text Box 115"/>
              <p:cNvSpPr txBox="1">
                <a:spLocks noChangeArrowheads="1"/>
              </p:cNvSpPr>
              <p:nvPr/>
            </p:nvSpPr>
            <p:spPr bwMode="auto">
              <a:xfrm>
                <a:off x="4764" y="467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c8</a:t>
                </a:r>
              </a:p>
            </p:txBody>
          </p:sp>
        </p:grpSp>
        <p:grpSp>
          <p:nvGrpSpPr>
            <p:cNvPr id="3324021" name="Group 116"/>
            <p:cNvGrpSpPr>
              <a:grpSpLocks/>
            </p:cNvGrpSpPr>
            <p:nvPr/>
          </p:nvGrpSpPr>
          <p:grpSpPr bwMode="auto">
            <a:xfrm>
              <a:off x="743" y="3307"/>
              <a:ext cx="272" cy="192"/>
              <a:chOff x="4876" y="623"/>
              <a:chExt cx="272" cy="192"/>
            </a:xfrm>
          </p:grpSpPr>
          <p:sp>
            <p:nvSpPr>
              <p:cNvPr id="3324022" name="Oval 117"/>
              <p:cNvSpPr>
                <a:spLocks noChangeArrowheads="1"/>
              </p:cNvSpPr>
              <p:nvPr/>
            </p:nvSpPr>
            <p:spPr bwMode="auto">
              <a:xfrm>
                <a:off x="4876" y="638"/>
                <a:ext cx="272" cy="148"/>
              </a:xfrm>
              <a:prstGeom prst="ellipse">
                <a:avLst/>
              </a:prstGeom>
              <a:solidFill>
                <a:srgbClr val="99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23" name="Text Box 118"/>
              <p:cNvSpPr txBox="1">
                <a:spLocks noChangeArrowheads="1"/>
              </p:cNvSpPr>
              <p:nvPr/>
            </p:nvSpPr>
            <p:spPr bwMode="auto">
              <a:xfrm>
                <a:off x="4900" y="62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c0</a:t>
                </a:r>
              </a:p>
            </p:txBody>
          </p:sp>
        </p:grpSp>
        <p:grpSp>
          <p:nvGrpSpPr>
            <p:cNvPr id="3324024" name="Group 119"/>
            <p:cNvGrpSpPr>
              <a:grpSpLocks/>
            </p:cNvGrpSpPr>
            <p:nvPr/>
          </p:nvGrpSpPr>
          <p:grpSpPr bwMode="auto">
            <a:xfrm>
              <a:off x="2149" y="3489"/>
              <a:ext cx="272" cy="192"/>
              <a:chOff x="5193" y="693"/>
              <a:chExt cx="272" cy="192"/>
            </a:xfrm>
          </p:grpSpPr>
          <p:sp>
            <p:nvSpPr>
              <p:cNvPr id="3324025" name="Oval 120"/>
              <p:cNvSpPr>
                <a:spLocks noChangeArrowheads="1"/>
              </p:cNvSpPr>
              <p:nvPr/>
            </p:nvSpPr>
            <p:spPr bwMode="auto">
              <a:xfrm>
                <a:off x="5193" y="709"/>
                <a:ext cx="272" cy="148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26" name="Text Box 121"/>
              <p:cNvSpPr txBox="1">
                <a:spLocks noChangeArrowheads="1"/>
              </p:cNvSpPr>
              <p:nvPr/>
            </p:nvSpPr>
            <p:spPr bwMode="auto">
              <a:xfrm>
                <a:off x="5218" y="693"/>
                <a:ext cx="222" cy="192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 type="none" w="lg" len="lg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latin typeface="Courier New" pitchFamily="49" charset="0"/>
                  </a:rPr>
                  <a:t>c9</a:t>
                </a:r>
              </a:p>
            </p:txBody>
          </p:sp>
        </p:grpSp>
        <p:sp>
          <p:nvSpPr>
            <p:cNvPr id="3324027" name="Freeform 122"/>
            <p:cNvSpPr>
              <a:spLocks/>
            </p:cNvSpPr>
            <p:nvPr/>
          </p:nvSpPr>
          <p:spPr bwMode="auto">
            <a:xfrm>
              <a:off x="930" y="3022"/>
              <a:ext cx="408" cy="272"/>
            </a:xfrm>
            <a:custGeom>
              <a:avLst/>
              <a:gdLst>
                <a:gd name="T0" fmla="*/ 408 w 408"/>
                <a:gd name="T1" fmla="*/ 0 h 272"/>
                <a:gd name="T2" fmla="*/ 136 w 408"/>
                <a:gd name="T3" fmla="*/ 136 h 272"/>
                <a:gd name="T4" fmla="*/ 0 w 408"/>
                <a:gd name="T5" fmla="*/ 272 h 272"/>
                <a:gd name="T6" fmla="*/ 0 60000 65536"/>
                <a:gd name="T7" fmla="*/ 0 60000 65536"/>
                <a:gd name="T8" fmla="*/ 0 60000 65536"/>
                <a:gd name="T9" fmla="*/ 0 w 408"/>
                <a:gd name="T10" fmla="*/ 0 h 272"/>
                <a:gd name="T11" fmla="*/ 408 w 408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272">
                  <a:moveTo>
                    <a:pt x="408" y="0"/>
                  </a:moveTo>
                  <a:cubicBezTo>
                    <a:pt x="306" y="45"/>
                    <a:pt x="204" y="91"/>
                    <a:pt x="136" y="136"/>
                  </a:cubicBezTo>
                  <a:cubicBezTo>
                    <a:pt x="68" y="181"/>
                    <a:pt x="34" y="226"/>
                    <a:pt x="0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28" name="Freeform 123"/>
            <p:cNvSpPr>
              <a:spLocks/>
            </p:cNvSpPr>
            <p:nvPr/>
          </p:nvSpPr>
          <p:spPr bwMode="auto">
            <a:xfrm>
              <a:off x="1701" y="3022"/>
              <a:ext cx="499" cy="272"/>
            </a:xfrm>
            <a:custGeom>
              <a:avLst/>
              <a:gdLst>
                <a:gd name="T0" fmla="*/ 0 w 499"/>
                <a:gd name="T1" fmla="*/ 0 h 272"/>
                <a:gd name="T2" fmla="*/ 272 w 499"/>
                <a:gd name="T3" fmla="*/ 91 h 272"/>
                <a:gd name="T4" fmla="*/ 499 w 499"/>
                <a:gd name="T5" fmla="*/ 272 h 272"/>
                <a:gd name="T6" fmla="*/ 0 60000 65536"/>
                <a:gd name="T7" fmla="*/ 0 60000 65536"/>
                <a:gd name="T8" fmla="*/ 0 60000 65536"/>
                <a:gd name="T9" fmla="*/ 0 w 499"/>
                <a:gd name="T10" fmla="*/ 0 h 272"/>
                <a:gd name="T11" fmla="*/ 499 w 499"/>
                <a:gd name="T12" fmla="*/ 272 h 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9" h="272">
                  <a:moveTo>
                    <a:pt x="0" y="0"/>
                  </a:moveTo>
                  <a:cubicBezTo>
                    <a:pt x="94" y="23"/>
                    <a:pt x="189" y="46"/>
                    <a:pt x="272" y="91"/>
                  </a:cubicBezTo>
                  <a:cubicBezTo>
                    <a:pt x="355" y="136"/>
                    <a:pt x="427" y="204"/>
                    <a:pt x="499" y="272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29" name="Freeform 124"/>
            <p:cNvSpPr>
              <a:spLocks/>
            </p:cNvSpPr>
            <p:nvPr/>
          </p:nvSpPr>
          <p:spPr bwMode="auto">
            <a:xfrm>
              <a:off x="1202" y="3081"/>
              <a:ext cx="169" cy="213"/>
            </a:xfrm>
            <a:custGeom>
              <a:avLst/>
              <a:gdLst>
                <a:gd name="T0" fmla="*/ 210 w 136"/>
                <a:gd name="T1" fmla="*/ 0 h 181"/>
                <a:gd name="T2" fmla="*/ 70 w 136"/>
                <a:gd name="T3" fmla="*/ 125 h 181"/>
                <a:gd name="T4" fmla="*/ 0 w 136"/>
                <a:gd name="T5" fmla="*/ 25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136" y="0"/>
                  </a:moveTo>
                  <a:cubicBezTo>
                    <a:pt x="102" y="30"/>
                    <a:pt x="68" y="60"/>
                    <a:pt x="45" y="90"/>
                  </a:cubicBezTo>
                  <a:cubicBezTo>
                    <a:pt x="22" y="120"/>
                    <a:pt x="11" y="150"/>
                    <a:pt x="0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30" name="Freeform 125"/>
            <p:cNvSpPr>
              <a:spLocks/>
            </p:cNvSpPr>
            <p:nvPr/>
          </p:nvSpPr>
          <p:spPr bwMode="auto">
            <a:xfrm>
              <a:off x="1689" y="3107"/>
              <a:ext cx="226" cy="181"/>
            </a:xfrm>
            <a:custGeom>
              <a:avLst/>
              <a:gdLst>
                <a:gd name="T0" fmla="*/ 0 w 226"/>
                <a:gd name="T1" fmla="*/ 0 h 181"/>
                <a:gd name="T2" fmla="*/ 136 w 226"/>
                <a:gd name="T3" fmla="*/ 90 h 181"/>
                <a:gd name="T4" fmla="*/ 226 w 226"/>
                <a:gd name="T5" fmla="*/ 181 h 181"/>
                <a:gd name="T6" fmla="*/ 0 60000 65536"/>
                <a:gd name="T7" fmla="*/ 0 60000 65536"/>
                <a:gd name="T8" fmla="*/ 0 60000 65536"/>
                <a:gd name="T9" fmla="*/ 0 w 226"/>
                <a:gd name="T10" fmla="*/ 0 h 181"/>
                <a:gd name="T11" fmla="*/ 226 w 22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" h="181">
                  <a:moveTo>
                    <a:pt x="0" y="0"/>
                  </a:moveTo>
                  <a:cubicBezTo>
                    <a:pt x="49" y="30"/>
                    <a:pt x="98" y="60"/>
                    <a:pt x="136" y="90"/>
                  </a:cubicBezTo>
                  <a:cubicBezTo>
                    <a:pt x="174" y="120"/>
                    <a:pt x="200" y="150"/>
                    <a:pt x="22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31" name="Freeform 126"/>
            <p:cNvSpPr>
              <a:spLocks/>
            </p:cNvSpPr>
            <p:nvPr/>
          </p:nvSpPr>
          <p:spPr bwMode="auto">
            <a:xfrm>
              <a:off x="1422" y="3113"/>
              <a:ext cx="52" cy="181"/>
            </a:xfrm>
            <a:custGeom>
              <a:avLst/>
              <a:gdLst>
                <a:gd name="T0" fmla="*/ 52 w 52"/>
                <a:gd name="T1" fmla="*/ 0 h 181"/>
                <a:gd name="T2" fmla="*/ 7 w 52"/>
                <a:gd name="T3" fmla="*/ 90 h 181"/>
                <a:gd name="T4" fmla="*/ 7 w 52"/>
                <a:gd name="T5" fmla="*/ 181 h 181"/>
                <a:gd name="T6" fmla="*/ 0 60000 65536"/>
                <a:gd name="T7" fmla="*/ 0 60000 65536"/>
                <a:gd name="T8" fmla="*/ 0 60000 65536"/>
                <a:gd name="T9" fmla="*/ 0 w 52"/>
                <a:gd name="T10" fmla="*/ 0 h 181"/>
                <a:gd name="T11" fmla="*/ 52 w 5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81">
                  <a:moveTo>
                    <a:pt x="52" y="0"/>
                  </a:moveTo>
                  <a:cubicBezTo>
                    <a:pt x="33" y="30"/>
                    <a:pt x="14" y="60"/>
                    <a:pt x="7" y="90"/>
                  </a:cubicBezTo>
                  <a:cubicBezTo>
                    <a:pt x="0" y="120"/>
                    <a:pt x="3" y="150"/>
                    <a:pt x="7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32" name="Freeform 127"/>
            <p:cNvSpPr>
              <a:spLocks/>
            </p:cNvSpPr>
            <p:nvPr/>
          </p:nvSpPr>
          <p:spPr bwMode="auto">
            <a:xfrm>
              <a:off x="1565" y="3113"/>
              <a:ext cx="136" cy="181"/>
            </a:xfrm>
            <a:custGeom>
              <a:avLst/>
              <a:gdLst>
                <a:gd name="T0" fmla="*/ 0 w 136"/>
                <a:gd name="T1" fmla="*/ 0 h 181"/>
                <a:gd name="T2" fmla="*/ 90 w 136"/>
                <a:gd name="T3" fmla="*/ 90 h 181"/>
                <a:gd name="T4" fmla="*/ 136 w 136"/>
                <a:gd name="T5" fmla="*/ 181 h 181"/>
                <a:gd name="T6" fmla="*/ 0 60000 65536"/>
                <a:gd name="T7" fmla="*/ 0 60000 65536"/>
                <a:gd name="T8" fmla="*/ 0 60000 65536"/>
                <a:gd name="T9" fmla="*/ 0 w 136"/>
                <a:gd name="T10" fmla="*/ 0 h 181"/>
                <a:gd name="T11" fmla="*/ 136 w 136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81">
                  <a:moveTo>
                    <a:pt x="0" y="0"/>
                  </a:moveTo>
                  <a:cubicBezTo>
                    <a:pt x="33" y="30"/>
                    <a:pt x="67" y="60"/>
                    <a:pt x="90" y="90"/>
                  </a:cubicBezTo>
                  <a:cubicBezTo>
                    <a:pt x="113" y="120"/>
                    <a:pt x="124" y="150"/>
                    <a:pt x="136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24033" name="Group 128"/>
            <p:cNvGrpSpPr>
              <a:grpSpLocks/>
            </p:cNvGrpSpPr>
            <p:nvPr/>
          </p:nvGrpSpPr>
          <p:grpSpPr bwMode="auto">
            <a:xfrm>
              <a:off x="1338" y="2931"/>
              <a:ext cx="393" cy="205"/>
              <a:chOff x="521" y="2110"/>
              <a:chExt cx="454" cy="267"/>
            </a:xfrm>
          </p:grpSpPr>
          <p:sp>
            <p:nvSpPr>
              <p:cNvPr id="3324034" name="Oval 129"/>
              <p:cNvSpPr>
                <a:spLocks noChangeArrowheads="1"/>
              </p:cNvSpPr>
              <p:nvPr/>
            </p:nvSpPr>
            <p:spPr bwMode="auto">
              <a:xfrm>
                <a:off x="553" y="2138"/>
                <a:ext cx="422" cy="239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35" name="Oval 130"/>
              <p:cNvSpPr>
                <a:spLocks noChangeArrowheads="1"/>
              </p:cNvSpPr>
              <p:nvPr/>
            </p:nvSpPr>
            <p:spPr bwMode="auto">
              <a:xfrm>
                <a:off x="521" y="2110"/>
                <a:ext cx="422" cy="23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03947" name="Group 131"/>
          <p:cNvGrpSpPr>
            <a:grpSpLocks/>
          </p:cNvGrpSpPr>
          <p:nvPr/>
        </p:nvGrpSpPr>
        <p:grpSpPr bwMode="auto">
          <a:xfrm>
            <a:off x="2041525" y="2679700"/>
            <a:ext cx="2808288" cy="655638"/>
            <a:chOff x="1286" y="1675"/>
            <a:chExt cx="1769" cy="413"/>
          </a:xfrm>
        </p:grpSpPr>
        <p:sp>
          <p:nvSpPr>
            <p:cNvPr id="3324037" name="AutoShape 132"/>
            <p:cNvSpPr>
              <a:spLocks noChangeArrowheads="1"/>
            </p:cNvSpPr>
            <p:nvPr/>
          </p:nvSpPr>
          <p:spPr bwMode="auto">
            <a:xfrm>
              <a:off x="1286" y="1675"/>
              <a:ext cx="1769" cy="40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38" name="Line 133"/>
            <p:cNvSpPr>
              <a:spLocks noChangeShapeType="1"/>
            </p:cNvSpPr>
            <p:nvPr/>
          </p:nvSpPr>
          <p:spPr bwMode="auto">
            <a:xfrm>
              <a:off x="1481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39" name="Line 134"/>
            <p:cNvSpPr>
              <a:spLocks noChangeShapeType="1"/>
            </p:cNvSpPr>
            <p:nvPr/>
          </p:nvSpPr>
          <p:spPr bwMode="auto">
            <a:xfrm>
              <a:off x="1667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0" name="Line 135"/>
            <p:cNvSpPr>
              <a:spLocks noChangeShapeType="1"/>
            </p:cNvSpPr>
            <p:nvPr/>
          </p:nvSpPr>
          <p:spPr bwMode="auto">
            <a:xfrm>
              <a:off x="1854" y="1677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1" name="Line 136"/>
            <p:cNvSpPr>
              <a:spLocks noChangeShapeType="1"/>
            </p:cNvSpPr>
            <p:nvPr/>
          </p:nvSpPr>
          <p:spPr bwMode="auto">
            <a:xfrm>
              <a:off x="2024" y="1680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2" name="Line 137"/>
            <p:cNvSpPr>
              <a:spLocks noChangeShapeType="1"/>
            </p:cNvSpPr>
            <p:nvPr/>
          </p:nvSpPr>
          <p:spPr bwMode="auto">
            <a:xfrm>
              <a:off x="2192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3" name="Line 138"/>
            <p:cNvSpPr>
              <a:spLocks noChangeShapeType="1"/>
            </p:cNvSpPr>
            <p:nvPr/>
          </p:nvSpPr>
          <p:spPr bwMode="auto">
            <a:xfrm>
              <a:off x="2352" y="1675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4" name="Line 139"/>
            <p:cNvSpPr>
              <a:spLocks noChangeShapeType="1"/>
            </p:cNvSpPr>
            <p:nvPr/>
          </p:nvSpPr>
          <p:spPr bwMode="auto">
            <a:xfrm>
              <a:off x="2512" y="1676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5" name="Line 140"/>
            <p:cNvSpPr>
              <a:spLocks noChangeShapeType="1"/>
            </p:cNvSpPr>
            <p:nvPr/>
          </p:nvSpPr>
          <p:spPr bwMode="auto">
            <a:xfrm>
              <a:off x="2693" y="1680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4046" name="Line 141"/>
            <p:cNvSpPr>
              <a:spLocks noChangeShapeType="1"/>
            </p:cNvSpPr>
            <p:nvPr/>
          </p:nvSpPr>
          <p:spPr bwMode="auto">
            <a:xfrm>
              <a:off x="2871" y="1678"/>
              <a:ext cx="0" cy="4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03950" name="Group 142"/>
          <p:cNvGrpSpPr>
            <a:grpSpLocks/>
          </p:cNvGrpSpPr>
          <p:nvPr/>
        </p:nvGrpSpPr>
        <p:grpSpPr bwMode="auto">
          <a:xfrm>
            <a:off x="2314575" y="2997200"/>
            <a:ext cx="431800" cy="304800"/>
            <a:chOff x="748" y="2313"/>
            <a:chExt cx="272" cy="192"/>
          </a:xfrm>
        </p:grpSpPr>
        <p:sp>
          <p:nvSpPr>
            <p:cNvPr id="3324048" name="Oval 143"/>
            <p:cNvSpPr>
              <a:spLocks noChangeArrowheads="1"/>
            </p:cNvSpPr>
            <p:nvPr/>
          </p:nvSpPr>
          <p:spPr bwMode="auto">
            <a:xfrm>
              <a:off x="748" y="2333"/>
              <a:ext cx="272" cy="14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49" name="Text Box 144"/>
            <p:cNvSpPr txBox="1">
              <a:spLocks noChangeArrowheads="1"/>
            </p:cNvSpPr>
            <p:nvPr/>
          </p:nvSpPr>
          <p:spPr bwMode="auto">
            <a:xfrm>
              <a:off x="769" y="2313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c1</a:t>
              </a:r>
            </a:p>
          </p:txBody>
        </p:sp>
      </p:grpSp>
      <p:grpSp>
        <p:nvGrpSpPr>
          <p:cNvPr id="803953" name="Group 145"/>
          <p:cNvGrpSpPr>
            <a:grpSpLocks/>
          </p:cNvGrpSpPr>
          <p:nvPr/>
        </p:nvGrpSpPr>
        <p:grpSpPr bwMode="auto">
          <a:xfrm>
            <a:off x="2601913" y="2708275"/>
            <a:ext cx="431800" cy="304800"/>
            <a:chOff x="1109" y="2347"/>
            <a:chExt cx="272" cy="192"/>
          </a:xfrm>
        </p:grpSpPr>
        <p:sp>
          <p:nvSpPr>
            <p:cNvPr id="3324051" name="Oval 146"/>
            <p:cNvSpPr>
              <a:spLocks noChangeArrowheads="1"/>
            </p:cNvSpPr>
            <p:nvPr/>
          </p:nvSpPr>
          <p:spPr bwMode="auto">
            <a:xfrm>
              <a:off x="1109" y="2367"/>
              <a:ext cx="272" cy="148"/>
            </a:xfrm>
            <a:prstGeom prst="ellipse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52" name="Text Box 147"/>
            <p:cNvSpPr txBox="1">
              <a:spLocks noChangeArrowheads="1"/>
            </p:cNvSpPr>
            <p:nvPr/>
          </p:nvSpPr>
          <p:spPr bwMode="auto">
            <a:xfrm>
              <a:off x="1130" y="2347"/>
              <a:ext cx="22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c2</a:t>
              </a:r>
            </a:p>
          </p:txBody>
        </p:sp>
      </p:grpSp>
      <p:grpSp>
        <p:nvGrpSpPr>
          <p:cNvPr id="803956" name="Group 148"/>
          <p:cNvGrpSpPr>
            <a:grpSpLocks/>
          </p:cNvGrpSpPr>
          <p:nvPr/>
        </p:nvGrpSpPr>
        <p:grpSpPr bwMode="auto">
          <a:xfrm>
            <a:off x="2817813" y="2997200"/>
            <a:ext cx="431800" cy="304800"/>
            <a:chOff x="1431" y="2274"/>
            <a:chExt cx="272" cy="192"/>
          </a:xfrm>
        </p:grpSpPr>
        <p:sp>
          <p:nvSpPr>
            <p:cNvPr id="3324054" name="Oval 149"/>
            <p:cNvSpPr>
              <a:spLocks noChangeArrowheads="1"/>
            </p:cNvSpPr>
            <p:nvPr/>
          </p:nvSpPr>
          <p:spPr bwMode="auto">
            <a:xfrm>
              <a:off x="1431" y="2294"/>
              <a:ext cx="272" cy="148"/>
            </a:xfrm>
            <a:prstGeom prst="ellipse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55" name="Text Box 150"/>
            <p:cNvSpPr txBox="1">
              <a:spLocks noChangeArrowheads="1"/>
            </p:cNvSpPr>
            <p:nvPr/>
          </p:nvSpPr>
          <p:spPr bwMode="auto">
            <a:xfrm>
              <a:off x="1449" y="22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c3</a:t>
              </a:r>
            </a:p>
          </p:txBody>
        </p:sp>
      </p:grpSp>
      <p:grpSp>
        <p:nvGrpSpPr>
          <p:cNvPr id="803959" name="Group 151"/>
          <p:cNvGrpSpPr>
            <a:grpSpLocks/>
          </p:cNvGrpSpPr>
          <p:nvPr/>
        </p:nvGrpSpPr>
        <p:grpSpPr bwMode="auto">
          <a:xfrm>
            <a:off x="3106738" y="2708275"/>
            <a:ext cx="431800" cy="304800"/>
            <a:chOff x="2472" y="74"/>
            <a:chExt cx="272" cy="192"/>
          </a:xfrm>
        </p:grpSpPr>
        <p:sp>
          <p:nvSpPr>
            <p:cNvPr id="3324057" name="Oval 152"/>
            <p:cNvSpPr>
              <a:spLocks noChangeArrowheads="1"/>
            </p:cNvSpPr>
            <p:nvPr/>
          </p:nvSpPr>
          <p:spPr bwMode="auto">
            <a:xfrm>
              <a:off x="2472" y="94"/>
              <a:ext cx="272" cy="148"/>
            </a:xfrm>
            <a:prstGeom prst="ellipse">
              <a:avLst/>
            </a:prstGeom>
            <a:solidFill>
              <a:srgbClr val="CC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58" name="Text Box 153"/>
            <p:cNvSpPr txBox="1">
              <a:spLocks noChangeArrowheads="1"/>
            </p:cNvSpPr>
            <p:nvPr/>
          </p:nvSpPr>
          <p:spPr bwMode="auto">
            <a:xfrm>
              <a:off x="2490" y="7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c4</a:t>
              </a:r>
            </a:p>
          </p:txBody>
        </p:sp>
      </p:grpSp>
      <p:grpSp>
        <p:nvGrpSpPr>
          <p:cNvPr id="803968" name="Group 154"/>
          <p:cNvGrpSpPr>
            <a:grpSpLocks/>
          </p:cNvGrpSpPr>
          <p:nvPr/>
        </p:nvGrpSpPr>
        <p:grpSpPr bwMode="auto">
          <a:xfrm>
            <a:off x="3322638" y="2997200"/>
            <a:ext cx="431800" cy="304800"/>
            <a:chOff x="2608" y="210"/>
            <a:chExt cx="272" cy="192"/>
          </a:xfrm>
        </p:grpSpPr>
        <p:sp>
          <p:nvSpPr>
            <p:cNvPr id="3324060" name="Oval 155"/>
            <p:cNvSpPr>
              <a:spLocks noChangeArrowheads="1"/>
            </p:cNvSpPr>
            <p:nvPr/>
          </p:nvSpPr>
          <p:spPr bwMode="auto">
            <a:xfrm>
              <a:off x="2608" y="230"/>
              <a:ext cx="272" cy="148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61" name="Text Box 156"/>
            <p:cNvSpPr txBox="1">
              <a:spLocks noChangeArrowheads="1"/>
            </p:cNvSpPr>
            <p:nvPr/>
          </p:nvSpPr>
          <p:spPr bwMode="auto">
            <a:xfrm>
              <a:off x="2626" y="210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c5</a:t>
              </a:r>
            </a:p>
          </p:txBody>
        </p:sp>
      </p:grpSp>
      <p:grpSp>
        <p:nvGrpSpPr>
          <p:cNvPr id="803971" name="Group 157"/>
          <p:cNvGrpSpPr>
            <a:grpSpLocks/>
          </p:cNvGrpSpPr>
          <p:nvPr/>
        </p:nvGrpSpPr>
        <p:grpSpPr bwMode="auto">
          <a:xfrm>
            <a:off x="3609975" y="2708275"/>
            <a:ext cx="431800" cy="304800"/>
            <a:chOff x="3334" y="144"/>
            <a:chExt cx="272" cy="192"/>
          </a:xfrm>
        </p:grpSpPr>
        <p:sp>
          <p:nvSpPr>
            <p:cNvPr id="3324063" name="Oval 158"/>
            <p:cNvSpPr>
              <a:spLocks noChangeArrowheads="1"/>
            </p:cNvSpPr>
            <p:nvPr/>
          </p:nvSpPr>
          <p:spPr bwMode="auto">
            <a:xfrm>
              <a:off x="3334" y="164"/>
              <a:ext cx="272" cy="148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64" name="Text Box 159"/>
            <p:cNvSpPr txBox="1">
              <a:spLocks noChangeArrowheads="1"/>
            </p:cNvSpPr>
            <p:nvPr/>
          </p:nvSpPr>
          <p:spPr bwMode="auto">
            <a:xfrm>
              <a:off x="3358" y="144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c6</a:t>
              </a:r>
            </a:p>
          </p:txBody>
        </p:sp>
      </p:grpSp>
      <p:grpSp>
        <p:nvGrpSpPr>
          <p:cNvPr id="803982" name="Group 160"/>
          <p:cNvGrpSpPr>
            <a:grpSpLocks/>
          </p:cNvGrpSpPr>
          <p:nvPr/>
        </p:nvGrpSpPr>
        <p:grpSpPr bwMode="auto">
          <a:xfrm>
            <a:off x="3825875" y="2997200"/>
            <a:ext cx="431800" cy="304800"/>
            <a:chOff x="4604" y="326"/>
            <a:chExt cx="272" cy="192"/>
          </a:xfrm>
        </p:grpSpPr>
        <p:sp>
          <p:nvSpPr>
            <p:cNvPr id="3324066" name="Oval 161"/>
            <p:cNvSpPr>
              <a:spLocks noChangeArrowheads="1"/>
            </p:cNvSpPr>
            <p:nvPr/>
          </p:nvSpPr>
          <p:spPr bwMode="auto">
            <a:xfrm>
              <a:off x="4604" y="346"/>
              <a:ext cx="272" cy="148"/>
            </a:xfrm>
            <a:prstGeom prst="ellipse">
              <a:avLst/>
            </a:prstGeom>
            <a:solidFill>
              <a:srgbClr val="CC99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67" name="Text Box 162"/>
            <p:cNvSpPr txBox="1">
              <a:spLocks noChangeArrowheads="1"/>
            </p:cNvSpPr>
            <p:nvPr/>
          </p:nvSpPr>
          <p:spPr bwMode="auto">
            <a:xfrm>
              <a:off x="4628" y="326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c7</a:t>
              </a:r>
            </a:p>
          </p:txBody>
        </p:sp>
      </p:grpSp>
      <p:grpSp>
        <p:nvGrpSpPr>
          <p:cNvPr id="803985" name="Group 163"/>
          <p:cNvGrpSpPr>
            <a:grpSpLocks/>
          </p:cNvGrpSpPr>
          <p:nvPr/>
        </p:nvGrpSpPr>
        <p:grpSpPr bwMode="auto">
          <a:xfrm>
            <a:off x="4114800" y="2708275"/>
            <a:ext cx="431800" cy="304800"/>
            <a:chOff x="4740" y="467"/>
            <a:chExt cx="272" cy="192"/>
          </a:xfrm>
        </p:grpSpPr>
        <p:sp>
          <p:nvSpPr>
            <p:cNvPr id="3324069" name="Oval 164"/>
            <p:cNvSpPr>
              <a:spLocks noChangeArrowheads="1"/>
            </p:cNvSpPr>
            <p:nvPr/>
          </p:nvSpPr>
          <p:spPr bwMode="auto">
            <a:xfrm>
              <a:off x="4740" y="482"/>
              <a:ext cx="272" cy="148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70" name="Text Box 165"/>
            <p:cNvSpPr txBox="1">
              <a:spLocks noChangeArrowheads="1"/>
            </p:cNvSpPr>
            <p:nvPr/>
          </p:nvSpPr>
          <p:spPr bwMode="auto">
            <a:xfrm>
              <a:off x="4764" y="467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c8</a:t>
              </a:r>
            </a:p>
          </p:txBody>
        </p:sp>
      </p:grpSp>
      <p:grpSp>
        <p:nvGrpSpPr>
          <p:cNvPr id="803988" name="Group 166"/>
          <p:cNvGrpSpPr>
            <a:grpSpLocks/>
          </p:cNvGrpSpPr>
          <p:nvPr/>
        </p:nvGrpSpPr>
        <p:grpSpPr bwMode="auto">
          <a:xfrm>
            <a:off x="2098675" y="2708275"/>
            <a:ext cx="431800" cy="304800"/>
            <a:chOff x="4876" y="623"/>
            <a:chExt cx="272" cy="192"/>
          </a:xfrm>
        </p:grpSpPr>
        <p:sp>
          <p:nvSpPr>
            <p:cNvPr id="3324072" name="Oval 167"/>
            <p:cNvSpPr>
              <a:spLocks noChangeArrowheads="1"/>
            </p:cNvSpPr>
            <p:nvPr/>
          </p:nvSpPr>
          <p:spPr bwMode="auto">
            <a:xfrm>
              <a:off x="4876" y="638"/>
              <a:ext cx="272" cy="148"/>
            </a:xfrm>
            <a:prstGeom prst="ellipse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73" name="Text Box 168"/>
            <p:cNvSpPr txBox="1">
              <a:spLocks noChangeArrowheads="1"/>
            </p:cNvSpPr>
            <p:nvPr/>
          </p:nvSpPr>
          <p:spPr bwMode="auto">
            <a:xfrm>
              <a:off x="4900" y="623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c0</a:t>
              </a:r>
            </a:p>
          </p:txBody>
        </p:sp>
      </p:grpSp>
      <p:grpSp>
        <p:nvGrpSpPr>
          <p:cNvPr id="803991" name="Group 169"/>
          <p:cNvGrpSpPr>
            <a:grpSpLocks/>
          </p:cNvGrpSpPr>
          <p:nvPr/>
        </p:nvGrpSpPr>
        <p:grpSpPr bwMode="auto">
          <a:xfrm>
            <a:off x="4330700" y="2997200"/>
            <a:ext cx="431800" cy="304800"/>
            <a:chOff x="5193" y="693"/>
            <a:chExt cx="272" cy="192"/>
          </a:xfrm>
        </p:grpSpPr>
        <p:sp>
          <p:nvSpPr>
            <p:cNvPr id="3324075" name="Oval 170"/>
            <p:cNvSpPr>
              <a:spLocks noChangeArrowheads="1"/>
            </p:cNvSpPr>
            <p:nvPr/>
          </p:nvSpPr>
          <p:spPr bwMode="auto">
            <a:xfrm>
              <a:off x="5193" y="709"/>
              <a:ext cx="272" cy="14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24076" name="Text Box 171"/>
            <p:cNvSpPr txBox="1">
              <a:spLocks noChangeArrowheads="1"/>
            </p:cNvSpPr>
            <p:nvPr/>
          </p:nvSpPr>
          <p:spPr bwMode="auto">
            <a:xfrm>
              <a:off x="5218" y="693"/>
              <a:ext cx="222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ourier New" pitchFamily="49" charset="0"/>
                </a:rPr>
                <a:t>c9</a:t>
              </a:r>
            </a:p>
          </p:txBody>
        </p:sp>
      </p:grpSp>
      <p:sp>
        <p:nvSpPr>
          <p:cNvPr id="3324077" name="Text Box 172"/>
          <p:cNvSpPr txBox="1">
            <a:spLocks noChangeArrowheads="1"/>
          </p:cNvSpPr>
          <p:nvPr/>
        </p:nvSpPr>
        <p:spPr bwMode="auto">
          <a:xfrm>
            <a:off x="5567363" y="1951038"/>
            <a:ext cx="930275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 b="1" i="1">
                <a:solidFill>
                  <a:schemeClr val="bg2"/>
                </a:solidFill>
              </a:rPr>
              <a:t>Slowest</a:t>
            </a:r>
          </a:p>
        </p:txBody>
      </p:sp>
      <p:sp>
        <p:nvSpPr>
          <p:cNvPr id="3324078" name="Text Box 173"/>
          <p:cNvSpPr txBox="1">
            <a:spLocks noChangeArrowheads="1"/>
          </p:cNvSpPr>
          <p:nvPr/>
        </p:nvSpPr>
        <p:spPr bwMode="auto">
          <a:xfrm>
            <a:off x="5864225" y="4076700"/>
            <a:ext cx="874713" cy="366713"/>
          </a:xfrm>
          <a:prstGeom prst="rect">
            <a:avLst/>
          </a:prstGeom>
          <a:noFill/>
          <a:ln w="12700" algn="ctr">
            <a:noFill/>
            <a:prstDash val="dash"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 b="1" i="1">
                <a:solidFill>
                  <a:schemeClr val="bg2"/>
                </a:solidFill>
              </a:rPr>
              <a:t>Fastest</a:t>
            </a:r>
          </a:p>
        </p:txBody>
      </p:sp>
      <p:grpSp>
        <p:nvGrpSpPr>
          <p:cNvPr id="3324079" name="Group 174"/>
          <p:cNvGrpSpPr>
            <a:grpSpLocks/>
          </p:cNvGrpSpPr>
          <p:nvPr/>
        </p:nvGrpSpPr>
        <p:grpSpPr bwMode="auto">
          <a:xfrm>
            <a:off x="7077075" y="2484438"/>
            <a:ext cx="142875" cy="503237"/>
            <a:chOff x="5353" y="3169"/>
            <a:chExt cx="96" cy="383"/>
          </a:xfrm>
        </p:grpSpPr>
        <p:grpSp>
          <p:nvGrpSpPr>
            <p:cNvPr id="3324080" name="Group 175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324081" name="Arc 176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2" name="Arc 177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3" name="Arc 178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4" name="Arc 179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24085" name="Group 180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324086" name="Arc 181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7" name="Arc 182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8" name="Arc 183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89" name="Arc 184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324090" name="Group 185"/>
          <p:cNvGrpSpPr>
            <a:grpSpLocks/>
          </p:cNvGrpSpPr>
          <p:nvPr/>
        </p:nvGrpSpPr>
        <p:grpSpPr bwMode="auto">
          <a:xfrm>
            <a:off x="7092950" y="4108450"/>
            <a:ext cx="142875" cy="503238"/>
            <a:chOff x="5353" y="3169"/>
            <a:chExt cx="96" cy="383"/>
          </a:xfrm>
        </p:grpSpPr>
        <p:grpSp>
          <p:nvGrpSpPr>
            <p:cNvPr id="3324091" name="Group 186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324092" name="Arc 187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3" name="Arc 188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4" name="Arc 189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5" name="Arc 190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24096" name="Group 191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324097" name="Arc 192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8" name="Arc 193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099" name="Arc 194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0" name="Arc 195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324101" name="Group 196"/>
          <p:cNvGrpSpPr>
            <a:grpSpLocks/>
          </p:cNvGrpSpPr>
          <p:nvPr/>
        </p:nvGrpSpPr>
        <p:grpSpPr bwMode="auto">
          <a:xfrm>
            <a:off x="7092950" y="5876925"/>
            <a:ext cx="142875" cy="503238"/>
            <a:chOff x="5353" y="3169"/>
            <a:chExt cx="96" cy="383"/>
          </a:xfrm>
        </p:grpSpPr>
        <p:grpSp>
          <p:nvGrpSpPr>
            <p:cNvPr id="3324102" name="Group 197"/>
            <p:cNvGrpSpPr>
              <a:grpSpLocks/>
            </p:cNvGrpSpPr>
            <p:nvPr/>
          </p:nvGrpSpPr>
          <p:grpSpPr bwMode="auto">
            <a:xfrm>
              <a:off x="5353" y="3169"/>
              <a:ext cx="96" cy="191"/>
              <a:chOff x="5353" y="3169"/>
              <a:chExt cx="96" cy="191"/>
            </a:xfrm>
          </p:grpSpPr>
          <p:sp>
            <p:nvSpPr>
              <p:cNvPr id="3324103" name="Arc 198"/>
              <p:cNvSpPr>
                <a:spLocks/>
              </p:cNvSpPr>
              <p:nvPr/>
            </p:nvSpPr>
            <p:spPr bwMode="auto">
              <a:xfrm>
                <a:off x="5400" y="3169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4" name="Arc 199"/>
              <p:cNvSpPr>
                <a:spLocks/>
              </p:cNvSpPr>
              <p:nvPr/>
            </p:nvSpPr>
            <p:spPr bwMode="auto">
              <a:xfrm>
                <a:off x="5400" y="3216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5" name="Arc 200"/>
              <p:cNvSpPr>
                <a:spLocks/>
              </p:cNvSpPr>
              <p:nvPr/>
            </p:nvSpPr>
            <p:spPr bwMode="auto">
              <a:xfrm>
                <a:off x="5353" y="3265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6" name="Arc 201"/>
              <p:cNvSpPr>
                <a:spLocks/>
              </p:cNvSpPr>
              <p:nvPr/>
            </p:nvSpPr>
            <p:spPr bwMode="auto">
              <a:xfrm>
                <a:off x="5353" y="3312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24107" name="Group 202"/>
            <p:cNvGrpSpPr>
              <a:grpSpLocks/>
            </p:cNvGrpSpPr>
            <p:nvPr/>
          </p:nvGrpSpPr>
          <p:grpSpPr bwMode="auto">
            <a:xfrm>
              <a:off x="5353" y="3361"/>
              <a:ext cx="96" cy="191"/>
              <a:chOff x="5353" y="3361"/>
              <a:chExt cx="96" cy="191"/>
            </a:xfrm>
          </p:grpSpPr>
          <p:sp>
            <p:nvSpPr>
              <p:cNvPr id="3324108" name="Arc 203"/>
              <p:cNvSpPr>
                <a:spLocks/>
              </p:cNvSpPr>
              <p:nvPr/>
            </p:nvSpPr>
            <p:spPr bwMode="auto">
              <a:xfrm>
                <a:off x="5400" y="3361"/>
                <a:ext cx="49" cy="48"/>
              </a:xfrm>
              <a:custGeom>
                <a:avLst/>
                <a:gdLst>
                  <a:gd name="T0" fmla="*/ 0 w 22050"/>
                  <a:gd name="T1" fmla="*/ 0 h 21600"/>
                  <a:gd name="T2" fmla="*/ 0 w 22050"/>
                  <a:gd name="T3" fmla="*/ 0 h 21600"/>
                  <a:gd name="T4" fmla="*/ 0 w 220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050"/>
                  <a:gd name="T10" fmla="*/ 0 h 21600"/>
                  <a:gd name="T11" fmla="*/ 22050 w 220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50" h="21600" fill="none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</a:path>
                  <a:path w="22050" h="21600" stroke="0" extrusionOk="0">
                    <a:moveTo>
                      <a:pt x="-1" y="4"/>
                    </a:moveTo>
                    <a:cubicBezTo>
                      <a:pt x="149" y="1"/>
                      <a:pt x="299" y="-1"/>
                      <a:pt x="450" y="0"/>
                    </a:cubicBezTo>
                    <a:cubicBezTo>
                      <a:pt x="12379" y="0"/>
                      <a:pt x="22050" y="9670"/>
                      <a:pt x="22050" y="21600"/>
                    </a:cubicBezTo>
                    <a:lnTo>
                      <a:pt x="45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09" name="Arc 204"/>
              <p:cNvSpPr>
                <a:spLocks/>
              </p:cNvSpPr>
              <p:nvPr/>
            </p:nvSpPr>
            <p:spPr bwMode="auto">
              <a:xfrm>
                <a:off x="5400" y="3408"/>
                <a:ext cx="48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10" name="Arc 205"/>
              <p:cNvSpPr>
                <a:spLocks/>
              </p:cNvSpPr>
              <p:nvPr/>
            </p:nvSpPr>
            <p:spPr bwMode="auto">
              <a:xfrm>
                <a:off x="5353" y="3457"/>
                <a:ext cx="48" cy="48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4111" name="Arc 206"/>
              <p:cNvSpPr>
                <a:spLocks/>
              </p:cNvSpPr>
              <p:nvPr/>
            </p:nvSpPr>
            <p:spPr bwMode="auto">
              <a:xfrm>
                <a:off x="5353" y="3504"/>
                <a:ext cx="52" cy="48"/>
              </a:xfrm>
              <a:custGeom>
                <a:avLst/>
                <a:gdLst>
                  <a:gd name="T0" fmla="*/ 0 w 23432"/>
                  <a:gd name="T1" fmla="*/ 0 h 21600"/>
                  <a:gd name="T2" fmla="*/ 0 w 23432"/>
                  <a:gd name="T3" fmla="*/ 0 h 21600"/>
                  <a:gd name="T4" fmla="*/ 0 w 2343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432"/>
                  <a:gd name="T10" fmla="*/ 0 h 21600"/>
                  <a:gd name="T11" fmla="*/ 23432 w 2343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432" h="21600" fill="none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3432" h="21600" stroke="0" extrusionOk="0">
                    <a:moveTo>
                      <a:pt x="23432" y="21522"/>
                    </a:moveTo>
                    <a:cubicBezTo>
                      <a:pt x="22822" y="21574"/>
                      <a:pt x="222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808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324112" name="Rectangle 207"/>
          <p:cNvSpPr>
            <a:spLocks noChangeArrowheads="1"/>
          </p:cNvSpPr>
          <p:nvPr/>
        </p:nvSpPr>
        <p:spPr bwMode="auto">
          <a:xfrm>
            <a:off x="1806575" y="5911850"/>
            <a:ext cx="1654175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A50021"/>
                </a:solidFill>
                <a:latin typeface="Courier New" pitchFamily="49" charset="0"/>
              </a:rPr>
              <a:t>ag.bar(cg);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C 0.04705 -0.03959 0.0941 -0.07894 0.12066 -0.13681 C 0.14722 -0.19468 0.1533 -0.27084 0.15938 -0.34653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" y="-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0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C 0.05747 0.04861 0.11511 0.09746 0.204 0.08172 C 0.29289 0.06597 0.41303 -0.01458 0.53334 -0.09514 " pathEditMode="relative" ptsTypes="aaA">
                                      <p:cBhvr>
                                        <p:cTn id="40" dur="2000" fill="hold"/>
                                        <p:tgtEl>
                                          <p:spTgt spid="803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00069 C 0.06684 0.07801 0.13368 0.15555 0.21909 0.17083 C 0.30451 0.18611 0.4085 0.13958 0.5125 0.09305 " pathEditMode="relative" ptsTypes="aaA">
                                      <p:cBhvr>
                                        <p:cTn id="42" dur="2000" fill="hold"/>
                                        <p:tgtEl>
                                          <p:spTgt spid="8039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C 0.04445 0.15046 0.08906 0.30092 0.16823 0.36782 C 0.2474 0.43472 0.36111 0.41782 0.475 0.40115 " pathEditMode="relative" ptsTypes="aaA">
                                      <p:cBhvr>
                                        <p:cTn id="44" dur="2000" fill="hold"/>
                                        <p:tgtEl>
                                          <p:spTgt spid="8039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0.09167 -0.00116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7 L -0.09167 -0.0011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-0.08385 -0.0011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0.08385 -0.0011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-0.07586 -0.00116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3.7037E-7 L -0.08108 -0.0011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0.07604 -0.0011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6 -0.00116 C -0.02326 0.02894 0.04514 0.05926 0.14497 0.03588 C 0.2448 0.0125 0.37605 -0.06481 0.5073 -0.1419 " pathEditMode="relative" ptsTypes="aaA">
                                      <p:cBhvr>
                                        <p:cTn id="64" dur="2000" fill="hold"/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7 -0.00116 C -0.02344 0.10046 0.04479 0.20231 0.1401 0.22477 C 0.23542 0.24722 0.35764 0.19028 0.48004 0.13356 " pathEditMode="relative" rAng="0" ptsTypes="aaA">
                                      <p:cBhvr>
                                        <p:cTn id="66" dur="2000" fill="hold"/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12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85 -0.00116 C -0.07014 0.12616 -0.05625 0.2537 0.03333 0.31227 C 0.12292 0.37083 0.28802 0.36042 0.4533 0.35 " pathEditMode="relative" rAng="0" ptsTypes="aaA">
                                      <p:cBhvr>
                                        <p:cTn id="68" dur="2000" fill="hold"/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85 -0.00116 L -0.17031 -0.0011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86 -0.00116 L -0.1625 -0.00116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 -0.00116 L -0.16267 -0.00116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 -0.00116 L -0.15469 -0.00116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2" dur="1000"/>
                                        <p:tgtEl>
                                          <p:spTgt spid="8039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003 0.13357 L 0.425 0.13357 " pathEditMode="relative" ptsTypes="AA">
                                      <p:cBhvr>
                                        <p:cTn id="86" dur="1000" fill="hold"/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3 0.04097 C -0.11041 0.11829 -0.04253 0.19606 0.05729 0.21296 C 0.15712 0.22986 0.28872 0.18542 0.42049 0.14167 " pathEditMode="relative" rAng="0" ptsTypes="aaA">
                                      <p:cBhvr>
                                        <p:cTn id="88" dur="2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9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5 -0.00116 L -0.20191 -0.00116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67 -0.00116 L -0.20191 -0.00116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469 -0.00116 L -0.19409 -0.00116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7" dur="1000"/>
                                        <p:tgtEl>
                                          <p:spTgt spid="8039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0" dur="1000"/>
                                        <p:tgtEl>
                                          <p:spTgt spid="8039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 0.13357 L 0.36979 0.13357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33 0.35 L 0.39844 0.35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" y="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1 -0.00116 C -0.13177 0.08472 -0.06163 0.1706 0.03924 0.18634 C 0.14011 0.20208 0.27188 0.14791 0.40365 0.09375 " pathEditMode="relative" ptsTypes="aaA">
                                      <p:cBhvr>
                                        <p:cTn id="108" dur="2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 -0.00116 C -0.18472 0.14907 -0.16753 0.29954 -0.07361 0.36759 C 0.02032 0.43565 0.1908 0.42153 0.36129 0.40764 " pathEditMode="relative" ptsTypes="aaA">
                                      <p:cBhvr>
                                        <p:cTn id="110" dur="2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409 -0.00116 L -0.25712 -0.00139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5" dur="1000"/>
                                        <p:tgtEl>
                                          <p:spTgt spid="803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139 0.09143 L 0.34931 0.09329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711 -0.00116 C -0.17777 0.08727 -0.09826 0.17592 0.00278 0.19143 C 0.10382 0.20694 0.22657 0.14907 0.34948 0.09143 " pathEditMode="relative" ptsTypes="aaA">
                                      <p:cBhvr>
                                        <p:cTn id="121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3" dur="1000"/>
                                        <p:tgtEl>
                                          <p:spTgt spid="803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6" dur="1000"/>
                                        <p:tgtEl>
                                          <p:spTgt spid="8039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729 -0.1419 L 0.45174 -0.13773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667 0.39213 L 0.31771 0.39792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000"/>
                            </p:stCondLst>
                            <p:childTnLst>
                              <p:par>
                                <p:cTn id="13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5" dur="1000"/>
                                        <p:tgtEl>
                                          <p:spTgt spid="803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8" dur="1000"/>
                                        <p:tgtEl>
                                          <p:spTgt spid="803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19 0.09144 L 0.29098 0.09144 " pathEditMode="relative" ptsTypes="AA">
                                      <p:cBhvr>
                                        <p:cTn id="142" dur="1000" fill="hold"/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5" dur="1000"/>
                                        <p:tgtEl>
                                          <p:spTgt spid="8039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8" dur="1000"/>
                                        <p:tgtEl>
                                          <p:spTgt spid="803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4025"/>
            <a:ext cx="9144000" cy="1470025"/>
          </a:xfrm>
        </p:spPr>
        <p:txBody>
          <a:bodyPr/>
          <a:lstStyle/>
          <a:p>
            <a:r>
              <a:rPr lang="en-US" sz="8800">
                <a:solidFill>
                  <a:schemeClr val="bg1"/>
                </a:solidFill>
              </a:rPr>
              <a:t>Abstractions </a:t>
            </a:r>
            <a:br>
              <a:rPr lang="en-US" sz="8800">
                <a:solidFill>
                  <a:schemeClr val="bg1"/>
                </a:solidFill>
              </a:rPr>
            </a:br>
            <a:r>
              <a:rPr lang="en-US" sz="8800">
                <a:solidFill>
                  <a:schemeClr val="bg1"/>
                </a:solidFill>
              </a:rPr>
              <a:t>for Parallelism</a:t>
            </a:r>
            <a:endParaRPr lang="en-US" sz="4800">
              <a:solidFill>
                <a:srgbClr val="FF9933"/>
              </a:solidFill>
            </a:endParaRPr>
          </a:p>
        </p:txBody>
      </p:sp>
      <p:sp>
        <p:nvSpPr>
          <p:cNvPr id="3328003" name="Rectangle 3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34300" cy="1752600"/>
          </a:xfrm>
        </p:spPr>
        <p:txBody>
          <a:bodyPr/>
          <a:lstStyle/>
          <a:p>
            <a:r>
              <a:rPr lang="en-US" sz="3600">
                <a:solidFill>
                  <a:srgbClr val="FF9933"/>
                </a:solidFill>
              </a:rPr>
              <a:t>The right Tool to do the Task right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9EBB6DC-CDBA-4EEE-BDEB-A193BFCD95C5}" type="slidenum">
              <a:rPr lang="fr-BE"/>
              <a:pPr>
                <a:defRPr/>
              </a:pPr>
              <a:t>30</a:t>
            </a:fld>
            <a:endParaRPr lang="fr-BE" dirty="0"/>
          </a:p>
        </p:txBody>
      </p:sp>
      <p:sp>
        <p:nvSpPr>
          <p:cNvPr id="3532802" name="Rectangle 2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1143000"/>
          </a:xfrm>
        </p:spPr>
        <p:txBody>
          <a:bodyPr/>
          <a:lstStyle/>
          <a:p>
            <a:r>
              <a:rPr lang="en-US"/>
              <a:t>ProActive Parallel Suite</a:t>
            </a:r>
          </a:p>
        </p:txBody>
      </p:sp>
      <p:pic>
        <p:nvPicPr>
          <p:cNvPr id="3532803" name="Picture 3"/>
          <p:cNvPicPr>
            <a:picLocks noChangeAspect="1" noChangeArrowheads="1"/>
          </p:cNvPicPr>
          <p:nvPr/>
        </p:nvPicPr>
        <p:blipFill>
          <a:blip r:embed="rId3" cstate="print"/>
          <a:srcRect l="44179" t="47997" r="34998" b="29918"/>
          <a:stretch>
            <a:fillRect/>
          </a:stretch>
        </p:blipFill>
        <p:spPr bwMode="auto">
          <a:xfrm>
            <a:off x="4460875" y="3957638"/>
            <a:ext cx="3354388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32804" name="Picture 4"/>
          <p:cNvPicPr>
            <a:picLocks noChangeAspect="1" noChangeArrowheads="1"/>
          </p:cNvPicPr>
          <p:nvPr/>
        </p:nvPicPr>
        <p:blipFill>
          <a:blip r:embed="rId4" cstate="print"/>
          <a:srcRect l="5000" t="30222" r="66109" b="13777"/>
          <a:stretch>
            <a:fillRect/>
          </a:stretch>
        </p:blipFill>
        <p:spPr bwMode="auto">
          <a:xfrm>
            <a:off x="12700" y="2165350"/>
            <a:ext cx="2908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32808" name="AutoShape 8"/>
          <p:cNvSpPr>
            <a:spLocks noChangeArrowheads="1"/>
          </p:cNvSpPr>
          <p:nvPr/>
        </p:nvSpPr>
        <p:spPr bwMode="auto">
          <a:xfrm>
            <a:off x="4737100" y="1727200"/>
            <a:ext cx="2933700" cy="2095500"/>
          </a:xfrm>
          <a:prstGeom prst="roundRect">
            <a:avLst>
              <a:gd name="adj" fmla="val 16667"/>
            </a:avLst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fr-FR"/>
          </a:p>
        </p:txBody>
      </p:sp>
      <p:sp>
        <p:nvSpPr>
          <p:cNvPr id="3532807" name="Rectangle 7"/>
          <p:cNvSpPr>
            <a:spLocks/>
          </p:cNvSpPr>
          <p:nvPr/>
        </p:nvSpPr>
        <p:spPr bwMode="auto">
          <a:xfrm>
            <a:off x="4724400" y="1854200"/>
            <a:ext cx="3048000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>
                <a:cs typeface="Arial" charset="0"/>
              </a:rPr>
              <a:t>Workflows in Java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>
                <a:cs typeface="Arial" charset="0"/>
              </a:rPr>
              <a:t>Master/Workers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>
                <a:cs typeface="Arial" charset="0"/>
              </a:rPr>
              <a:t>SPMD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 smtClean="0">
                <a:cs typeface="Arial" charset="0"/>
              </a:rPr>
              <a:t>Components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SzPct val="90000"/>
              <a:buFont typeface="Wingdings" pitchFamily="2" charset="2"/>
              <a:buChar char="q"/>
            </a:pPr>
            <a:r>
              <a:rPr lang="en-US" sz="2400" dirty="0" smtClean="0">
                <a:cs typeface="Arial" charset="0"/>
              </a:rPr>
              <a:t>…</a:t>
            </a:r>
            <a:endParaRPr lang="en-US" sz="24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32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32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32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32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32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32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08" grpId="0" animBg="1"/>
      <p:bldP spid="353280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6F01789-322C-4958-A245-51F558CC5277}" type="slidenum">
              <a:rPr lang="fr-BE"/>
              <a:pPr>
                <a:defRPr/>
              </a:pPr>
              <a:t>31</a:t>
            </a:fld>
            <a:endParaRPr lang="fr-BE"/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</a:rPr>
              <a:t>Components: </a:t>
            </a:r>
            <a:br>
              <a:rPr lang="en-US" sz="5400" b="1" dirty="0" smtClean="0">
                <a:solidFill>
                  <a:schemeClr val="bg1"/>
                </a:solidFill>
              </a:rPr>
            </a:br>
            <a:r>
              <a:rPr lang="en-US" sz="5400" b="1" dirty="0" smtClean="0">
                <a:solidFill>
                  <a:schemeClr val="bg1"/>
                </a:solidFill>
              </a:rPr>
              <a:t>GCM Standard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86B50DF-6B5D-4BA0-A82F-CE220B80FC8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fr-FR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9E7BA5D-A2B1-4150-9B7E-07B73BC3657E}" type="slidenum">
              <a:rPr lang="fr-BE"/>
              <a:pPr>
                <a:defRPr/>
              </a:pPr>
              <a:t>32</a:t>
            </a:fld>
            <a:endParaRPr lang="fr-BE" dirty="0"/>
          </a:p>
        </p:txBody>
      </p:sp>
      <p:pic>
        <p:nvPicPr>
          <p:cNvPr id="3343362" name="Picture 2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3300" y="1700213"/>
            <a:ext cx="1081088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43363" name="Rectangle 3"/>
          <p:cNvSpPr>
            <a:spLocks noGrp="1"/>
          </p:cNvSpPr>
          <p:nvPr>
            <p:ph type="title"/>
          </p:nvPr>
        </p:nvSpPr>
        <p:spPr>
          <a:xfrm>
            <a:off x="685800" y="-82550"/>
            <a:ext cx="7772400" cy="1219200"/>
          </a:xfrm>
        </p:spPr>
        <p:txBody>
          <a:bodyPr/>
          <a:lstStyle/>
          <a:p>
            <a:r>
              <a:rPr lang="en-US"/>
              <a:t>GridCOMP Partners</a:t>
            </a:r>
          </a:p>
        </p:txBody>
      </p:sp>
      <p:pic>
        <p:nvPicPr>
          <p:cNvPr id="3343364" name="Picture 4" descr="ERCIM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0" y="1268413"/>
            <a:ext cx="2352675" cy="847725"/>
          </a:xfrm>
          <a:prstGeom prst="rect">
            <a:avLst/>
          </a:prstGeom>
          <a:noFill/>
        </p:spPr>
      </p:pic>
      <p:pic>
        <p:nvPicPr>
          <p:cNvPr id="3343365" name="Picture 5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94038" y="1125538"/>
            <a:ext cx="291782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343366" name="Object 6"/>
          <p:cNvGraphicFramePr>
            <a:graphicFrameLocks noChangeAspect="1"/>
          </p:cNvGraphicFramePr>
          <p:nvPr/>
        </p:nvGraphicFramePr>
        <p:xfrm>
          <a:off x="6011863" y="1196975"/>
          <a:ext cx="1122362" cy="493713"/>
        </p:xfrm>
        <a:graphic>
          <a:graphicData uri="http://schemas.openxmlformats.org/presentationml/2006/ole">
            <p:oleObj spid="_x0000_s3593218" name="Image Photo Editor" r:id="rId7" imgW="1905266" imgH="838095" progId="">
              <p:embed/>
            </p:oleObj>
          </a:graphicData>
        </a:graphic>
      </p:graphicFrame>
      <p:pic>
        <p:nvPicPr>
          <p:cNvPr id="3343367" name="Picture 7" descr="boton"/>
          <p:cNvPicPr>
            <a:picLocks noChangeAspect="1" noChangeArrowheads="1"/>
          </p:cNvPicPr>
          <p:nvPr/>
        </p:nvPicPr>
        <p:blipFill>
          <a:blip r:embed="rId8" cstate="print"/>
          <a:srcRect l="41277" r="46379"/>
          <a:stretch>
            <a:fillRect/>
          </a:stretch>
        </p:blipFill>
        <p:spPr bwMode="auto">
          <a:xfrm>
            <a:off x="755650" y="3573463"/>
            <a:ext cx="2089150" cy="1031875"/>
          </a:xfrm>
          <a:prstGeom prst="rect">
            <a:avLst/>
          </a:prstGeom>
          <a:noFill/>
        </p:spPr>
      </p:pic>
      <p:pic>
        <p:nvPicPr>
          <p:cNvPr id="3343368" name="Picture 8" descr="University of Westminster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 t="-33456" r="-4002"/>
          <a:stretch>
            <a:fillRect/>
          </a:stretch>
        </p:blipFill>
        <p:spPr bwMode="auto">
          <a:xfrm>
            <a:off x="2185988" y="2636838"/>
            <a:ext cx="3754437" cy="576262"/>
          </a:xfrm>
          <a:prstGeom prst="rect">
            <a:avLst/>
          </a:prstGeom>
          <a:noFill/>
        </p:spPr>
      </p:pic>
      <p:pic>
        <p:nvPicPr>
          <p:cNvPr id="3343369" name="Picture 9" descr="Institute of Information Science and Technologies log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75463" y="2359025"/>
            <a:ext cx="1368425" cy="1069975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</p:pic>
      <p:pic>
        <p:nvPicPr>
          <p:cNvPr id="3343370" name="Picture 10" descr="cherubin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5750" y="2281238"/>
            <a:ext cx="1333500" cy="1301750"/>
          </a:xfrm>
          <a:prstGeom prst="rect">
            <a:avLst/>
          </a:prstGeom>
          <a:noFill/>
        </p:spPr>
      </p:pic>
      <p:pic>
        <p:nvPicPr>
          <p:cNvPr id="3343371" name="Picture 11" descr="logo_ibmsmall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35375" y="3860800"/>
            <a:ext cx="1800225" cy="720725"/>
          </a:xfrm>
          <a:prstGeom prst="rect">
            <a:avLst/>
          </a:prstGeom>
          <a:noFill/>
        </p:spPr>
      </p:pic>
      <p:pic>
        <p:nvPicPr>
          <p:cNvPr id="3343372" name="Picture 12" descr="AtosOrigin_Olympics_Logo">
            <a:hlinkClick r:id="rId15" tooltip="Visit Atos Origin's Olympic Games pages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56325" y="3717925"/>
            <a:ext cx="2232025" cy="919163"/>
          </a:xfrm>
          <a:prstGeom prst="rect">
            <a:avLst/>
          </a:prstGeom>
          <a:noFill/>
        </p:spPr>
      </p:pic>
      <p:pic>
        <p:nvPicPr>
          <p:cNvPr id="3343373" name="Picture 13" descr="eng_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9750" y="4797425"/>
            <a:ext cx="2592388" cy="1106488"/>
          </a:xfrm>
          <a:prstGeom prst="rect">
            <a:avLst/>
          </a:prstGeom>
          <a:noFill/>
        </p:spPr>
      </p:pic>
      <p:pic>
        <p:nvPicPr>
          <p:cNvPr id="3343374" name="Picture 14" descr="The University of Melbourne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836988" y="4556125"/>
            <a:ext cx="1311275" cy="1393825"/>
          </a:xfrm>
          <a:prstGeom prst="rect">
            <a:avLst/>
          </a:prstGeom>
          <a:noFill/>
        </p:spPr>
      </p:pic>
      <p:pic>
        <p:nvPicPr>
          <p:cNvPr id="3343375" name="Picture 15" descr="Portal Universidad de Chile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651500" y="4970463"/>
            <a:ext cx="3455988" cy="546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43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43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43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43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43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43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43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43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43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43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4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43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43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43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43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43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43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4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43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43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4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43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43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43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43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43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43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4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43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43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4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F4555F-4896-4FBC-973D-ACC38A5D74D4}" type="slidenum">
              <a:rPr lang="fr-BE"/>
              <a:pPr>
                <a:defRPr/>
              </a:pPr>
              <a:t>33</a:t>
            </a:fld>
            <a:endParaRPr lang="fr-BE" dirty="0"/>
          </a:p>
        </p:txBody>
      </p:sp>
      <p:sp>
        <p:nvSpPr>
          <p:cNvPr id="3136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900" y="-63500"/>
            <a:ext cx="9144000" cy="1943100"/>
          </a:xfrm>
          <a:noFill/>
          <a:ln/>
        </p:spPr>
        <p:txBody>
          <a:bodyPr/>
          <a:lstStyle/>
          <a:p>
            <a:r>
              <a:rPr lang="en-GB" sz="3200" b="1"/>
              <a:t>GCM Standardization</a:t>
            </a:r>
            <a:br>
              <a:rPr lang="en-GB" sz="3200" b="1"/>
            </a:br>
            <a:r>
              <a:rPr lang="en-GB" sz="3200" b="1"/>
              <a:t/>
            </a:r>
            <a:br>
              <a:rPr lang="en-GB" sz="3200" b="1"/>
            </a:br>
            <a:r>
              <a:rPr lang="en-GB" b="1" i="1">
                <a:solidFill>
                  <a:srgbClr val="000099"/>
                </a:solidFill>
              </a:rPr>
              <a:t>               </a:t>
            </a:r>
            <a:r>
              <a:rPr lang="en-GB" b="1" u="sng">
                <a:solidFill>
                  <a:srgbClr val="000099"/>
                </a:solidFill>
              </a:rPr>
              <a:t>Grid Component Model</a:t>
            </a:r>
          </a:p>
        </p:txBody>
      </p:sp>
      <p:pic>
        <p:nvPicPr>
          <p:cNvPr id="31365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8375" y="1812925"/>
            <a:ext cx="4532313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6516" name="Rectangle 4"/>
          <p:cNvSpPr>
            <a:spLocks/>
          </p:cNvSpPr>
          <p:nvPr/>
        </p:nvSpPr>
        <p:spPr bwMode="auto">
          <a:xfrm>
            <a:off x="127000" y="4178300"/>
            <a:ext cx="90805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r>
              <a:rPr lang="en-GB" sz="3200">
                <a:latin typeface="Times New Roman" pitchFamily="18" charset="0"/>
              </a:rPr>
              <a:t>Overall, the standardization is supported by industrials: </a:t>
            </a:r>
          </a:p>
          <a:p>
            <a:pPr lvl="1" eaLnBrk="0" hangingPunct="0">
              <a:lnSpc>
                <a:spcPct val="80000"/>
              </a:lnSpc>
            </a:pPr>
            <a:r>
              <a:rPr lang="en-GB" sz="3600">
                <a:solidFill>
                  <a:srgbClr val="F26520"/>
                </a:solidFill>
                <a:latin typeface="Times New Roman" pitchFamily="18" charset="0"/>
              </a:rPr>
              <a:t>BT, FT-Orange, Nokia-Siemens, NEC,</a:t>
            </a:r>
          </a:p>
          <a:p>
            <a:pPr lvl="1" eaLnBrk="0" hangingPunct="0">
              <a:lnSpc>
                <a:spcPct val="80000"/>
              </a:lnSpc>
            </a:pPr>
            <a:r>
              <a:rPr lang="en-GB" sz="3600">
                <a:solidFill>
                  <a:srgbClr val="F26520"/>
                </a:solidFill>
                <a:latin typeface="Times New Roman" pitchFamily="18" charset="0"/>
              </a:rPr>
              <a:t>Telefonica, Alcatel-Lucent, Huawei …</a:t>
            </a:r>
            <a:r>
              <a:rPr lang="en-US" sz="3600">
                <a:solidFill>
                  <a:srgbClr val="F26520"/>
                </a:solidFill>
                <a:latin typeface="Times New Roman" pitchFamily="18" charset="0"/>
              </a:rPr>
              <a:t>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36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36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36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3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3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3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36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36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36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36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36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36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A47679-A304-468E-B713-66784D740D34}" type="slidenum">
              <a:rPr lang="fr-BE"/>
              <a:pPr>
                <a:defRPr/>
              </a:pPr>
              <a:t>34</a:t>
            </a:fld>
            <a:endParaRPr lang="fr-BE" dirty="0"/>
          </a:p>
        </p:txBody>
      </p:sp>
      <p:sp>
        <p:nvSpPr>
          <p:cNvPr id="95" name="Espace réservé du numéro de diapositive 4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CEBAB09-A2AD-4CB2-9AF5-D551C1347F03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34</a:t>
            </a:fld>
            <a:endParaRPr lang="fr-FR" sz="1200" dirty="0">
              <a:latin typeface="+mn-lt"/>
            </a:endParaRPr>
          </a:p>
        </p:txBody>
      </p:sp>
      <p:sp>
        <p:nvSpPr>
          <p:cNvPr id="3345411" name="Rectangle 2"/>
          <p:cNvSpPr>
            <a:spLocks noGrp="1"/>
          </p:cNvSpPr>
          <p:nvPr>
            <p:ph type="title" idx="4294967295"/>
          </p:nvPr>
        </p:nvSpPr>
        <p:spPr>
          <a:xfrm>
            <a:off x="711200" y="177800"/>
            <a:ext cx="7721600" cy="812800"/>
          </a:xfrm>
        </p:spPr>
        <p:txBody>
          <a:bodyPr/>
          <a:lstStyle/>
          <a:p>
            <a:r>
              <a:rPr lang="en-US" dirty="0"/>
              <a:t>Objects to Distributed Components</a:t>
            </a:r>
          </a:p>
        </p:txBody>
      </p:sp>
      <p:sp>
        <p:nvSpPr>
          <p:cNvPr id="3345412" name="Rectangle 3"/>
          <p:cNvSpPr>
            <a:spLocks noChangeArrowheads="1"/>
          </p:cNvSpPr>
          <p:nvPr/>
        </p:nvSpPr>
        <p:spPr bwMode="auto">
          <a:xfrm>
            <a:off x="993775" y="1816100"/>
            <a:ext cx="3871913" cy="3873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3" name="Rectangle 4"/>
          <p:cNvSpPr>
            <a:spLocks noChangeArrowheads="1"/>
          </p:cNvSpPr>
          <p:nvPr/>
        </p:nvSpPr>
        <p:spPr bwMode="auto">
          <a:xfrm>
            <a:off x="6230938" y="1828800"/>
            <a:ext cx="14224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4" name="Rectangle 5"/>
          <p:cNvSpPr>
            <a:spLocks noChangeArrowheads="1"/>
          </p:cNvSpPr>
          <p:nvPr/>
        </p:nvSpPr>
        <p:spPr bwMode="auto">
          <a:xfrm>
            <a:off x="6230938" y="3136900"/>
            <a:ext cx="14224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5" name="Rectangle 6"/>
          <p:cNvSpPr>
            <a:spLocks noChangeArrowheads="1"/>
          </p:cNvSpPr>
          <p:nvPr/>
        </p:nvSpPr>
        <p:spPr bwMode="auto">
          <a:xfrm>
            <a:off x="6230938" y="4445000"/>
            <a:ext cx="14224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6" name="Oval 7"/>
          <p:cNvSpPr>
            <a:spLocks noChangeArrowheads="1"/>
          </p:cNvSpPr>
          <p:nvPr/>
        </p:nvSpPr>
        <p:spPr bwMode="auto">
          <a:xfrm>
            <a:off x="6491288" y="2108200"/>
            <a:ext cx="439737" cy="406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7" name="Oval 8"/>
          <p:cNvSpPr>
            <a:spLocks noChangeArrowheads="1"/>
          </p:cNvSpPr>
          <p:nvPr/>
        </p:nvSpPr>
        <p:spPr bwMode="auto">
          <a:xfrm>
            <a:off x="6818313" y="3327400"/>
            <a:ext cx="439737" cy="406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8" name="Oval 9"/>
          <p:cNvSpPr>
            <a:spLocks noChangeArrowheads="1"/>
          </p:cNvSpPr>
          <p:nvPr/>
        </p:nvSpPr>
        <p:spPr bwMode="auto">
          <a:xfrm>
            <a:off x="6592888" y="4851400"/>
            <a:ext cx="439737" cy="406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19" name="Oval 10"/>
          <p:cNvSpPr>
            <a:spLocks noChangeArrowheads="1"/>
          </p:cNvSpPr>
          <p:nvPr/>
        </p:nvSpPr>
        <p:spPr bwMode="auto">
          <a:xfrm>
            <a:off x="1524000" y="2057400"/>
            <a:ext cx="755650" cy="5715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20" name="Oval 11"/>
          <p:cNvSpPr>
            <a:spLocks noChangeArrowheads="1"/>
          </p:cNvSpPr>
          <p:nvPr/>
        </p:nvSpPr>
        <p:spPr bwMode="auto">
          <a:xfrm>
            <a:off x="2405063" y="2717800"/>
            <a:ext cx="439737" cy="406400"/>
          </a:xfrm>
          <a:prstGeom prst="ellips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844800" y="2311400"/>
            <a:ext cx="3973513" cy="2743200"/>
            <a:chOff x="1936" y="1544"/>
            <a:chExt cx="2816" cy="1728"/>
          </a:xfrm>
        </p:grpSpPr>
        <p:cxnSp>
          <p:nvCxnSpPr>
            <p:cNvPr id="3345422" name="AutoShape 13"/>
            <p:cNvCxnSpPr>
              <a:cxnSpLocks noChangeShapeType="1"/>
              <a:stCxn id="3345420" idx="6"/>
              <a:endCxn id="3345416" idx="2"/>
            </p:cNvCxnSpPr>
            <p:nvPr/>
          </p:nvCxnSpPr>
          <p:spPr bwMode="auto">
            <a:xfrm flipV="1">
              <a:off x="1936" y="1544"/>
              <a:ext cx="2584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345423" name="AutoShape 14"/>
            <p:cNvCxnSpPr>
              <a:cxnSpLocks noChangeShapeType="1"/>
              <a:stCxn id="3345420" idx="6"/>
              <a:endCxn id="3345417" idx="2"/>
            </p:cNvCxnSpPr>
            <p:nvPr/>
          </p:nvCxnSpPr>
          <p:spPr bwMode="auto">
            <a:xfrm>
              <a:off x="1936" y="1928"/>
              <a:ext cx="2816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345424" name="AutoShape 15"/>
            <p:cNvCxnSpPr>
              <a:cxnSpLocks noChangeShapeType="1"/>
              <a:stCxn id="3345420" idx="6"/>
              <a:endCxn id="3345418" idx="2"/>
            </p:cNvCxnSpPr>
            <p:nvPr/>
          </p:nvCxnSpPr>
          <p:spPr bwMode="auto">
            <a:xfrm>
              <a:off x="1936" y="1928"/>
              <a:ext cx="2656" cy="13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3345425" name="AutoShape 16"/>
          <p:cNvCxnSpPr>
            <a:cxnSpLocks noChangeShapeType="1"/>
            <a:stCxn id="3345464" idx="5"/>
            <a:endCxn id="3345420" idx="1"/>
          </p:cNvCxnSpPr>
          <p:nvPr/>
        </p:nvCxnSpPr>
        <p:spPr bwMode="auto">
          <a:xfrm>
            <a:off x="2097088" y="2490788"/>
            <a:ext cx="373062" cy="2714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867025" y="2311400"/>
            <a:ext cx="3973513" cy="2743200"/>
            <a:chOff x="1936" y="1544"/>
            <a:chExt cx="2816" cy="1728"/>
          </a:xfrm>
        </p:grpSpPr>
        <p:cxnSp>
          <p:nvCxnSpPr>
            <p:cNvPr id="3345427" name="AutoShape 18"/>
            <p:cNvCxnSpPr>
              <a:cxnSpLocks noChangeShapeType="1"/>
            </p:cNvCxnSpPr>
            <p:nvPr/>
          </p:nvCxnSpPr>
          <p:spPr bwMode="auto">
            <a:xfrm flipV="1">
              <a:off x="1936" y="1544"/>
              <a:ext cx="2584" cy="38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345428" name="AutoShape 19"/>
            <p:cNvCxnSpPr>
              <a:cxnSpLocks noChangeShapeType="1"/>
            </p:cNvCxnSpPr>
            <p:nvPr/>
          </p:nvCxnSpPr>
          <p:spPr bwMode="auto">
            <a:xfrm>
              <a:off x="1936" y="1928"/>
              <a:ext cx="2816" cy="38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345429" name="AutoShape 20"/>
            <p:cNvCxnSpPr>
              <a:cxnSpLocks noChangeShapeType="1"/>
            </p:cNvCxnSpPr>
            <p:nvPr/>
          </p:nvCxnSpPr>
          <p:spPr bwMode="auto">
            <a:xfrm>
              <a:off x="1936" y="1928"/>
              <a:ext cx="2656" cy="134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2844800" y="2311400"/>
            <a:ext cx="3984625" cy="2743200"/>
            <a:chOff x="624" y="2592"/>
            <a:chExt cx="2824" cy="1728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624" y="2592"/>
              <a:ext cx="2816" cy="1728"/>
              <a:chOff x="1936" y="1544"/>
              <a:chExt cx="2816" cy="1728"/>
            </a:xfrm>
          </p:grpSpPr>
          <p:cxnSp>
            <p:nvCxnSpPr>
              <p:cNvPr id="3345432" name="AutoShape 23"/>
              <p:cNvCxnSpPr>
                <a:cxnSpLocks noChangeShapeType="1"/>
              </p:cNvCxnSpPr>
              <p:nvPr/>
            </p:nvCxnSpPr>
            <p:spPr bwMode="auto">
              <a:xfrm flipV="1">
                <a:off x="1936" y="1544"/>
                <a:ext cx="2584" cy="384"/>
              </a:xfrm>
              <a:prstGeom prst="straightConnector1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345433" name="AutoShape 24"/>
              <p:cNvCxnSpPr>
                <a:cxnSpLocks noChangeShapeType="1"/>
              </p:cNvCxnSpPr>
              <p:nvPr/>
            </p:nvCxnSpPr>
            <p:spPr bwMode="auto">
              <a:xfrm>
                <a:off x="1936" y="1928"/>
                <a:ext cx="2816" cy="384"/>
              </a:xfrm>
              <a:prstGeom prst="straightConnector1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345434" name="AutoShape 25"/>
              <p:cNvCxnSpPr>
                <a:cxnSpLocks noChangeShapeType="1"/>
              </p:cNvCxnSpPr>
              <p:nvPr/>
            </p:nvCxnSpPr>
            <p:spPr bwMode="auto">
              <a:xfrm>
                <a:off x="1936" y="1928"/>
                <a:ext cx="2656" cy="1344"/>
              </a:xfrm>
              <a:prstGeom prst="straightConnector1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632" y="2592"/>
              <a:ext cx="2816" cy="1728"/>
              <a:chOff x="1936" y="1544"/>
              <a:chExt cx="2816" cy="1728"/>
            </a:xfrm>
          </p:grpSpPr>
          <p:cxnSp>
            <p:nvCxnSpPr>
              <p:cNvPr id="3345436" name="AutoShape 27"/>
              <p:cNvCxnSpPr>
                <a:cxnSpLocks noChangeShapeType="1"/>
              </p:cNvCxnSpPr>
              <p:nvPr/>
            </p:nvCxnSpPr>
            <p:spPr bwMode="auto">
              <a:xfrm flipV="1">
                <a:off x="1936" y="1544"/>
                <a:ext cx="2584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345437" name="AutoShape 28"/>
              <p:cNvCxnSpPr>
                <a:cxnSpLocks noChangeShapeType="1"/>
              </p:cNvCxnSpPr>
              <p:nvPr/>
            </p:nvCxnSpPr>
            <p:spPr bwMode="auto">
              <a:xfrm>
                <a:off x="1936" y="1928"/>
                <a:ext cx="2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345438" name="AutoShape 29"/>
              <p:cNvCxnSpPr>
                <a:cxnSpLocks noChangeShapeType="1"/>
              </p:cNvCxnSpPr>
              <p:nvPr/>
            </p:nvCxnSpPr>
            <p:spPr bwMode="auto">
              <a:xfrm>
                <a:off x="1936" y="1928"/>
                <a:ext cx="2656" cy="134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cxnSp>
        <p:nvCxnSpPr>
          <p:cNvPr id="3345439" name="AutoShape 30"/>
          <p:cNvCxnSpPr>
            <a:cxnSpLocks noChangeShapeType="1"/>
            <a:stCxn id="3345460" idx="4"/>
            <a:endCxn id="3345444" idx="0"/>
          </p:cNvCxnSpPr>
          <p:nvPr/>
        </p:nvCxnSpPr>
        <p:spPr bwMode="auto">
          <a:xfrm flipH="1">
            <a:off x="1382713" y="3951288"/>
            <a:ext cx="576262" cy="6588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1947863" y="3951288"/>
            <a:ext cx="563562" cy="671512"/>
            <a:chOff x="1380" y="2489"/>
            <a:chExt cx="400" cy="423"/>
          </a:xfrm>
        </p:grpSpPr>
        <p:cxnSp>
          <p:nvCxnSpPr>
            <p:cNvPr id="3345441" name="AutoShape 32"/>
            <p:cNvCxnSpPr>
              <a:cxnSpLocks noChangeShapeType="1"/>
              <a:stCxn id="3345460" idx="4"/>
              <a:endCxn id="3345448" idx="0"/>
            </p:cNvCxnSpPr>
            <p:nvPr/>
          </p:nvCxnSpPr>
          <p:spPr bwMode="auto">
            <a:xfrm flipH="1">
              <a:off x="1380" y="2489"/>
              <a:ext cx="8" cy="4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345442" name="AutoShape 33"/>
            <p:cNvCxnSpPr>
              <a:cxnSpLocks noChangeShapeType="1"/>
              <a:stCxn id="3345460" idx="4"/>
              <a:endCxn id="3345449" idx="0"/>
            </p:cNvCxnSpPr>
            <p:nvPr/>
          </p:nvCxnSpPr>
          <p:spPr bwMode="auto">
            <a:xfrm>
              <a:off x="1388" y="2489"/>
              <a:ext cx="392" cy="4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1162050" y="2455863"/>
            <a:ext cx="5394325" cy="2560637"/>
            <a:chOff x="824" y="1547"/>
            <a:chExt cx="3822" cy="1613"/>
          </a:xfrm>
        </p:grpSpPr>
        <p:sp>
          <p:nvSpPr>
            <p:cNvPr id="3345444" name="Oval 35"/>
            <p:cNvSpPr>
              <a:spLocks noChangeArrowheads="1"/>
            </p:cNvSpPr>
            <p:nvPr/>
          </p:nvSpPr>
          <p:spPr bwMode="auto">
            <a:xfrm>
              <a:off x="824" y="2904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345445" name="AutoShape 36"/>
            <p:cNvCxnSpPr>
              <a:cxnSpLocks noChangeShapeType="1"/>
              <a:stCxn id="3345416" idx="3"/>
              <a:endCxn id="3345444" idx="7"/>
            </p:cNvCxnSpPr>
            <p:nvPr/>
          </p:nvCxnSpPr>
          <p:spPr bwMode="auto">
            <a:xfrm flipH="1">
              <a:off x="1090" y="1547"/>
              <a:ext cx="3556" cy="139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3345446" name="AutoShape 37"/>
          <p:cNvCxnSpPr>
            <a:cxnSpLocks noChangeShapeType="1"/>
            <a:stCxn id="3345416" idx="3"/>
            <a:endCxn id="3345444" idx="7"/>
          </p:cNvCxnSpPr>
          <p:nvPr/>
        </p:nvCxnSpPr>
        <p:spPr bwMode="auto">
          <a:xfrm flipH="1">
            <a:off x="1536700" y="2474913"/>
            <a:ext cx="5019675" cy="2193925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/>
            <a:tailEnd type="triangle" w="med" len="med"/>
          </a:ln>
        </p:spPr>
      </p:cxn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1727200" y="3530600"/>
            <a:ext cx="5091113" cy="1524000"/>
            <a:chOff x="1224" y="2224"/>
            <a:chExt cx="3608" cy="960"/>
          </a:xfrm>
        </p:grpSpPr>
        <p:sp>
          <p:nvSpPr>
            <p:cNvPr id="3345448" name="Oval 39"/>
            <p:cNvSpPr>
              <a:spLocks noChangeArrowheads="1"/>
            </p:cNvSpPr>
            <p:nvPr/>
          </p:nvSpPr>
          <p:spPr bwMode="auto">
            <a:xfrm>
              <a:off x="1224" y="2912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3345449" name="Oval 40"/>
            <p:cNvSpPr>
              <a:spLocks noChangeArrowheads="1"/>
            </p:cNvSpPr>
            <p:nvPr/>
          </p:nvSpPr>
          <p:spPr bwMode="auto">
            <a:xfrm>
              <a:off x="1624" y="2912"/>
              <a:ext cx="312" cy="2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cxnSp>
          <p:nvCxnSpPr>
            <p:cNvPr id="3345450" name="AutoShape 41"/>
            <p:cNvCxnSpPr>
              <a:cxnSpLocks noChangeShapeType="1"/>
            </p:cNvCxnSpPr>
            <p:nvPr/>
          </p:nvCxnSpPr>
          <p:spPr bwMode="auto">
            <a:xfrm flipH="1">
              <a:off x="1490" y="2224"/>
              <a:ext cx="3342" cy="725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  <p:cxnSp>
          <p:nvCxnSpPr>
            <p:cNvPr id="3345451" name="AutoShape 42"/>
            <p:cNvCxnSpPr>
              <a:cxnSpLocks noChangeShapeType="1"/>
            </p:cNvCxnSpPr>
            <p:nvPr/>
          </p:nvCxnSpPr>
          <p:spPr bwMode="auto">
            <a:xfrm flipH="1" flipV="1">
              <a:off x="1936" y="3040"/>
              <a:ext cx="2736" cy="144"/>
            </a:xfrm>
            <a:prstGeom prst="straightConnector1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43"/>
          <p:cNvGrpSpPr>
            <a:grpSpLocks/>
          </p:cNvGrpSpPr>
          <p:nvPr/>
        </p:nvGrpSpPr>
        <p:grpSpPr bwMode="auto">
          <a:xfrm>
            <a:off x="2101850" y="3530600"/>
            <a:ext cx="4716463" cy="1524000"/>
            <a:chOff x="1490" y="2224"/>
            <a:chExt cx="3342" cy="960"/>
          </a:xfrm>
        </p:grpSpPr>
        <p:cxnSp>
          <p:nvCxnSpPr>
            <p:cNvPr id="3345453" name="AutoShape 44"/>
            <p:cNvCxnSpPr>
              <a:cxnSpLocks noChangeShapeType="1"/>
              <a:stCxn id="3345417" idx="2"/>
              <a:endCxn id="3345448" idx="7"/>
            </p:cNvCxnSpPr>
            <p:nvPr/>
          </p:nvCxnSpPr>
          <p:spPr bwMode="auto">
            <a:xfrm flipH="1">
              <a:off x="1490" y="2224"/>
              <a:ext cx="3342" cy="725"/>
            </a:xfrm>
            <a:prstGeom prst="straightConnector1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triangle" w="med" len="med"/>
            </a:ln>
          </p:spPr>
        </p:cxnSp>
        <p:cxnSp>
          <p:nvCxnSpPr>
            <p:cNvPr id="3345454" name="AutoShape 45"/>
            <p:cNvCxnSpPr>
              <a:cxnSpLocks noChangeShapeType="1"/>
              <a:stCxn id="3345418" idx="2"/>
              <a:endCxn id="3345449" idx="6"/>
            </p:cNvCxnSpPr>
            <p:nvPr/>
          </p:nvCxnSpPr>
          <p:spPr bwMode="auto">
            <a:xfrm flipH="1" flipV="1">
              <a:off x="1936" y="3040"/>
              <a:ext cx="2736" cy="144"/>
            </a:xfrm>
            <a:prstGeom prst="straightConnector1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triangle" w="med" len="med"/>
            </a:ln>
          </p:spPr>
        </p:cxnSp>
      </p:grpSp>
      <p:sp>
        <p:nvSpPr>
          <p:cNvPr id="3345455" name="Oval 46"/>
          <p:cNvSpPr>
            <a:spLocks noChangeArrowheads="1"/>
          </p:cNvSpPr>
          <p:nvPr/>
        </p:nvSpPr>
        <p:spPr bwMode="auto">
          <a:xfrm>
            <a:off x="1038225" y="5905500"/>
            <a:ext cx="441325" cy="406400"/>
          </a:xfrm>
          <a:prstGeom prst="ellips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56" name="Oval 47"/>
          <p:cNvSpPr>
            <a:spLocks noChangeArrowheads="1"/>
          </p:cNvSpPr>
          <p:nvPr/>
        </p:nvSpPr>
        <p:spPr bwMode="auto">
          <a:xfrm>
            <a:off x="3487738" y="5918200"/>
            <a:ext cx="441325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57" name="Text Box 48"/>
          <p:cNvSpPr txBox="1">
            <a:spLocks noChangeArrowheads="1"/>
          </p:cNvSpPr>
          <p:nvPr/>
        </p:nvSpPr>
        <p:spPr bwMode="auto">
          <a:xfrm>
            <a:off x="1566863" y="5918200"/>
            <a:ext cx="13731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Times New Roman" pitchFamily="18" charset="0"/>
              </a:rPr>
              <a:t>Typed Group</a:t>
            </a:r>
            <a:endParaRPr lang="en-US" sz="20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345458" name="Text Box 49"/>
          <p:cNvSpPr txBox="1">
            <a:spLocks noChangeArrowheads="1"/>
          </p:cNvSpPr>
          <p:nvPr/>
        </p:nvSpPr>
        <p:spPr bwMode="auto">
          <a:xfrm>
            <a:off x="4016375" y="5956300"/>
            <a:ext cx="212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Times New Roman" pitchFamily="18" charset="0"/>
              </a:rPr>
              <a:t>Java or Active Object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345459" name="Text Box 50"/>
          <p:cNvSpPr txBox="1">
            <a:spLocks noChangeArrowheads="1"/>
          </p:cNvSpPr>
          <p:nvPr/>
        </p:nvSpPr>
        <p:spPr bwMode="auto">
          <a:xfrm>
            <a:off x="941388" y="73342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3345460" name="Oval 51"/>
          <p:cNvSpPr>
            <a:spLocks noChangeArrowheads="1"/>
          </p:cNvSpPr>
          <p:nvPr/>
        </p:nvSpPr>
        <p:spPr bwMode="auto">
          <a:xfrm>
            <a:off x="1738313" y="3530600"/>
            <a:ext cx="439737" cy="406400"/>
          </a:xfrm>
          <a:prstGeom prst="ellips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cxnSp>
        <p:nvCxnSpPr>
          <p:cNvPr id="3345461" name="AutoShape 52"/>
          <p:cNvCxnSpPr>
            <a:cxnSpLocks noChangeShapeType="1"/>
            <a:stCxn id="3345419" idx="4"/>
            <a:endCxn id="3345460" idx="0"/>
          </p:cNvCxnSpPr>
          <p:nvPr/>
        </p:nvCxnSpPr>
        <p:spPr bwMode="auto">
          <a:xfrm>
            <a:off x="1901825" y="2647950"/>
            <a:ext cx="57150" cy="8683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345462" name="Text Box 53"/>
          <p:cNvSpPr txBox="1">
            <a:spLocks noChangeArrowheads="1"/>
          </p:cNvSpPr>
          <p:nvPr/>
        </p:nvSpPr>
        <p:spPr bwMode="auto">
          <a:xfrm>
            <a:off x="1814513" y="3562350"/>
            <a:ext cx="300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Courier New" pitchFamily="49" charset="0"/>
              </a:rPr>
              <a:t>V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345463" name="Text Box 54"/>
          <p:cNvSpPr txBox="1">
            <a:spLocks noChangeArrowheads="1"/>
          </p:cNvSpPr>
          <p:nvPr/>
        </p:nvSpPr>
        <p:spPr bwMode="auto">
          <a:xfrm>
            <a:off x="2481263" y="274955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>
                <a:latin typeface="Courier New" pitchFamily="49" charset="0"/>
              </a:rPr>
              <a:t>A</a:t>
            </a:r>
            <a:endParaRPr lang="en-US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345464" name="Oval 55"/>
          <p:cNvSpPr>
            <a:spLocks noChangeArrowheads="1"/>
          </p:cNvSpPr>
          <p:nvPr/>
        </p:nvSpPr>
        <p:spPr bwMode="auto">
          <a:xfrm>
            <a:off x="1952625" y="2349500"/>
            <a:ext cx="169863" cy="165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65" name="Text Box 56"/>
          <p:cNvSpPr txBox="1">
            <a:spLocks noChangeArrowheads="1"/>
          </p:cNvSpPr>
          <p:nvPr/>
        </p:nvSpPr>
        <p:spPr bwMode="auto">
          <a:xfrm>
            <a:off x="7775575" y="3124200"/>
            <a:ext cx="14208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chemeClr val="tx2"/>
                </a:solidFill>
                <a:latin typeface="Courier New" pitchFamily="49" charset="0"/>
              </a:rPr>
              <a:t>Example of</a:t>
            </a:r>
          </a:p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chemeClr val="tx2"/>
                </a:solidFill>
                <a:latin typeface="Courier New" pitchFamily="49" charset="0"/>
              </a:rPr>
              <a:t>component</a:t>
            </a:r>
          </a:p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chemeClr val="tx2"/>
                </a:solidFill>
                <a:latin typeface="Courier New" pitchFamily="49" charset="0"/>
              </a:rPr>
              <a:t>instance</a:t>
            </a:r>
          </a:p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endParaRPr lang="en-US" b="1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3345466" name="Rectangle 57"/>
          <p:cNvSpPr>
            <a:spLocks noChangeArrowheads="1"/>
          </p:cNvSpPr>
          <p:nvPr/>
        </p:nvSpPr>
        <p:spPr bwMode="auto">
          <a:xfrm>
            <a:off x="6421438" y="5784850"/>
            <a:ext cx="608012" cy="69373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45467" name="Text Box 58"/>
          <p:cNvSpPr txBox="1">
            <a:spLocks noChangeArrowheads="1"/>
          </p:cNvSpPr>
          <p:nvPr/>
        </p:nvSpPr>
        <p:spPr bwMode="auto">
          <a:xfrm>
            <a:off x="7232650" y="5956300"/>
            <a:ext cx="571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b="1">
                <a:latin typeface="Courier New" pitchFamily="49" charset="0"/>
              </a:rPr>
              <a:t>JVM</a:t>
            </a:r>
            <a:endParaRPr lang="en-US" sz="2600" b="1">
              <a:latin typeface="Courier New" pitchFamily="49" charset="0"/>
            </a:endParaRPr>
          </a:p>
        </p:txBody>
      </p:sp>
      <p:grpSp>
        <p:nvGrpSpPr>
          <p:cNvPr id="11" name="Group 59"/>
          <p:cNvGrpSpPr>
            <a:grpSpLocks/>
          </p:cNvGrpSpPr>
          <p:nvPr/>
        </p:nvGrpSpPr>
        <p:grpSpPr bwMode="auto">
          <a:xfrm>
            <a:off x="6375400" y="3200400"/>
            <a:ext cx="1154113" cy="711200"/>
            <a:chOff x="4518" y="2016"/>
            <a:chExt cx="818" cy="448"/>
          </a:xfrm>
        </p:grpSpPr>
        <p:sp>
          <p:nvSpPr>
            <p:cNvPr id="3345469" name="Rectangle 60"/>
            <p:cNvSpPr>
              <a:spLocks noChangeArrowheads="1"/>
            </p:cNvSpPr>
            <p:nvPr/>
          </p:nvSpPr>
          <p:spPr bwMode="auto">
            <a:xfrm>
              <a:off x="4608" y="2016"/>
              <a:ext cx="623" cy="448"/>
            </a:xfrm>
            <a:prstGeom prst="rect">
              <a:avLst/>
            </a:prstGeom>
            <a:noFill/>
            <a:ln w="76200">
              <a:solidFill>
                <a:srgbClr val="21DDB5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12" name="Group 61"/>
            <p:cNvGrpSpPr>
              <a:grpSpLocks/>
            </p:cNvGrpSpPr>
            <p:nvPr/>
          </p:nvGrpSpPr>
          <p:grpSpPr bwMode="auto">
            <a:xfrm>
              <a:off x="4518" y="2052"/>
              <a:ext cx="108" cy="96"/>
              <a:chOff x="2448" y="960"/>
              <a:chExt cx="96" cy="96"/>
            </a:xfrm>
          </p:grpSpPr>
          <p:sp>
            <p:nvSpPr>
              <p:cNvPr id="3345471" name="Line 62"/>
              <p:cNvSpPr>
                <a:spLocks noChangeShapeType="1"/>
              </p:cNvSpPr>
              <p:nvPr/>
            </p:nvSpPr>
            <p:spPr bwMode="auto">
              <a:xfrm>
                <a:off x="2448" y="960"/>
                <a:ext cx="0" cy="96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72" name="Line 63"/>
              <p:cNvSpPr>
                <a:spLocks noChangeShapeType="1"/>
              </p:cNvSpPr>
              <p:nvPr/>
            </p:nvSpPr>
            <p:spPr bwMode="auto">
              <a:xfrm>
                <a:off x="2455" y="1008"/>
                <a:ext cx="89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13" name="Group 64"/>
            <p:cNvGrpSpPr>
              <a:grpSpLocks/>
            </p:cNvGrpSpPr>
            <p:nvPr/>
          </p:nvGrpSpPr>
          <p:grpSpPr bwMode="auto">
            <a:xfrm>
              <a:off x="5196" y="2026"/>
              <a:ext cx="140" cy="139"/>
              <a:chOff x="5778" y="1552"/>
              <a:chExt cx="140" cy="139"/>
            </a:xfrm>
          </p:grpSpPr>
          <p:sp>
            <p:nvSpPr>
              <p:cNvPr id="3345474" name="Line 65"/>
              <p:cNvSpPr>
                <a:spLocks noChangeShapeType="1"/>
              </p:cNvSpPr>
              <p:nvPr/>
            </p:nvSpPr>
            <p:spPr bwMode="auto">
              <a:xfrm>
                <a:off x="5918" y="1552"/>
                <a:ext cx="0" cy="139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75" name="Line 66"/>
              <p:cNvSpPr>
                <a:spLocks noChangeShapeType="1"/>
              </p:cNvSpPr>
              <p:nvPr/>
            </p:nvSpPr>
            <p:spPr bwMode="auto">
              <a:xfrm flipV="1">
                <a:off x="5778" y="1622"/>
                <a:ext cx="13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4" name="Group 67"/>
          <p:cNvGrpSpPr>
            <a:grpSpLocks/>
          </p:cNvGrpSpPr>
          <p:nvPr/>
        </p:nvGrpSpPr>
        <p:grpSpPr bwMode="auto">
          <a:xfrm>
            <a:off x="6178550" y="1955800"/>
            <a:ext cx="1525588" cy="3454400"/>
            <a:chOff x="4378" y="1232"/>
            <a:chExt cx="1082" cy="2176"/>
          </a:xfrm>
        </p:grpSpPr>
        <p:sp>
          <p:nvSpPr>
            <p:cNvPr id="3345477" name="Rectangle 68"/>
            <p:cNvSpPr>
              <a:spLocks noChangeArrowheads="1"/>
            </p:cNvSpPr>
            <p:nvPr/>
          </p:nvSpPr>
          <p:spPr bwMode="auto">
            <a:xfrm>
              <a:off x="4512" y="1232"/>
              <a:ext cx="815" cy="2176"/>
            </a:xfrm>
            <a:prstGeom prst="rect">
              <a:avLst/>
            </a:prstGeom>
            <a:noFill/>
            <a:ln w="76200">
              <a:solidFill>
                <a:srgbClr val="21DDB5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15" name="Group 69"/>
            <p:cNvGrpSpPr>
              <a:grpSpLocks/>
            </p:cNvGrpSpPr>
            <p:nvPr/>
          </p:nvGrpSpPr>
          <p:grpSpPr bwMode="auto">
            <a:xfrm>
              <a:off x="4378" y="2398"/>
              <a:ext cx="108" cy="96"/>
              <a:chOff x="2448" y="960"/>
              <a:chExt cx="96" cy="96"/>
            </a:xfrm>
          </p:grpSpPr>
          <p:sp>
            <p:nvSpPr>
              <p:cNvPr id="3345479" name="Line 70"/>
              <p:cNvSpPr>
                <a:spLocks noChangeShapeType="1"/>
              </p:cNvSpPr>
              <p:nvPr/>
            </p:nvSpPr>
            <p:spPr bwMode="auto">
              <a:xfrm>
                <a:off x="2448" y="960"/>
                <a:ext cx="0" cy="96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80" name="Line 71"/>
              <p:cNvSpPr>
                <a:spLocks noChangeShapeType="1"/>
              </p:cNvSpPr>
              <p:nvPr/>
            </p:nvSpPr>
            <p:spPr bwMode="auto">
              <a:xfrm>
                <a:off x="2455" y="1008"/>
                <a:ext cx="89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16" name="Group 72"/>
            <p:cNvGrpSpPr>
              <a:grpSpLocks/>
            </p:cNvGrpSpPr>
            <p:nvPr/>
          </p:nvGrpSpPr>
          <p:grpSpPr bwMode="auto">
            <a:xfrm>
              <a:off x="5320" y="2378"/>
              <a:ext cx="140" cy="139"/>
              <a:chOff x="5778" y="1552"/>
              <a:chExt cx="140" cy="139"/>
            </a:xfrm>
          </p:grpSpPr>
          <p:sp>
            <p:nvSpPr>
              <p:cNvPr id="3345482" name="Line 73"/>
              <p:cNvSpPr>
                <a:spLocks noChangeShapeType="1"/>
              </p:cNvSpPr>
              <p:nvPr/>
            </p:nvSpPr>
            <p:spPr bwMode="auto">
              <a:xfrm>
                <a:off x="5918" y="1552"/>
                <a:ext cx="0" cy="139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83" name="Line 74"/>
              <p:cNvSpPr>
                <a:spLocks noChangeShapeType="1"/>
              </p:cNvSpPr>
              <p:nvPr/>
            </p:nvSpPr>
            <p:spPr bwMode="auto">
              <a:xfrm flipV="1">
                <a:off x="5778" y="1622"/>
                <a:ext cx="13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7" name="Group 75"/>
          <p:cNvGrpSpPr>
            <a:grpSpLocks/>
          </p:cNvGrpSpPr>
          <p:nvPr/>
        </p:nvGrpSpPr>
        <p:grpSpPr bwMode="auto">
          <a:xfrm>
            <a:off x="638175" y="1800225"/>
            <a:ext cx="2822575" cy="3454400"/>
            <a:chOff x="4378" y="1232"/>
            <a:chExt cx="1082" cy="2176"/>
          </a:xfrm>
        </p:grpSpPr>
        <p:sp>
          <p:nvSpPr>
            <p:cNvPr id="3345485" name="Rectangle 76"/>
            <p:cNvSpPr>
              <a:spLocks noChangeArrowheads="1"/>
            </p:cNvSpPr>
            <p:nvPr/>
          </p:nvSpPr>
          <p:spPr bwMode="auto">
            <a:xfrm>
              <a:off x="4512" y="1232"/>
              <a:ext cx="815" cy="2176"/>
            </a:xfrm>
            <a:prstGeom prst="rect">
              <a:avLst/>
            </a:prstGeom>
            <a:noFill/>
            <a:ln w="76200">
              <a:solidFill>
                <a:srgbClr val="21DDB5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18" name="Group 77"/>
            <p:cNvGrpSpPr>
              <a:grpSpLocks/>
            </p:cNvGrpSpPr>
            <p:nvPr/>
          </p:nvGrpSpPr>
          <p:grpSpPr bwMode="auto">
            <a:xfrm>
              <a:off x="4378" y="2398"/>
              <a:ext cx="108" cy="96"/>
              <a:chOff x="2448" y="960"/>
              <a:chExt cx="96" cy="96"/>
            </a:xfrm>
          </p:grpSpPr>
          <p:sp>
            <p:nvSpPr>
              <p:cNvPr id="3345487" name="Line 78"/>
              <p:cNvSpPr>
                <a:spLocks noChangeShapeType="1"/>
              </p:cNvSpPr>
              <p:nvPr/>
            </p:nvSpPr>
            <p:spPr bwMode="auto">
              <a:xfrm>
                <a:off x="2448" y="960"/>
                <a:ext cx="0" cy="96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88" name="Line 79"/>
              <p:cNvSpPr>
                <a:spLocks noChangeShapeType="1"/>
              </p:cNvSpPr>
              <p:nvPr/>
            </p:nvSpPr>
            <p:spPr bwMode="auto">
              <a:xfrm>
                <a:off x="2455" y="1008"/>
                <a:ext cx="89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19" name="Group 80"/>
            <p:cNvGrpSpPr>
              <a:grpSpLocks/>
            </p:cNvGrpSpPr>
            <p:nvPr/>
          </p:nvGrpSpPr>
          <p:grpSpPr bwMode="auto">
            <a:xfrm>
              <a:off x="5320" y="2378"/>
              <a:ext cx="140" cy="139"/>
              <a:chOff x="5778" y="1552"/>
              <a:chExt cx="140" cy="139"/>
            </a:xfrm>
          </p:grpSpPr>
          <p:sp>
            <p:nvSpPr>
              <p:cNvPr id="3345490" name="Line 81"/>
              <p:cNvSpPr>
                <a:spLocks noChangeShapeType="1"/>
              </p:cNvSpPr>
              <p:nvPr/>
            </p:nvSpPr>
            <p:spPr bwMode="auto">
              <a:xfrm>
                <a:off x="5918" y="1552"/>
                <a:ext cx="0" cy="139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91" name="Line 82"/>
              <p:cNvSpPr>
                <a:spLocks noChangeShapeType="1"/>
              </p:cNvSpPr>
              <p:nvPr/>
            </p:nvSpPr>
            <p:spPr bwMode="auto">
              <a:xfrm flipV="1">
                <a:off x="5778" y="1622"/>
                <a:ext cx="13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823379" name="Line 83"/>
          <p:cNvSpPr>
            <a:spLocks noChangeShapeType="1"/>
          </p:cNvSpPr>
          <p:nvPr/>
        </p:nvSpPr>
        <p:spPr bwMode="auto">
          <a:xfrm>
            <a:off x="3538538" y="3724275"/>
            <a:ext cx="2524125" cy="161925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fr-FR"/>
          </a:p>
        </p:txBody>
      </p:sp>
      <p:sp>
        <p:nvSpPr>
          <p:cNvPr id="823380" name="Line 84"/>
          <p:cNvSpPr>
            <a:spLocks noChangeShapeType="1"/>
          </p:cNvSpPr>
          <p:nvPr/>
        </p:nvSpPr>
        <p:spPr bwMode="auto">
          <a:xfrm>
            <a:off x="2020888" y="2416175"/>
            <a:ext cx="1016000" cy="1304925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fr-FR"/>
          </a:p>
        </p:txBody>
      </p:sp>
      <p:sp>
        <p:nvSpPr>
          <p:cNvPr id="823381" name="Text Box 85"/>
          <p:cNvSpPr txBox="1">
            <a:spLocks noChangeArrowheads="1"/>
          </p:cNvSpPr>
          <p:nvPr/>
        </p:nvSpPr>
        <p:spPr bwMode="auto">
          <a:xfrm>
            <a:off x="7731125" y="4478338"/>
            <a:ext cx="1433513" cy="9096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Truly 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Distributed</a:t>
            </a:r>
          </a:p>
          <a:p>
            <a:pPr algn="ctr" defTabSz="762000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600" b="1">
                <a:solidFill>
                  <a:srgbClr val="FF6600"/>
                </a:solidFill>
              </a:rPr>
              <a:t>Components</a:t>
            </a:r>
          </a:p>
        </p:txBody>
      </p:sp>
      <p:grpSp>
        <p:nvGrpSpPr>
          <p:cNvPr id="20" name="Group 86"/>
          <p:cNvGrpSpPr>
            <a:grpSpLocks/>
          </p:cNvGrpSpPr>
          <p:nvPr/>
        </p:nvGrpSpPr>
        <p:grpSpPr bwMode="auto">
          <a:xfrm>
            <a:off x="6183313" y="1952625"/>
            <a:ext cx="1527175" cy="3454400"/>
            <a:chOff x="4378" y="1232"/>
            <a:chExt cx="1082" cy="2176"/>
          </a:xfrm>
        </p:grpSpPr>
        <p:sp>
          <p:nvSpPr>
            <p:cNvPr id="3345496" name="Rectangle 87"/>
            <p:cNvSpPr>
              <a:spLocks noChangeArrowheads="1"/>
            </p:cNvSpPr>
            <p:nvPr/>
          </p:nvSpPr>
          <p:spPr bwMode="auto">
            <a:xfrm>
              <a:off x="4512" y="1232"/>
              <a:ext cx="815" cy="2176"/>
            </a:xfrm>
            <a:prstGeom prst="rect">
              <a:avLst/>
            </a:prstGeom>
            <a:noFill/>
            <a:ln w="76200">
              <a:solidFill>
                <a:srgbClr val="FF9933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grpSp>
          <p:nvGrpSpPr>
            <p:cNvPr id="21" name="Group 88"/>
            <p:cNvGrpSpPr>
              <a:grpSpLocks/>
            </p:cNvGrpSpPr>
            <p:nvPr/>
          </p:nvGrpSpPr>
          <p:grpSpPr bwMode="auto">
            <a:xfrm>
              <a:off x="4378" y="2398"/>
              <a:ext cx="108" cy="96"/>
              <a:chOff x="2448" y="960"/>
              <a:chExt cx="96" cy="96"/>
            </a:xfrm>
          </p:grpSpPr>
          <p:sp>
            <p:nvSpPr>
              <p:cNvPr id="3345498" name="Line 89"/>
              <p:cNvSpPr>
                <a:spLocks noChangeShapeType="1"/>
              </p:cNvSpPr>
              <p:nvPr/>
            </p:nvSpPr>
            <p:spPr bwMode="auto">
              <a:xfrm>
                <a:off x="2448" y="960"/>
                <a:ext cx="0" cy="96"/>
              </a:xfrm>
              <a:prstGeom prst="line">
                <a:avLst/>
              </a:prstGeom>
              <a:noFill/>
              <a:ln w="31750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499" name="Line 90"/>
              <p:cNvSpPr>
                <a:spLocks noChangeShapeType="1"/>
              </p:cNvSpPr>
              <p:nvPr/>
            </p:nvSpPr>
            <p:spPr bwMode="auto">
              <a:xfrm>
                <a:off x="2455" y="1008"/>
                <a:ext cx="89" cy="0"/>
              </a:xfrm>
              <a:prstGeom prst="line">
                <a:avLst/>
              </a:prstGeom>
              <a:noFill/>
              <a:ln w="31750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22" name="Group 91"/>
            <p:cNvGrpSpPr>
              <a:grpSpLocks/>
            </p:cNvGrpSpPr>
            <p:nvPr/>
          </p:nvGrpSpPr>
          <p:grpSpPr bwMode="auto">
            <a:xfrm>
              <a:off x="5320" y="2378"/>
              <a:ext cx="140" cy="139"/>
              <a:chOff x="5778" y="1552"/>
              <a:chExt cx="140" cy="139"/>
            </a:xfrm>
          </p:grpSpPr>
          <p:sp>
            <p:nvSpPr>
              <p:cNvPr id="3345501" name="Line 92"/>
              <p:cNvSpPr>
                <a:spLocks noChangeShapeType="1"/>
              </p:cNvSpPr>
              <p:nvPr/>
            </p:nvSpPr>
            <p:spPr bwMode="auto">
              <a:xfrm>
                <a:off x="5918" y="1552"/>
                <a:ext cx="0" cy="139"/>
              </a:xfrm>
              <a:prstGeom prst="line">
                <a:avLst/>
              </a:prstGeom>
              <a:noFill/>
              <a:ln w="31750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45502" name="Line 93"/>
              <p:cNvSpPr>
                <a:spLocks noChangeShapeType="1"/>
              </p:cNvSpPr>
              <p:nvPr/>
            </p:nvSpPr>
            <p:spPr bwMode="auto">
              <a:xfrm flipV="1">
                <a:off x="5778" y="1622"/>
                <a:ext cx="134" cy="0"/>
              </a:xfrm>
              <a:prstGeom prst="line">
                <a:avLst/>
              </a:prstGeom>
              <a:noFill/>
              <a:ln w="31750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 lIns="43200" tIns="21600" rIns="43200" bIns="21600" anchor="ctr">
                <a:sp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3345503" name="Text Box 95"/>
          <p:cNvSpPr txBox="1">
            <a:spLocks noChangeArrowheads="1"/>
          </p:cNvSpPr>
          <p:nvPr/>
        </p:nvSpPr>
        <p:spPr bwMode="auto">
          <a:xfrm>
            <a:off x="60325" y="1919288"/>
            <a:ext cx="18272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400">
                <a:solidFill>
                  <a:srgbClr val="FF6600"/>
                </a:solidFill>
              </a:rPr>
              <a:t>IoC:</a:t>
            </a:r>
          </a:p>
          <a:p>
            <a:r>
              <a:rPr lang="en-US" sz="2400">
                <a:solidFill>
                  <a:srgbClr val="FF6600"/>
                </a:solidFill>
              </a:rPr>
              <a:t>Inversion</a:t>
            </a:r>
          </a:p>
          <a:p>
            <a:r>
              <a:rPr lang="en-US" sz="2400">
                <a:solidFill>
                  <a:srgbClr val="FF6600"/>
                </a:solidFill>
              </a:rPr>
              <a:t>Of Control</a:t>
            </a:r>
          </a:p>
          <a:p>
            <a:r>
              <a:rPr lang="en-US" sz="2400">
                <a:solidFill>
                  <a:srgbClr val="FF6600"/>
                </a:solidFill>
              </a:rPr>
              <a:t>(set in XML)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8233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82337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7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8233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8233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3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45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45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45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3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3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379" grpId="0" animBg="1"/>
      <p:bldP spid="823380" grpId="0" animBg="1"/>
      <p:bldP spid="823381" grpId="0" animBg="1" autoUpdateAnimBg="0"/>
      <p:bldP spid="334550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7458" name="Rectangle 2"/>
          <p:cNvSpPr>
            <a:spLocks noChangeArrowheads="1"/>
          </p:cNvSpPr>
          <p:nvPr/>
        </p:nvSpPr>
        <p:spPr bwMode="auto">
          <a:xfrm>
            <a:off x="254000" y="74613"/>
            <a:ext cx="5757863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r>
              <a:rPr lang="en-US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GCM Components</a:t>
            </a:r>
            <a:endParaRPr lang="en-GB" sz="4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347459" name="Rectangle 3"/>
          <p:cNvSpPr>
            <a:spLocks noGrp="1"/>
          </p:cNvSpPr>
          <p:nvPr>
            <p:ph type="subTitle" idx="1"/>
          </p:nvPr>
        </p:nvSpPr>
        <p:spPr>
          <a:xfrm>
            <a:off x="468313" y="2060575"/>
            <a:ext cx="8496300" cy="3816350"/>
          </a:xfrm>
          <a:noFill/>
          <a:ln/>
        </p:spPr>
        <p:txBody>
          <a:bodyPr lIns="92075" tIns="46038" rIns="92075" bIns="46038"/>
          <a:lstStyle/>
          <a:p>
            <a:pPr algn="l"/>
            <a:r>
              <a:rPr lang="en-US">
                <a:solidFill>
                  <a:srgbClr val="0033CC"/>
                </a:solidFill>
              </a:rPr>
              <a:t>Scopes and Objectives:</a:t>
            </a:r>
          </a:p>
          <a:p>
            <a:pPr algn="l"/>
            <a:r>
              <a:rPr lang="en-US">
                <a:solidFill>
                  <a:srgbClr val="FF9933"/>
                </a:solidFill>
              </a:rPr>
              <a:t>Grid Codes that Compose and Deploy</a:t>
            </a:r>
          </a:p>
          <a:p>
            <a:pPr algn="l"/>
            <a:r>
              <a:rPr lang="en-US">
                <a:solidFill>
                  <a:srgbClr val="FF9933"/>
                </a:solidFill>
              </a:rPr>
              <a:t>No programming, No Scripting, … No Pain</a:t>
            </a:r>
          </a:p>
          <a:p>
            <a:pPr algn="l"/>
            <a:endParaRPr lang="en-US">
              <a:solidFill>
                <a:srgbClr val="FF9933"/>
              </a:solidFill>
            </a:endParaRPr>
          </a:p>
          <a:p>
            <a:pPr algn="l"/>
            <a:r>
              <a:rPr lang="en-US">
                <a:solidFill>
                  <a:srgbClr val="0033CC"/>
                </a:solidFill>
              </a:rPr>
              <a:t>Innovation:</a:t>
            </a:r>
          </a:p>
          <a:p>
            <a:pPr algn="l"/>
            <a:r>
              <a:rPr lang="en-US">
                <a:solidFill>
                  <a:srgbClr val="FF9933"/>
                </a:solidFill>
              </a:rPr>
              <a:t>Abstract Deployment</a:t>
            </a:r>
          </a:p>
          <a:p>
            <a:pPr algn="l"/>
            <a:r>
              <a:rPr lang="en-US">
                <a:solidFill>
                  <a:srgbClr val="FF9933"/>
                </a:solidFill>
              </a:rPr>
              <a:t>Composite Components </a:t>
            </a:r>
          </a:p>
          <a:p>
            <a:pPr algn="l"/>
            <a:r>
              <a:rPr lang="en-US">
                <a:solidFill>
                  <a:srgbClr val="FF9933"/>
                </a:solidFill>
              </a:rPr>
              <a:t>Multicast and GatherCast</a:t>
            </a:r>
            <a:endParaRPr lang="en-US" sz="3600">
              <a:solidFill>
                <a:srgbClr val="FF9933"/>
              </a:solidFill>
            </a:endParaRPr>
          </a:p>
        </p:txBody>
      </p:sp>
      <p:pic>
        <p:nvPicPr>
          <p:cNvPr id="3347460" name="Picture 4"/>
          <p:cNvPicPr>
            <a:picLocks noChangeAspect="1" noChangeArrowheads="1"/>
          </p:cNvPicPr>
          <p:nvPr/>
        </p:nvPicPr>
        <p:blipFill>
          <a:blip r:embed="rId3" cstate="print"/>
          <a:srcRect l="8643" t="33841" r="7108" b="33047"/>
          <a:stretch>
            <a:fillRect/>
          </a:stretch>
        </p:blipFill>
        <p:spPr bwMode="auto">
          <a:xfrm>
            <a:off x="5918200" y="285750"/>
            <a:ext cx="3228975" cy="952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347461" name="Picture 5" descr="Jem3D-FractalGU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3300" y="3573463"/>
            <a:ext cx="2952750" cy="2303462"/>
          </a:xfrm>
          <a:prstGeom prst="rect">
            <a:avLst/>
          </a:prstGeom>
          <a:noFill/>
        </p:spPr>
      </p:pic>
      <p:pic>
        <p:nvPicPr>
          <p:cNvPr id="3347462" name="Picture 6" descr="Jem3D-FractalGU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3138" y="765175"/>
            <a:ext cx="7343775" cy="5727700"/>
          </a:xfrm>
          <a:prstGeom prst="rect">
            <a:avLst/>
          </a:prstGeom>
          <a:noFill/>
        </p:spPr>
      </p:pic>
      <p:pic>
        <p:nvPicPr>
          <p:cNvPr id="3347463" name="Picture 7"/>
          <p:cNvPicPr>
            <a:picLocks noChangeAspect="1" noChangeArrowheads="1"/>
          </p:cNvPicPr>
          <p:nvPr/>
        </p:nvPicPr>
        <p:blipFill>
          <a:blip r:embed="rId6" cstate="print"/>
          <a:srcRect l="12593" t="24352" r="17049" b="9277"/>
          <a:stretch>
            <a:fillRect/>
          </a:stretch>
        </p:blipFill>
        <p:spPr bwMode="auto">
          <a:xfrm>
            <a:off x="1116013" y="1268413"/>
            <a:ext cx="7092950" cy="4183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347464" name="Oval 8"/>
          <p:cNvSpPr>
            <a:spLocks noChangeArrowheads="1"/>
          </p:cNvSpPr>
          <p:nvPr/>
        </p:nvSpPr>
        <p:spPr bwMode="auto">
          <a:xfrm>
            <a:off x="1258888" y="2852738"/>
            <a:ext cx="936625" cy="936625"/>
          </a:xfrm>
          <a:prstGeom prst="ellipse">
            <a:avLst/>
          </a:prstGeom>
          <a:noFill/>
          <a:ln w="76200" algn="ctr">
            <a:solidFill>
              <a:srgbClr val="FF99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347465" name="Oval 9"/>
          <p:cNvSpPr>
            <a:spLocks noChangeArrowheads="1"/>
          </p:cNvSpPr>
          <p:nvPr/>
        </p:nvSpPr>
        <p:spPr bwMode="auto">
          <a:xfrm>
            <a:off x="3276600" y="2925763"/>
            <a:ext cx="936625" cy="863600"/>
          </a:xfrm>
          <a:prstGeom prst="ellipse">
            <a:avLst/>
          </a:prstGeom>
          <a:noFill/>
          <a:ln w="76200" algn="ctr">
            <a:solidFill>
              <a:srgbClr val="FF99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347466" name="Text Box 10"/>
          <p:cNvSpPr txBox="1">
            <a:spLocks noChangeArrowheads="1"/>
          </p:cNvSpPr>
          <p:nvPr/>
        </p:nvSpPr>
        <p:spPr bwMode="auto">
          <a:xfrm>
            <a:off x="300038" y="3860800"/>
            <a:ext cx="1679575" cy="498475"/>
          </a:xfrm>
          <a:prstGeom prst="rect">
            <a:avLst/>
          </a:prstGeom>
          <a:solidFill>
            <a:schemeClr val="tx1"/>
          </a:solidFill>
          <a:ln w="9525" algn="ctr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en-US" sz="26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MultiCast</a:t>
            </a:r>
            <a:endParaRPr lang="fr-FR" sz="2600" b="1">
              <a:solidFill>
                <a:srgbClr val="FF9933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347467" name="Text Box 11"/>
          <p:cNvSpPr txBox="1">
            <a:spLocks noChangeArrowheads="1"/>
          </p:cNvSpPr>
          <p:nvPr/>
        </p:nvSpPr>
        <p:spPr bwMode="auto">
          <a:xfrm>
            <a:off x="3419475" y="3867150"/>
            <a:ext cx="1974850" cy="498475"/>
          </a:xfrm>
          <a:prstGeom prst="rect">
            <a:avLst/>
          </a:prstGeom>
          <a:solidFill>
            <a:schemeClr val="tx1"/>
          </a:solidFill>
          <a:ln w="9525" algn="ctr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en-US" sz="2600" b="1">
                <a:solidFill>
                  <a:srgbClr val="FF993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GatherCast</a:t>
            </a:r>
            <a:endParaRPr lang="fr-FR" sz="2600" b="1">
              <a:solidFill>
                <a:srgbClr val="FF9933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96296E-6 L -0.35434 -0.1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47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34746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47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47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47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47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4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47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47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4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47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47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4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47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47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47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7464" grpId="0" animBg="1"/>
      <p:bldP spid="3347465" grpId="0" animBg="1"/>
      <p:bldP spid="3347466" grpId="0" animBg="1"/>
      <p:bldP spid="334746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Denis Caromel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0" y="6577013"/>
            <a:ext cx="796925" cy="280987"/>
          </a:xfrm>
          <a:prstGeom prst="rect">
            <a:avLst/>
          </a:prstGeom>
        </p:spPr>
        <p:txBody>
          <a:bodyPr/>
          <a:lstStyle/>
          <a:p>
            <a:fld id="{B329F17D-165B-41D7-9C56-D8B5C7DE106F}" type="slidenum">
              <a:rPr lang="fr-FR"/>
              <a:pPr/>
              <a:t>36</a:t>
            </a:fld>
            <a:endParaRPr lang="fr-FR"/>
          </a:p>
        </p:txBody>
      </p:sp>
      <p:sp>
        <p:nvSpPr>
          <p:cNvPr id="3478534" name="Rectangle 6"/>
          <p:cNvSpPr>
            <a:spLocks noChangeArrowheads="1"/>
          </p:cNvSpPr>
          <p:nvPr/>
        </p:nvSpPr>
        <p:spPr bwMode="auto">
          <a:xfrm>
            <a:off x="1689100" y="4127500"/>
            <a:ext cx="5676900" cy="15494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fr-FR"/>
          </a:p>
        </p:txBody>
      </p:sp>
      <p:sp>
        <p:nvSpPr>
          <p:cNvPr id="3478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190500"/>
            <a:ext cx="9144000" cy="1943100"/>
          </a:xfrm>
          <a:noFill/>
          <a:ln/>
        </p:spPr>
        <p:txBody>
          <a:bodyPr/>
          <a:lstStyle/>
          <a:p>
            <a:r>
              <a:rPr lang="en-GB" sz="4000" b="1" dirty="0"/>
              <a:t>GCM Standardization</a:t>
            </a:r>
            <a:r>
              <a:rPr lang="en-GB" sz="4000" b="1" dirty="0">
                <a:solidFill>
                  <a:srgbClr val="00448B"/>
                </a:solidFill>
              </a:rPr>
              <a:t/>
            </a:r>
            <a:br>
              <a:rPr lang="en-GB" sz="4000" b="1" dirty="0">
                <a:solidFill>
                  <a:srgbClr val="00448B"/>
                </a:solidFill>
              </a:rPr>
            </a:br>
            <a:r>
              <a:rPr lang="en-GB" b="1" i="1" dirty="0">
                <a:solidFill>
                  <a:srgbClr val="00448B"/>
                </a:solidFill>
              </a:rPr>
              <a:t>Fractal Based</a:t>
            </a:r>
            <a:r>
              <a:rPr lang="en-GB" b="1" dirty="0">
                <a:solidFill>
                  <a:srgbClr val="00448B"/>
                </a:solidFill>
              </a:rPr>
              <a:t> </a:t>
            </a:r>
            <a:r>
              <a:rPr lang="en-GB" b="1" u="sng" dirty="0">
                <a:solidFill>
                  <a:srgbClr val="00448B"/>
                </a:solidFill>
              </a:rPr>
              <a:t>Grid Component Model</a:t>
            </a:r>
            <a:endParaRPr lang="en-GB" b="1" u="sng" dirty="0">
              <a:solidFill>
                <a:srgbClr val="F26520"/>
              </a:solidFill>
            </a:endParaRPr>
          </a:p>
        </p:txBody>
      </p:sp>
      <p:pic>
        <p:nvPicPr>
          <p:cNvPr id="3478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1675" y="1431925"/>
            <a:ext cx="3275013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78532" name="Rectangle 4"/>
          <p:cNvSpPr>
            <a:spLocks/>
          </p:cNvSpPr>
          <p:nvPr/>
        </p:nvSpPr>
        <p:spPr bwMode="auto">
          <a:xfrm>
            <a:off x="63500" y="3289300"/>
            <a:ext cx="9080500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3200" b="1" dirty="0">
                <a:solidFill>
                  <a:srgbClr val="00448B"/>
                </a:solidFill>
                <a:latin typeface="Helvetica" pitchFamily="34" charset="0"/>
              </a:rPr>
              <a:t>4 Standards</a:t>
            </a:r>
            <a:r>
              <a:rPr lang="en-GB" sz="3200" b="1" dirty="0" smtClean="0">
                <a:solidFill>
                  <a:srgbClr val="00448B"/>
                </a:solidFill>
                <a:latin typeface="Helvetica" pitchFamily="34" charset="0"/>
              </a:rPr>
              <a:t>:</a:t>
            </a: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endParaRPr lang="en-GB" sz="3200" b="1" dirty="0">
              <a:solidFill>
                <a:srgbClr val="00448B"/>
              </a:solidFill>
              <a:latin typeface="Helvetica" pitchFamily="34" charset="0"/>
            </a:endParaRP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2400" dirty="0">
                <a:latin typeface="Helvetica" pitchFamily="34" charset="0"/>
              </a:rPr>
              <a:t>			1. GCM Interoperability Deployment	</a:t>
            </a: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2400" dirty="0">
                <a:latin typeface="Helvetica" pitchFamily="34" charset="0"/>
              </a:rPr>
              <a:t>			2. GCM Application Description </a:t>
            </a: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2400" dirty="0">
                <a:latin typeface="Helvetica" pitchFamily="34" charset="0"/>
              </a:rPr>
              <a:t>			3. GCM Fractal ADL</a:t>
            </a:r>
          </a:p>
          <a:p>
            <a:pPr marL="381000" indent="-3810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GB" sz="2400" dirty="0">
                <a:latin typeface="Helvetica" pitchFamily="34" charset="0"/>
              </a:rPr>
              <a:t>			4. GCM Management API</a:t>
            </a:r>
          </a:p>
          <a:p>
            <a:pPr marL="381000" indent="-381000" algn="ctr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78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78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7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78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78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78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78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78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78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78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78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78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78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78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78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853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9138"/>
            <a:ext cx="8229600" cy="11430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Key Points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about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Parallel Components</a:t>
            </a:r>
          </a:p>
        </p:txBody>
      </p:sp>
      <p:sp>
        <p:nvSpPr>
          <p:cNvPr id="3358723" name="Rectangle 3"/>
          <p:cNvSpPr>
            <a:spLocks noGrp="1"/>
          </p:cNvSpPr>
          <p:nvPr>
            <p:ph idx="1"/>
          </p:nvPr>
        </p:nvSpPr>
        <p:spPr>
          <a:xfrm>
            <a:off x="0" y="2273300"/>
            <a:ext cx="9144000" cy="41449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Parallelism is </a:t>
            </a:r>
            <a:r>
              <a:rPr lang="en-US" i="1" u="sng" dirty="0"/>
              <a:t>captured</a:t>
            </a:r>
            <a:r>
              <a:rPr lang="en-US" dirty="0"/>
              <a:t> at the Module </a:t>
            </a:r>
            <a:r>
              <a:rPr lang="en-US" i="1" u="sng" dirty="0"/>
              <a:t>interface</a:t>
            </a:r>
          </a:p>
          <a:p>
            <a:pPr>
              <a:buNone/>
            </a:pPr>
            <a:r>
              <a:rPr lang="en-US" dirty="0"/>
              <a:t>   </a:t>
            </a:r>
            <a:r>
              <a:rPr lang="en-US" dirty="0" smtClean="0"/>
              <a:t> Identical </a:t>
            </a:r>
            <a:r>
              <a:rPr lang="en-US" dirty="0"/>
              <a:t>to Typing for functional aspects</a:t>
            </a:r>
          </a:p>
          <a:p>
            <a:r>
              <a:rPr lang="en-US" i="1" u="sng" dirty="0"/>
              <a:t>Composition</a:t>
            </a:r>
            <a:r>
              <a:rPr lang="en-US" dirty="0"/>
              <a:t>, </a:t>
            </a:r>
            <a:r>
              <a:rPr lang="en-US" dirty="0" smtClean="0"/>
              <a:t>parallel </a:t>
            </a:r>
            <a:r>
              <a:rPr lang="en-US" dirty="0"/>
              <a:t>word, becomes possible</a:t>
            </a:r>
          </a:p>
          <a:p>
            <a:r>
              <a:rPr lang="en-US" dirty="0"/>
              <a:t> </a:t>
            </a:r>
            <a:r>
              <a:rPr lang="en-US" i="1" u="sng" dirty="0"/>
              <a:t>Configuration</a:t>
            </a:r>
            <a:r>
              <a:rPr lang="en-US" dirty="0"/>
              <a:t> of the Parallel </a:t>
            </a:r>
            <a:r>
              <a:rPr lang="en-US" i="1" dirty="0" smtClean="0"/>
              <a:t>aspects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60CFFA-151B-49A4-B638-660507D8DCC8}" type="slidenum">
              <a:rPr lang="fr-BE"/>
              <a:pPr>
                <a:defRPr/>
              </a:pPr>
              <a:t>38</a:t>
            </a:fld>
            <a:endParaRPr lang="fr-BE" dirty="0"/>
          </a:p>
        </p:txBody>
      </p:sp>
      <p:sp>
        <p:nvSpPr>
          <p:cNvPr id="3372038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72040" name="Rectangle 8"/>
          <p:cNvSpPr>
            <a:spLocks noChangeArrowheads="1"/>
          </p:cNvSpPr>
          <p:nvPr/>
        </p:nvSpPr>
        <p:spPr bwMode="auto">
          <a:xfrm>
            <a:off x="-323850" y="0"/>
            <a:ext cx="9648825" cy="70294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3372037" name="Object 5"/>
          <p:cNvGraphicFramePr>
            <a:graphicFrameLocks noChangeAspect="1"/>
          </p:cNvGraphicFramePr>
          <p:nvPr>
            <p:ph idx="1"/>
          </p:nvPr>
        </p:nvGraphicFramePr>
        <p:xfrm>
          <a:off x="1181100" y="0"/>
          <a:ext cx="4899025" cy="6858000"/>
        </p:xfrm>
        <a:graphic>
          <a:graphicData uri="http://schemas.openxmlformats.org/presentationml/2006/ole">
            <p:oleObj spid="_x0000_s3594242" name="Acrobat Document" r:id="rId3" imgW="3825000" imgH="5355000" progId="AcroExch.Document.7">
              <p:link updateAutomatic="1"/>
            </p:oleObj>
          </a:graphicData>
        </a:graphic>
      </p:graphicFrame>
      <p:pic>
        <p:nvPicPr>
          <p:cNvPr id="3372036" name="Picture 4"/>
          <p:cNvPicPr>
            <a:picLocks noChangeAspect="1" noChangeArrowheads="1"/>
          </p:cNvPicPr>
          <p:nvPr/>
        </p:nvPicPr>
        <p:blipFill>
          <a:blip r:embed="rId4" cstate="print"/>
          <a:srcRect l="27571" r="27850" b="-444"/>
          <a:stretch>
            <a:fillRect/>
          </a:stretch>
        </p:blipFill>
        <p:spPr bwMode="auto">
          <a:xfrm>
            <a:off x="4438650" y="0"/>
            <a:ext cx="4870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372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37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372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372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 L -0.17917 0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72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01789-322C-4958-A245-51F558CC5277}" type="slidenum">
              <a:rPr lang="fr-BE"/>
              <a:pPr>
                <a:defRPr/>
              </a:pPr>
              <a:t>39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86B50DF-6B5D-4BA0-A82F-CE220B80FC8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39</a:t>
            </a:fld>
            <a:endParaRPr lang="fr-FR" sz="1200" dirty="0">
              <a:latin typeface="+mn-lt"/>
            </a:endParaRPr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0" y="2857500"/>
            <a:ext cx="9144000" cy="1143000"/>
          </a:xfrm>
        </p:spPr>
        <p:txBody>
          <a:bodyPr/>
          <a:lstStyle/>
          <a:p>
            <a:pPr algn="ctr"/>
            <a:r>
              <a:rPr lang="en-US" sz="3200" dirty="0"/>
              <a:t> </a:t>
            </a:r>
            <a:r>
              <a:rPr lang="en-US" sz="5400" dirty="0" smtClean="0">
                <a:solidFill>
                  <a:schemeClr val="bg1"/>
                </a:solidFill>
              </a:rPr>
              <a:t>4. Optimizing</a:t>
            </a:r>
            <a:endParaRPr lang="en-US" sz="20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CB4077-B6DE-42B1-9A79-D06DF2D3E3F1}" type="slidenum">
              <a:rPr lang="fr-BE"/>
              <a:pPr>
                <a:defRPr/>
              </a:pPr>
              <a:t>40</a:t>
            </a:fld>
            <a:endParaRPr lang="fr-BE" dirty="0"/>
          </a:p>
        </p:txBody>
      </p:sp>
      <p:sp>
        <p:nvSpPr>
          <p:cNvPr id="3089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89411" name="Picture 3"/>
          <p:cNvPicPr>
            <a:picLocks noChangeAspect="1" noChangeArrowheads="1"/>
          </p:cNvPicPr>
          <p:nvPr/>
        </p:nvPicPr>
        <p:blipFill>
          <a:blip r:embed="rId3" cstate="print"/>
          <a:srcRect l="5000" t="30222" r="66109" b="13777"/>
          <a:stretch>
            <a:fillRect/>
          </a:stretch>
        </p:blipFill>
        <p:spPr bwMode="auto">
          <a:xfrm>
            <a:off x="12700" y="2165350"/>
            <a:ext cx="2908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9412" name="Picture 4" descr="ProActive-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1675" y="955675"/>
            <a:ext cx="5027613" cy="1274763"/>
          </a:xfrm>
          <a:prstGeom prst="rect">
            <a:avLst/>
          </a:prstGeom>
          <a:noFill/>
        </p:spPr>
      </p:pic>
      <p:pic>
        <p:nvPicPr>
          <p:cNvPr id="3089413" name="Picture 5"/>
          <p:cNvPicPr>
            <a:picLocks noChangeAspect="1" noChangeArrowheads="1"/>
          </p:cNvPicPr>
          <p:nvPr/>
        </p:nvPicPr>
        <p:blipFill>
          <a:blip r:embed="rId3" cstate="print"/>
          <a:srcRect l="34648" t="30222" r="35704" b="13777"/>
          <a:stretch>
            <a:fillRect/>
          </a:stretch>
        </p:blipFill>
        <p:spPr bwMode="auto">
          <a:xfrm>
            <a:off x="3048000" y="2152650"/>
            <a:ext cx="29845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089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089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0DDE8D-E652-4278-9B48-45E8256A5BC4}" type="slidenum">
              <a:rPr lang="fr-BE"/>
              <a:pPr>
                <a:defRPr/>
              </a:pPr>
              <a:t>41</a:t>
            </a:fld>
            <a:endParaRPr lang="fr-BE" dirty="0"/>
          </a:p>
        </p:txBody>
      </p:sp>
      <p:sp>
        <p:nvSpPr>
          <p:cNvPr id="30904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IC2D</a:t>
            </a:r>
          </a:p>
        </p:txBody>
      </p:sp>
      <p:pic>
        <p:nvPicPr>
          <p:cNvPr id="3090435" name="Picture 3" descr="Eclipse-2-RunMonitoring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2363" y="590550"/>
            <a:ext cx="6707187" cy="631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16A8DB8-798D-482B-8258-2874E6052716}" type="slidenum">
              <a:rPr lang="fr-BE"/>
              <a:pPr>
                <a:defRPr/>
              </a:pPr>
              <a:t>42</a:t>
            </a:fld>
            <a:endParaRPr lang="fr-BE" dirty="0"/>
          </a:p>
        </p:txBody>
      </p:sp>
      <p:sp>
        <p:nvSpPr>
          <p:cNvPr id="3092482" name="Rectangle 2"/>
          <p:cNvSpPr>
            <a:spLocks noGrp="1"/>
          </p:cNvSpPr>
          <p:nvPr>
            <p:ph type="title"/>
          </p:nvPr>
        </p:nvSpPr>
        <p:spPr>
          <a:xfrm>
            <a:off x="444500" y="-19050"/>
            <a:ext cx="8229600" cy="1143000"/>
          </a:xfrm>
        </p:spPr>
        <p:txBody>
          <a:bodyPr/>
          <a:lstStyle/>
          <a:p>
            <a:r>
              <a:rPr lang="en-US"/>
              <a:t>IC2D</a:t>
            </a:r>
          </a:p>
        </p:txBody>
      </p:sp>
      <p:pic>
        <p:nvPicPr>
          <p:cNvPr id="3092483" name="Picture 3" descr="TimIt_Plug_VINC_BRIAN_DENIS_2"/>
          <p:cNvPicPr>
            <a:picLocks noChangeAspect="1" noChangeArrowheads="1"/>
          </p:cNvPicPr>
          <p:nvPr/>
        </p:nvPicPr>
        <p:blipFill>
          <a:blip r:embed="rId3" cstate="print"/>
          <a:srcRect b="5348"/>
          <a:stretch>
            <a:fillRect/>
          </a:stretch>
        </p:blipFill>
        <p:spPr bwMode="auto">
          <a:xfrm>
            <a:off x="228600" y="1155700"/>
            <a:ext cx="8737600" cy="5168900"/>
          </a:xfrm>
          <a:prstGeom prst="rect">
            <a:avLst/>
          </a:prstGeom>
          <a:noFill/>
        </p:spPr>
      </p:pic>
      <p:pic>
        <p:nvPicPr>
          <p:cNvPr id="3092484" name="Picture 4" descr="TimIT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013" y="881063"/>
            <a:ext cx="8694737" cy="5434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71E4AA-CA93-41C0-B666-76A31B8310A5}" type="slidenum">
              <a:rPr lang="fr-BE"/>
              <a:pPr>
                <a:defRPr/>
              </a:pPr>
              <a:t>43</a:t>
            </a:fld>
            <a:endParaRPr lang="fr-BE" dirty="0"/>
          </a:p>
        </p:txBody>
      </p:sp>
      <p:sp>
        <p:nvSpPr>
          <p:cNvPr id="3094530" name="Rectangle 2"/>
          <p:cNvSpPr>
            <a:spLocks noGrp="1"/>
          </p:cNvSpPr>
          <p:nvPr>
            <p:ph type="title"/>
          </p:nvPr>
        </p:nvSpPr>
        <p:spPr>
          <a:xfrm>
            <a:off x="457200" y="-69850"/>
            <a:ext cx="8229600" cy="1143000"/>
          </a:xfrm>
        </p:spPr>
        <p:txBody>
          <a:bodyPr/>
          <a:lstStyle/>
          <a:p>
            <a:r>
              <a:rPr lang="en-US"/>
              <a:t>ChartIt</a:t>
            </a:r>
          </a:p>
        </p:txBody>
      </p:sp>
      <p:pic>
        <p:nvPicPr>
          <p:cNvPr id="3094531" name="Picture 3" descr="Screenshot ChartIt 4"/>
          <p:cNvPicPr>
            <a:picLocks noChangeAspect="1" noChangeArrowheads="1"/>
          </p:cNvPicPr>
          <p:nvPr/>
        </p:nvPicPr>
        <p:blipFill>
          <a:blip r:embed="rId3" cstate="print"/>
          <a:srcRect t="7980" r="68097" b="16687"/>
          <a:stretch>
            <a:fillRect/>
          </a:stretch>
        </p:blipFill>
        <p:spPr bwMode="auto">
          <a:xfrm>
            <a:off x="736600" y="779463"/>
            <a:ext cx="7751763" cy="5719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0A0DD64-BDBB-4B48-B81F-EA24A7956797}" type="slidenum">
              <a:rPr lang="fr-BE"/>
              <a:pPr>
                <a:defRPr/>
              </a:pPr>
              <a:t>44</a:t>
            </a:fld>
            <a:endParaRPr lang="fr-BE" dirty="0"/>
          </a:p>
        </p:txBody>
      </p:sp>
      <p:sp>
        <p:nvSpPr>
          <p:cNvPr id="32378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Pies for Analysis and Optimization</a:t>
            </a:r>
          </a:p>
        </p:txBody>
      </p:sp>
      <p:pic>
        <p:nvPicPr>
          <p:cNvPr id="3237891" name="Picture 3" descr="snapshot3_piechar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100" y="1217613"/>
            <a:ext cx="8882063" cy="5386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A67D-ECA1-49D7-9214-2401A0666771}" type="slidenum">
              <a:rPr lang="fr-BE"/>
              <a:pPr>
                <a:defRPr/>
              </a:pPr>
              <a:t>45</a:t>
            </a:fld>
            <a:endParaRPr lang="fr-BE"/>
          </a:p>
        </p:txBody>
      </p:sp>
      <p:sp>
        <p:nvSpPr>
          <p:cNvPr id="3095554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Video 1: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IC2D Optimizing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Monitoring, Debugging, Optimizing  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3095555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95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3125" y="47339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6D6D2-54B7-432F-BC62-E00EAAECA9C0}" type="slidenum">
              <a:rPr lang="fr-BE"/>
              <a:pPr>
                <a:defRPr/>
              </a:pPr>
              <a:t>46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5A8DBA7-D6F3-4391-B03E-F9286C2DBCD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46</a:t>
            </a:fld>
            <a:endParaRPr lang="fr-FR" sz="1200" dirty="0">
              <a:latin typeface="+mn-lt"/>
            </a:endParaRPr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177800" y="3035300"/>
            <a:ext cx="8763000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4800" dirty="0" smtClean="0">
                <a:solidFill>
                  <a:schemeClr val="bg1"/>
                </a:solidFill>
              </a:rPr>
              <a:t>5. </a:t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smtClean="0">
                <a:solidFill>
                  <a:schemeClr val="bg1"/>
                </a:solidFill>
              </a:rPr>
              <a:t>Scheduling &amp; Resourcing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/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1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B61E73-7BCD-465B-B051-EB0DF32927BB}" type="slidenum">
              <a:rPr lang="fr-BE"/>
              <a:pPr>
                <a:defRPr/>
              </a:pPr>
              <a:t>47</a:t>
            </a:fld>
            <a:endParaRPr lang="fr-BE" dirty="0"/>
          </a:p>
        </p:txBody>
      </p:sp>
      <p:sp>
        <p:nvSpPr>
          <p:cNvPr id="32040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04099" name="Picture 3"/>
          <p:cNvPicPr>
            <a:picLocks noChangeAspect="1" noChangeArrowheads="1"/>
          </p:cNvPicPr>
          <p:nvPr/>
        </p:nvPicPr>
        <p:blipFill>
          <a:blip r:embed="rId3" cstate="print"/>
          <a:srcRect l="5000" t="30222" r="66109" b="13777"/>
          <a:stretch>
            <a:fillRect/>
          </a:stretch>
        </p:blipFill>
        <p:spPr bwMode="auto">
          <a:xfrm>
            <a:off x="12700" y="2165350"/>
            <a:ext cx="2908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04100" name="Picture 4" descr="ProActive-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1675" y="955675"/>
            <a:ext cx="5027613" cy="1274763"/>
          </a:xfrm>
          <a:prstGeom prst="rect">
            <a:avLst/>
          </a:prstGeom>
          <a:noFill/>
        </p:spPr>
      </p:pic>
      <p:pic>
        <p:nvPicPr>
          <p:cNvPr id="3204101" name="Picture 5"/>
          <p:cNvPicPr>
            <a:picLocks noChangeAspect="1" noChangeArrowheads="1"/>
          </p:cNvPicPr>
          <p:nvPr/>
        </p:nvPicPr>
        <p:blipFill>
          <a:blip r:embed="rId3" cstate="print"/>
          <a:srcRect l="34648" t="30222" r="35704" b="13777"/>
          <a:stretch>
            <a:fillRect/>
          </a:stretch>
        </p:blipFill>
        <p:spPr bwMode="auto">
          <a:xfrm>
            <a:off x="3048000" y="2152650"/>
            <a:ext cx="29845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04102" name="Picture 6"/>
          <p:cNvPicPr>
            <a:picLocks noChangeAspect="1" noChangeArrowheads="1"/>
          </p:cNvPicPr>
          <p:nvPr/>
        </p:nvPicPr>
        <p:blipFill>
          <a:blip r:embed="rId3" cstate="print"/>
          <a:srcRect l="65179" t="30222" r="4289" b="13777"/>
          <a:stretch>
            <a:fillRect/>
          </a:stretch>
        </p:blipFill>
        <p:spPr bwMode="auto">
          <a:xfrm>
            <a:off x="6070600" y="2139950"/>
            <a:ext cx="30734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20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20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ProActive Scheduling Big Picture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55119" y="4627093"/>
            <a:ext cx="2928958" cy="1428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26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en-US" sz="1200" b="1" dirty="0" smtClean="0">
                <a:solidFill>
                  <a:srgbClr val="F26800"/>
                </a:solidFill>
                <a:latin typeface="Arial" pitchFamily="34" charset="0"/>
                <a:cs typeface="Arial" pitchFamily="34" charset="0"/>
              </a:rPr>
              <a:t>RESOURCES</a:t>
            </a:r>
            <a:endParaRPr lang="fr-FR" sz="1200" b="1" dirty="0">
              <a:solidFill>
                <a:srgbClr val="F268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202" y="1214422"/>
            <a:ext cx="438135" cy="388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5208" y="1120950"/>
            <a:ext cx="428614" cy="49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necteur droit 8"/>
          <p:cNvCxnSpPr/>
          <p:nvPr/>
        </p:nvCxnSpPr>
        <p:spPr>
          <a:xfrm>
            <a:off x="357158" y="2000240"/>
            <a:ext cx="328614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57158" y="3180047"/>
            <a:ext cx="328614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357158" y="4357694"/>
            <a:ext cx="328614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 rot="20814861">
            <a:off x="2893287" y="5036435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/>
          <p:cNvCxnSpPr>
            <a:stCxn id="26" idx="1"/>
          </p:cNvCxnSpPr>
          <p:nvPr/>
        </p:nvCxnSpPr>
        <p:spPr>
          <a:xfrm rot="10800000" flipH="1">
            <a:off x="645138" y="4857763"/>
            <a:ext cx="715113" cy="124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stCxn id="26" idx="0"/>
          </p:cNvCxnSpPr>
          <p:nvPr/>
        </p:nvCxnSpPr>
        <p:spPr>
          <a:xfrm rot="10800000" flipH="1" flipV="1">
            <a:off x="685680" y="4852190"/>
            <a:ext cx="600172" cy="505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20" idx="4"/>
            <a:endCxn id="21" idx="7"/>
          </p:cNvCxnSpPr>
          <p:nvPr/>
        </p:nvCxnSpPr>
        <p:spPr>
          <a:xfrm rot="5400000">
            <a:off x="1280711" y="5116581"/>
            <a:ext cx="174804" cy="24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>
            <a:stCxn id="25" idx="5"/>
            <a:endCxn id="12" idx="1"/>
          </p:cNvCxnSpPr>
          <p:nvPr/>
        </p:nvCxnSpPr>
        <p:spPr>
          <a:xfrm rot="16200000" flipH="1">
            <a:off x="2751593" y="4951924"/>
            <a:ext cx="120631" cy="21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500166" y="4857760"/>
            <a:ext cx="1000132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1285852" y="4857760"/>
            <a:ext cx="1357322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1607323" y="5322107"/>
            <a:ext cx="64294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 rot="1304060">
            <a:off x="1267853" y="4696886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 rot="19616977">
            <a:off x="1140339" y="5212314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1785918" y="4973217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 rot="20624687">
            <a:off x="1674242" y="5531903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 rot="749126">
            <a:off x="2318925" y="5319330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/>
          <p:cNvSpPr/>
          <p:nvPr/>
        </p:nvSpPr>
        <p:spPr>
          <a:xfrm rot="21096498">
            <a:off x="2381574" y="4714885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 rot="18585170">
            <a:off x="644391" y="4787803"/>
            <a:ext cx="357190" cy="3571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3871552" y="1428524"/>
            <a:ext cx="505816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Multi-platform </a:t>
            </a:r>
            <a:r>
              <a:rPr lang="en-US" dirty="0">
                <a:latin typeface="Arial" pitchFamily="34" charset="0"/>
                <a:cs typeface="Arial" pitchFamily="34" charset="0"/>
              </a:rPr>
              <a:t>Graphical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Client (RCP)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3871552" y="1931762"/>
            <a:ext cx="505816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File-based or </a:t>
            </a:r>
            <a:r>
              <a:rPr lang="en-US" dirty="0">
                <a:latin typeface="Arial" pitchFamily="34" charset="0"/>
                <a:cs typeface="Arial" pitchFamily="34" charset="0"/>
              </a:rPr>
              <a:t>LDAP authentication</a:t>
            </a:r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3871552" y="2327043"/>
            <a:ext cx="5129604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Static </a:t>
            </a:r>
            <a:r>
              <a:rPr lang="en-US" dirty="0">
                <a:latin typeface="Arial" pitchFamily="34" charset="0"/>
                <a:cs typeface="Arial" pitchFamily="34" charset="0"/>
              </a:rPr>
              <a:t>Workflow Job Scheduling, Native and Java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tasks, </a:t>
            </a:r>
            <a:r>
              <a:rPr lang="en-US" dirty="0">
                <a:latin typeface="Arial" pitchFamily="34" charset="0"/>
                <a:cs typeface="Arial" pitchFamily="34" charset="0"/>
              </a:rPr>
              <a:t>Retry on Error, Priority Policy, Configuration Scripts,…</a:t>
            </a: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3871552" y="3571484"/>
            <a:ext cx="5058166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Dynamic </a:t>
            </a:r>
            <a:r>
              <a:rPr lang="en-US" dirty="0">
                <a:latin typeface="Arial" pitchFamily="34" charset="0"/>
                <a:cs typeface="Arial" pitchFamily="34" charset="0"/>
              </a:rPr>
              <a:t>and Static node sources, Resource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Selection by </a:t>
            </a:r>
            <a:r>
              <a:rPr lang="en-US" dirty="0">
                <a:latin typeface="Arial" pitchFamily="34" charset="0"/>
                <a:cs typeface="Arial" pitchFamily="34" charset="0"/>
              </a:rPr>
              <a:t>script, Monitoring and Control GUI,…</a:t>
            </a: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3871552" y="5173437"/>
            <a:ext cx="505816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3050" indent="-273050" algn="l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ProActive Deployment capabilities: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 Desktops</a:t>
            </a:r>
            <a:r>
              <a:rPr lang="en-US" dirty="0">
                <a:latin typeface="Arial" pitchFamily="34" charset="0"/>
                <a:cs typeface="Arial" pitchFamily="34" charset="0"/>
              </a:rPr>
              <a:t>, Clusters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Clouds,…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Image 36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13148" y="4714884"/>
            <a:ext cx="285752" cy="285752"/>
          </a:xfrm>
          <a:prstGeom prst="rect">
            <a:avLst/>
          </a:prstGeom>
        </p:spPr>
      </p:pic>
      <p:pic>
        <p:nvPicPr>
          <p:cNvPr id="39" name="Image 38" descr="window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1578" y="4830464"/>
            <a:ext cx="253930" cy="253930"/>
          </a:xfrm>
          <a:prstGeom prst="rect">
            <a:avLst/>
          </a:prstGeom>
        </p:spPr>
      </p:pic>
      <p:pic>
        <p:nvPicPr>
          <p:cNvPr id="40" name="Image 39" descr="window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88446" y="5255894"/>
            <a:ext cx="253930" cy="253930"/>
          </a:xfrm>
          <a:prstGeom prst="rect">
            <a:avLst/>
          </a:prstGeom>
        </p:spPr>
      </p:pic>
      <p:pic>
        <p:nvPicPr>
          <p:cNvPr id="41" name="Image 40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00832" y="5558492"/>
            <a:ext cx="285752" cy="285752"/>
          </a:xfrm>
          <a:prstGeom prst="rect">
            <a:avLst/>
          </a:prstGeom>
        </p:spPr>
      </p:pic>
      <p:pic>
        <p:nvPicPr>
          <p:cNvPr id="42" name="Image 41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0060" y="5003764"/>
            <a:ext cx="285752" cy="285752"/>
          </a:xfrm>
          <a:prstGeom prst="rect">
            <a:avLst/>
          </a:prstGeom>
        </p:spPr>
      </p:pic>
      <p:pic>
        <p:nvPicPr>
          <p:cNvPr id="43" name="Image 42" descr="window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61948" y="5357826"/>
            <a:ext cx="253930" cy="253930"/>
          </a:xfrm>
          <a:prstGeom prst="rect">
            <a:avLst/>
          </a:prstGeom>
        </p:spPr>
      </p:pic>
      <p:pic>
        <p:nvPicPr>
          <p:cNvPr id="44" name="Image 43" descr="window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8860" y="4769476"/>
            <a:ext cx="253930" cy="253930"/>
          </a:xfrm>
          <a:prstGeom prst="rect">
            <a:avLst/>
          </a:prstGeom>
        </p:spPr>
      </p:pic>
      <p:pic>
        <p:nvPicPr>
          <p:cNvPr id="45" name="Image 44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8926" y="5060628"/>
            <a:ext cx="285752" cy="285752"/>
          </a:xfrm>
          <a:prstGeom prst="rect">
            <a:avLst/>
          </a:prstGeom>
        </p:spPr>
      </p:pic>
      <p:pic>
        <p:nvPicPr>
          <p:cNvPr id="47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357158" y="928670"/>
            <a:ext cx="714348" cy="714348"/>
          </a:xfrm>
          <a:prstGeom prst="rect">
            <a:avLst/>
          </a:prstGeom>
          <a:noFill/>
        </p:spPr>
      </p:pic>
      <p:pic>
        <p:nvPicPr>
          <p:cNvPr id="49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928670"/>
            <a:ext cx="714348" cy="714348"/>
          </a:xfrm>
          <a:prstGeom prst="rect">
            <a:avLst/>
          </a:prstGeom>
          <a:noFill/>
        </p:spPr>
      </p:pic>
      <p:sp>
        <p:nvSpPr>
          <p:cNvPr id="50" name="Rounded Rectangle 6"/>
          <p:cNvSpPr/>
          <p:nvPr/>
        </p:nvSpPr>
        <p:spPr>
          <a:xfrm>
            <a:off x="642910" y="2285992"/>
            <a:ext cx="2643206" cy="642942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ProActive</a:t>
            </a:r>
            <a:endParaRPr 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ounded Rectangle 7"/>
          <p:cNvSpPr/>
          <p:nvPr/>
        </p:nvSpPr>
        <p:spPr>
          <a:xfrm>
            <a:off x="697995" y="3451034"/>
            <a:ext cx="2643206" cy="642942"/>
          </a:xfrm>
          <a:prstGeom prst="roundRect">
            <a:avLst/>
          </a:prstGeom>
          <a:solidFill>
            <a:srgbClr val="9EC355">
              <a:alpha val="8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ProActive</a:t>
            </a:r>
            <a:endParaRPr 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Resource Manager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Down Arrow 30"/>
          <p:cNvSpPr/>
          <p:nvPr/>
        </p:nvSpPr>
        <p:spPr>
          <a:xfrm rot="2246304">
            <a:off x="2570823" y="1681649"/>
            <a:ext cx="304800" cy="539303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Down Arrow 30"/>
          <p:cNvSpPr/>
          <p:nvPr/>
        </p:nvSpPr>
        <p:spPr>
          <a:xfrm rot="19353696" flipH="1">
            <a:off x="1165337" y="1674813"/>
            <a:ext cx="304800" cy="539303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Double flèche horizontale 54"/>
          <p:cNvSpPr/>
          <p:nvPr/>
        </p:nvSpPr>
        <p:spPr>
          <a:xfrm rot="16200000">
            <a:off x="1772405" y="3041600"/>
            <a:ext cx="489049" cy="285752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dk1"/>
              </a:solidFill>
            </a:endParaRPr>
          </a:p>
        </p:txBody>
      </p:sp>
      <p:sp>
        <p:nvSpPr>
          <p:cNvPr id="56" name="Double flèche horizontale 55"/>
          <p:cNvSpPr/>
          <p:nvPr/>
        </p:nvSpPr>
        <p:spPr>
          <a:xfrm rot="16200000">
            <a:off x="1764648" y="4208718"/>
            <a:ext cx="493202" cy="285752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dk1"/>
              </a:solidFill>
            </a:endParaRPr>
          </a:p>
        </p:txBody>
      </p:sp>
      <p:pic>
        <p:nvPicPr>
          <p:cNvPr id="1026" name="Picture 2" descr="C:\Documents and Settings\cdelbe\Bureau\SlidesScheduler\r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14612" y="714356"/>
            <a:ext cx="4074432" cy="5853124"/>
          </a:xfrm>
          <a:prstGeom prst="rect">
            <a:avLst/>
          </a:prstGeom>
          <a:noFill/>
        </p:spPr>
      </p:pic>
      <p:pic>
        <p:nvPicPr>
          <p:cNvPr id="1027" name="Picture 3" descr="C:\Documents and Settings\cdelbe\Bureau\SlidesScheduler\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0100" y="571480"/>
            <a:ext cx="7559470" cy="569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EE0EDC-F0D6-44D1-B6EF-159D7028AB69}" type="slidenum">
              <a:rPr lang="fr-BE"/>
              <a:pPr>
                <a:defRPr/>
              </a:pPr>
              <a:t>49</a:t>
            </a:fld>
            <a:endParaRPr lang="fr-BE" dirty="0"/>
          </a:p>
        </p:txBody>
      </p:sp>
      <p:sp>
        <p:nvSpPr>
          <p:cNvPr id="3207170" name="Rectangle 2"/>
          <p:cNvSpPr>
            <a:spLocks noGrp="1"/>
          </p:cNvSpPr>
          <p:nvPr>
            <p:ph type="title"/>
          </p:nvPr>
        </p:nvSpPr>
        <p:spPr>
          <a:xfrm>
            <a:off x="457200" y="-31750"/>
            <a:ext cx="8229600" cy="1143000"/>
          </a:xfrm>
        </p:spPr>
        <p:txBody>
          <a:bodyPr/>
          <a:lstStyle/>
          <a:p>
            <a:r>
              <a:rPr lang="en-US" sz="3200"/>
              <a:t>Scheduler: User Interface</a:t>
            </a:r>
          </a:p>
        </p:txBody>
      </p:sp>
      <p:sp>
        <p:nvSpPr>
          <p:cNvPr id="32071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07172" name="Picture 4" descr="schedul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" y="1079500"/>
            <a:ext cx="8953500" cy="520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59"/>
          <p:cNvGrpSpPr/>
          <p:nvPr/>
        </p:nvGrpSpPr>
        <p:grpSpPr>
          <a:xfrm>
            <a:off x="1928794" y="1764154"/>
            <a:ext cx="5214974" cy="3286148"/>
            <a:chOff x="2143108" y="2500306"/>
            <a:chExt cx="5214974" cy="3286148"/>
          </a:xfrm>
        </p:grpSpPr>
        <p:sp>
          <p:nvSpPr>
            <p:cNvPr id="58" name="Rounded Rectangle 8"/>
            <p:cNvSpPr>
              <a:spLocks noChangeArrowheads="1"/>
            </p:cNvSpPr>
            <p:nvPr/>
          </p:nvSpPr>
          <p:spPr bwMode="auto">
            <a:xfrm>
              <a:off x="2143108" y="2500306"/>
              <a:ext cx="5214974" cy="3286148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b="1" dirty="0"/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6676503" y="5317982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Job</a:t>
              </a:r>
              <a:endParaRPr lang="fr-FR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 : Picture </a:t>
            </a:r>
            <a:r>
              <a:rPr lang="en-US" dirty="0" err="1" smtClean="0"/>
              <a:t>Denoising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3936996" y="1859422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smtClean="0"/>
              <a:t>Split</a:t>
            </a:r>
            <a:endParaRPr lang="en-US" sz="1200" b="1" dirty="0"/>
          </a:p>
        </p:txBody>
      </p:sp>
      <p:sp>
        <p:nvSpPr>
          <p:cNvPr id="24" name="Oval 8"/>
          <p:cNvSpPr>
            <a:spLocks noChangeArrowheads="1"/>
          </p:cNvSpPr>
          <p:nvPr/>
        </p:nvSpPr>
        <p:spPr bwMode="auto">
          <a:xfrm>
            <a:off x="2060502" y="3111959"/>
            <a:ext cx="1011300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err="1" smtClean="0"/>
              <a:t>Denoise</a:t>
            </a:r>
            <a:endParaRPr lang="en-US" sz="1200" b="1" dirty="0"/>
          </a:p>
        </p:txBody>
      </p:sp>
      <p:sp>
        <p:nvSpPr>
          <p:cNvPr id="25" name="Oval 12"/>
          <p:cNvSpPr>
            <a:spLocks noChangeArrowheads="1"/>
          </p:cNvSpPr>
          <p:nvPr/>
        </p:nvSpPr>
        <p:spPr bwMode="auto">
          <a:xfrm>
            <a:off x="6000760" y="3111959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err="1" smtClean="0"/>
              <a:t>Denoise</a:t>
            </a:r>
            <a:endParaRPr lang="en-US" sz="1200" b="1" dirty="0"/>
          </a:p>
        </p:txBody>
      </p:sp>
      <p:sp>
        <p:nvSpPr>
          <p:cNvPr id="26" name="Oval 13"/>
          <p:cNvSpPr>
            <a:spLocks noChangeArrowheads="1"/>
          </p:cNvSpPr>
          <p:nvPr/>
        </p:nvSpPr>
        <p:spPr bwMode="auto">
          <a:xfrm>
            <a:off x="4643438" y="3111959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err="1" smtClean="0"/>
              <a:t>Denoise</a:t>
            </a:r>
            <a:endParaRPr lang="en-US" sz="1200" b="1" dirty="0"/>
          </a:p>
        </p:txBody>
      </p:sp>
      <p:sp>
        <p:nvSpPr>
          <p:cNvPr id="27" name="Oval 14"/>
          <p:cNvSpPr>
            <a:spLocks noChangeArrowheads="1"/>
          </p:cNvSpPr>
          <p:nvPr/>
        </p:nvSpPr>
        <p:spPr bwMode="auto">
          <a:xfrm>
            <a:off x="3346388" y="3111959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err="1" smtClean="0"/>
              <a:t>Denoise</a:t>
            </a:r>
            <a:endParaRPr lang="en-US" sz="1200" b="1" dirty="0"/>
          </a:p>
        </p:txBody>
      </p:sp>
      <p:sp>
        <p:nvSpPr>
          <p:cNvPr id="28" name="Oval 15"/>
          <p:cNvSpPr>
            <a:spLocks noChangeArrowheads="1"/>
          </p:cNvSpPr>
          <p:nvPr/>
        </p:nvSpPr>
        <p:spPr bwMode="auto">
          <a:xfrm>
            <a:off x="4000496" y="4335922"/>
            <a:ext cx="1011298" cy="56516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b="1" dirty="0" smtClean="0"/>
              <a:t>Merge</a:t>
            </a:r>
            <a:endParaRPr lang="en-US" sz="1200" b="1" dirty="0"/>
          </a:p>
        </p:txBody>
      </p:sp>
      <p:cxnSp>
        <p:nvCxnSpPr>
          <p:cNvPr id="29" name="AutoShape 16"/>
          <p:cNvCxnSpPr>
            <a:cxnSpLocks noChangeShapeType="1"/>
            <a:stCxn id="23" idx="4"/>
            <a:endCxn id="24" idx="0"/>
          </p:cNvCxnSpPr>
          <p:nvPr/>
        </p:nvCxnSpPr>
        <p:spPr bwMode="auto">
          <a:xfrm rot="5400000">
            <a:off x="3160711" y="1830024"/>
            <a:ext cx="687377" cy="187649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" name="AutoShape 17"/>
          <p:cNvCxnSpPr>
            <a:cxnSpLocks noChangeShapeType="1"/>
            <a:stCxn id="23" idx="4"/>
            <a:endCxn id="27" idx="0"/>
          </p:cNvCxnSpPr>
          <p:nvPr/>
        </p:nvCxnSpPr>
        <p:spPr bwMode="auto">
          <a:xfrm rot="5400000">
            <a:off x="3803653" y="2472966"/>
            <a:ext cx="687377" cy="5906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" name="AutoShape 18"/>
          <p:cNvCxnSpPr>
            <a:cxnSpLocks noChangeShapeType="1"/>
            <a:stCxn id="23" idx="4"/>
            <a:endCxn id="26" idx="0"/>
          </p:cNvCxnSpPr>
          <p:nvPr/>
        </p:nvCxnSpPr>
        <p:spPr bwMode="auto">
          <a:xfrm rot="16200000" flipH="1">
            <a:off x="4452178" y="2415049"/>
            <a:ext cx="687377" cy="70644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2" name="AutoShape 19"/>
          <p:cNvCxnSpPr>
            <a:cxnSpLocks noChangeShapeType="1"/>
            <a:stCxn id="23" idx="4"/>
            <a:endCxn id="25" idx="0"/>
          </p:cNvCxnSpPr>
          <p:nvPr/>
        </p:nvCxnSpPr>
        <p:spPr bwMode="auto">
          <a:xfrm rot="16200000" flipH="1">
            <a:off x="5130839" y="1736388"/>
            <a:ext cx="687377" cy="206376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3" name="AutoShape 24"/>
          <p:cNvCxnSpPr>
            <a:cxnSpLocks noChangeShapeType="1"/>
            <a:stCxn id="24" idx="4"/>
            <a:endCxn id="28" idx="0"/>
          </p:cNvCxnSpPr>
          <p:nvPr/>
        </p:nvCxnSpPr>
        <p:spPr bwMode="auto">
          <a:xfrm rot="16200000" flipH="1">
            <a:off x="3206747" y="3036523"/>
            <a:ext cx="658803" cy="193999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" name="AutoShape 25"/>
          <p:cNvCxnSpPr>
            <a:cxnSpLocks noChangeShapeType="1"/>
            <a:stCxn id="27" idx="4"/>
            <a:endCxn id="28" idx="0"/>
          </p:cNvCxnSpPr>
          <p:nvPr/>
        </p:nvCxnSpPr>
        <p:spPr bwMode="auto">
          <a:xfrm rot="16200000" flipH="1">
            <a:off x="3849690" y="3679466"/>
            <a:ext cx="658803" cy="6541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5" name="AutoShape 26"/>
          <p:cNvCxnSpPr>
            <a:cxnSpLocks noChangeShapeType="1"/>
            <a:stCxn id="26" idx="4"/>
            <a:endCxn id="28" idx="0"/>
          </p:cNvCxnSpPr>
          <p:nvPr/>
        </p:nvCxnSpPr>
        <p:spPr bwMode="auto">
          <a:xfrm rot="5400000">
            <a:off x="4498215" y="3685049"/>
            <a:ext cx="658803" cy="64294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6" name="AutoShape 27"/>
          <p:cNvCxnSpPr>
            <a:cxnSpLocks noChangeShapeType="1"/>
            <a:stCxn id="25" idx="4"/>
            <a:endCxn id="28" idx="0"/>
          </p:cNvCxnSpPr>
          <p:nvPr/>
        </p:nvCxnSpPr>
        <p:spPr bwMode="auto">
          <a:xfrm rot="5400000">
            <a:off x="5176876" y="3006388"/>
            <a:ext cx="658803" cy="200026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3799061" y="4264484"/>
            <a:ext cx="1428760" cy="714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1" baseline="-25000" dirty="0"/>
          </a:p>
        </p:txBody>
      </p:sp>
      <p:grpSp>
        <p:nvGrpSpPr>
          <p:cNvPr id="4" name="Groupe 46"/>
          <p:cNvGrpSpPr/>
          <p:nvPr/>
        </p:nvGrpSpPr>
        <p:grpSpPr>
          <a:xfrm>
            <a:off x="3714744" y="888183"/>
            <a:ext cx="1428760" cy="714380"/>
            <a:chOff x="5286380" y="2500306"/>
            <a:chExt cx="1428760" cy="714380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5286380" y="2500306"/>
              <a:ext cx="1428760" cy="71438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baseline="-25000" dirty="0"/>
            </a:p>
          </p:txBody>
        </p:sp>
      </p:grpSp>
      <p:pic>
        <p:nvPicPr>
          <p:cNvPr id="48" name="Image 47" descr="Image1.png"/>
          <p:cNvPicPr>
            <a:picLocks noChangeAspect="1"/>
          </p:cNvPicPr>
          <p:nvPr/>
        </p:nvPicPr>
        <p:blipFill>
          <a:blip r:embed="rId5" cstate="print"/>
          <a:srcRect r="72206"/>
          <a:stretch>
            <a:fillRect/>
          </a:stretch>
        </p:blipFill>
        <p:spPr>
          <a:xfrm>
            <a:off x="3676107" y="1598290"/>
            <a:ext cx="428628" cy="822892"/>
          </a:xfrm>
          <a:prstGeom prst="rect">
            <a:avLst/>
          </a:prstGeom>
        </p:spPr>
      </p:pic>
      <p:pic>
        <p:nvPicPr>
          <p:cNvPr id="49" name="Image 48" descr="Image1.png"/>
          <p:cNvPicPr>
            <a:picLocks noChangeAspect="1"/>
          </p:cNvPicPr>
          <p:nvPr/>
        </p:nvPicPr>
        <p:blipFill>
          <a:blip r:embed="rId5" cstate="print"/>
          <a:srcRect l="27794" r="49044"/>
          <a:stretch>
            <a:fillRect/>
          </a:stretch>
        </p:blipFill>
        <p:spPr>
          <a:xfrm>
            <a:off x="4091856" y="1598290"/>
            <a:ext cx="357190" cy="822892"/>
          </a:xfrm>
          <a:prstGeom prst="rect">
            <a:avLst/>
          </a:prstGeom>
        </p:spPr>
      </p:pic>
      <p:pic>
        <p:nvPicPr>
          <p:cNvPr id="50" name="Image 49" descr="Image1.png"/>
          <p:cNvPicPr>
            <a:picLocks noChangeAspect="1"/>
          </p:cNvPicPr>
          <p:nvPr/>
        </p:nvPicPr>
        <p:blipFill>
          <a:blip r:embed="rId5" cstate="print"/>
          <a:srcRect l="50956" r="25882"/>
          <a:stretch>
            <a:fillRect/>
          </a:stretch>
        </p:blipFill>
        <p:spPr>
          <a:xfrm>
            <a:off x="4442003" y="1598290"/>
            <a:ext cx="357190" cy="822892"/>
          </a:xfrm>
          <a:prstGeom prst="rect">
            <a:avLst/>
          </a:prstGeom>
        </p:spPr>
      </p:pic>
      <p:pic>
        <p:nvPicPr>
          <p:cNvPr id="51" name="Image 50" descr="Image1.png"/>
          <p:cNvPicPr>
            <a:picLocks noChangeAspect="1"/>
          </p:cNvPicPr>
          <p:nvPr/>
        </p:nvPicPr>
        <p:blipFill>
          <a:blip r:embed="rId5" cstate="print"/>
          <a:srcRect l="74117"/>
          <a:stretch>
            <a:fillRect/>
          </a:stretch>
        </p:blipFill>
        <p:spPr>
          <a:xfrm>
            <a:off x="4799193" y="1598290"/>
            <a:ext cx="399153" cy="822892"/>
          </a:xfrm>
          <a:prstGeom prst="rect">
            <a:avLst/>
          </a:prstGeom>
        </p:spPr>
      </p:pic>
      <p:pic>
        <p:nvPicPr>
          <p:cNvPr id="38" name="Image 37" descr="Image2.png"/>
          <p:cNvPicPr>
            <a:picLocks noChangeAspect="1"/>
          </p:cNvPicPr>
          <p:nvPr/>
        </p:nvPicPr>
        <p:blipFill>
          <a:blip r:embed="rId6" cstate="print"/>
          <a:srcRect l="74117"/>
          <a:stretch>
            <a:fillRect/>
          </a:stretch>
        </p:blipFill>
        <p:spPr>
          <a:xfrm>
            <a:off x="6293555" y="3024280"/>
            <a:ext cx="399153" cy="822892"/>
          </a:xfrm>
          <a:prstGeom prst="rect">
            <a:avLst/>
          </a:prstGeom>
        </p:spPr>
      </p:pic>
      <p:pic>
        <p:nvPicPr>
          <p:cNvPr id="39" name="Image 38" descr="Image2.png"/>
          <p:cNvPicPr>
            <a:picLocks noChangeAspect="1"/>
          </p:cNvPicPr>
          <p:nvPr/>
        </p:nvPicPr>
        <p:blipFill>
          <a:blip r:embed="rId6" cstate="print"/>
          <a:srcRect l="50956" r="25882"/>
          <a:stretch>
            <a:fillRect/>
          </a:stretch>
        </p:blipFill>
        <p:spPr>
          <a:xfrm>
            <a:off x="4974870" y="3024280"/>
            <a:ext cx="357190" cy="822892"/>
          </a:xfrm>
          <a:prstGeom prst="rect">
            <a:avLst/>
          </a:prstGeom>
        </p:spPr>
      </p:pic>
      <p:pic>
        <p:nvPicPr>
          <p:cNvPr id="40" name="Image 39" descr="Image2.png"/>
          <p:cNvPicPr>
            <a:picLocks noChangeAspect="1"/>
          </p:cNvPicPr>
          <p:nvPr/>
        </p:nvPicPr>
        <p:blipFill>
          <a:blip r:embed="rId6" cstate="print"/>
          <a:srcRect l="27794" r="49044"/>
          <a:stretch>
            <a:fillRect/>
          </a:stretch>
        </p:blipFill>
        <p:spPr>
          <a:xfrm>
            <a:off x="3688986" y="3024280"/>
            <a:ext cx="357190" cy="822892"/>
          </a:xfrm>
          <a:prstGeom prst="rect">
            <a:avLst/>
          </a:prstGeom>
        </p:spPr>
      </p:pic>
      <p:pic>
        <p:nvPicPr>
          <p:cNvPr id="41" name="Image 40" descr="Image2.png"/>
          <p:cNvPicPr>
            <a:picLocks noChangeAspect="1"/>
          </p:cNvPicPr>
          <p:nvPr/>
        </p:nvPicPr>
        <p:blipFill>
          <a:blip r:embed="rId6" cstate="print"/>
          <a:srcRect r="72206"/>
          <a:stretch>
            <a:fillRect/>
          </a:stretch>
        </p:blipFill>
        <p:spPr>
          <a:xfrm>
            <a:off x="2324621" y="3004358"/>
            <a:ext cx="428628" cy="822892"/>
          </a:xfrm>
          <a:prstGeom prst="rect">
            <a:avLst/>
          </a:prstGeom>
        </p:spPr>
      </p:pic>
      <p:sp>
        <p:nvSpPr>
          <p:cNvPr id="42" name="Text Box 28"/>
          <p:cNvSpPr txBox="1">
            <a:spLocks noChangeArrowheads="1"/>
          </p:cNvSpPr>
          <p:nvPr/>
        </p:nvSpPr>
        <p:spPr bwMode="auto">
          <a:xfrm>
            <a:off x="500034" y="5171406"/>
            <a:ext cx="8190063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dirty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selection</a:t>
            </a:r>
            <a:r>
              <a:rPr lang="en-US" dirty="0">
                <a:latin typeface="Arial" pitchFamily="34" charset="0"/>
                <a:cs typeface="Arial" pitchFamily="34" charset="0"/>
              </a:rPr>
              <a:t> on native executable availability (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ImageMagik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GREYstoration</a:t>
            </a:r>
            <a:r>
              <a:rPr lang="en-US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 algn="l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Multi-platform selection </a:t>
            </a:r>
            <a:r>
              <a:rPr lang="en-US" dirty="0">
                <a:latin typeface="Arial" pitchFamily="34" charset="0"/>
                <a:cs typeface="Arial" pitchFamily="34" charset="0"/>
              </a:rPr>
              <a:t>and command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generation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dirty="0" smtClean="0">
                <a:solidFill>
                  <a:srgbClr val="1C2F6B"/>
                </a:solidFill>
                <a:latin typeface="Arial" pitchFamily="34" charset="0"/>
                <a:cs typeface="Arial" pitchFamily="34" charset="0"/>
              </a:rPr>
              <a:t>file transfer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 pre/post scripts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3654E-7 L 5E-6 0.12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23774E-7 L -0.15382 0.203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10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7012E-6 L -0.0552 0.1887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-3.23774E-7 L 0.06892 0.1887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23774E-7 L 0.16597 0.1933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5.06938E-6 L 0.15747 0.17855 " pathEditMode="relative" ptsTypes="AA">
                                      <p:cBhvr>
                                        <p:cTn id="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54487E-6 L -0.05521 0.1679 " pathEditMode="relative" ptsTypes="AA">
                                      <p:cBhvr>
                                        <p:cTn id="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54487E-6 L 0.0474 0.1679 " pathEditMode="relative" ptsTypes="AA">
                                      <p:cBhvr>
                                        <p:cTn id="6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24699E-6 L -0.15746 0.1679 " pathEditMode="relative" ptsTypes="AA">
                                      <p:cBhvr>
                                        <p:cTn id="6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8B48C-1E2D-4C1C-930D-A7A0C99180E6}" type="slidenum">
              <a:rPr lang="fr-BE"/>
              <a:pPr>
                <a:defRPr/>
              </a:pPr>
              <a:t>51</a:t>
            </a:fld>
            <a:endParaRPr lang="fr-BE"/>
          </a:p>
        </p:txBody>
      </p:sp>
      <p:sp>
        <p:nvSpPr>
          <p:cNvPr id="3209218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Video 2: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Scheduler, Resource Manager  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3209219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0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5025" y="47593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D4AC95-4664-48B6-B012-A8EC5BC3B5BF}" type="slidenum">
              <a:rPr lang="fr-BE"/>
              <a:pPr>
                <a:defRPr/>
              </a:pPr>
              <a:t>52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404FA5A-ED4D-4117-BB3E-1D432920EC08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52</a:t>
            </a:fld>
            <a:endParaRPr lang="fr-FR" sz="1200" dirty="0">
              <a:latin typeface="+mn-lt"/>
            </a:endParaRPr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330200" y="2806700"/>
            <a:ext cx="9144000" cy="1143000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Clusters to Grids to </a:t>
            </a:r>
            <a:r>
              <a:rPr lang="en-US" sz="4400" dirty="0">
                <a:solidFill>
                  <a:schemeClr val="bg1"/>
                </a:solidFill>
              </a:rPr>
              <a:t>Clouds:  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e.g. on Amazon </a:t>
            </a:r>
            <a:r>
              <a:rPr lang="en-US" sz="4400" dirty="0">
                <a:solidFill>
                  <a:schemeClr val="bg1"/>
                </a:solidFill>
              </a:rPr>
              <a:t>EC2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Node source </a:t>
            </a:r>
            <a:r>
              <a:rPr lang="en-US" dirty="0" err="1" smtClean="0"/>
              <a:t>Usecase</a:t>
            </a:r>
            <a:r>
              <a:rPr lang="en-US" dirty="0" smtClean="0"/>
              <a:t> : </a:t>
            </a:r>
            <a:br>
              <a:rPr lang="en-US" dirty="0" smtClean="0"/>
            </a:br>
            <a:r>
              <a:rPr lang="en-US" dirty="0" smtClean="0"/>
              <a:t>Configuration for external cloud with EC2 </a:t>
            </a:r>
            <a:endParaRPr lang="fr-FR" dirty="0"/>
          </a:p>
        </p:txBody>
      </p:sp>
      <p:pic>
        <p:nvPicPr>
          <p:cNvPr id="5" name="Picture 2" descr="C:\Documents and Settings\cdelbe\Local Settings\Temporary Internet Files\Content.IE5\6FQNAH23\MCj0431576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071546"/>
            <a:ext cx="788152" cy="793407"/>
          </a:xfrm>
          <a:prstGeom prst="rect">
            <a:avLst/>
          </a:prstGeom>
          <a:noFill/>
        </p:spPr>
      </p:pic>
      <p:pic>
        <p:nvPicPr>
          <p:cNvPr id="6" name="Picture 3" descr="C:\Users\cdespoix\Pictures\Microsoft Clip Organizer\j043262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714480" y="1071546"/>
            <a:ext cx="714380" cy="714380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3428992" y="1214422"/>
            <a:ext cx="2011680" cy="533400"/>
          </a:xfrm>
          <a:prstGeom prst="roundRect">
            <a:avLst/>
          </a:prstGeom>
          <a:solidFill>
            <a:srgbClr val="1C2F6B">
              <a:alpha val="90000"/>
            </a:srgbClr>
          </a:solidFill>
          <a:ln>
            <a:solidFill>
              <a:srgbClr val="4F6ED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ProActive</a:t>
            </a:r>
          </a:p>
          <a:p>
            <a:pPr algn="ctr"/>
            <a:r>
              <a:rPr lang="en-US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Scheduler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40009" y="1773863"/>
            <a:ext cx="2011680" cy="533400"/>
          </a:xfrm>
          <a:prstGeom prst="roundRect">
            <a:avLst/>
          </a:prstGeom>
          <a:solidFill>
            <a:srgbClr val="9EC355">
              <a:alpha val="8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ProActive</a:t>
            </a:r>
          </a:p>
          <a:p>
            <a:pPr algn="ctr"/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Resource Manager</a:t>
            </a:r>
          </a:p>
        </p:txBody>
      </p:sp>
      <p:grpSp>
        <p:nvGrpSpPr>
          <p:cNvPr id="3" name="Groupe 68"/>
          <p:cNvGrpSpPr/>
          <p:nvPr/>
        </p:nvGrpSpPr>
        <p:grpSpPr>
          <a:xfrm>
            <a:off x="285720" y="2307262"/>
            <a:ext cx="4160130" cy="3542239"/>
            <a:chOff x="285720" y="2307262"/>
            <a:chExt cx="4160130" cy="3542239"/>
          </a:xfrm>
        </p:grpSpPr>
        <p:grpSp>
          <p:nvGrpSpPr>
            <p:cNvPr id="12" name="Groupe 43"/>
            <p:cNvGrpSpPr/>
            <p:nvPr/>
          </p:nvGrpSpPr>
          <p:grpSpPr>
            <a:xfrm>
              <a:off x="285720" y="4429132"/>
              <a:ext cx="2092111" cy="1420369"/>
              <a:chOff x="285720" y="4621129"/>
              <a:chExt cx="2092111" cy="1420369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785786" y="4621129"/>
                <a:ext cx="1066800" cy="1085273"/>
                <a:chOff x="3962400" y="2648527"/>
                <a:chExt cx="1066800" cy="1085273"/>
              </a:xfrm>
            </p:grpSpPr>
            <p:pic>
              <p:nvPicPr>
                <p:cNvPr id="13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267200" y="2648527"/>
                  <a:ext cx="762000" cy="932873"/>
                </a:xfrm>
                <a:prstGeom prst="rect">
                  <a:avLst/>
                </a:prstGeom>
                <a:noFill/>
              </p:spPr>
            </p:pic>
            <p:pic>
              <p:nvPicPr>
                <p:cNvPr id="14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114800" y="2724727"/>
                  <a:ext cx="762000" cy="932873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" name="Picture 3" descr="C:\Documents and Settings\cdelbe\Local Settings\Temporary Internet Files\Content.IE5\6FQNAH23\MCj04316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962400" y="2800927"/>
                  <a:ext cx="762000" cy="932873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16" name="TextBox 15"/>
              <p:cNvSpPr txBox="1"/>
              <p:nvPr/>
            </p:nvSpPr>
            <p:spPr>
              <a:xfrm>
                <a:off x="285720" y="5672166"/>
                <a:ext cx="20921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1C2F6B"/>
                    </a:solidFill>
                  </a:rPr>
                  <a:t>Dedicated resources</a:t>
                </a:r>
                <a:endParaRPr lang="en-US" dirty="0">
                  <a:solidFill>
                    <a:srgbClr val="1C2F6B"/>
                  </a:solidFill>
                </a:endParaRPr>
              </a:p>
            </p:txBody>
          </p:sp>
        </p:grpSp>
        <p:sp>
          <p:nvSpPr>
            <p:cNvPr id="41" name="Rounded Rectangle 7"/>
            <p:cNvSpPr/>
            <p:nvPr/>
          </p:nvSpPr>
          <p:spPr>
            <a:xfrm>
              <a:off x="571472" y="3643314"/>
              <a:ext cx="1643074" cy="53340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LSF</a:t>
              </a:r>
            </a:p>
          </p:txBody>
        </p:sp>
        <p:sp>
          <p:nvSpPr>
            <p:cNvPr id="42" name="Rounded Rectangle 7"/>
            <p:cNvSpPr/>
            <p:nvPr/>
          </p:nvSpPr>
          <p:spPr>
            <a:xfrm>
              <a:off x="571472" y="3319458"/>
              <a:ext cx="1643074" cy="319086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Static Policy</a:t>
              </a:r>
            </a:p>
          </p:txBody>
        </p:sp>
        <p:cxnSp>
          <p:nvCxnSpPr>
            <p:cNvPr id="50" name="Connecteur droit 49"/>
            <p:cNvCxnSpPr>
              <a:stCxn id="8" idx="2"/>
              <a:endCxn id="42" idx="0"/>
            </p:cNvCxnSpPr>
            <p:nvPr/>
          </p:nvCxnSpPr>
          <p:spPr>
            <a:xfrm rot="5400000">
              <a:off x="2413332" y="1286940"/>
              <a:ext cx="1012195" cy="3052840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70"/>
          <p:cNvGrpSpPr/>
          <p:nvPr/>
        </p:nvGrpSpPr>
        <p:grpSpPr>
          <a:xfrm>
            <a:off x="4445849" y="2307262"/>
            <a:ext cx="4126679" cy="3881850"/>
            <a:chOff x="4445849" y="2307262"/>
            <a:chExt cx="4126679" cy="3881850"/>
          </a:xfrm>
        </p:grpSpPr>
        <p:grpSp>
          <p:nvGrpSpPr>
            <p:cNvPr id="19" name="Groupe 36"/>
            <p:cNvGrpSpPr/>
            <p:nvPr/>
          </p:nvGrpSpPr>
          <p:grpSpPr>
            <a:xfrm>
              <a:off x="5572132" y="4500570"/>
              <a:ext cx="3000396" cy="1688542"/>
              <a:chOff x="5638800" y="4114800"/>
              <a:chExt cx="3250497" cy="2045732"/>
            </a:xfrm>
          </p:grpSpPr>
          <p:sp>
            <p:nvSpPr>
              <p:cNvPr id="4" name="Cloud 3"/>
              <p:cNvSpPr/>
              <p:nvPr/>
            </p:nvSpPr>
            <p:spPr>
              <a:xfrm>
                <a:off x="5638800" y="4114800"/>
                <a:ext cx="3048000" cy="1828800"/>
              </a:xfrm>
              <a:prstGeom prst="cloud">
                <a:avLst/>
              </a:prstGeom>
              <a:effectLst>
                <a:outerShdw blurRad="40000" dir="5400000" rotWithShape="0">
                  <a:srgbClr val="1C2F6B">
                    <a:alpha val="38000"/>
                  </a:srgbClr>
                </a:outerShdw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contourW="12700">
                <a:bevelT/>
                <a:contourClr>
                  <a:schemeClr val="bg1"/>
                </a:contourClr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096000" y="46482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1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477000" y="51054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2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05600" y="44196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3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086600" y="52578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4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848600" y="43434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5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315200" y="4572000"/>
                <a:ext cx="388545" cy="475673"/>
              </a:xfrm>
              <a:prstGeom prst="rect">
                <a:avLst/>
              </a:prstGeom>
              <a:noFill/>
            </p:spPr>
          </p:pic>
          <p:pic>
            <p:nvPicPr>
              <p:cNvPr id="26" name="Picture 3" descr="C:\Documents and Settings\cdelbe\Local Settings\Temporary Internet Files\Content.IE5\6FQNAH23\MCj04316160000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620000" y="5029200"/>
                <a:ext cx="388545" cy="475673"/>
              </a:xfrm>
              <a:prstGeom prst="rect">
                <a:avLst/>
              </a:prstGeom>
              <a:noFill/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7543800" y="5791200"/>
                <a:ext cx="1345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1C2F6B"/>
                    </a:solidFill>
                  </a:rPr>
                  <a:t>Amazon EC2</a:t>
                </a:r>
                <a:endParaRPr lang="en-US" dirty="0">
                  <a:solidFill>
                    <a:srgbClr val="1C2F6B"/>
                  </a:solidFill>
                </a:endParaRPr>
              </a:p>
            </p:txBody>
          </p:sp>
        </p:grpSp>
        <p:sp>
          <p:nvSpPr>
            <p:cNvPr id="47" name="Rounded Rectangle 7"/>
            <p:cNvSpPr/>
            <p:nvPr/>
          </p:nvSpPr>
          <p:spPr>
            <a:xfrm>
              <a:off x="6143636" y="3824294"/>
              <a:ext cx="1714512" cy="53340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EC2</a:t>
              </a:r>
            </a:p>
          </p:txBody>
        </p:sp>
        <p:sp>
          <p:nvSpPr>
            <p:cNvPr id="48" name="Rounded Rectangle 7"/>
            <p:cNvSpPr/>
            <p:nvPr/>
          </p:nvSpPr>
          <p:spPr>
            <a:xfrm>
              <a:off x="6143636" y="3286124"/>
              <a:ext cx="1714512" cy="53340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Dynamic Workload Policy</a:t>
              </a:r>
            </a:p>
          </p:txBody>
        </p:sp>
        <p:cxnSp>
          <p:nvCxnSpPr>
            <p:cNvPr id="52" name="Connecteur droit 49"/>
            <p:cNvCxnSpPr>
              <a:stCxn id="8" idx="2"/>
              <a:endCxn id="48" idx="0"/>
            </p:cNvCxnSpPr>
            <p:nvPr/>
          </p:nvCxnSpPr>
          <p:spPr>
            <a:xfrm rot="16200000" flipH="1">
              <a:off x="5233940" y="1519171"/>
              <a:ext cx="978861" cy="2555043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e 69"/>
          <p:cNvGrpSpPr/>
          <p:nvPr/>
        </p:nvGrpSpPr>
        <p:grpSpPr>
          <a:xfrm>
            <a:off x="3286116" y="2307262"/>
            <a:ext cx="1643074" cy="3841819"/>
            <a:chOff x="3286116" y="2307262"/>
            <a:chExt cx="1643074" cy="3841819"/>
          </a:xfrm>
        </p:grpSpPr>
        <p:grpSp>
          <p:nvGrpSpPr>
            <p:cNvPr id="28" name="Groupe 42"/>
            <p:cNvGrpSpPr/>
            <p:nvPr/>
          </p:nvGrpSpPr>
          <p:grpSpPr>
            <a:xfrm>
              <a:off x="3479994" y="4429132"/>
              <a:ext cx="1234882" cy="1719949"/>
              <a:chOff x="3667116" y="4650151"/>
              <a:chExt cx="1234882" cy="1719949"/>
            </a:xfrm>
          </p:grpSpPr>
          <p:pic>
            <p:nvPicPr>
              <p:cNvPr id="9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971916" y="4650151"/>
                <a:ext cx="930082" cy="936283"/>
              </a:xfrm>
              <a:prstGeom prst="rect">
                <a:avLst/>
              </a:prstGeom>
              <a:noFill/>
            </p:spPr>
          </p:pic>
          <p:pic>
            <p:nvPicPr>
              <p:cNvPr id="10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19516" y="4878751"/>
                <a:ext cx="930082" cy="936283"/>
              </a:xfrm>
              <a:prstGeom prst="rect">
                <a:avLst/>
              </a:prstGeom>
              <a:noFill/>
            </p:spPr>
          </p:pic>
          <p:pic>
            <p:nvPicPr>
              <p:cNvPr id="11" name="Picture 2" descr="C:\Documents and Settings\cdelbe\Local Settings\Temporary Internet Files\Content.IE5\6FQNAH23\MCj043157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67116" y="5107351"/>
                <a:ext cx="930082" cy="936283"/>
              </a:xfrm>
              <a:prstGeom prst="rect">
                <a:avLst/>
              </a:prstGeom>
              <a:noFill/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3786182" y="6000768"/>
                <a:ext cx="10425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1C2F6B"/>
                    </a:solidFill>
                  </a:rPr>
                  <a:t>Desktops</a:t>
                </a:r>
                <a:endParaRPr lang="en-US" dirty="0">
                  <a:solidFill>
                    <a:srgbClr val="1C2F6B"/>
                  </a:solidFill>
                </a:endParaRPr>
              </a:p>
            </p:txBody>
          </p:sp>
        </p:grpSp>
        <p:sp>
          <p:nvSpPr>
            <p:cNvPr id="45" name="Rounded Rectangle 7"/>
            <p:cNvSpPr/>
            <p:nvPr/>
          </p:nvSpPr>
          <p:spPr>
            <a:xfrm>
              <a:off x="3286116" y="3786190"/>
              <a:ext cx="1643074" cy="53340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SSH</a:t>
              </a:r>
            </a:p>
          </p:txBody>
        </p:sp>
        <p:sp>
          <p:nvSpPr>
            <p:cNvPr id="46" name="Rounded Rectangle 7"/>
            <p:cNvSpPr/>
            <p:nvPr/>
          </p:nvSpPr>
          <p:spPr>
            <a:xfrm>
              <a:off x="3286116" y="3286124"/>
              <a:ext cx="1643074" cy="495296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1C2F6B"/>
                  </a:solidFill>
                  <a:latin typeface="Arial" pitchFamily="34" charset="0"/>
                  <a:cs typeface="Arial" pitchFamily="34" charset="0"/>
                </a:rPr>
                <a:t>Timing Policy 12/24</a:t>
              </a:r>
            </a:p>
          </p:txBody>
        </p:sp>
        <p:cxnSp>
          <p:nvCxnSpPr>
            <p:cNvPr id="53" name="Connecteur droit 49"/>
            <p:cNvCxnSpPr>
              <a:stCxn id="8" idx="2"/>
              <a:endCxn id="46" idx="0"/>
            </p:cNvCxnSpPr>
            <p:nvPr/>
          </p:nvCxnSpPr>
          <p:spPr>
            <a:xfrm rot="5400000">
              <a:off x="3787321" y="2627595"/>
              <a:ext cx="978861" cy="338196"/>
            </a:xfrm>
            <a:prstGeom prst="curvedConnector3">
              <a:avLst>
                <a:gd name="adj1" fmla="val 50000"/>
              </a:avLst>
            </a:prstGeom>
            <a:ln w="254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8B48C-1E2D-4C1C-930D-A7A0C99180E6}" type="slidenum">
              <a:rPr lang="fr-BE"/>
              <a:pPr>
                <a:defRPr/>
              </a:pPr>
              <a:t>54</a:t>
            </a:fld>
            <a:endParaRPr lang="fr-BE"/>
          </a:p>
        </p:txBody>
      </p:sp>
      <p:sp>
        <p:nvSpPr>
          <p:cNvPr id="3209218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6130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Video </a:t>
            </a:r>
            <a:r>
              <a:rPr lang="en-US" dirty="0" smtClean="0">
                <a:solidFill>
                  <a:schemeClr val="bg1"/>
                </a:solidFill>
              </a:rPr>
              <a:t>3: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Provisioning Resources from Clouds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209219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0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5025" y="47593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6D6D2-54B7-432F-BC62-E00EAAECA9C0}" type="slidenum">
              <a:rPr lang="fr-BE"/>
              <a:pPr>
                <a:defRPr/>
              </a:pPr>
              <a:t>55</a:t>
            </a:fld>
            <a:endParaRPr lang="fr-BE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5A8DBA7-D6F3-4391-B03E-F9286C2DBCD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55</a:t>
            </a:fld>
            <a:endParaRPr lang="fr-FR" sz="1200" dirty="0">
              <a:latin typeface="+mn-lt"/>
            </a:endParaRPr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177800" y="3035300"/>
            <a:ext cx="8763000" cy="1143000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6</a:t>
            </a:r>
            <a:r>
              <a:rPr lang="en-US" sz="4800" b="1" dirty="0" smtClean="0">
                <a:solidFill>
                  <a:schemeClr val="bg1"/>
                </a:solidFill>
              </a:rPr>
              <a:t>. SOA</a:t>
            </a:r>
            <a:r>
              <a:rPr lang="en-US" sz="4800" b="1" dirty="0">
                <a:solidFill>
                  <a:schemeClr val="bg1"/>
                </a:solidFill>
              </a:rPr>
              <a:t>, SLA and </a:t>
            </a:r>
            <a:r>
              <a:rPr lang="en-US" sz="4800" b="1" dirty="0" err="1">
                <a:solidFill>
                  <a:schemeClr val="bg1"/>
                </a:solidFill>
              </a:rPr>
              <a:t>QoS</a:t>
            </a:r>
            <a:endParaRPr lang="en-US" sz="3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2562BC-C26A-4EBB-98BB-C28D87CDADB4}" type="slidenum">
              <a:rPr lang="fr-BE"/>
              <a:pPr>
                <a:defRPr/>
              </a:pPr>
              <a:t>56</a:t>
            </a:fld>
            <a:endParaRPr lang="fr-BE" dirty="0"/>
          </a:p>
        </p:txBody>
      </p:sp>
      <p:sp>
        <p:nvSpPr>
          <p:cNvPr id="3456002" name="Rectangle 2"/>
          <p:cNvSpPr>
            <a:spLocks noGrp="1"/>
          </p:cNvSpPr>
          <p:nvPr>
            <p:ph type="title"/>
          </p:nvPr>
        </p:nvSpPr>
        <p:spPr>
          <a:xfrm>
            <a:off x="63500" y="-82550"/>
            <a:ext cx="9144000" cy="1143000"/>
          </a:xfrm>
        </p:spPr>
        <p:txBody>
          <a:bodyPr/>
          <a:lstStyle/>
          <a:p>
            <a:r>
              <a:rPr lang="fr-FR" b="1"/>
              <a:t>AGOS: </a:t>
            </a:r>
            <a:r>
              <a:rPr lang="fr-FR" sz="3200" b="1"/>
              <a:t>Grid Architecture for SOA</a:t>
            </a:r>
          </a:p>
        </p:txBody>
      </p:sp>
      <p:sp>
        <p:nvSpPr>
          <p:cNvPr id="3456003" name="Rectangle 3"/>
          <p:cNvSpPr>
            <a:spLocks noGrp="1"/>
          </p:cNvSpPr>
          <p:nvPr>
            <p:ph type="body" idx="1"/>
          </p:nvPr>
        </p:nvSpPr>
        <p:spPr>
          <a:xfrm>
            <a:off x="536575" y="2262188"/>
            <a:ext cx="7772400" cy="790575"/>
          </a:xfrm>
        </p:spPr>
        <p:txBody>
          <a:bodyPr/>
          <a:lstStyle/>
          <a:p>
            <a:pPr algn="ctr"/>
            <a:r>
              <a:rPr lang="en-US" sz="3200" b="1"/>
              <a:t>AGOS Solutions</a:t>
            </a:r>
          </a:p>
        </p:txBody>
      </p:sp>
      <p:sp>
        <p:nvSpPr>
          <p:cNvPr id="3456004" name="Rectangle 4"/>
          <p:cNvSpPr>
            <a:spLocks noChangeArrowheads="1"/>
          </p:cNvSpPr>
          <p:nvPr/>
        </p:nvSpPr>
        <p:spPr bwMode="auto">
          <a:xfrm>
            <a:off x="4040188" y="2995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256" tIns="48628" rIns="97256" bIns="48628">
            <a:spAutoFit/>
          </a:bodyPr>
          <a:lstStyle/>
          <a:p>
            <a:endParaRPr lang="fr-FR"/>
          </a:p>
        </p:txBody>
      </p:sp>
      <p:sp>
        <p:nvSpPr>
          <p:cNvPr id="3456005" name="Rectangle 5"/>
          <p:cNvSpPr>
            <a:spLocks noChangeArrowheads="1"/>
          </p:cNvSpPr>
          <p:nvPr/>
        </p:nvSpPr>
        <p:spPr bwMode="auto">
          <a:xfrm>
            <a:off x="-147638" y="1489075"/>
            <a:ext cx="9144001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7263" tIns="43631" rIns="87263" bIns="43631"/>
          <a:lstStyle/>
          <a:p>
            <a:pPr algn="ctr" defTabSz="873125" eaLnBrk="0" hangingPunct="0">
              <a:lnSpc>
                <a:spcPct val="90000"/>
              </a:lnSpc>
              <a:buClr>
                <a:srgbClr val="0000CC"/>
              </a:buClr>
              <a:buFont typeface="Wingdings" pitchFamily="2" charset="2"/>
              <a:buNone/>
            </a:pPr>
            <a:r>
              <a:rPr lang="en-US" sz="3100" b="1">
                <a:solidFill>
                  <a:srgbClr val="0000CC"/>
                </a:solidFill>
              </a:rPr>
              <a:t>Building</a:t>
            </a:r>
            <a:r>
              <a:rPr lang="en-US" sz="4000">
                <a:solidFill>
                  <a:srgbClr val="FF9933"/>
                </a:solidFill>
              </a:rPr>
              <a:t> </a:t>
            </a:r>
            <a:r>
              <a:rPr lang="en-US" sz="3100" b="1">
                <a:solidFill>
                  <a:srgbClr val="0000CC"/>
                </a:solidFill>
              </a:rPr>
              <a:t>a Platform for Agile SOA with Grid </a:t>
            </a:r>
          </a:p>
        </p:txBody>
      </p:sp>
      <p:pic>
        <p:nvPicPr>
          <p:cNvPr id="3456006" name="Picture 6" descr="hp_ora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2350" y="3279775"/>
            <a:ext cx="2665413" cy="398463"/>
          </a:xfrm>
          <a:prstGeom prst="rect">
            <a:avLst/>
          </a:prstGeom>
          <a:noFill/>
        </p:spPr>
      </p:pic>
      <p:pic>
        <p:nvPicPr>
          <p:cNvPr id="3456007" name="Picture 7" descr="logo_black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ltGray">
          <a:xfrm>
            <a:off x="614363" y="3144838"/>
            <a:ext cx="1370012" cy="876300"/>
          </a:xfrm>
          <a:prstGeom prst="rect">
            <a:avLst/>
          </a:prstGeom>
          <a:noFill/>
        </p:spPr>
      </p:pic>
      <p:pic>
        <p:nvPicPr>
          <p:cNvPr id="3456008" name="Picture 8" descr="ProActive-italic"/>
          <p:cNvPicPr>
            <a:picLocks noChangeAspect="1" noChangeArrowheads="1"/>
          </p:cNvPicPr>
          <p:nvPr/>
        </p:nvPicPr>
        <p:blipFill>
          <a:blip r:embed="rId5" cstate="print"/>
          <a:srcRect t="9990"/>
          <a:stretch>
            <a:fillRect/>
          </a:stretch>
        </p:blipFill>
        <p:spPr bwMode="auto">
          <a:xfrm>
            <a:off x="3062288" y="3214688"/>
            <a:ext cx="2576512" cy="585787"/>
          </a:xfrm>
          <a:prstGeom prst="rect">
            <a:avLst/>
          </a:prstGeom>
          <a:noFill/>
        </p:spPr>
      </p:pic>
      <p:sp>
        <p:nvSpPr>
          <p:cNvPr id="3456009" name="Rectangle 9"/>
          <p:cNvSpPr>
            <a:spLocks/>
          </p:cNvSpPr>
          <p:nvPr/>
        </p:nvSpPr>
        <p:spPr bwMode="auto">
          <a:xfrm>
            <a:off x="193675" y="4089400"/>
            <a:ext cx="88773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SzPct val="90000"/>
              <a:buFont typeface="Wingdings" pitchFamily="2" charset="2"/>
              <a:buNone/>
            </a:pPr>
            <a:r>
              <a:rPr lang="en-US" sz="3200" b="1">
                <a:cs typeface="Arial" charset="0"/>
              </a:rPr>
              <a:t>In Open Source with Professional Support</a:t>
            </a:r>
          </a:p>
        </p:txBody>
      </p:sp>
      <p:pic>
        <p:nvPicPr>
          <p:cNvPr id="3456010" name="Picture 10" descr="ur_so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7638" y="4849813"/>
            <a:ext cx="2659062" cy="744537"/>
          </a:xfrm>
          <a:prstGeom prst="rect">
            <a:avLst/>
          </a:prstGeom>
          <a:noFill/>
        </p:spPr>
      </p:pic>
      <p:pic>
        <p:nvPicPr>
          <p:cNvPr id="3456011" name="Picture 11" descr="LogoActiveEonTransparen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99000" y="4946650"/>
            <a:ext cx="3275013" cy="754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Denis Caromel</a:t>
            </a:r>
          </a:p>
        </p:txBody>
      </p:sp>
      <p:sp>
        <p:nvSpPr>
          <p:cNvPr id="28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0" y="6577013"/>
            <a:ext cx="796925" cy="280987"/>
          </a:xfrm>
          <a:prstGeom prst="rect">
            <a:avLst/>
          </a:prstGeom>
        </p:spPr>
        <p:txBody>
          <a:bodyPr/>
          <a:lstStyle/>
          <a:p>
            <a:fld id="{E3DB4F27-8C9F-4746-A5D7-261D6967013C}" type="slidenum">
              <a:rPr lang="fr-FR"/>
              <a:pPr/>
              <a:t>57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215900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AGOS Generic Architecture for </a:t>
            </a:r>
            <a:br>
              <a:rPr lang="en-US" sz="3200" dirty="0"/>
            </a:br>
            <a:r>
              <a:rPr lang="en-US" sz="3200" dirty="0" smtClean="0"/>
              <a:t>Autonomic SOA </a:t>
            </a:r>
            <a:r>
              <a:rPr lang="en-US" sz="3200" dirty="0"/>
              <a:t>with </a:t>
            </a:r>
            <a:r>
              <a:rPr lang="en-US" sz="3200" dirty="0" smtClean="0"/>
              <a:t>GRIDs &amp; Clouds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457200" y="6096000"/>
            <a:ext cx="82296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OS, HW</a:t>
            </a:r>
          </a:p>
        </p:txBody>
      </p:sp>
      <p:sp>
        <p:nvSpPr>
          <p:cNvPr id="5" name="Flowchart: Process 4"/>
          <p:cNvSpPr/>
          <p:nvPr/>
        </p:nvSpPr>
        <p:spPr>
          <a:xfrm>
            <a:off x="685800" y="5486400"/>
            <a:ext cx="35052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OS Virtualization</a:t>
            </a:r>
          </a:p>
        </p:txBody>
      </p:sp>
      <p:sp>
        <p:nvSpPr>
          <p:cNvPr id="6" name="Flowchart: Process 5"/>
          <p:cNvSpPr/>
          <p:nvPr/>
        </p:nvSpPr>
        <p:spPr>
          <a:xfrm>
            <a:off x="4724400" y="5486400"/>
            <a:ext cx="34290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Grid Utility interface</a:t>
            </a:r>
          </a:p>
        </p:txBody>
      </p:sp>
      <p:sp>
        <p:nvSpPr>
          <p:cNvPr id="7" name="Flowchart: Process 6"/>
          <p:cNvSpPr/>
          <p:nvPr/>
        </p:nvSpPr>
        <p:spPr>
          <a:xfrm>
            <a:off x="4724400" y="4876800"/>
            <a:ext cx="32004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ESB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Enterprise Service Bus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4724400" y="4267200"/>
            <a:ext cx="28194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SCA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Service Component Architecture</a:t>
            </a:r>
          </a:p>
        </p:txBody>
      </p:sp>
      <p:sp>
        <p:nvSpPr>
          <p:cNvPr id="9" name="Flowchart: Process 8"/>
          <p:cNvSpPr/>
          <p:nvPr/>
        </p:nvSpPr>
        <p:spPr>
          <a:xfrm>
            <a:off x="838200" y="4876800"/>
            <a:ext cx="33528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Resource Manager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1143000" y="4267200"/>
            <a:ext cx="30480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Task &amp; Services Scheduling</a:t>
            </a:r>
          </a:p>
        </p:txBody>
      </p:sp>
      <p:sp>
        <p:nvSpPr>
          <p:cNvPr id="12" name="Flowchart: Process 11"/>
          <p:cNvSpPr/>
          <p:nvPr/>
        </p:nvSpPr>
        <p:spPr>
          <a:xfrm>
            <a:off x="1524000" y="2362200"/>
            <a:ext cx="2667000" cy="16764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Parallel Programming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SPMD, workflow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Agent, Master/Worker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Fork and Join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In memory db cache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(JSR / JPI  / </a:t>
            </a:r>
            <a:r>
              <a:rPr lang="en-US" sz="1200" dirty="0" err="1"/>
              <a:t>javaspaces</a:t>
            </a:r>
            <a:r>
              <a:rPr lang="en-US" sz="1200" dirty="0"/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/>
          </a:p>
        </p:txBody>
      </p:sp>
      <p:sp>
        <p:nvSpPr>
          <p:cNvPr id="13" name="Flowchart: Process 12"/>
          <p:cNvSpPr/>
          <p:nvPr/>
        </p:nvSpPr>
        <p:spPr>
          <a:xfrm>
            <a:off x="4724400" y="3352800"/>
            <a:ext cx="2362200" cy="7620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SOA BPEL Exec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Repository, Registry, Orchestration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4724400" y="2362200"/>
            <a:ext cx="2362200" cy="838200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SOA Monitoring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Reporting, Notifications,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alarms</a:t>
            </a:r>
            <a:endParaRPr lang="en-US" sz="1600" dirty="0"/>
          </a:p>
        </p:txBody>
      </p:sp>
      <p:sp>
        <p:nvSpPr>
          <p:cNvPr id="15" name="Flowchart: Process 14"/>
          <p:cNvSpPr/>
          <p:nvPr/>
        </p:nvSpPr>
        <p:spPr>
          <a:xfrm>
            <a:off x="2209800" y="1219200"/>
            <a:ext cx="1981200" cy="914400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Business Intelligence</a:t>
            </a:r>
          </a:p>
        </p:txBody>
      </p:sp>
      <p:sp>
        <p:nvSpPr>
          <p:cNvPr id="16" name="Flowchart: Process 15"/>
          <p:cNvSpPr/>
          <p:nvPr/>
        </p:nvSpPr>
        <p:spPr>
          <a:xfrm>
            <a:off x="4724400" y="1219200"/>
            <a:ext cx="1676400" cy="914400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BI Monitoring</a:t>
            </a:r>
          </a:p>
        </p:txBody>
      </p:sp>
      <p:sp>
        <p:nvSpPr>
          <p:cNvPr id="17" name="Oval 16"/>
          <p:cNvSpPr/>
          <p:nvPr/>
        </p:nvSpPr>
        <p:spPr>
          <a:xfrm>
            <a:off x="3657600" y="1828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0" y="1828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19" name="Oval 18"/>
          <p:cNvSpPr/>
          <p:nvPr/>
        </p:nvSpPr>
        <p:spPr>
          <a:xfrm>
            <a:off x="3657600" y="4114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0" name="Oval 19"/>
          <p:cNvSpPr/>
          <p:nvPr/>
        </p:nvSpPr>
        <p:spPr>
          <a:xfrm>
            <a:off x="4572000" y="32766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1" name="Oval 20"/>
          <p:cNvSpPr/>
          <p:nvPr/>
        </p:nvSpPr>
        <p:spPr>
          <a:xfrm>
            <a:off x="4572000" y="2209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2" name="Oval 21"/>
          <p:cNvSpPr/>
          <p:nvPr/>
        </p:nvSpPr>
        <p:spPr>
          <a:xfrm>
            <a:off x="3657600" y="22098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3" name="Oval 22"/>
          <p:cNvSpPr/>
          <p:nvPr/>
        </p:nvSpPr>
        <p:spPr>
          <a:xfrm>
            <a:off x="4572000" y="48006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4" name="Oval 23"/>
          <p:cNvSpPr/>
          <p:nvPr/>
        </p:nvSpPr>
        <p:spPr>
          <a:xfrm>
            <a:off x="3657600" y="48006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5" name="Oval 24"/>
          <p:cNvSpPr/>
          <p:nvPr/>
        </p:nvSpPr>
        <p:spPr>
          <a:xfrm>
            <a:off x="3657600" y="54102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6" name="Oval 25"/>
          <p:cNvSpPr/>
          <p:nvPr/>
        </p:nvSpPr>
        <p:spPr>
          <a:xfrm>
            <a:off x="4572000" y="5410200"/>
            <a:ext cx="685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chemeClr val="tx1"/>
                </a:solidFill>
              </a:rPr>
              <a:t>SLM</a:t>
            </a:r>
          </a:p>
        </p:txBody>
      </p:sp>
      <p:sp>
        <p:nvSpPr>
          <p:cNvPr id="29" name="Up-Down Arrow 28"/>
          <p:cNvSpPr/>
          <p:nvPr/>
        </p:nvSpPr>
        <p:spPr>
          <a:xfrm>
            <a:off x="4267200" y="1752600"/>
            <a:ext cx="381000" cy="4038600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Service Level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42937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476D6D2-54B7-432F-BC62-E00EAAECA9C0}" type="slidenum">
              <a:rPr lang="fr-BE"/>
              <a:pPr>
                <a:defRPr/>
              </a:pPr>
              <a:t>58</a:t>
            </a:fld>
            <a:endParaRPr lang="fr-BE"/>
          </a:p>
        </p:txBody>
      </p:sp>
      <p:sp>
        <p:nvSpPr>
          <p:cNvPr id="384002" name="Rectangle 2"/>
          <p:cNvSpPr>
            <a:spLocks noGrp="1"/>
          </p:cNvSpPr>
          <p:nvPr>
            <p:ph type="ctrTitle" idx="4294967295"/>
          </p:nvPr>
        </p:nvSpPr>
        <p:spPr>
          <a:xfrm>
            <a:off x="0" y="3035300"/>
            <a:ext cx="8763000" cy="1143000"/>
          </a:xfrm>
        </p:spPr>
        <p:txBody>
          <a:bodyPr/>
          <a:lstStyle/>
          <a:p>
            <a:pPr algn="ctr"/>
            <a:r>
              <a:rPr lang="en-US" sz="6000" dirty="0" smtClean="0">
                <a:solidFill>
                  <a:schemeClr val="bg1"/>
                </a:solidFill>
              </a:rPr>
              <a:t>Conclusion</a:t>
            </a:r>
            <a:endParaRPr lang="en-US" sz="44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>
          <a:xfrm>
            <a:off x="8286750" y="6538913"/>
            <a:ext cx="796925" cy="280987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5A8DBA7-D6F3-4391-B03E-F9286C2DBCD9}" type="slidenum">
              <a:rPr lang="fr-FR" sz="1200"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58</a:t>
            </a:fld>
            <a:endParaRPr lang="fr-FR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108252D-21F6-472A-954F-95CCC85B3EC8}" type="slidenum">
              <a:rPr lang="fr-BE"/>
              <a:pPr>
                <a:defRPr/>
              </a:pPr>
              <a:t>59</a:t>
            </a:fld>
            <a:endParaRPr lang="fr-BE" dirty="0"/>
          </a:p>
        </p:txBody>
      </p:sp>
      <p:pic>
        <p:nvPicPr>
          <p:cNvPr id="3106818" name="Picture 2"/>
          <p:cNvPicPr>
            <a:picLocks noChangeAspect="1" noChangeArrowheads="1"/>
          </p:cNvPicPr>
          <p:nvPr/>
        </p:nvPicPr>
        <p:blipFill>
          <a:blip r:embed="rId3" cstate="print"/>
          <a:srcRect l="5000" t="30222" r="4289" b="13777"/>
          <a:stretch>
            <a:fillRect/>
          </a:stretch>
        </p:blipFill>
        <p:spPr bwMode="auto">
          <a:xfrm>
            <a:off x="12700" y="1543050"/>
            <a:ext cx="9131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6819" name="Picture 3" descr="ProActive-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1475" y="879475"/>
            <a:ext cx="2570163" cy="652463"/>
          </a:xfrm>
          <a:prstGeom prst="rect">
            <a:avLst/>
          </a:prstGeom>
          <a:noFill/>
        </p:spPr>
      </p:pic>
      <p:pic>
        <p:nvPicPr>
          <p:cNvPr id="3106820" name="Picture 4" descr="scheduler"/>
          <p:cNvPicPr>
            <a:picLocks noChangeAspect="1" noChangeArrowheads="1"/>
          </p:cNvPicPr>
          <p:nvPr/>
        </p:nvPicPr>
        <p:blipFill>
          <a:blip r:embed="rId5" cstate="print"/>
          <a:srcRect r="35695" b="35532"/>
          <a:stretch>
            <a:fillRect/>
          </a:stretch>
        </p:blipFill>
        <p:spPr bwMode="auto">
          <a:xfrm>
            <a:off x="6286500" y="3355975"/>
            <a:ext cx="2608263" cy="1520825"/>
          </a:xfrm>
          <a:prstGeom prst="rect">
            <a:avLst/>
          </a:prstGeom>
          <a:noFill/>
        </p:spPr>
      </p:pic>
      <p:pic>
        <p:nvPicPr>
          <p:cNvPr id="3106821" name="Picture 5"/>
          <p:cNvPicPr>
            <a:picLocks noChangeAspect="1" noChangeArrowheads="1"/>
          </p:cNvPicPr>
          <p:nvPr/>
        </p:nvPicPr>
        <p:blipFill>
          <a:blip r:embed="rId6" cstate="print"/>
          <a:srcRect l="15277" t="27118" r="26503" b="25763"/>
          <a:stretch>
            <a:fillRect/>
          </a:stretch>
        </p:blipFill>
        <p:spPr bwMode="auto">
          <a:xfrm>
            <a:off x="139700" y="3475038"/>
            <a:ext cx="266065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6822" name="Picture 6" descr="TimIT-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44850" y="3297238"/>
            <a:ext cx="2527300" cy="1579562"/>
          </a:xfrm>
          <a:prstGeom prst="rect">
            <a:avLst/>
          </a:prstGeom>
          <a:noFill/>
        </p:spPr>
      </p:pic>
      <p:sp>
        <p:nvSpPr>
          <p:cNvPr id="3106823" name="Text Box 7"/>
          <p:cNvSpPr txBox="1">
            <a:spLocks noGrp="1" noChangeArrowheads="1"/>
          </p:cNvSpPr>
          <p:nvPr>
            <p:ph type="title"/>
          </p:nvPr>
        </p:nvSpPr>
        <p:spPr>
          <a:xfrm>
            <a:off x="368300" y="-323850"/>
            <a:ext cx="8229600" cy="1638300"/>
          </a:xfrm>
          <a:noFill/>
          <a:ln/>
        </p:spPr>
        <p:txBody>
          <a:bodyPr/>
          <a:lstStyle/>
          <a:p>
            <a:pPr eaLnBrk="0" hangingPunct="0"/>
            <a:r>
              <a:rPr lang="en-US" sz="3200" b="1"/>
              <a:t>Conclusion:</a:t>
            </a:r>
          </a:p>
        </p:txBody>
      </p:sp>
      <p:sp>
        <p:nvSpPr>
          <p:cNvPr id="3106824" name="Text Box 8"/>
          <p:cNvSpPr txBox="1">
            <a:spLocks noChangeArrowheads="1"/>
          </p:cNvSpPr>
          <p:nvPr/>
        </p:nvSpPr>
        <p:spPr bwMode="auto">
          <a:xfrm>
            <a:off x="1816100" y="5048250"/>
            <a:ext cx="53848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en-US" sz="2400" b="1">
                <a:solidFill>
                  <a:srgbClr val="000099"/>
                </a:solidFill>
                <a:latin typeface="Arial Black" pitchFamily="34" charset="0"/>
                <a:cs typeface="Arial" charset="0"/>
              </a:rPr>
              <a:t>An Acceleration Toolkit :</a:t>
            </a:r>
            <a:br>
              <a:rPr lang="en-US" sz="2400" b="1">
                <a:solidFill>
                  <a:srgbClr val="000099"/>
                </a:solidFill>
                <a:latin typeface="Arial Black" pitchFamily="34" charset="0"/>
                <a:cs typeface="Arial" charset="0"/>
              </a:rPr>
            </a:br>
            <a:r>
              <a:rPr lang="en-US" sz="2400" b="1">
                <a:solidFill>
                  <a:srgbClr val="000099"/>
                </a:solidFill>
                <a:latin typeface="Arial Black" pitchFamily="34" charset="0"/>
                <a:cs typeface="Arial" charset="0"/>
              </a:rPr>
              <a:t>Concurrency+Parallelism</a:t>
            </a:r>
            <a:br>
              <a:rPr lang="en-US" sz="2400" b="1">
                <a:solidFill>
                  <a:srgbClr val="000099"/>
                </a:solidFill>
                <a:latin typeface="Arial Black" pitchFamily="34" charset="0"/>
                <a:cs typeface="Arial" charset="0"/>
              </a:rPr>
            </a:br>
            <a:r>
              <a:rPr lang="en-US" sz="2400" b="1">
                <a:solidFill>
                  <a:srgbClr val="000099"/>
                </a:solidFill>
                <a:latin typeface="Arial Black" pitchFamily="34" charset="0"/>
                <a:cs typeface="Arial" charset="0"/>
              </a:rPr>
              <a:t>Multi-Core+Distributed</a:t>
            </a:r>
            <a:endParaRPr lang="en-US" sz="2400">
              <a:solidFill>
                <a:srgbClr val="000099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Masque_ProActive">
  <a:themeElements>
    <a:clrScheme name="Template_Masque_ProActiv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_Masque_ProActive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_Masque_ProActiv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plate">
  <a:themeElements>
    <a:clrScheme name="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plate">
  <a:themeElements>
    <a:clrScheme name="1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Template">
  <a:themeElements>
    <a:clrScheme name="2_Templat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Templat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Templat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</TotalTime>
  <Pages>2</Pages>
  <Words>1318</Words>
  <Application>Microsoft Office PowerPoint</Application>
  <PresentationFormat>Affichage à l'écran (4:3)</PresentationFormat>
  <Paragraphs>473</Paragraphs>
  <Slides>59</Slides>
  <Notes>50</Notes>
  <HiddenSlides>0</HiddenSlides>
  <MMClips>0</MMClips>
  <ScaleCrop>false</ScaleCrop>
  <HeadingPairs>
    <vt:vector size="8" baseType="variant">
      <vt:variant>
        <vt:lpstr>Thème</vt:lpstr>
      </vt:variant>
      <vt:variant>
        <vt:i4>5</vt:i4>
      </vt:variant>
      <vt:variant>
        <vt:lpstr>Liaisons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59</vt:i4>
      </vt:variant>
    </vt:vector>
  </HeadingPairs>
  <TitlesOfParts>
    <vt:vector size="66" baseType="lpstr">
      <vt:lpstr>Template_Masque_ProActive</vt:lpstr>
      <vt:lpstr>Template</vt:lpstr>
      <vt:lpstr>1_Template</vt:lpstr>
      <vt:lpstr>Conception personnalisée</vt:lpstr>
      <vt:lpstr>2_Template</vt:lpstr>
      <vt:lpstr>GRIDSatWORK-2008_flyer-1.pdf</vt:lpstr>
      <vt:lpstr>Image Photo Editor</vt:lpstr>
      <vt:lpstr>Diapositive 1</vt:lpstr>
      <vt:lpstr>Key Objectives</vt:lpstr>
      <vt:lpstr>1. Background</vt:lpstr>
      <vt:lpstr>OASIS Team &amp; INRIA</vt:lpstr>
      <vt:lpstr>OASIS Team Composition (35)</vt:lpstr>
      <vt:lpstr>Startup Company Born of INRIA</vt:lpstr>
      <vt:lpstr>Diapositive 7</vt:lpstr>
      <vt:lpstr>Symetrical Multi-Core: 8-ways Niagara II</vt:lpstr>
      <vt:lpstr>Sun 16-core Rock: Fall 2009 </vt:lpstr>
      <vt:lpstr>Intel 8-cores, 16-thread Nehalem-based Xeon processor  confirmed (Feb. 2009)</vt:lpstr>
      <vt:lpstr>Multi-Cores  A Few Key Points</vt:lpstr>
      <vt:lpstr>Diapositive 12</vt:lpstr>
      <vt:lpstr>2. Programming Optimizing</vt:lpstr>
      <vt:lpstr>OW2:  Object Web + Orient Ware </vt:lpstr>
      <vt:lpstr>Diapositive 15</vt:lpstr>
      <vt:lpstr>ProActive Contributors</vt:lpstr>
      <vt:lpstr>3. ProActive Programming:   Active Objects   </vt:lpstr>
      <vt:lpstr>Diapositive 18</vt:lpstr>
      <vt:lpstr>Diapositive 19</vt:lpstr>
      <vt:lpstr>ProActive : Active objects</vt:lpstr>
      <vt:lpstr>Standard system at Runtime: No Sharing</vt:lpstr>
      <vt:lpstr>Key Point:  Software Evolution</vt:lpstr>
      <vt:lpstr>Standard system at Runtime: No Sharing</vt:lpstr>
      <vt:lpstr>Key Point:  Locality will more than ever be Fundamental</vt:lpstr>
      <vt:lpstr>TYPED  ASYNCHRONOUS GROUPS</vt:lpstr>
      <vt:lpstr>Creating AO and Groups</vt:lpstr>
      <vt:lpstr>Broadcast  and  Scatter</vt:lpstr>
      <vt:lpstr>Dynamic Dispatch Group</vt:lpstr>
      <vt:lpstr>Abstractions  for Parallelism</vt:lpstr>
      <vt:lpstr>ProActive Parallel Suite</vt:lpstr>
      <vt:lpstr> Components:  GCM Standard</vt:lpstr>
      <vt:lpstr>GridCOMP Partners</vt:lpstr>
      <vt:lpstr>GCM Standardization                 Grid Component Model</vt:lpstr>
      <vt:lpstr>Objects to Distributed Components</vt:lpstr>
      <vt:lpstr>Diapositive 35</vt:lpstr>
      <vt:lpstr>GCM Standardization Fractal Based Grid Component Model</vt:lpstr>
      <vt:lpstr>Key Points  about  Parallel Components</vt:lpstr>
      <vt:lpstr>Diapositive 38</vt:lpstr>
      <vt:lpstr> 4. Optimizing</vt:lpstr>
      <vt:lpstr>Diapositive 40</vt:lpstr>
      <vt:lpstr>IC2D</vt:lpstr>
      <vt:lpstr>IC2D</vt:lpstr>
      <vt:lpstr>ChartIt</vt:lpstr>
      <vt:lpstr>Pies for Analysis and Optimization</vt:lpstr>
      <vt:lpstr>Video 1:  IC2D Optimizing Monitoring, Debugging, Optimizing  </vt:lpstr>
      <vt:lpstr> 5.  Scheduling &amp; Resourcing  </vt:lpstr>
      <vt:lpstr>Diapositive 47</vt:lpstr>
      <vt:lpstr>ProActive Scheduling Big Picture</vt:lpstr>
      <vt:lpstr>Scheduler: User Interface</vt:lpstr>
      <vt:lpstr>Another Example : Picture Denoising </vt:lpstr>
      <vt:lpstr>Video 2: Scheduler, Resource Manager  </vt:lpstr>
      <vt:lpstr>  Clusters to Grids to Clouds:     e.g. on Amazon EC2 </vt:lpstr>
      <vt:lpstr>Node source Usecase :  Configuration for external cloud with EC2 </vt:lpstr>
      <vt:lpstr>Video 3: Provisioning Resources from Clouds</vt:lpstr>
      <vt:lpstr>6. SOA, SLA and QoS</vt:lpstr>
      <vt:lpstr>AGOS: Grid Architecture for SOA</vt:lpstr>
      <vt:lpstr>AGOS Generic Architecture for  Autonomic SOA with GRIDs &amp; Clouds</vt:lpstr>
      <vt:lpstr>Conclusion</vt:lpstr>
      <vt:lpstr>Conclusion: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Institut National de Recherche  en Informatique et en Automatique  </dc:title>
  <dc:subject>Diapo modele. INRIA</dc:subject>
  <dc:creator/>
  <cp:keywords/>
  <dc:description>Maj 26/03/97 Dem B. Larrouturou_x000d_dia 24 : Origin 2000 et _x000d_dia 14 : 200 proj europŽens</dc:description>
  <cp:lastModifiedBy>Denis Caromel</cp:lastModifiedBy>
  <cp:revision>2224</cp:revision>
  <cp:lastPrinted>2004-08-27T11:32:00Z</cp:lastPrinted>
  <dcterms:created xsi:type="dcterms:W3CDTF">1997-06-06T12:07:05Z</dcterms:created>
  <dcterms:modified xsi:type="dcterms:W3CDTF">2009-08-31T11:54:20Z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2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D:\</vt:lpwstr>
  </property>
</Properties>
</file>