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Default Extension="wav" ContentType="audio/wav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51" r:id="rId2"/>
    <p:sldMasterId id="2147483652" r:id="rId3"/>
    <p:sldMasterId id="2147483654" r:id="rId4"/>
    <p:sldMasterId id="2147483653" r:id="rId5"/>
  </p:sldMasterIdLst>
  <p:notesMasterIdLst>
    <p:notesMasterId r:id="rId86"/>
  </p:notesMasterIdLst>
  <p:handoutMasterIdLst>
    <p:handoutMasterId r:id="rId87"/>
  </p:handoutMasterIdLst>
  <p:sldIdLst>
    <p:sldId id="256" r:id="rId6"/>
    <p:sldId id="834" r:id="rId7"/>
    <p:sldId id="679" r:id="rId8"/>
    <p:sldId id="601" r:id="rId9"/>
    <p:sldId id="697" r:id="rId10"/>
    <p:sldId id="527" r:id="rId11"/>
    <p:sldId id="829" r:id="rId12"/>
    <p:sldId id="830" r:id="rId13"/>
    <p:sldId id="833" r:id="rId14"/>
    <p:sldId id="776" r:id="rId15"/>
    <p:sldId id="615" r:id="rId16"/>
    <p:sldId id="772" r:id="rId17"/>
    <p:sldId id="867" r:id="rId18"/>
    <p:sldId id="865" r:id="rId19"/>
    <p:sldId id="866" r:id="rId20"/>
    <p:sldId id="698" r:id="rId21"/>
    <p:sldId id="559" r:id="rId22"/>
    <p:sldId id="861" r:id="rId23"/>
    <p:sldId id="560" r:id="rId24"/>
    <p:sldId id="892" r:id="rId25"/>
    <p:sldId id="895" r:id="rId26"/>
    <p:sldId id="750" r:id="rId27"/>
    <p:sldId id="562" r:id="rId28"/>
    <p:sldId id="564" r:id="rId29"/>
    <p:sldId id="702" r:id="rId30"/>
    <p:sldId id="704" r:id="rId31"/>
    <p:sldId id="785" r:id="rId32"/>
    <p:sldId id="858" r:id="rId33"/>
    <p:sldId id="821" r:id="rId34"/>
    <p:sldId id="822" r:id="rId35"/>
    <p:sldId id="827" r:id="rId36"/>
    <p:sldId id="887" r:id="rId37"/>
    <p:sldId id="888" r:id="rId38"/>
    <p:sldId id="889" r:id="rId39"/>
    <p:sldId id="868" r:id="rId40"/>
    <p:sldId id="890" r:id="rId41"/>
    <p:sldId id="826" r:id="rId42"/>
    <p:sldId id="901" r:id="rId43"/>
    <p:sldId id="574" r:id="rId44"/>
    <p:sldId id="576" r:id="rId45"/>
    <p:sldId id="577" r:id="rId46"/>
    <p:sldId id="578" r:id="rId47"/>
    <p:sldId id="664" r:id="rId48"/>
    <p:sldId id="579" r:id="rId49"/>
    <p:sldId id="641" r:id="rId50"/>
    <p:sldId id="862" r:id="rId51"/>
    <p:sldId id="845" r:id="rId52"/>
    <p:sldId id="644" r:id="rId53"/>
    <p:sldId id="844" r:id="rId54"/>
    <p:sldId id="863" r:id="rId55"/>
    <p:sldId id="891" r:id="rId56"/>
    <p:sldId id="645" r:id="rId57"/>
    <p:sldId id="813" r:id="rId58"/>
    <p:sldId id="846" r:id="rId59"/>
    <p:sldId id="897" r:id="rId60"/>
    <p:sldId id="872" r:id="rId61"/>
    <p:sldId id="873" r:id="rId62"/>
    <p:sldId id="874" r:id="rId63"/>
    <p:sldId id="875" r:id="rId64"/>
    <p:sldId id="854" r:id="rId65"/>
    <p:sldId id="876" r:id="rId66"/>
    <p:sldId id="877" r:id="rId67"/>
    <p:sldId id="878" r:id="rId68"/>
    <p:sldId id="879" r:id="rId69"/>
    <p:sldId id="880" r:id="rId70"/>
    <p:sldId id="881" r:id="rId71"/>
    <p:sldId id="882" r:id="rId72"/>
    <p:sldId id="883" r:id="rId73"/>
    <p:sldId id="884" r:id="rId74"/>
    <p:sldId id="885" r:id="rId75"/>
    <p:sldId id="886" r:id="rId76"/>
    <p:sldId id="855" r:id="rId77"/>
    <p:sldId id="864" r:id="rId78"/>
    <p:sldId id="869" r:id="rId79"/>
    <p:sldId id="870" r:id="rId80"/>
    <p:sldId id="871" r:id="rId81"/>
    <p:sldId id="896" r:id="rId82"/>
    <p:sldId id="898" r:id="rId83"/>
    <p:sldId id="899" r:id="rId84"/>
    <p:sldId id="900" r:id="rId85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99"/>
    <a:srgbClr val="FF9933"/>
    <a:srgbClr val="025C02"/>
    <a:srgbClr val="3D006E"/>
    <a:srgbClr val="014A01"/>
    <a:srgbClr val="000066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21818" autoAdjust="0"/>
    <p:restoredTop sz="94665" autoAdjust="0"/>
  </p:normalViewPr>
  <p:slideViewPr>
    <p:cSldViewPr snapToGrid="0">
      <p:cViewPr>
        <p:scale>
          <a:sx n="80" d="100"/>
          <a:sy n="80" d="100"/>
        </p:scale>
        <p:origin x="-1278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226" y="-108"/>
      </p:cViewPr>
      <p:guideLst>
        <p:guide orient="horz" pos="2428"/>
        <p:guide pos="332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75.xml"/><Relationship Id="rId1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fld id="{7AB949A5-9847-4226-9A5D-0BECE27B5990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fld id="{A6081059-AC73-4A73-A453-92C0CF4F6E0C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054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787400"/>
            <a:ext cx="47498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0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1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310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759" tIns="47380" rIns="94759" bIns="4738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2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1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8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9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39" y="4861781"/>
            <a:ext cx="5678824" cy="46045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1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59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33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3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3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957" tIns="48479" rIns="96957" bIns="48479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1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5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9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3324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5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33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88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9938"/>
            <a:ext cx="5111750" cy="3833812"/>
          </a:xfrm>
        </p:spPr>
      </p:sp>
      <p:sp>
        <p:nvSpPr>
          <p:cNvPr id="3344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860925"/>
            <a:ext cx="5203825" cy="4605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445" tIns="47723" rIns="95445" bIns="47723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46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3337" cy="3835400"/>
          </a:xfrm>
        </p:spPr>
      </p:sp>
      <p:sp>
        <p:nvSpPr>
          <p:cNvPr id="3137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4563" y="4860925"/>
            <a:ext cx="5210175" cy="4603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48" tIns="49524" rIns="99048" bIns="49524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88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91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93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6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7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39" y="4861781"/>
            <a:ext cx="5678824" cy="46045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47</a:t>
            </a:fld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239" y="4861781"/>
            <a:ext cx="5678824" cy="46045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E4DC6-FCBF-46E2-B523-4B23C92C6BF4}" type="slidenum">
              <a:rPr lang="fr-FR" smtClean="0"/>
              <a:pPr/>
              <a:t>49</a:t>
            </a:fld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00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35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39" y="4861781"/>
            <a:ext cx="5678824" cy="46045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54</a:t>
            </a:fld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39" y="4861782"/>
            <a:ext cx="5678824" cy="4604560"/>
          </a:xfrm>
          <a:prstGeom prst="rect">
            <a:avLst/>
          </a:prstGeom>
        </p:spPr>
        <p:txBody>
          <a:bodyPr lIns="97192" tIns="48596" rIns="97192" bIns="48596"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55</a:t>
            </a:fld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787400"/>
            <a:ext cx="4748212" cy="3562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3219"/>
            <a:ext cx="5679440" cy="4602022"/>
          </a:xfrm>
          <a:prstGeom prst="rect">
            <a:avLst/>
          </a:prstGeom>
          <a:noFill/>
        </p:spPr>
        <p:txBody>
          <a:bodyPr wrap="square" lIns="95336" tIns="47666" rIns="95336" bIns="47666" numCol="1" anchor="t" anchorCtr="0" compatLnSpc="1">
            <a:prstTxWarp prst="textNoShape">
              <a:avLst/>
            </a:prstTxWarp>
          </a:bodyPr>
          <a:lstStyle/>
          <a:p>
            <a:pPr defTabSz="825398"/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7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3775" y="769938"/>
            <a:ext cx="5111750" cy="3835400"/>
          </a:xfrm>
          <a:ln>
            <a:solidFill>
              <a:srgbClr val="000000"/>
            </a:solidFill>
          </a:ln>
        </p:spPr>
      </p:sp>
      <p:sp>
        <p:nvSpPr>
          <p:cNvPr id="35676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4" y="4860924"/>
            <a:ext cx="5680075" cy="4605339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39" tIns="49520" rIns="99039" bIns="49520"/>
          <a:lstStyle/>
          <a:p>
            <a:pPr defTabSz="914319">
              <a:spcBef>
                <a:spcPct val="0"/>
              </a:spcBef>
            </a:pPr>
            <a:endParaRPr lang="en-US" dirty="0"/>
          </a:p>
        </p:txBody>
      </p:sp>
      <p:sp>
        <p:nvSpPr>
          <p:cNvPr id="3567620" name="Slide Number Placeholder 3"/>
          <p:cNvSpPr txBox="1">
            <a:spLocks noGrp="1"/>
          </p:cNvSpPr>
          <p:nvPr/>
        </p:nvSpPr>
        <p:spPr bwMode="auto">
          <a:xfrm>
            <a:off x="4021138" y="9721852"/>
            <a:ext cx="3076575" cy="511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39" tIns="49520" rIns="99039" bIns="49520" anchor="b"/>
          <a:lstStyle/>
          <a:p>
            <a:pPr algn="r" defTabSz="990512"/>
            <a:fld id="{DD3E7829-D1A6-429F-9377-C412B8BFE0B8}" type="slidenum">
              <a:rPr lang="fr-FR" sz="1300">
                <a:latin typeface="Calibri" pitchFamily="34" charset="0"/>
              </a:rPr>
              <a:pPr algn="r" defTabSz="990512"/>
              <a:t>57</a:t>
            </a:fld>
            <a:endParaRPr lang="fr-FR" sz="13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7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3775" y="769938"/>
            <a:ext cx="5111750" cy="3835400"/>
          </a:xfrm>
          <a:ln>
            <a:solidFill>
              <a:srgbClr val="000000"/>
            </a:solidFill>
          </a:ln>
        </p:spPr>
      </p:sp>
      <p:sp>
        <p:nvSpPr>
          <p:cNvPr id="355737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4" y="4860924"/>
            <a:ext cx="5680075" cy="4605339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39" tIns="49520" rIns="99039" bIns="49520"/>
          <a:lstStyle/>
          <a:p>
            <a:pPr defTabSz="914319"/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4021138" y="9721852"/>
            <a:ext cx="3076575" cy="511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39" tIns="49520" rIns="99039" bIns="49520" anchor="b"/>
          <a:lstStyle/>
          <a:p>
            <a:pPr algn="r" defTabSz="990512"/>
            <a:fld id="{0D05821E-7C03-40E3-9D58-0AFDE6891703}" type="slidenum">
              <a:rPr lang="fr-FR" sz="1300">
                <a:latin typeface="Calibri" pitchFamily="34" charset="0"/>
              </a:rPr>
              <a:pPr algn="r" defTabSz="990512"/>
              <a:t>58</a:t>
            </a:fld>
            <a:endParaRPr lang="fr-FR" sz="13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25D75-48CD-4DA7-9C94-644083B23067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00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4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7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3337" cy="3835400"/>
          </a:xfrm>
        </p:spPr>
      </p:sp>
      <p:sp>
        <p:nvSpPr>
          <p:cNvPr id="3479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4563" y="4860925"/>
            <a:ext cx="5210175" cy="4603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48" tIns="49524" rIns="99048" bIns="49524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8C47C-BDAD-4338-A1F2-8119CC0D46B9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61013-9D83-452B-BD36-BC45F114C3F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814BA-000E-48E4-85BC-2D2965D2541C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06121-3084-4C66-B728-65BB2945B98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E3F10-7E9A-4A2B-BB57-A65BC7D65C7F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CD451-6C06-465A-9BF4-1193BC0174A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4C53E-312A-490D-B8DA-271FC8C0A2F1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F1DBB-3D07-47B1-8BBC-92165BDAAFD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3183C-FF97-4DE9-901A-2C16DF19D2C3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CD1FD-1477-4C1F-820E-D7BDFEA35B4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21F67-2529-4E67-8627-0CFCDCE03702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02EF8-6CB4-467F-94B6-615031E8A0D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EF838-014F-4A32-A510-A596E4710254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9426B-BCD6-4083-97FE-C84082868A7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94EB0-867B-4842-9F6C-F41D0CA82959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43257-2F99-4CDA-9272-5A5F553D0E9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83AF5-734F-4374-B4AF-493D0CEA7D6B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329C3-2A9E-4CFE-BD16-7FA87D1ED9D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CACE5-E711-40C2-888F-5519368BA95E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F46BE-02DD-4589-8996-57B82AD0251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85750"/>
            <a:ext cx="2057400" cy="58404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019800" cy="58404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CE627-4029-480A-9D83-58BFF2CADF54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9145A-57DF-4E45-872B-4793817430F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F87D27-4EBA-4719-B126-F164D0A46F03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6F2031-6421-44F7-AA92-B61773CF8BA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46CFCD-DF40-4CE0-93B3-D237E9D8D18F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9F924F-9743-4C2C-B2ED-E7757D326DBA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03810F-E54E-4EBC-BFDF-CF10294B33DE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B2FB62-2B36-4A8B-89D6-82E46543C120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9151B7-7677-44C8-A775-D951FDA8B0A3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D019E5-84C7-401D-9F5D-A458E70FE4AC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9A9EE8-70AC-4CCD-8C7C-5EFFE093893A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9F87C0-A871-4022-841F-FC88A4264DC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7921D0-2EEF-4AFB-AFDF-4AD2AE7563CA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30D7EB-7982-4DAC-945A-0E1D9161FB16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8A204E-0BD6-4399-B690-F94FD97AD9FB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A42C2E-38A4-42D0-B621-D8EE0B22F26C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9AE3EB-C376-4904-B5FB-628169086DFB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4F8A530-D18C-4A51-91FB-6ACA88BF894F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86E28A-EC2F-4CA3-A9E2-4C8945FFBC61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01B67C-C959-47AA-AD6A-023088A9CA08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2021D7-11F7-41F1-B05E-0B0AB91D08A8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A3BEF6-9D67-496F-8444-FA78BABE1173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B054E8-363B-4FE6-935A-1973D8A3084B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584FF5-BD7E-4E12-BDB7-222414F0237B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A5861A-89B5-404C-987A-D673E54D69AF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1CECC6-0752-4C64-8BAB-FAEEA3060E2D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BB8E97-58F2-4AC6-A7E3-CC7EE71816AE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1B92BC-8B6D-4C5E-BD05-CBFA9EC22B6A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2E7688-106A-4CE2-B070-A62A017AC1D7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B4B45E-F987-4583-B5EC-28F00B8B4B2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A6CD9E-A431-4041-8640-2205E4A4429A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86224E-061D-4551-8FBC-BEA8B6AD85E1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9D9515-1007-4B3F-9078-A14DCCFEF605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F6ED3E-3D25-452A-AD31-0AAC694DD209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15FA43-457A-4F6D-9403-FA4742D7A1A0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6A5522-90D3-4221-ACF0-CBA398ED433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74E0D8-9C82-45D1-AAD8-CED498CD9053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BFD067-1C68-483C-BA34-2250E4DFE49B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34D042-3AD5-4B2D-B856-7A44F90021C3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D48066-8379-4120-BEED-2DB611BCD06D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11A7AE-39C3-4E77-9A0E-630735E34AF5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F12E6D-C51A-4F7C-86FE-DB98CFDB1F05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4CCFDF-F5F0-4F63-9FCD-D95DA2162B46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911C85-37F6-4C6E-BCD4-74241A3D41E5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BD4BB7-8E83-4DB6-851C-C340844F6A99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B6D6EF-012F-4E3D-AFC6-70162DA4135A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54210C-6EC8-4BAB-BE93-FF95345250D3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D23E6D-6C63-4B27-A9A3-DF947754114C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FE4F8C-75CF-4927-938C-A1BBD2A6904E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9B51F5-23DC-4C1B-879E-62AD5E9EDD02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56214D-18D5-47FA-9A33-239863D78DB4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BD7EB0-AE97-4CF6-81D0-6FEC55506EF2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4875FF-06E3-4567-A616-37C080480AA6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6C6111-EA1E-4E4B-812B-B21AED530430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466416-83DD-4BA5-90F4-A765727F5BF3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37D05-039A-4DA6-93B5-B09A278CAC4D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82F59F-1519-4BC2-9266-1851AEC01079}" type="datetime1">
              <a:rPr lang="en-US"/>
              <a:pPr/>
              <a:t>1/21/2010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4EF58E-B050-4518-9D80-773A7DA95D9D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6FAD66-4B61-4EFF-A2C2-6717ADC1DD6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A7B7A2-8122-42DE-887C-DF7AAB7BB22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E4183A-1B10-4CA1-BFD5-272AEF24393B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6212D0-3F58-48C3-B06A-5CB3316190E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4F5629-6C06-4E44-A24D-097F2AC40B5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CEABE2-49B4-4CCB-8CA0-BA2EA4EA049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389979-4AF0-47D6-8EA8-BC3C28C853EB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7633C8-DBBA-4A5B-A939-4A46E74E613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A60CCE-0C36-4010-B1B5-B97C6A0552B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7A3CA9-CC31-47B4-805E-8C61AF7C441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5052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093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857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5093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0" name="Rectangle 9"/>
          <p:cNvSpPr/>
          <p:nvPr/>
        </p:nvSpPr>
        <p:spPr>
          <a:xfrm>
            <a:off x="-4188" y="6541417"/>
            <a:ext cx="9154938" cy="33381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544638" y="5668963"/>
            <a:ext cx="1795462" cy="29368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391F669-1F7C-42F3-8211-9AF14407F36D}" type="datetime1">
              <a:rPr lang="fr-FR"/>
              <a:pPr>
                <a:defRPr/>
              </a:pPr>
              <a:t>21/01/2010</a:t>
            </a:fld>
            <a:endParaRPr lang="fr-FR" dirty="0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41400" y="6564313"/>
            <a:ext cx="1651000" cy="2936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2"/>
                </a:solidFill>
                <a:latin typeface="Calibri" pitchFamily="34" charset="0"/>
              </a:defRPr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77200" y="6577013"/>
            <a:ext cx="796925" cy="280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88D4F052-44E3-41D3-8CAF-93CA6737C2B8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509386" name="Picture 2" descr="C:\WINDOWS\Temp\pro-active2.gif"/>
          <p:cNvPicPr>
            <a:picLocks noChangeAspect="1" noChangeArrowheads="1"/>
          </p:cNvPicPr>
          <p:nvPr userDrawn="1"/>
        </p:nvPicPr>
        <p:blipFill>
          <a:blip r:embed="rId13" cstate="print"/>
          <a:srcRect l="71852" t="-19925" r="-2637" b="-9962"/>
          <a:stretch>
            <a:fillRect/>
          </a:stretch>
        </p:blipFill>
        <p:spPr bwMode="auto">
          <a:xfrm>
            <a:off x="8589963" y="6489700"/>
            <a:ext cx="4572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9387" name="Picture 11" descr="ProActive"/>
          <p:cNvPicPr>
            <a:picLocks noChangeAspect="1" noChangeArrowheads="1"/>
          </p:cNvPicPr>
          <p:nvPr userDrawn="1"/>
        </p:nvPicPr>
        <p:blipFill>
          <a:blip r:embed="rId14" cstate="print"/>
          <a:srcRect t="-6767" r="27019"/>
          <a:stretch>
            <a:fillRect/>
          </a:stretch>
        </p:blipFill>
        <p:spPr bwMode="auto">
          <a:xfrm>
            <a:off x="3929063" y="6464300"/>
            <a:ext cx="1492250" cy="393700"/>
          </a:xfrm>
          <a:prstGeom prst="rect">
            <a:avLst/>
          </a:prstGeom>
          <a:noFill/>
        </p:spPr>
      </p:pic>
      <p:pic>
        <p:nvPicPr>
          <p:cNvPr id="1509388" name="Picture 1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800" y="6546850"/>
            <a:ext cx="849313" cy="323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defRPr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144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144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1EBEE5-85B4-4BFE-BDEA-2597C49E50C9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7F9B15C-8772-4074-99D7-75886002F926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  <p:pic>
        <p:nvPicPr>
          <p:cNvPr id="326144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1448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211E919-4E4A-4FBD-BDD4-447AC6BFCE7E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800" dirty="0">
              <a:latin typeface="+mn-lt"/>
            </a:endParaRPr>
          </a:p>
        </p:txBody>
      </p:sp>
      <p:pic>
        <p:nvPicPr>
          <p:cNvPr id="3261450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24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24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4898B0-371F-43AC-B77A-A232654E5E13}" type="datetime1">
              <a:rPr lang="fr-FR"/>
              <a:pPr>
                <a:defRPr/>
              </a:pPr>
              <a:t>21/01/2010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18CAD54-D430-42CE-991C-B2AF7D7D3D57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  <p:pic>
        <p:nvPicPr>
          <p:cNvPr id="326247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247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3027C96-C0B1-430E-A894-FC286A9F53A8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8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26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fld id="{250E1BA7-1237-442B-B772-D18D5B9902D2}" type="datetime1">
              <a:rPr lang="en-US"/>
              <a:pPr/>
              <a:t>1/21/2010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1264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BE" sz="440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758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759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2D36759-4A4B-4701-BCF9-40D52BB24BA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  <p:pic>
        <p:nvPicPr>
          <p:cNvPr id="326759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7595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7596" name="Picture 12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p.com/country/us/en/welcome.html?_r_=1" TargetMode="External"/><Relationship Id="rId13" Type="http://schemas.openxmlformats.org/officeDocument/2006/relationships/image" Target="../media/image20.png"/><Relationship Id="rId3" Type="http://schemas.openxmlformats.org/officeDocument/2006/relationships/hyperlink" Target="http://proactive.inria.fr/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oracle.com/index.html" TargetMode="External"/><Relationship Id="rId11" Type="http://schemas.openxmlformats.org/officeDocument/2006/relationships/image" Target="../media/image18.jpeg"/><Relationship Id="rId5" Type="http://schemas.openxmlformats.org/officeDocument/2006/relationships/image" Target="../media/image14.jpe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jpeg"/><Relationship Id="rId7" Type="http://schemas.openxmlformats.org/officeDocument/2006/relationships/hyperlink" Target="http://www.amadeus.com/amadeus/x4846.html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jpe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hyperlink" Target="http://www.ibm.com/us/" TargetMode="External"/><Relationship Id="rId18" Type="http://schemas.openxmlformats.org/officeDocument/2006/relationships/hyperlink" Target="http://www.unimelb.edu.au/" TargetMode="External"/><Relationship Id="rId3" Type="http://schemas.openxmlformats.org/officeDocument/2006/relationships/notesSlide" Target="../notesSlides/notesSlide23.xml"/><Relationship Id="rId21" Type="http://schemas.openxmlformats.org/officeDocument/2006/relationships/image" Target="../media/image57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52.png"/><Relationship Id="rId17" Type="http://schemas.openxmlformats.org/officeDocument/2006/relationships/image" Target="../media/image55.jpe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54.png"/><Relationship Id="rId20" Type="http://schemas.openxmlformats.org/officeDocument/2006/relationships/hyperlink" Target="http://www.uchile.cl/uchile.portal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11" Type="http://schemas.openxmlformats.org/officeDocument/2006/relationships/image" Target="../media/image51.png"/><Relationship Id="rId5" Type="http://schemas.openxmlformats.org/officeDocument/2006/relationships/image" Target="../media/image48.jpeg"/><Relationship Id="rId15" Type="http://schemas.openxmlformats.org/officeDocument/2006/relationships/hyperlink" Target="http://www.atosorigin.com/en-us/Services/Industries/Major_Events/Olympics/" TargetMode="External"/><Relationship Id="rId10" Type="http://schemas.openxmlformats.org/officeDocument/2006/relationships/image" Target="../media/image50.png"/><Relationship Id="rId19" Type="http://schemas.openxmlformats.org/officeDocument/2006/relationships/image" Target="../media/image56.png"/><Relationship Id="rId4" Type="http://schemas.openxmlformats.org/officeDocument/2006/relationships/image" Target="../media/image47.png"/><Relationship Id="rId9" Type="http://schemas.openxmlformats.org/officeDocument/2006/relationships/hyperlink" Target="http://www.wmin.ac.uk/" TargetMode="External"/><Relationship Id="rId1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GRIDSatWORK-2008_flyer-1.pdf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mailto:Grid@works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29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openxmlformats.org/officeDocument/2006/relationships/image" Target="../media/image84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png"/><Relationship Id="rId11" Type="http://schemas.openxmlformats.org/officeDocument/2006/relationships/image" Target="../media/image93.png"/><Relationship Id="rId5" Type="http://schemas.openxmlformats.org/officeDocument/2006/relationships/image" Target="../media/image71.png"/><Relationship Id="rId10" Type="http://schemas.openxmlformats.org/officeDocument/2006/relationships/image" Target="../media/image34.png"/><Relationship Id="rId4" Type="http://schemas.openxmlformats.org/officeDocument/2006/relationships/image" Target="../media/image89.png"/><Relationship Id="rId9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1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4.png"/><Relationship Id="rId5" Type="http://schemas.openxmlformats.org/officeDocument/2006/relationships/image" Target="../media/image23.png"/><Relationship Id="rId4" Type="http://schemas.openxmlformats.org/officeDocument/2006/relationships/image" Target="../media/image103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2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subTitle" idx="1"/>
          </p:nvPr>
        </p:nvSpPr>
        <p:spPr>
          <a:xfrm>
            <a:off x="673100" y="2365375"/>
            <a:ext cx="7700963" cy="2063750"/>
          </a:xfrm>
          <a:noFill/>
          <a:ln/>
        </p:spPr>
        <p:txBody>
          <a:bodyPr lIns="92075" tIns="46038" rIns="92075" bIns="46038"/>
          <a:lstStyle/>
          <a:p>
            <a:pPr marL="285750" indent="-285750">
              <a:lnSpc>
                <a:spcPct val="90000"/>
              </a:lnSpc>
            </a:pPr>
            <a:r>
              <a:rPr lang="en-US" sz="4000" dirty="0">
                <a:solidFill>
                  <a:srgbClr val="FF9933"/>
                </a:solidFill>
              </a:rPr>
              <a:t>Agenda</a:t>
            </a:r>
            <a:endParaRPr lang="en-US" sz="4000" i="1" dirty="0">
              <a:solidFill>
                <a:srgbClr val="FF9933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055688" y="2795588"/>
            <a:ext cx="49212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34988" y="204788"/>
            <a:ext cx="8008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3500" tIns="26988" rIns="63500" bIns="26988">
            <a:spAutoFit/>
          </a:bodyPr>
          <a:lstStyle/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50800" y="2963863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1. Background: OASIS, </a:t>
            </a:r>
            <a:r>
              <a:rPr lang="en-US" sz="2800" b="1" dirty="0" err="1">
                <a:solidFill>
                  <a:srgbClr val="00448B"/>
                </a:solidFill>
              </a:rPr>
              <a:t>ActiveEon</a:t>
            </a:r>
            <a:endParaRPr lang="en-US" sz="2800" b="1" dirty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2. </a:t>
            </a:r>
            <a:r>
              <a:rPr lang="en-US" sz="2800" b="1" dirty="0" err="1">
                <a:solidFill>
                  <a:srgbClr val="00448B"/>
                </a:solidFill>
              </a:rPr>
              <a:t>ProActive</a:t>
            </a:r>
            <a:r>
              <a:rPr lang="en-US" sz="2800" b="1" dirty="0">
                <a:solidFill>
                  <a:srgbClr val="00448B"/>
                </a:solidFill>
              </a:rPr>
              <a:t> Overview </a:t>
            </a:r>
            <a:r>
              <a:rPr lang="en-US" sz="2800" b="1" dirty="0" smtClean="0">
                <a:solidFill>
                  <a:srgbClr val="00448B"/>
                </a:solidFill>
              </a:rPr>
              <a:t>:</a:t>
            </a:r>
            <a:endParaRPr lang="en-US" sz="2800" b="1" dirty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400" b="1" i="1" dirty="0" smtClean="0">
                <a:solidFill>
                  <a:srgbClr val="FF9933"/>
                </a:solidFill>
              </a:rPr>
              <a:t>    Programming, Scheduling, Resourcing</a:t>
            </a:r>
          </a:p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3</a:t>
            </a:r>
            <a:r>
              <a:rPr lang="en-US" sz="2800" b="1" dirty="0" smtClean="0">
                <a:solidFill>
                  <a:srgbClr val="00448B"/>
                </a:solidFill>
              </a:rPr>
              <a:t>. Use Case: Genomics</a:t>
            </a:r>
          </a:p>
          <a:p>
            <a:pPr marL="457200" indent="-457200" eaLnBrk="0" hangingPunct="0"/>
            <a:r>
              <a:rPr lang="en-US" sz="2800" b="1" dirty="0" smtClean="0">
                <a:solidFill>
                  <a:srgbClr val="00448B"/>
                </a:solidFill>
              </a:rPr>
              <a:t>4. Cloud Seeding </a:t>
            </a:r>
            <a:endParaRPr lang="en-US" sz="2800" b="1" dirty="0">
              <a:solidFill>
                <a:srgbClr val="00448B"/>
              </a:solidFill>
            </a:endParaRPr>
          </a:p>
        </p:txBody>
      </p:sp>
      <p:pic>
        <p:nvPicPr>
          <p:cNvPr id="4117" name="Image 8" descr="Course de l'homm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4263" y="3070225"/>
            <a:ext cx="29289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6181725" y="1985963"/>
            <a:ext cx="261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D. </a:t>
            </a:r>
            <a:r>
              <a:rPr lang="en-US" sz="2400" dirty="0" err="1">
                <a:solidFill>
                  <a:schemeClr val="bg1"/>
                </a:solidFill>
              </a:rPr>
              <a:t>Caromel</a:t>
            </a:r>
            <a:r>
              <a:rPr lang="en-US" sz="2400" dirty="0">
                <a:solidFill>
                  <a:schemeClr val="bg1"/>
                </a:solidFill>
              </a:rPr>
              <a:t>, et al.</a:t>
            </a:r>
          </a:p>
        </p:txBody>
      </p:sp>
      <p:sp>
        <p:nvSpPr>
          <p:cNvPr id="382978" name="Rectangle 2"/>
          <p:cNvSpPr>
            <a:spLocks/>
          </p:cNvSpPr>
          <p:nvPr/>
        </p:nvSpPr>
        <p:spPr bwMode="auto">
          <a:xfrm>
            <a:off x="0" y="63500"/>
            <a:ext cx="91440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>
              <a:lnSpc>
                <a:spcPct val="130000"/>
              </a:lnSpc>
            </a:pPr>
            <a:r>
              <a:rPr lang="en-US" sz="3800" b="1" dirty="0" smtClean="0">
                <a:solidFill>
                  <a:schemeClr val="bg1"/>
                </a:solidFill>
              </a:rPr>
              <a:t>Bridging </a:t>
            </a:r>
          </a:p>
          <a:p>
            <a:pPr marL="685800" indent="-685800" algn="ctr">
              <a:lnSpc>
                <a:spcPct val="130000"/>
              </a:lnSpc>
            </a:pPr>
            <a:r>
              <a:rPr lang="en-US" sz="3800" b="1" dirty="0" smtClean="0">
                <a:solidFill>
                  <a:schemeClr val="bg1"/>
                </a:solidFill>
              </a:rPr>
              <a:t>Multi-Core and Distributed Computing: all the way up to the Clouds</a:t>
            </a:r>
            <a:endParaRPr lang="en-US" sz="3800" b="1" dirty="0">
              <a:solidFill>
                <a:schemeClr val="bg1"/>
              </a:solidFill>
            </a:endParaRPr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>
            <a:off x="1272896" y="5878513"/>
            <a:ext cx="6335068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9933"/>
                </a:solidFill>
              </a:rPr>
              <a:t>Parallelism+Distribution</a:t>
            </a:r>
            <a:endParaRPr lang="en-US" sz="2800" b="1" dirty="0" smtClean="0">
              <a:solidFill>
                <a:srgbClr val="FF9933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9933"/>
                </a:solidFill>
              </a:rPr>
              <a:t> with Strong Model: Speed &amp; Safety</a:t>
            </a:r>
            <a:r>
              <a:rPr lang="en-US" sz="2800" dirty="0" smtClean="0">
                <a:solidFill>
                  <a:srgbClr val="FF9933"/>
                </a:solidFill>
              </a:rPr>
              <a:t> </a:t>
            </a:r>
            <a:endParaRPr lang="en-US" sz="2800" dirty="0">
              <a:solidFill>
                <a:srgbClr val="FF99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82638"/>
            <a:ext cx="8229600" cy="1143000"/>
          </a:xfrm>
        </p:spPr>
        <p:txBody>
          <a:bodyPr/>
          <a:lstStyle/>
          <a:p>
            <a:r>
              <a:rPr lang="en-US" sz="7200">
                <a:solidFill>
                  <a:schemeClr val="bg1"/>
                </a:solidFill>
              </a:rPr>
              <a:t>Key Objectives</a:t>
            </a:r>
          </a:p>
        </p:txBody>
      </p:sp>
      <p:sp>
        <p:nvSpPr>
          <p:cNvPr id="3378179" name="Rectangle 3"/>
          <p:cNvSpPr>
            <a:spLocks noGrp="1"/>
          </p:cNvSpPr>
          <p:nvPr>
            <p:ph type="body" idx="1"/>
          </p:nvPr>
        </p:nvSpPr>
        <p:spPr>
          <a:xfrm>
            <a:off x="457200" y="2682875"/>
            <a:ext cx="8534400" cy="39639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Parallel Programming Model and Tools</a:t>
            </a:r>
          </a:p>
          <a:p>
            <a:pPr lvl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Badly </a:t>
            </a:r>
            <a:r>
              <a:rPr lang="en-US" sz="2400" b="1" dirty="0">
                <a:solidFill>
                  <a:srgbClr val="00448B"/>
                </a:solidFill>
              </a:rPr>
              <a:t>needed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for the masses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for new </a:t>
            </a:r>
            <a:r>
              <a:rPr lang="en-US" sz="2400" b="1" dirty="0" smtClean="0">
                <a:solidFill>
                  <a:srgbClr val="00448B"/>
                </a:solidFill>
              </a:rPr>
              <a:t>architectures: Multi-Cores &amp; Clouds</a:t>
            </a:r>
            <a:endParaRPr lang="en-US" sz="2400" b="1" dirty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As Effective as possible: 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Efficient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However </a:t>
            </a:r>
            <a:r>
              <a:rPr lang="en-US" sz="2400" b="1" u="sng" dirty="0">
                <a:solidFill>
                  <a:srgbClr val="00448B"/>
                </a:solidFill>
              </a:rPr>
              <a:t>Programmer Productivity</a:t>
            </a:r>
            <a:r>
              <a:rPr lang="en-US" sz="2400" b="1" dirty="0">
                <a:solidFill>
                  <a:srgbClr val="00448B"/>
                </a:solidFill>
              </a:rPr>
              <a:t> is first KSF  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For both Multi-cores and Distributed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Actually the way around</a:t>
            </a:r>
          </a:p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Handling </a:t>
            </a:r>
            <a:r>
              <a:rPr lang="en-US" sz="2400" b="1" dirty="0">
                <a:solidFill>
                  <a:srgbClr val="00448B"/>
                </a:solidFill>
              </a:rPr>
              <a:t>of  ``Large-scale</a:t>
            </a:r>
            <a:r>
              <a:rPr lang="en-US" sz="2400" b="1" dirty="0" smtClean="0">
                <a:solidFill>
                  <a:srgbClr val="00448B"/>
                </a:solidFill>
              </a:rPr>
              <a:t>’’: up to 4 000 so far</a:t>
            </a:r>
            <a:endParaRPr lang="en-US" sz="2400" b="1" dirty="0">
              <a:solidFill>
                <a:srgbClr val="0044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5FB91A-4CEE-4E4E-B4AC-7F07E9374600}" type="slidenum">
              <a:rPr lang="fr-BE"/>
              <a:pPr>
                <a:defRPr/>
              </a:pPr>
              <a:t>3</a:t>
            </a:fld>
            <a:endParaRPr lang="fr-BE" dirty="0"/>
          </a:p>
        </p:txBody>
      </p:sp>
      <p:sp>
        <p:nvSpPr>
          <p:cNvPr id="3266562" name="Rectangle 2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7772400" cy="1470025"/>
          </a:xfrm>
        </p:spPr>
        <p:txBody>
          <a:bodyPr/>
          <a:lstStyle/>
          <a:p>
            <a:r>
              <a:rPr lang="en-US" sz="5400"/>
              <a:t>1. Background</a:t>
            </a:r>
          </a:p>
        </p:txBody>
      </p:sp>
      <p:pic>
        <p:nvPicPr>
          <p:cNvPr id="3266564" name="Image 5" descr="Photo Eolienn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225" y="1068388"/>
            <a:ext cx="313055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66565" name="Rectangle 5"/>
          <p:cNvSpPr>
            <a:spLocks/>
          </p:cNvSpPr>
          <p:nvPr/>
        </p:nvSpPr>
        <p:spPr bwMode="auto">
          <a:xfrm>
            <a:off x="3644900" y="29940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6600">
                <a:solidFill>
                  <a:srgbClr val="000099"/>
                </a:solidFill>
                <a:latin typeface="Times New Roman" pitchFamily="18" charset="0"/>
              </a:rPr>
              <a:t>1. 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0499A4-25F6-4CFD-8339-0B85C3120F5E}" type="slidenum">
              <a:rPr lang="fr-BE"/>
              <a:pPr>
                <a:defRPr/>
              </a:pPr>
              <a:t>4</a:t>
            </a:fld>
            <a:endParaRPr lang="fr-BE" dirty="0"/>
          </a:p>
        </p:txBody>
      </p:sp>
      <p:sp>
        <p:nvSpPr>
          <p:cNvPr id="3133442" name="Rectangle 2"/>
          <p:cNvSpPr>
            <a:spLocks noGrp="1"/>
          </p:cNvSpPr>
          <p:nvPr>
            <p:ph type="title"/>
          </p:nvPr>
        </p:nvSpPr>
        <p:spPr>
          <a:xfrm>
            <a:off x="457200" y="-95250"/>
            <a:ext cx="8229600" cy="1143000"/>
          </a:xfrm>
        </p:spPr>
        <p:txBody>
          <a:bodyPr/>
          <a:lstStyle/>
          <a:p>
            <a:r>
              <a:rPr lang="en-US"/>
              <a:t>OASIS Team &amp; INRIA</a:t>
            </a:r>
          </a:p>
        </p:txBody>
      </p:sp>
      <p:sp>
        <p:nvSpPr>
          <p:cNvPr id="3133444" name="Rectangle 4"/>
          <p:cNvSpPr>
            <a:spLocks noGrp="1"/>
          </p:cNvSpPr>
          <p:nvPr>
            <p:ph type="body" sz="half" idx="2"/>
          </p:nvPr>
        </p:nvSpPr>
        <p:spPr>
          <a:xfrm>
            <a:off x="196850" y="1778000"/>
            <a:ext cx="4343400" cy="4525963"/>
          </a:xfrm>
        </p:spPr>
        <p:txBody>
          <a:bodyPr/>
          <a:lstStyle/>
          <a:p>
            <a:endParaRPr lang="en-US" sz="2400"/>
          </a:p>
          <a:p>
            <a:endParaRPr lang="en-US" sz="2400"/>
          </a:p>
        </p:txBody>
      </p:sp>
      <p:pic>
        <p:nvPicPr>
          <p:cNvPr id="3133445" name="Picture 5"/>
          <p:cNvPicPr>
            <a:picLocks noChangeArrowheads="1"/>
          </p:cNvPicPr>
          <p:nvPr/>
        </p:nvPicPr>
        <p:blipFill>
          <a:blip r:embed="rId3" cstate="print"/>
          <a:srcRect l="9511" r="9511" b="-6522"/>
          <a:stretch>
            <a:fillRect/>
          </a:stretch>
        </p:blipFill>
        <p:spPr bwMode="auto">
          <a:xfrm>
            <a:off x="6829425" y="198438"/>
            <a:ext cx="19462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446" name="Picture 29"/>
          <p:cNvPicPr>
            <a:picLocks noChangeAspect="1" noChangeArrowheads="1"/>
          </p:cNvPicPr>
          <p:nvPr/>
        </p:nvPicPr>
        <p:blipFill>
          <a:blip r:embed="rId4" cstate="print"/>
          <a:srcRect l="49875" t="40356" r="41212" b="54153"/>
          <a:stretch>
            <a:fillRect/>
          </a:stretch>
        </p:blipFill>
        <p:spPr bwMode="auto">
          <a:xfrm>
            <a:off x="4992688" y="204788"/>
            <a:ext cx="1508125" cy="5826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</p:pic>
      <p:sp>
        <p:nvSpPr>
          <p:cNvPr id="3133447" name="Rectangle 7"/>
          <p:cNvSpPr>
            <a:spLocks/>
          </p:cNvSpPr>
          <p:nvPr/>
        </p:nvSpPr>
        <p:spPr bwMode="auto">
          <a:xfrm>
            <a:off x="660400" y="1041400"/>
            <a:ext cx="8591550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>
                <a:cs typeface="Arial" charset="0"/>
              </a:rPr>
              <a:t>A joint team,  Now about 35 persons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>
                <a:cs typeface="Arial" charset="0"/>
              </a:rPr>
              <a:t>2004: First  ProActive User Group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>
                <a:cs typeface="Arial" charset="0"/>
              </a:rPr>
              <a:t>2009, April: ProActive 4.1, Distributed &amp; Parallel: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None/>
            </a:pPr>
            <a:r>
              <a:rPr lang="en-US" sz="2800">
                <a:cs typeface="Arial" charset="0"/>
              </a:rPr>
              <a:t>		From Multi-cores to Enterprise GRIDs</a:t>
            </a:r>
          </a:p>
        </p:txBody>
      </p:sp>
      <p:pic>
        <p:nvPicPr>
          <p:cNvPr id="3133448" name="Picture 8" descr="cable"/>
          <p:cNvPicPr>
            <a:picLocks noChangeAspect="1" noChangeArrowheads="1"/>
          </p:cNvPicPr>
          <p:nvPr/>
        </p:nvPicPr>
        <p:blipFill>
          <a:blip r:embed="rId5" cstate="print"/>
          <a:srcRect t="31030" b="29114"/>
          <a:stretch>
            <a:fillRect/>
          </a:stretch>
        </p:blipFill>
        <p:spPr bwMode="auto">
          <a:xfrm>
            <a:off x="38100" y="3160713"/>
            <a:ext cx="4921250" cy="3138487"/>
          </a:xfrm>
          <a:prstGeom prst="rect">
            <a:avLst/>
          </a:prstGeom>
          <a:noFill/>
        </p:spPr>
      </p:pic>
      <p:pic>
        <p:nvPicPr>
          <p:cNvPr id="3133456" name="Picture 16" descr="cable"/>
          <p:cNvPicPr>
            <a:picLocks noChangeAspect="1" noChangeArrowheads="1"/>
          </p:cNvPicPr>
          <p:nvPr/>
        </p:nvPicPr>
        <p:blipFill>
          <a:blip r:embed="rId5" cstate="print"/>
          <a:srcRect l="10838" t="31030" b="29114"/>
          <a:stretch>
            <a:fillRect/>
          </a:stretch>
        </p:blipFill>
        <p:spPr bwMode="auto">
          <a:xfrm>
            <a:off x="3073400" y="3160713"/>
            <a:ext cx="4387850" cy="3138487"/>
          </a:xfrm>
          <a:prstGeom prst="rect">
            <a:avLst/>
          </a:prstGeom>
          <a:noFill/>
        </p:spPr>
      </p:pic>
      <p:pic>
        <p:nvPicPr>
          <p:cNvPr id="3133457" name="Picture 17" descr="cable"/>
          <p:cNvPicPr>
            <a:picLocks noChangeAspect="1" noChangeArrowheads="1"/>
          </p:cNvPicPr>
          <p:nvPr/>
        </p:nvPicPr>
        <p:blipFill>
          <a:blip r:embed="rId5" cstate="print"/>
          <a:srcRect l="11613" t="31030" b="29114"/>
          <a:stretch>
            <a:fillRect/>
          </a:stretch>
        </p:blipFill>
        <p:spPr bwMode="auto">
          <a:xfrm>
            <a:off x="5664200" y="3160713"/>
            <a:ext cx="4349750" cy="3138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3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3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33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9D5581-0444-49B8-8588-F84C39B3A987}" type="slidenum">
              <a:rPr lang="fr-BE"/>
              <a:pPr>
                <a:defRPr/>
              </a:pPr>
              <a:t>5</a:t>
            </a:fld>
            <a:endParaRPr lang="fr-BE" dirty="0"/>
          </a:p>
        </p:txBody>
      </p:sp>
      <p:sp>
        <p:nvSpPr>
          <p:cNvPr id="3309570" name="Rectangle 2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8013" cy="871538"/>
          </a:xfrm>
        </p:spPr>
        <p:txBody>
          <a:bodyPr/>
          <a:lstStyle/>
          <a:p>
            <a:r>
              <a:rPr lang="en-US"/>
              <a:t>OASIS Team Composition (35)</a:t>
            </a:r>
          </a:p>
        </p:txBody>
      </p:sp>
      <p:sp>
        <p:nvSpPr>
          <p:cNvPr id="3309571" name="Rectangle 3"/>
          <p:cNvSpPr>
            <a:spLocks noGrp="1"/>
          </p:cNvSpPr>
          <p:nvPr>
            <p:ph type="body" idx="1"/>
          </p:nvPr>
        </p:nvSpPr>
        <p:spPr>
          <a:xfrm>
            <a:off x="250825" y="790575"/>
            <a:ext cx="4103688" cy="5472113"/>
          </a:xfrm>
          <a:noFill/>
          <a:ln/>
        </p:spPr>
        <p:txBody>
          <a:bodyPr wrap="none"/>
          <a:lstStyle/>
          <a:p>
            <a:pPr>
              <a:lnSpc>
                <a:spcPct val="90000"/>
              </a:lnSpc>
            </a:pPr>
            <a:r>
              <a:rPr lang="en-US"/>
              <a:t>Researchers (5):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D. Caromel (UNSA, Det. INRIA)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E. Madelaine (INRIA)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F. Baude (UNSA)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F. Huet (UNSA)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L. Henrio (CNRS)</a:t>
            </a:r>
          </a:p>
          <a:p>
            <a:pPr>
              <a:lnSpc>
                <a:spcPct val="90000"/>
              </a:lnSpc>
            </a:pPr>
            <a:r>
              <a:rPr lang="en-US"/>
              <a:t>PhDs (11):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Antonio Cansado (INRIA, Conicyt)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Brian Amedro (SCS-Agos)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Cristian Ruz (INRIA, Conicyt)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Elton Mathias (INRIA-Cordi) 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Imen Filali (SCS-Agos / FP7 SOA4All)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Marcela Rivera (INRIA, Conicyt) 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Muhammad Khan (STIC-Asia)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Paul Naoumenko (INRIA/Région PACA)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Viet Dung Doan (FP6 Bionets)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Virginie Contes (SOA4ALL)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Guilherme Pezzi (AGOS, CIFRE SCP)</a:t>
            </a:r>
          </a:p>
          <a:p>
            <a:pPr>
              <a:lnSpc>
                <a:spcPct val="90000"/>
              </a:lnSpc>
            </a:pPr>
            <a:r>
              <a:rPr lang="en-US"/>
              <a:t>+ Visitors + Interns </a:t>
            </a:r>
          </a:p>
        </p:txBody>
      </p:sp>
      <p:sp>
        <p:nvSpPr>
          <p:cNvPr id="3309572" name="Rectangle 4"/>
          <p:cNvSpPr>
            <a:spLocks noChangeArrowheads="1"/>
          </p:cNvSpPr>
          <p:nvPr/>
        </p:nvSpPr>
        <p:spPr bwMode="auto">
          <a:xfrm>
            <a:off x="4932363" y="852488"/>
            <a:ext cx="4211637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PostDoc (1):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Regis Gascon  (INRIA)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Engineers (10):  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Elaine Isnard (AGOS)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Fabien Viale (ANR OMD2, Renault 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Franca Perrina (AGOS)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Germain Sigety (INRIA) 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Yu Feng (ETSI, FP6 EchoGrid)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Bastien Sauvan (ADT Galaxy)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Florin-Alexandru.Bratu (INRIA CPER)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Igor Smirnov (Microsoft)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Fabrice Fontenoy (AGOS)</a:t>
            </a:r>
            <a:endParaRPr lang="en-US" sz="1400" i="1"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 b="1" i="1">
                <a:cs typeface="Arial" charset="0"/>
              </a:rPr>
              <a:t>Open position</a:t>
            </a:r>
            <a:r>
              <a:rPr lang="en-US" sz="1400">
                <a:cs typeface="Arial" charset="0"/>
              </a:rPr>
              <a:t> (Thales)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Trainee (2):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Etienne Vallette d’Osia (Master 2 ISI)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Laurent Vanni               (Master 2 ISI) 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Assistants (2):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Patricia Maleyran  (INRIA)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Sandra Devauchelle (I3S)</a:t>
            </a:r>
          </a:p>
        </p:txBody>
      </p:sp>
      <p:pic>
        <p:nvPicPr>
          <p:cNvPr id="3309573" name="Picture 5"/>
          <p:cNvPicPr>
            <a:picLocks noChangeAspect="1" noChangeArrowheads="1"/>
          </p:cNvPicPr>
          <p:nvPr/>
        </p:nvPicPr>
        <p:blipFill>
          <a:blip r:embed="rId3" cstate="print"/>
          <a:srcRect l="12930" r="8621"/>
          <a:stretch>
            <a:fillRect/>
          </a:stretch>
        </p:blipFill>
        <p:spPr bwMode="auto">
          <a:xfrm>
            <a:off x="3860800" y="889000"/>
            <a:ext cx="52324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09574" name="Text Box 6"/>
          <p:cNvSpPr txBox="1">
            <a:spLocks noChangeArrowheads="1"/>
          </p:cNvSpPr>
          <p:nvPr/>
        </p:nvSpPr>
        <p:spPr bwMode="auto">
          <a:xfrm>
            <a:off x="3870325" y="5815013"/>
            <a:ext cx="5222875" cy="925512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Located in Sophia Antipolis, between 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Nice and Cannes, </a:t>
            </a:r>
          </a:p>
          <a:p>
            <a:pPr algn="ctr"/>
            <a:r>
              <a:rPr lang="en-US" u="sng">
                <a:solidFill>
                  <a:schemeClr val="bg1"/>
                </a:solidFill>
              </a:rPr>
              <a:t>Visitors and Students Welcome!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95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02C8A23-0F9B-4495-B71C-71A71D9A9A54}" type="slidenum">
              <a:rPr lang="fr-BE"/>
              <a:pPr>
                <a:defRPr/>
              </a:pPr>
              <a:t>6</a:t>
            </a:fld>
            <a:endParaRPr lang="fr-BE" dirty="0"/>
          </a:p>
        </p:txBody>
      </p:sp>
      <p:sp>
        <p:nvSpPr>
          <p:cNvPr id="3003395" name="Rectangle 3"/>
          <p:cNvSpPr>
            <a:spLocks noGrp="1"/>
          </p:cNvSpPr>
          <p:nvPr>
            <p:ph type="body" idx="1"/>
          </p:nvPr>
        </p:nvSpPr>
        <p:spPr>
          <a:xfrm>
            <a:off x="228600" y="5219700"/>
            <a:ext cx="8763000" cy="1935163"/>
          </a:xfrm>
        </p:spPr>
        <p:txBody>
          <a:bodyPr/>
          <a:lstStyle/>
          <a:p>
            <a:r>
              <a:rPr lang="en-US" dirty="0"/>
              <a:t>Co-developing, Support for </a:t>
            </a:r>
            <a:r>
              <a:rPr lang="en-US" dirty="0" err="1">
                <a:hlinkClick r:id="rId3"/>
              </a:rPr>
              <a:t>ProActive</a:t>
            </a:r>
            <a:r>
              <a:rPr lang="en-US" dirty="0">
                <a:hlinkClick r:id="rId3"/>
              </a:rPr>
              <a:t> Parallel Suite</a:t>
            </a:r>
            <a:r>
              <a:rPr lang="en-US" dirty="0"/>
              <a:t> </a:t>
            </a:r>
            <a:endParaRPr lang="en-US" sz="3200" dirty="0"/>
          </a:p>
          <a:p>
            <a:r>
              <a:rPr lang="en-US" sz="3200" dirty="0"/>
              <a:t>Worldwide Customers: Fr, UK, Boston USA</a:t>
            </a:r>
          </a:p>
        </p:txBody>
      </p:sp>
      <p:pic>
        <p:nvPicPr>
          <p:cNvPr id="3003399" name="Picture 7" descr="LogoActiveEon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2089150"/>
            <a:ext cx="5180013" cy="1193800"/>
          </a:xfrm>
          <a:prstGeom prst="rect">
            <a:avLst/>
          </a:prstGeom>
          <a:noFill/>
        </p:spPr>
      </p:pic>
      <p:pic>
        <p:nvPicPr>
          <p:cNvPr id="3003401" name="Image 5" descr="Photo Route vers l'infin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4063" y="1296988"/>
            <a:ext cx="30924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3402" name="Rectangle 10"/>
          <p:cNvSpPr>
            <a:spLocks noGrp="1"/>
          </p:cNvSpPr>
          <p:nvPr>
            <p:ph type="title"/>
          </p:nvPr>
        </p:nvSpPr>
        <p:spPr>
          <a:xfrm>
            <a:off x="457200" y="-95250"/>
            <a:ext cx="8229600" cy="1143000"/>
          </a:xfrm>
          <a:noFill/>
          <a:ln/>
        </p:spPr>
        <p:txBody>
          <a:bodyPr/>
          <a:lstStyle/>
          <a:p>
            <a:r>
              <a:rPr lang="en-US"/>
              <a:t>Startup Company Born of INRIA</a:t>
            </a:r>
            <a:endParaRPr lang="en-US" sz="2400"/>
          </a:p>
        </p:txBody>
      </p:sp>
      <p:pic>
        <p:nvPicPr>
          <p:cNvPr id="8" name="Picture 9" descr="Oracle, The World's Largest Enterprise Software Company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7437" y="4126035"/>
            <a:ext cx="1837732" cy="24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HP.com home">
            <a:hlinkClick r:id="rId8" tooltip="HP.com home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11061" y="3982548"/>
            <a:ext cx="525304" cy="5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10" cstate="print"/>
          <a:srcRect l="5358" t="4737" r="6940" b="5014"/>
          <a:stretch>
            <a:fillRect/>
          </a:stretch>
        </p:blipFill>
        <p:spPr bwMode="auto">
          <a:xfrm>
            <a:off x="249410" y="4025768"/>
            <a:ext cx="1721922" cy="42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 descr="NVBadge_3D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06459" y="4455129"/>
            <a:ext cx="781632" cy="750368"/>
          </a:xfrm>
          <a:prstGeom prst="rect">
            <a:avLst/>
          </a:prstGeom>
        </p:spPr>
      </p:pic>
      <p:pic>
        <p:nvPicPr>
          <p:cNvPr id="12" name="Picture 16" descr="SWp_RGB_145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55939" y="3813555"/>
            <a:ext cx="778004" cy="88684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32781" y="4648766"/>
            <a:ext cx="1332757" cy="50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6641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78249" y="4575549"/>
            <a:ext cx="1769723" cy="542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95012" y="3610104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Partners: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0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9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9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9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9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10947" name="Rectangle 3"/>
          <p:cNvSpPr>
            <a:spLocks noGrp="1"/>
          </p:cNvSpPr>
          <p:nvPr>
            <p:ph idx="1"/>
          </p:nvPr>
        </p:nvSpPr>
        <p:spPr>
          <a:xfrm>
            <a:off x="457200" y="3073400"/>
            <a:ext cx="8229600" cy="792163"/>
          </a:xfrm>
        </p:spPr>
        <p:txBody>
          <a:bodyPr/>
          <a:lstStyle/>
          <a:p>
            <a:pPr algn="ctr">
              <a:buNone/>
            </a:pPr>
            <a:r>
              <a:rPr lang="en-US" sz="6000" dirty="0">
                <a:solidFill>
                  <a:schemeClr val="bg1"/>
                </a:solidFill>
              </a:rPr>
              <a:t>Multi-Cores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7D1E514-81B4-4CF3-80F3-AA1071C89B70}" type="slidenum">
              <a:rPr lang="fr-BE"/>
              <a:pPr>
                <a:defRPr/>
              </a:pPr>
              <a:t>7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FCCEF89-0DAC-40F4-B813-408A5E915BAF}" type="slidenum">
              <a:rPr lang="fr-BE"/>
              <a:pPr>
                <a:defRPr/>
              </a:pPr>
              <a:t>8</a:t>
            </a:fld>
            <a:endParaRPr lang="fr-BE" dirty="0"/>
          </a:p>
        </p:txBody>
      </p:sp>
      <p:sp>
        <p:nvSpPr>
          <p:cNvPr id="3411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Symetrical Multi-Core: 8-ways Niagara II</a:t>
            </a:r>
          </a:p>
        </p:txBody>
      </p:sp>
      <p:sp>
        <p:nvSpPr>
          <p:cNvPr id="3411971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2171700" cy="4983163"/>
          </a:xfrm>
        </p:spPr>
        <p:txBody>
          <a:bodyPr/>
          <a:lstStyle/>
          <a:p>
            <a:r>
              <a:rPr lang="en-US"/>
              <a:t>8 cores</a:t>
            </a:r>
          </a:p>
          <a:p>
            <a:r>
              <a:rPr lang="en-US"/>
              <a:t>4 Native threads per core</a:t>
            </a:r>
          </a:p>
          <a:p>
            <a:endParaRPr lang="en-US"/>
          </a:p>
          <a:p>
            <a:r>
              <a:rPr lang="en-US"/>
              <a:t>Linux see 32 cores!</a:t>
            </a:r>
          </a:p>
          <a:p>
            <a:endParaRPr lang="en-US"/>
          </a:p>
        </p:txBody>
      </p:sp>
      <p:pic>
        <p:nvPicPr>
          <p:cNvPr id="3411972" name="Picture 4"/>
          <p:cNvPicPr>
            <a:picLocks noChangeAspect="1" noChangeArrowheads="1"/>
          </p:cNvPicPr>
          <p:nvPr/>
        </p:nvPicPr>
        <p:blipFill>
          <a:blip r:embed="rId2" cstate="print"/>
          <a:srcRect l="19167" t="12741" r="31389" b="9778"/>
          <a:stretch>
            <a:fillRect/>
          </a:stretch>
        </p:blipFill>
        <p:spPr bwMode="auto">
          <a:xfrm>
            <a:off x="3022600" y="850900"/>
            <a:ext cx="6134100" cy="600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630238"/>
            <a:ext cx="8229600" cy="1143000"/>
          </a:xfrm>
        </p:spPr>
        <p:txBody>
          <a:bodyPr/>
          <a:lstStyle/>
          <a:p>
            <a:r>
              <a:rPr lang="en-US" sz="8000">
                <a:solidFill>
                  <a:schemeClr val="bg1"/>
                </a:solidFill>
              </a:rPr>
              <a:t>Multi-Cores</a:t>
            </a:r>
            <a:r>
              <a:rPr lang="en-US" sz="6600">
                <a:solidFill>
                  <a:schemeClr val="bg1"/>
                </a:solidFill>
              </a:rPr>
              <a:t> </a:t>
            </a:r>
            <a:br>
              <a:rPr lang="en-US" sz="6600">
                <a:solidFill>
                  <a:schemeClr val="bg1"/>
                </a:solidFill>
              </a:rPr>
            </a:br>
            <a:r>
              <a:rPr lang="en-US" sz="6600">
                <a:solidFill>
                  <a:schemeClr val="bg1"/>
                </a:solidFill>
              </a:rPr>
              <a:t>A Few Key Points</a:t>
            </a:r>
          </a:p>
        </p:txBody>
      </p:sp>
      <p:sp>
        <p:nvSpPr>
          <p:cNvPr id="3415043" name="Rectangle 3"/>
          <p:cNvSpPr>
            <a:spLocks noGrp="1"/>
          </p:cNvSpPr>
          <p:nvPr>
            <p:ph idx="1"/>
          </p:nvPr>
        </p:nvSpPr>
        <p:spPr>
          <a:xfrm>
            <a:off x="0" y="2593975"/>
            <a:ext cx="8991600" cy="39639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Not Shared Memory (NUMA)</a:t>
            </a:r>
          </a:p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Moore’s </a:t>
            </a:r>
            <a:r>
              <a:rPr lang="en-US" sz="2400" b="1" dirty="0">
                <a:solidFill>
                  <a:srgbClr val="00448B"/>
                </a:solidFill>
              </a:rPr>
              <a:t>Law rephrased: 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		</a:t>
            </a:r>
            <a:r>
              <a:rPr lang="en-US" sz="2400" b="1" u="sng" dirty="0">
                <a:solidFill>
                  <a:srgbClr val="00448B"/>
                </a:solidFill>
              </a:rPr>
              <a:t>Nb. of Cores</a:t>
            </a:r>
            <a:r>
              <a:rPr lang="en-US" sz="2400" b="1" dirty="0">
                <a:solidFill>
                  <a:srgbClr val="00448B"/>
                </a:solidFill>
              </a:rPr>
              <a:t> double every 18 to 24 months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Key expected Milestones: Cores per Chips (OTS)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solidFill>
                  <a:srgbClr val="00448B"/>
                </a:solidFill>
              </a:rPr>
              <a:t>2010:    32 to 64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solidFill>
                  <a:srgbClr val="00448B"/>
                </a:solidFill>
              </a:rPr>
              <a:t>2012:    64 to 128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solidFill>
                  <a:srgbClr val="00448B"/>
                </a:solidFill>
              </a:rPr>
              <a:t>2014:  128 to 256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1 </a:t>
            </a:r>
            <a:r>
              <a:rPr lang="en-US" sz="2400" b="1" dirty="0">
                <a:solidFill>
                  <a:srgbClr val="00448B"/>
                </a:solidFill>
              </a:rPr>
              <a:t>Million Cores Parallel Machines in 2012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100 </a:t>
            </a:r>
            <a:r>
              <a:rPr lang="en-US" sz="2400" b="1" dirty="0">
                <a:solidFill>
                  <a:srgbClr val="00448B"/>
                </a:solidFill>
              </a:rPr>
              <a:t>M cores coming in </a:t>
            </a:r>
            <a:r>
              <a:rPr lang="en-US" sz="2400" b="1" dirty="0" smtClean="0">
                <a:solidFill>
                  <a:srgbClr val="00448B"/>
                </a:solidFill>
              </a:rPr>
              <a:t>2020</a:t>
            </a:r>
            <a:endParaRPr lang="en-US" sz="2400" b="1" dirty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Multi-Cores are NUMA, and turning Heterogeneous (GPU)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</a:t>
            </a:r>
            <a:r>
              <a:rPr lang="en-US" sz="2400" b="1" dirty="0">
                <a:solidFill>
                  <a:srgbClr val="00448B"/>
                </a:solidFill>
              </a:rPr>
              <a:t>	They are turning into </a:t>
            </a:r>
            <a:r>
              <a:rPr lang="en-US" sz="2400" b="1" dirty="0" err="1">
                <a:solidFill>
                  <a:srgbClr val="00448B"/>
                </a:solidFill>
              </a:rPr>
              <a:t>SoC</a:t>
            </a:r>
            <a:r>
              <a:rPr lang="en-US" sz="2400" b="1" dirty="0">
                <a:solidFill>
                  <a:srgbClr val="00448B"/>
                </a:solidFill>
              </a:rPr>
              <a:t> with </a:t>
            </a:r>
            <a:r>
              <a:rPr lang="en-US" sz="2400" b="1" dirty="0" err="1">
                <a:solidFill>
                  <a:srgbClr val="00448B"/>
                </a:solidFill>
              </a:rPr>
              <a:t>NoC</a:t>
            </a:r>
            <a:r>
              <a:rPr lang="en-US" sz="2400" b="1" dirty="0">
                <a:solidFill>
                  <a:srgbClr val="00448B"/>
                </a:solidFill>
              </a:rPr>
              <a:t>: NOT SMP!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0A9CE-1FCB-44E3-9BAE-3400891DBF1A}" type="slidenum">
              <a:rPr lang="fr-BE"/>
              <a:pPr>
                <a:defRPr/>
              </a:pPr>
              <a:t>10</a:t>
            </a:fld>
            <a:endParaRPr lang="fr-BE"/>
          </a:p>
        </p:txBody>
      </p:sp>
      <p:sp>
        <p:nvSpPr>
          <p:cNvPr id="3510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10275" name="Rectangle 3"/>
          <p:cNvSpPr>
            <a:spLocks noGrp="1"/>
          </p:cNvSpPr>
          <p:nvPr>
            <p:ph type="body" idx="1"/>
          </p:nvPr>
        </p:nvSpPr>
        <p:spPr>
          <a:xfrm>
            <a:off x="457200" y="2436813"/>
            <a:ext cx="8229600" cy="793750"/>
          </a:xfrm>
        </p:spPr>
        <p:txBody>
          <a:bodyPr/>
          <a:lstStyle/>
          <a:p>
            <a:pPr algn="ctr">
              <a:buNone/>
            </a:pPr>
            <a:r>
              <a:rPr lang="en-US" sz="6000" dirty="0">
                <a:solidFill>
                  <a:schemeClr val="bg1"/>
                </a:solidFill>
              </a:rPr>
              <a:t>2. Overview</a:t>
            </a:r>
          </a:p>
          <a:p>
            <a:pPr algn="ctr">
              <a:buNone/>
            </a:pPr>
            <a:r>
              <a:rPr lang="en-US" sz="6000" dirty="0" err="1">
                <a:solidFill>
                  <a:schemeClr val="bg1"/>
                </a:solidFill>
              </a:rPr>
              <a:t>ProActive</a:t>
            </a:r>
            <a:r>
              <a:rPr lang="en-US" sz="6000" dirty="0">
                <a:solidFill>
                  <a:schemeClr val="bg1"/>
                </a:solidFill>
              </a:rPr>
              <a:t> Parallel Suite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B0FE1CA-8D9D-4F1E-90E0-1E77AB4D3A25}" type="slidenum">
              <a:rPr lang="fr-BE"/>
              <a:pPr>
                <a:defRPr/>
              </a:pPr>
              <a:t>11</a:t>
            </a:fld>
            <a:endParaRPr lang="fr-BE" dirty="0"/>
          </a:p>
        </p:txBody>
      </p:sp>
      <p:sp>
        <p:nvSpPr>
          <p:cNvPr id="3159042" name="Rectangle 2"/>
          <p:cNvSpPr>
            <a:spLocks noGrp="1"/>
          </p:cNvSpPr>
          <p:nvPr>
            <p:ph type="ctrTitle"/>
          </p:nvPr>
        </p:nvSpPr>
        <p:spPr>
          <a:xfrm>
            <a:off x="685800" y="1749425"/>
            <a:ext cx="7772400" cy="1470025"/>
          </a:xfrm>
        </p:spPr>
        <p:txBody>
          <a:bodyPr/>
          <a:lstStyle/>
          <a:p>
            <a:r>
              <a:rPr lang="en-US" sz="5400"/>
              <a:t>2. Programming Optimizing</a:t>
            </a:r>
          </a:p>
        </p:txBody>
      </p:sp>
      <p:pic>
        <p:nvPicPr>
          <p:cNvPr id="3159044" name="Picture 4" descr="ProActive-italic"/>
          <p:cNvPicPr>
            <a:picLocks noChangeAspect="1" noChangeArrowheads="1"/>
          </p:cNvPicPr>
          <p:nvPr/>
        </p:nvPicPr>
        <p:blipFill>
          <a:blip r:embed="rId3" cstate="print"/>
          <a:srcRect t="9990"/>
          <a:stretch>
            <a:fillRect/>
          </a:stretch>
        </p:blipFill>
        <p:spPr bwMode="auto">
          <a:xfrm>
            <a:off x="2198688" y="1238250"/>
            <a:ext cx="4679950" cy="1063625"/>
          </a:xfrm>
          <a:prstGeom prst="rect">
            <a:avLst/>
          </a:prstGeom>
          <a:noFill/>
        </p:spPr>
      </p:pic>
      <p:sp>
        <p:nvSpPr>
          <p:cNvPr id="3159045" name="Text Box 5"/>
          <p:cNvSpPr txBox="1">
            <a:spLocks noChangeArrowheads="1"/>
          </p:cNvSpPr>
          <p:nvPr/>
        </p:nvSpPr>
        <p:spPr bwMode="auto">
          <a:xfrm>
            <a:off x="139700" y="2978150"/>
            <a:ext cx="8280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Parallel Acceleration Toolkit in Java:</a:t>
            </a:r>
            <a:b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</a:br>
            <a:endParaRPr lang="en-US" sz="2400" b="1" dirty="0" smtClean="0">
              <a:solidFill>
                <a:srgbClr val="000099"/>
              </a:solidFill>
              <a:latin typeface="Helvetica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99"/>
                </a:solidFill>
                <a:latin typeface="Helvetica" pitchFamily="34" charset="0"/>
              </a:rPr>
              <a:t>Java Parallel Programming </a:t>
            </a:r>
          </a:p>
          <a:p>
            <a:pPr eaLnBrk="0" hangingPunct="0"/>
            <a:r>
              <a:rPr lang="en-US" sz="2400" b="1" dirty="0" smtClean="0">
                <a:solidFill>
                  <a:srgbClr val="000099"/>
                </a:solidFill>
                <a:latin typeface="Helvetica" pitchFamily="34" charset="0"/>
              </a:rPr>
              <a:t>   + </a:t>
            </a:r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Legacy-Code </a:t>
            </a:r>
            <a:r>
              <a:rPr lang="en-US" sz="2400" b="1" dirty="0" smtClean="0">
                <a:solidFill>
                  <a:srgbClr val="000099"/>
                </a:solidFill>
                <a:latin typeface="Helvetica" pitchFamily="34" charset="0"/>
              </a:rPr>
              <a:t>+  Wrapping </a:t>
            </a:r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and Control 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0099"/>
                </a:solidFill>
                <a:latin typeface="Helvetica" pitchFamily="34" charset="0"/>
              </a:rPr>
              <a:t>Taskflow</a:t>
            </a:r>
            <a:r>
              <a:rPr lang="en-US" sz="2400" b="1" dirty="0" smtClean="0">
                <a:solidFill>
                  <a:srgbClr val="000099"/>
                </a:solidFill>
                <a:latin typeface="Helvetica" pitchFamily="34" charset="0"/>
              </a:rPr>
              <a:t> Scheduling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99"/>
                </a:solidFill>
                <a:latin typeface="Helvetica" pitchFamily="34" charset="0"/>
              </a:rPr>
              <a:t>Resource </a:t>
            </a:r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Manager</a:t>
            </a:r>
          </a:p>
          <a:p>
            <a:pPr eaLnBrk="0" hangingPunct="0">
              <a:buFontTx/>
              <a:buChar char="-"/>
            </a:pPr>
            <a:endParaRPr lang="en-US" sz="2400" b="1" dirty="0">
              <a:solidFill>
                <a:srgbClr val="000099"/>
              </a:solidFill>
              <a:latin typeface="Helvetica" pitchFamily="34" charset="0"/>
            </a:endParaRPr>
          </a:p>
          <a:p>
            <a:pPr eaLnBrk="0" hangingPunct="0"/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            </a:t>
            </a:r>
            <a:r>
              <a:rPr lang="en-US" sz="2400" b="1" dirty="0" smtClean="0">
                <a:solidFill>
                  <a:srgbClr val="000099"/>
                </a:solidFill>
                <a:latin typeface="Helvetica" pitchFamily="34" charset="0"/>
              </a:rPr>
              <a:t>Multi-Core + Distributed</a:t>
            </a:r>
            <a:endParaRPr lang="en-US" sz="2400" b="1" dirty="0">
              <a:solidFill>
                <a:srgbClr val="000099"/>
              </a:solidFill>
              <a:latin typeface="Helvetica" pitchFamily="34" charset="0"/>
            </a:endParaRPr>
          </a:p>
        </p:txBody>
      </p:sp>
      <p:pic>
        <p:nvPicPr>
          <p:cNvPr id="3159046" name="Picture 6" descr="803146_61454371"/>
          <p:cNvPicPr>
            <a:picLocks noChangeAspect="1" noChangeArrowheads="1"/>
          </p:cNvPicPr>
          <p:nvPr/>
        </p:nvPicPr>
        <p:blipFill>
          <a:blip r:embed="rId4" cstate="print"/>
          <a:srcRect l="19493"/>
          <a:stretch>
            <a:fillRect/>
          </a:stretch>
        </p:blipFill>
        <p:spPr bwMode="auto">
          <a:xfrm>
            <a:off x="6865938" y="3251200"/>
            <a:ext cx="2125662" cy="1760538"/>
          </a:xfrm>
          <a:prstGeom prst="rect">
            <a:avLst/>
          </a:prstGeom>
          <a:noFill/>
        </p:spPr>
      </p:pic>
      <p:sp>
        <p:nvSpPr>
          <p:cNvPr id="3159047" name="Rectangle 7"/>
          <p:cNvSpPr>
            <a:spLocks noChangeArrowheads="1"/>
          </p:cNvSpPr>
          <p:nvPr/>
        </p:nvSpPr>
        <p:spPr bwMode="auto">
          <a:xfrm>
            <a:off x="1308100" y="5676900"/>
            <a:ext cx="594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Helvetica" pitchFamily="34" charset="0"/>
              </a:rPr>
              <a:t> Open Source Used in production by industry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59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59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5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59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59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5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59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59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5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9045" grpId="0"/>
      <p:bldP spid="31590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88BE5FD-9723-40D1-B1D9-FDE62A3EC91B}" type="slidenum">
              <a:rPr lang="fr-BE"/>
              <a:pPr>
                <a:defRPr/>
              </a:pPr>
              <a:t>12</a:t>
            </a:fld>
            <a:endParaRPr lang="fr-BE" dirty="0"/>
          </a:p>
        </p:txBody>
      </p:sp>
      <p:sp>
        <p:nvSpPr>
          <p:cNvPr id="34600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OW2:  Object Web + Orient Ware </a:t>
            </a:r>
          </a:p>
        </p:txBody>
      </p:sp>
      <p:sp>
        <p:nvSpPr>
          <p:cNvPr id="3460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60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871538"/>
            <a:ext cx="4895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0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00" y="3114675"/>
            <a:ext cx="91440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60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60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60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60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4CDB7B-4C40-4D93-946C-D0E39E60709A}" type="slidenum">
              <a:rPr lang="fr-BE"/>
              <a:pPr>
                <a:defRPr/>
              </a:pPr>
              <a:t>13</a:t>
            </a:fld>
            <a:endParaRPr lang="fr-BE" dirty="0"/>
          </a:p>
        </p:txBody>
      </p:sp>
      <p:sp>
        <p:nvSpPr>
          <p:cNvPr id="33710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OW2:  Object Web + Orient Ware </a:t>
            </a:r>
          </a:p>
        </p:txBody>
      </p:sp>
      <p:sp>
        <p:nvSpPr>
          <p:cNvPr id="33710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1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871538"/>
            <a:ext cx="4895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1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3075"/>
            <a:ext cx="91440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10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950" y="1827213"/>
            <a:ext cx="8686800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71015" name="Rectangle 7"/>
          <p:cNvSpPr>
            <a:spLocks noChangeArrowheads="1"/>
          </p:cNvSpPr>
          <p:nvPr/>
        </p:nvSpPr>
        <p:spPr bwMode="auto">
          <a:xfrm>
            <a:off x="111125" y="3722688"/>
            <a:ext cx="89693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spAutoFit/>
          </a:bodyPr>
          <a:lstStyle/>
          <a:p>
            <a:pPr defTabSz="762000" eaLnBrk="0" hangingPunct="0"/>
            <a:r>
              <a:rPr lang="fr-FR"/>
              <a:t>LIU Jiangning (CVIC SE), Prof. MA Dianfu (BEIHANG UNIVERSITY), Prof. WEI Jun (ISCAS), Prof. JIA Yan (NUDT), Prof. WANG Huaiming (NUDT), Mr. YUCHI Jan (MOST), Jean-Pierre Laisné (BULL), Prof. HUAI Jinpeng (BEIHANG UNIVERSITY), Julie Marguerite (INRIA), ZHOU Minghui (PEKING UNIVERSITY), Stephane Grumbach (French Embassy), Hongbo XU (GMRC), ZHOU Bin (NUDT), Than Ha Ngo (French Embassy).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1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1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1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1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10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Product: </a:t>
            </a:r>
            <a:r>
              <a:rPr lang="en-US" dirty="0" err="1" smtClean="0"/>
              <a:t>ProActive</a:t>
            </a:r>
            <a:r>
              <a:rPr lang="en-US" dirty="0" smtClean="0"/>
              <a:t> Parallel Suite</a:t>
            </a:r>
            <a:endParaRPr lang="fr-FR" dirty="0"/>
          </a:p>
        </p:txBody>
      </p:sp>
      <p:pic>
        <p:nvPicPr>
          <p:cNvPr id="5" name="Image 4" descr="box_resourcing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0" y="1054686"/>
            <a:ext cx="1570308" cy="2160000"/>
          </a:xfrm>
          <a:prstGeom prst="rect">
            <a:avLst/>
          </a:prstGeom>
        </p:spPr>
      </p:pic>
      <p:pic>
        <p:nvPicPr>
          <p:cNvPr id="6" name="Image 5" descr="Boite-programm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1071546"/>
            <a:ext cx="1575381" cy="2160000"/>
          </a:xfrm>
          <a:prstGeom prst="rect">
            <a:avLst/>
          </a:prstGeom>
        </p:spPr>
      </p:pic>
      <p:pic>
        <p:nvPicPr>
          <p:cNvPr id="7" name="Image 6" descr="Boite-schedul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1" y="1071546"/>
            <a:ext cx="1575380" cy="216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004" y="1066488"/>
            <a:ext cx="3159988" cy="648000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3786182" y="3214686"/>
            <a:ext cx="1428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Java Parallel</a:t>
            </a:r>
          </a:p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Toolkit</a:t>
            </a:r>
            <a:endParaRPr lang="fr-FR" sz="1600" b="1" dirty="0">
              <a:solidFill>
                <a:srgbClr val="003399"/>
              </a:solidFill>
              <a:cs typeface="Arial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60879" y="3214686"/>
            <a:ext cx="1625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Multi-Platform </a:t>
            </a:r>
          </a:p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Job Scheduler</a:t>
            </a:r>
            <a:endParaRPr lang="fr-FR" sz="1600" b="1" dirty="0" smtClean="0">
              <a:solidFill>
                <a:srgbClr val="003399"/>
              </a:solidFill>
              <a:cs typeface="Arial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50973" y="3214686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3399"/>
                </a:solidFill>
                <a:cs typeface="Arial" charset="0"/>
              </a:rPr>
              <a:t>Resource</a:t>
            </a:r>
          </a:p>
          <a:p>
            <a:pPr algn="ctr"/>
            <a:r>
              <a:rPr lang="fr-FR" sz="1600" b="1" dirty="0" smtClean="0">
                <a:solidFill>
                  <a:srgbClr val="003399"/>
                </a:solidFill>
                <a:cs typeface="Arial" charset="0"/>
              </a:rPr>
              <a:t>Manager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41667" t="28334" r="11979" b="9166"/>
          <a:stretch>
            <a:fillRect/>
          </a:stretch>
        </p:blipFill>
        <p:spPr bwMode="auto">
          <a:xfrm>
            <a:off x="71406" y="1785926"/>
            <a:ext cx="3571900" cy="3010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133748" y="4786322"/>
            <a:ext cx="947631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cs typeface="Arial" charset="0"/>
              </a:rPr>
              <a:t>Strong Differentiation:</a:t>
            </a:r>
            <a:endParaRPr lang="en-US" sz="2200" i="1" dirty="0" smtClean="0">
              <a:cs typeface="Arial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200" dirty="0" smtClean="0">
                <a:cs typeface="Arial" charset="0"/>
              </a:rPr>
              <a:t>Java Parallel Programming</a:t>
            </a:r>
            <a:r>
              <a:rPr lang="en-US" sz="2400" dirty="0" smtClean="0"/>
              <a:t> + Integration 	  + </a:t>
            </a:r>
          </a:p>
          <a:p>
            <a:pPr lvl="1">
              <a:buFont typeface="Wingdings" pitchFamily="2" charset="2"/>
              <a:buChar char="q"/>
            </a:pPr>
            <a:r>
              <a:rPr lang="en-US" sz="2200" dirty="0" smtClean="0">
                <a:cs typeface="Arial" charset="0"/>
              </a:rPr>
              <a:t>Portability: Linux, Windows, Mac 		  +</a:t>
            </a:r>
          </a:p>
          <a:p>
            <a:pPr lvl="1">
              <a:buFont typeface="Wingdings" pitchFamily="2" charset="2"/>
              <a:buChar char="q"/>
            </a:pPr>
            <a:r>
              <a:rPr lang="en-US" sz="2200" dirty="0" smtClean="0">
                <a:cs typeface="Arial" charset="0"/>
              </a:rPr>
              <a:t>Versatility: Desktops, Cluster, Grid, Clouds        = Perfect Flexibility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200" dirty="0" smtClean="0">
                <a:cs typeface="Arial" charset="0"/>
              </a:rPr>
              <a:t> </a:t>
            </a:r>
            <a:endParaRPr lang="fr-FR" sz="2200" dirty="0" smtClean="0">
              <a:cs typeface="Arial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018487" y="3876264"/>
            <a:ext cx="41969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>
                <a:solidFill>
                  <a:srgbClr val="003399"/>
                </a:solidFill>
                <a:cs typeface="Arial" charset="0"/>
              </a:rPr>
              <a:t>Used in Production Today: </a:t>
            </a:r>
          </a:p>
          <a:p>
            <a:r>
              <a:rPr lang="en-US" sz="2000" b="1" u="sng" dirty="0" smtClean="0">
                <a:solidFill>
                  <a:srgbClr val="003399"/>
                </a:solidFill>
                <a:cs typeface="Arial" charset="0"/>
              </a:rPr>
              <a:t>50 Cores </a:t>
            </a:r>
            <a:r>
              <a:rPr lang="en-US" sz="2000" b="1" u="sng" dirty="0" smtClean="0">
                <a:solidFill>
                  <a:srgbClr val="003399"/>
                </a:solidFill>
                <a:cs typeface="Arial" charset="0"/>
                <a:sym typeface="Wingdings" pitchFamily="2" charset="2"/>
              </a:rPr>
              <a:t> 300 Cores early 2010</a:t>
            </a:r>
            <a:endParaRPr lang="fr-FR" sz="2000" b="1" u="sng" dirty="0" smtClean="0">
              <a:solidFill>
                <a:srgbClr val="003399"/>
              </a:solidFill>
              <a:cs typeface="Arial" charset="0"/>
            </a:endParaRPr>
          </a:p>
        </p:txBody>
      </p:sp>
      <p:pic>
        <p:nvPicPr>
          <p:cNvPr id="19" name="Picture 33" descr="Amadeus - Your technology partne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52742" y="3857628"/>
            <a:ext cx="1584426" cy="72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ProActive</a:t>
            </a:r>
            <a:r>
              <a:rPr lang="en-US" dirty="0" smtClean="0"/>
              <a:t> Parallel Suite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142985"/>
            <a:ext cx="8229600" cy="785818"/>
          </a:xfrm>
        </p:spPr>
        <p:txBody>
          <a:bodyPr/>
          <a:lstStyle/>
          <a:p>
            <a:r>
              <a:rPr lang="en-US" dirty="0" smtClean="0"/>
              <a:t>Three fully compatible modules: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000232" y="2143116"/>
            <a:ext cx="1785950" cy="581028"/>
          </a:xfrm>
          <a:prstGeom prst="roundRect">
            <a:avLst/>
          </a:prstGeom>
          <a:solidFill>
            <a:srgbClr val="E87224">
              <a:alpha val="90000"/>
            </a:srgb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Programming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43438" y="2143116"/>
            <a:ext cx="1857388" cy="571504"/>
          </a:xfrm>
          <a:prstGeom prst="roundRect">
            <a:avLst/>
          </a:prstGeom>
          <a:solidFill>
            <a:srgbClr val="9EC355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Scheduling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00232" y="3357562"/>
            <a:ext cx="4500594" cy="642942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 Management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loud 26"/>
          <p:cNvSpPr/>
          <p:nvPr/>
        </p:nvSpPr>
        <p:spPr>
          <a:xfrm>
            <a:off x="3428992" y="4643446"/>
            <a:ext cx="2057400" cy="1234440"/>
          </a:xfrm>
          <a:prstGeom prst="cloud">
            <a:avLst/>
          </a:prstGeom>
          <a:effectLst>
            <a:outerShdw blurRad="40000" dir="5400000" rotWithShape="0">
              <a:srgbClr val="1C2F6B">
                <a:alpha val="38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contourW="12700">
            <a:bevelT/>
            <a:contourClr>
              <a:schemeClr val="bg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792" y="4948246"/>
            <a:ext cx="413404" cy="506106"/>
          </a:xfrm>
          <a:prstGeom prst="rect">
            <a:avLst/>
          </a:prstGeom>
          <a:noFill/>
        </p:spPr>
      </p:pic>
      <p:pic>
        <p:nvPicPr>
          <p:cNvPr id="29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392" y="5176846"/>
            <a:ext cx="413404" cy="506106"/>
          </a:xfrm>
          <a:prstGeom prst="rect">
            <a:avLst/>
          </a:prstGeom>
          <a:noFill/>
        </p:spPr>
      </p:pic>
      <p:pic>
        <p:nvPicPr>
          <p:cNvPr id="30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592" y="4795846"/>
            <a:ext cx="413404" cy="506106"/>
          </a:xfrm>
          <a:prstGeom prst="rect">
            <a:avLst/>
          </a:prstGeom>
          <a:noFill/>
        </p:spPr>
      </p:pic>
      <p:sp>
        <p:nvSpPr>
          <p:cNvPr id="31" name="Left-Right Arrow 30"/>
          <p:cNvSpPr/>
          <p:nvPr/>
        </p:nvSpPr>
        <p:spPr>
          <a:xfrm rot="5400000">
            <a:off x="4071934" y="4143380"/>
            <a:ext cx="500066" cy="357190"/>
          </a:xfrm>
          <a:prstGeom prst="left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4000496" y="2214554"/>
            <a:ext cx="428628" cy="357190"/>
          </a:xfrm>
          <a:prstGeom prst="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 rot="5400000">
            <a:off x="2678893" y="2893215"/>
            <a:ext cx="428628" cy="357190"/>
          </a:xfrm>
          <a:prstGeom prst="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5322099" y="2893215"/>
            <a:ext cx="428628" cy="357190"/>
          </a:xfrm>
          <a:prstGeom prst="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/>
          <a:srcRect l="15277" t="27118" r="26503" b="25763"/>
          <a:stretch>
            <a:fillRect/>
          </a:stretch>
        </p:blipFill>
        <p:spPr bwMode="auto">
          <a:xfrm>
            <a:off x="-32" y="1810136"/>
            <a:ext cx="1928826" cy="97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Image 16" descr="Screenshot ChartIt 4.0.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-32" y="2786058"/>
            <a:ext cx="1928826" cy="113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0" descr="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29274" y="1928802"/>
            <a:ext cx="2514726" cy="2071702"/>
          </a:xfrm>
          <a:prstGeom prst="rect">
            <a:avLst/>
          </a:prstGeom>
          <a:ln w="19050" cap="rnd">
            <a:solidFill>
              <a:srgbClr val="003399"/>
            </a:solidFill>
          </a:ln>
        </p:spPr>
      </p:pic>
      <p:pic>
        <p:nvPicPr>
          <p:cNvPr id="19" name="Picture 12" descr="RM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00694" y="4769410"/>
            <a:ext cx="1133468" cy="2088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B3C35D-64FD-40DB-8536-B02C81536B76}" type="slidenum">
              <a:rPr lang="fr-BE"/>
              <a:pPr>
                <a:defRPr/>
              </a:pPr>
              <a:t>16</a:t>
            </a:fld>
            <a:endParaRPr lang="fr-BE" dirty="0"/>
          </a:p>
        </p:txBody>
      </p:sp>
      <p:sp>
        <p:nvSpPr>
          <p:cNvPr id="3311618" name="Rectangle 2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1143000"/>
          </a:xfrm>
        </p:spPr>
        <p:txBody>
          <a:bodyPr/>
          <a:lstStyle/>
          <a:p>
            <a:r>
              <a:rPr lang="en-US"/>
              <a:t>ProActive Contributors</a:t>
            </a:r>
          </a:p>
        </p:txBody>
      </p:sp>
      <p:pic>
        <p:nvPicPr>
          <p:cNvPr id="3311619" name="Picture 3"/>
          <p:cNvPicPr>
            <a:picLocks noChangeAspect="1" noChangeArrowheads="1"/>
          </p:cNvPicPr>
          <p:nvPr/>
        </p:nvPicPr>
        <p:blipFill>
          <a:blip r:embed="rId3" cstate="print"/>
          <a:srcRect l="22868" t="41138" r="50278" b="9926"/>
          <a:stretch>
            <a:fillRect/>
          </a:stretch>
        </p:blipFill>
        <p:spPr bwMode="auto">
          <a:xfrm>
            <a:off x="157163" y="890588"/>
            <a:ext cx="4732337" cy="538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11620" name="Picture 4"/>
          <p:cNvPicPr>
            <a:picLocks noChangeAspect="1" noChangeArrowheads="1"/>
          </p:cNvPicPr>
          <p:nvPr/>
        </p:nvPicPr>
        <p:blipFill>
          <a:blip r:embed="rId3" cstate="print"/>
          <a:srcRect l="55833" t="20889" r="25555" b="65482"/>
          <a:stretch>
            <a:fillRect/>
          </a:stretch>
        </p:blipFill>
        <p:spPr bwMode="auto">
          <a:xfrm>
            <a:off x="5384800" y="933450"/>
            <a:ext cx="33020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11621" name="Picture 5"/>
          <p:cNvPicPr>
            <a:picLocks noChangeAspect="1" noChangeArrowheads="1"/>
          </p:cNvPicPr>
          <p:nvPr/>
        </p:nvPicPr>
        <p:blipFill>
          <a:blip r:embed="rId3" cstate="print"/>
          <a:srcRect l="50833" t="39999" r="35463" b="40593"/>
          <a:stretch>
            <a:fillRect/>
          </a:stretch>
        </p:blipFill>
        <p:spPr bwMode="auto">
          <a:xfrm>
            <a:off x="5562600" y="2127250"/>
            <a:ext cx="2740025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11622" name="Picture 6"/>
          <p:cNvPicPr>
            <a:picLocks noChangeAspect="1" noChangeArrowheads="1"/>
          </p:cNvPicPr>
          <p:nvPr/>
        </p:nvPicPr>
        <p:blipFill>
          <a:blip r:embed="rId3" cstate="print"/>
          <a:srcRect l="65556" t="39999" r="20000" b="42694"/>
          <a:stretch>
            <a:fillRect/>
          </a:stretch>
        </p:blipFill>
        <p:spPr bwMode="auto">
          <a:xfrm>
            <a:off x="5702300" y="3956050"/>
            <a:ext cx="29337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D812C6-C10F-432D-A536-177EAB0921CC}" type="slidenum">
              <a:rPr lang="fr-BE"/>
              <a:pPr>
                <a:defRPr/>
              </a:pPr>
              <a:t>17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ED27C7F-BE8C-48BB-BB8A-898C2B6FA4C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fr-FR" sz="1200" dirty="0">
              <a:latin typeface="+mn-lt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>
              <a:lnSpc>
                <a:spcPct val="70000"/>
              </a:lnSpc>
            </a:pPr>
            <a:r>
              <a:rPr lang="en-US" sz="4400" dirty="0" err="1" smtClean="0">
                <a:solidFill>
                  <a:schemeClr val="bg1"/>
                </a:solidFill>
              </a:rPr>
              <a:t>ProActive</a:t>
            </a:r>
            <a:r>
              <a:rPr lang="en-US" sz="4400" dirty="0" smtClean="0">
                <a:solidFill>
                  <a:schemeClr val="bg1"/>
                </a:solidFill>
              </a:rPr>
              <a:t> Programming: </a:t>
            </a:r>
            <a:r>
              <a:rPr lang="en-US" sz="4400" dirty="0">
                <a:solidFill>
                  <a:schemeClr val="bg1"/>
                </a:solidFill>
              </a:rPr>
              <a:t/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/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Active Objects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/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/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02" name="Rectangle 2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1143000"/>
          </a:xfrm>
        </p:spPr>
        <p:txBody>
          <a:bodyPr/>
          <a:lstStyle/>
          <a:p>
            <a:r>
              <a:rPr lang="en-US" sz="4400" dirty="0" err="1" smtClean="0"/>
              <a:t>ProActive</a:t>
            </a:r>
            <a:r>
              <a:rPr lang="en-US" sz="4400" dirty="0" smtClean="0"/>
              <a:t> Programming</a:t>
            </a:r>
            <a:endParaRPr lang="en-US" sz="4400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70104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9EBB6DC-CDBA-4EEE-BDEB-A193BFCD95C5}" type="slidenum">
              <a:rPr lang="fr-BE"/>
              <a:pPr>
                <a:defRPr/>
              </a:pPr>
              <a:t>18</a:t>
            </a:fld>
            <a:endParaRPr lang="fr-BE" dirty="0"/>
          </a:p>
        </p:txBody>
      </p:sp>
      <p:pic>
        <p:nvPicPr>
          <p:cNvPr id="8" name="Image 7" descr="Boite-programm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044" y="1663998"/>
            <a:ext cx="2732267" cy="374620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10278" t="30667" r="36759" b="13926"/>
          <a:stretch>
            <a:fillRect/>
          </a:stretch>
        </p:blipFill>
        <p:spPr bwMode="auto">
          <a:xfrm>
            <a:off x="3978240" y="950026"/>
            <a:ext cx="4398568" cy="287598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11" name="Picture 3" descr="snapshot3_piecharts"/>
          <p:cNvPicPr>
            <a:picLocks noChangeAspect="1" noChangeArrowheads="1"/>
          </p:cNvPicPr>
          <p:nvPr/>
        </p:nvPicPr>
        <p:blipFill>
          <a:blip r:embed="rId5" cstate="print"/>
          <a:srcRect b="6391"/>
          <a:stretch>
            <a:fillRect/>
          </a:stretch>
        </p:blipFill>
        <p:spPr bwMode="auto">
          <a:xfrm>
            <a:off x="4122804" y="3883231"/>
            <a:ext cx="4058325" cy="230381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121FDD-ACCE-435B-9680-73CD06CAF2BB}" type="slidenum">
              <a:rPr lang="fr-BE"/>
              <a:pPr>
                <a:defRPr/>
              </a:pPr>
              <a:t>19</a:t>
            </a:fld>
            <a:endParaRPr lang="fr-BE" dirty="0"/>
          </a:p>
        </p:txBody>
      </p:sp>
      <p:sp>
        <p:nvSpPr>
          <p:cNvPr id="121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C7B1A09-8C2B-475E-8FBA-78FFDC047162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fr-FR" sz="1200" dirty="0">
              <a:latin typeface="+mn-lt"/>
            </a:endParaRPr>
          </a:p>
        </p:txBody>
      </p:sp>
      <p:cxnSp>
        <p:nvCxnSpPr>
          <p:cNvPr id="852994" name="AutoShape 2"/>
          <p:cNvCxnSpPr>
            <a:cxnSpLocks noChangeShapeType="1"/>
          </p:cNvCxnSpPr>
          <p:nvPr/>
        </p:nvCxnSpPr>
        <p:spPr bwMode="auto">
          <a:xfrm flipV="1">
            <a:off x="2530475" y="3140075"/>
            <a:ext cx="4235450" cy="504825"/>
          </a:xfrm>
          <a:prstGeom prst="straightConnector1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</p:cxn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130425" y="3125788"/>
            <a:ext cx="747713" cy="633412"/>
            <a:chOff x="1486" y="2025"/>
            <a:chExt cx="530" cy="399"/>
          </a:xfrm>
        </p:grpSpPr>
        <p:cxnSp>
          <p:nvCxnSpPr>
            <p:cNvPr id="3060741" name="AutoShape 4"/>
            <p:cNvCxnSpPr>
              <a:cxnSpLocks noChangeShapeType="1"/>
              <a:stCxn id="3060759" idx="5"/>
              <a:endCxn id="3060743" idx="1"/>
            </p:cNvCxnSpPr>
            <p:nvPr/>
          </p:nvCxnSpPr>
          <p:spPr bwMode="auto">
            <a:xfrm>
              <a:off x="1486" y="2025"/>
              <a:ext cx="264" cy="1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3060742" name="Group 5"/>
            <p:cNvGrpSpPr>
              <a:grpSpLocks/>
            </p:cNvGrpSpPr>
            <p:nvPr/>
          </p:nvGrpSpPr>
          <p:grpSpPr bwMode="auto">
            <a:xfrm>
              <a:off x="1704" y="2168"/>
              <a:ext cx="312" cy="256"/>
              <a:chOff x="1704" y="2168"/>
              <a:chExt cx="312" cy="256"/>
            </a:xfrm>
          </p:grpSpPr>
          <p:sp>
            <p:nvSpPr>
              <p:cNvPr id="3060743" name="Oval 6"/>
              <p:cNvSpPr>
                <a:spLocks noChangeArrowheads="1"/>
              </p:cNvSpPr>
              <p:nvPr/>
            </p:nvSpPr>
            <p:spPr bwMode="auto">
              <a:xfrm>
                <a:off x="1704" y="2168"/>
                <a:ext cx="312" cy="256"/>
              </a:xfrm>
              <a:prstGeom prst="ellips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060744" name="Text Box 7"/>
              <p:cNvSpPr txBox="1">
                <a:spLocks noChangeArrowheads="1"/>
              </p:cNvSpPr>
              <p:nvPr/>
            </p:nvSpPr>
            <p:spPr bwMode="auto">
              <a:xfrm>
                <a:off x="1758" y="2188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sz="2000">
                    <a:latin typeface="Courier New" pitchFamily="49" charset="0"/>
                  </a:rPr>
                  <a:t>A</a:t>
                </a:r>
                <a:endParaRPr lang="en-US">
                  <a:solidFill>
                    <a:schemeClr val="tx2"/>
                  </a:solidFill>
                  <a:latin typeface="Courier New" pitchFamily="49" charset="0"/>
                </a:endParaRPr>
              </a:p>
            </p:txBody>
          </p:sp>
        </p:grpSp>
      </p:grpSp>
      <p:cxnSp>
        <p:nvCxnSpPr>
          <p:cNvPr id="853000" name="AutoShape 8"/>
          <p:cNvCxnSpPr>
            <a:cxnSpLocks noChangeShapeType="1"/>
          </p:cNvCxnSpPr>
          <p:nvPr/>
        </p:nvCxnSpPr>
        <p:spPr bwMode="auto">
          <a:xfrm flipV="1">
            <a:off x="2530475" y="3140075"/>
            <a:ext cx="4237038" cy="50482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  <p:sp>
        <p:nvSpPr>
          <p:cNvPr id="3060746" name="Rectangle 9"/>
          <p:cNvSpPr>
            <a:spLocks noGrp="1"/>
          </p:cNvSpPr>
          <p:nvPr>
            <p:ph type="title" idx="4294967295"/>
          </p:nvPr>
        </p:nvSpPr>
        <p:spPr>
          <a:xfrm>
            <a:off x="711200" y="79375"/>
            <a:ext cx="7721600" cy="812800"/>
          </a:xfrm>
        </p:spPr>
        <p:txBody>
          <a:bodyPr/>
          <a:lstStyle/>
          <a:p>
            <a:r>
              <a:rPr lang="en-US" sz="3600" i="1"/>
              <a:t>ProActive</a:t>
            </a:r>
            <a:r>
              <a:rPr lang="en-US" sz="3600"/>
              <a:t> : Active objects</a:t>
            </a:r>
          </a:p>
        </p:txBody>
      </p:sp>
      <p:sp>
        <p:nvSpPr>
          <p:cNvPr id="3060747" name="Rectangle 10"/>
          <p:cNvSpPr>
            <a:spLocks noChangeArrowheads="1"/>
          </p:cNvSpPr>
          <p:nvPr/>
        </p:nvSpPr>
        <p:spPr bwMode="auto">
          <a:xfrm>
            <a:off x="993775" y="2540000"/>
            <a:ext cx="2395538" cy="24003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48" name="Oval 11"/>
          <p:cNvSpPr>
            <a:spLocks noChangeArrowheads="1"/>
          </p:cNvSpPr>
          <p:nvPr/>
        </p:nvSpPr>
        <p:spPr bwMode="auto">
          <a:xfrm>
            <a:off x="1365250" y="2578100"/>
            <a:ext cx="1095375" cy="774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04" name="Rectangle 12"/>
          <p:cNvSpPr>
            <a:spLocks noChangeArrowheads="1"/>
          </p:cNvSpPr>
          <p:nvPr/>
        </p:nvSpPr>
        <p:spPr bwMode="auto">
          <a:xfrm>
            <a:off x="6230938" y="2552700"/>
            <a:ext cx="1719262" cy="2413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50" name="Oval 13"/>
          <p:cNvSpPr>
            <a:spLocks noChangeArrowheads="1"/>
          </p:cNvSpPr>
          <p:nvPr/>
        </p:nvSpPr>
        <p:spPr bwMode="auto">
          <a:xfrm>
            <a:off x="2214563" y="5778500"/>
            <a:ext cx="438150" cy="4064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51" name="Oval 14"/>
          <p:cNvSpPr>
            <a:spLocks noChangeArrowheads="1"/>
          </p:cNvSpPr>
          <p:nvPr/>
        </p:nvSpPr>
        <p:spPr bwMode="auto">
          <a:xfrm>
            <a:off x="203200" y="5232400"/>
            <a:ext cx="439738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52" name="Text Box 15"/>
          <p:cNvSpPr txBox="1">
            <a:spLocks noChangeArrowheads="1"/>
          </p:cNvSpPr>
          <p:nvPr/>
        </p:nvSpPr>
        <p:spPr bwMode="auto">
          <a:xfrm>
            <a:off x="2740025" y="5789613"/>
            <a:ext cx="70961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Proxy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060753" name="Text Box 16"/>
          <p:cNvSpPr txBox="1">
            <a:spLocks noChangeArrowheads="1"/>
          </p:cNvSpPr>
          <p:nvPr/>
        </p:nvSpPr>
        <p:spPr bwMode="auto">
          <a:xfrm>
            <a:off x="730250" y="5268913"/>
            <a:ext cx="1270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Java Object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060754" name="Text Box 17"/>
          <p:cNvSpPr txBox="1">
            <a:spLocks noChangeArrowheads="1"/>
          </p:cNvSpPr>
          <p:nvPr/>
        </p:nvSpPr>
        <p:spPr bwMode="auto">
          <a:xfrm>
            <a:off x="1531938" y="784225"/>
            <a:ext cx="62801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en-US" sz="2000" b="1">
                <a:latin typeface="Courier New" pitchFamily="49" charset="0"/>
              </a:rPr>
              <a:t>A ag =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6600"/>
                </a:solidFill>
                <a:latin typeface="Courier New" pitchFamily="49" charset="0"/>
              </a:rPr>
              <a:t>newActive </a:t>
            </a:r>
            <a:r>
              <a:rPr lang="en-US" sz="2000" b="1">
                <a:latin typeface="Courier New" pitchFamily="49" charset="0"/>
              </a:rPr>
              <a:t>(“A”, […], VirtualNode)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 v1 = ag.foo (param);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 v2 = ag.bar (param);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...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v1.bar(); </a:t>
            </a:r>
            <a:r>
              <a:rPr lang="en-US" sz="2000" b="1">
                <a:solidFill>
                  <a:schemeClr val="tx2"/>
                </a:solidFill>
                <a:latin typeface="Courier New" pitchFamily="49" charset="0"/>
              </a:rPr>
              <a:t>//Wait-By-Necessity</a:t>
            </a:r>
            <a:endParaRPr lang="en-US" sz="2000" b="1">
              <a:latin typeface="Courier New" pitchFamily="49" charset="0"/>
            </a:endParaRP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738313" y="3225800"/>
            <a:ext cx="441325" cy="1435100"/>
            <a:chOff x="1232" y="2112"/>
            <a:chExt cx="313" cy="824"/>
          </a:xfrm>
        </p:grpSpPr>
        <p:sp>
          <p:nvSpPr>
            <p:cNvPr id="3060756" name="Oval 19"/>
            <p:cNvSpPr>
              <a:spLocks noChangeArrowheads="1"/>
            </p:cNvSpPr>
            <p:nvPr/>
          </p:nvSpPr>
          <p:spPr bwMode="auto">
            <a:xfrm>
              <a:off x="1232" y="2680"/>
              <a:ext cx="313" cy="256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060757" name="AutoShape 20"/>
            <p:cNvCxnSpPr>
              <a:cxnSpLocks noChangeShapeType="1"/>
              <a:stCxn id="3060748" idx="4"/>
              <a:endCxn id="3060756" idx="0"/>
            </p:cNvCxnSpPr>
            <p:nvPr/>
          </p:nvCxnSpPr>
          <p:spPr bwMode="auto">
            <a:xfrm>
              <a:off x="1348" y="2112"/>
              <a:ext cx="41" cy="5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853013" name="Text Box 21"/>
          <p:cNvSpPr txBox="1">
            <a:spLocks noChangeArrowheads="1"/>
          </p:cNvSpPr>
          <p:nvPr/>
        </p:nvSpPr>
        <p:spPr bwMode="auto">
          <a:xfrm>
            <a:off x="1814513" y="4286250"/>
            <a:ext cx="300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Courier New" pitchFamily="49" charset="0"/>
              </a:rPr>
              <a:t>V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0759" name="Oval 22"/>
          <p:cNvSpPr>
            <a:spLocks noChangeArrowheads="1"/>
          </p:cNvSpPr>
          <p:nvPr/>
        </p:nvSpPr>
        <p:spPr bwMode="auto">
          <a:xfrm>
            <a:off x="2054225" y="30099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15" name="Line 23"/>
          <p:cNvSpPr>
            <a:spLocks noChangeShapeType="1"/>
          </p:cNvSpPr>
          <p:nvPr/>
        </p:nvSpPr>
        <p:spPr bwMode="auto">
          <a:xfrm flipH="1">
            <a:off x="2228850" y="3143250"/>
            <a:ext cx="4429125" cy="12604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92075" tIns="46038" rIns="92075" bIns="46038" anchor="ctr"/>
          <a:lstStyle/>
          <a:p>
            <a:endParaRPr lang="fr-FR"/>
          </a:p>
        </p:txBody>
      </p:sp>
      <p:sp>
        <p:nvSpPr>
          <p:cNvPr id="853016" name="Text Box 24"/>
          <p:cNvSpPr txBox="1">
            <a:spLocks noChangeArrowheads="1"/>
          </p:cNvSpPr>
          <p:nvPr/>
        </p:nvSpPr>
        <p:spPr bwMode="auto">
          <a:xfrm>
            <a:off x="6873875" y="5011738"/>
            <a:ext cx="2014538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Wait-By-Necessity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is a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Dataflow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Synchronization</a:t>
            </a:r>
          </a:p>
        </p:txBody>
      </p:sp>
      <p:sp>
        <p:nvSpPr>
          <p:cNvPr id="3060762" name="Text Box 25"/>
          <p:cNvSpPr txBox="1">
            <a:spLocks noChangeArrowheads="1"/>
          </p:cNvSpPr>
          <p:nvPr/>
        </p:nvSpPr>
        <p:spPr bwMode="auto">
          <a:xfrm>
            <a:off x="812800" y="2217738"/>
            <a:ext cx="654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b="1">
                <a:solidFill>
                  <a:srgbClr val="FF6600"/>
                </a:solidFill>
              </a:rPr>
              <a:t>JVM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6623050" y="2622550"/>
            <a:ext cx="441325" cy="720725"/>
            <a:chOff x="4694" y="1652"/>
            <a:chExt cx="312" cy="454"/>
          </a:xfrm>
        </p:grpSpPr>
        <p:sp>
          <p:nvSpPr>
            <p:cNvPr id="3060764" name="Oval 27"/>
            <p:cNvSpPr>
              <a:spLocks noChangeArrowheads="1"/>
            </p:cNvSpPr>
            <p:nvPr/>
          </p:nvSpPr>
          <p:spPr bwMode="auto">
            <a:xfrm>
              <a:off x="4694" y="1850"/>
              <a:ext cx="312" cy="256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0765" name="Text Box 28"/>
            <p:cNvSpPr txBox="1">
              <a:spLocks noChangeArrowheads="1"/>
            </p:cNvSpPr>
            <p:nvPr/>
          </p:nvSpPr>
          <p:spPr bwMode="auto">
            <a:xfrm>
              <a:off x="4734" y="1652"/>
              <a:ext cx="245" cy="237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sz="2000">
                  <a:latin typeface="Courier New" pitchFamily="49" charset="0"/>
                </a:rPr>
                <a:t>A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6102350" y="2230438"/>
            <a:ext cx="1847850" cy="2735262"/>
            <a:chOff x="4325" y="1405"/>
            <a:chExt cx="1309" cy="1723"/>
          </a:xfrm>
        </p:grpSpPr>
        <p:sp>
          <p:nvSpPr>
            <p:cNvPr id="3060767" name="Rectangle 30"/>
            <p:cNvSpPr>
              <a:spLocks noChangeArrowheads="1"/>
            </p:cNvSpPr>
            <p:nvPr/>
          </p:nvSpPr>
          <p:spPr bwMode="auto">
            <a:xfrm>
              <a:off x="4416" y="1608"/>
              <a:ext cx="1218" cy="1520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0768" name="Text Box 31"/>
            <p:cNvSpPr txBox="1">
              <a:spLocks noChangeArrowheads="1"/>
            </p:cNvSpPr>
            <p:nvPr/>
          </p:nvSpPr>
          <p:spPr bwMode="auto">
            <a:xfrm>
              <a:off x="4325" y="1405"/>
              <a:ext cx="470" cy="220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b="1">
                  <a:solidFill>
                    <a:srgbClr val="FF6600"/>
                  </a:solidFill>
                </a:rPr>
                <a:t>JVM</a:t>
              </a:r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6311900" y="3175000"/>
            <a:ext cx="1212850" cy="1287463"/>
            <a:chOff x="4473" y="1728"/>
            <a:chExt cx="859" cy="811"/>
          </a:xfrm>
        </p:grpSpPr>
        <p:sp>
          <p:nvSpPr>
            <p:cNvPr id="3060770" name="Arc 33"/>
            <p:cNvSpPr>
              <a:spLocks/>
            </p:cNvSpPr>
            <p:nvPr/>
          </p:nvSpPr>
          <p:spPr bwMode="auto">
            <a:xfrm rot="10800000">
              <a:off x="4473" y="2399"/>
              <a:ext cx="480" cy="96"/>
            </a:xfrm>
            <a:custGeom>
              <a:avLst/>
              <a:gdLst>
                <a:gd name="T0" fmla="*/ 0 w 43195"/>
                <a:gd name="T1" fmla="*/ 47 h 43014"/>
                <a:gd name="T2" fmla="*/ 271 w 43195"/>
                <a:gd name="T3" fmla="*/ 96 h 43014"/>
                <a:gd name="T4" fmla="*/ 240 w 43195"/>
                <a:gd name="T5" fmla="*/ 48 h 43014"/>
                <a:gd name="T6" fmla="*/ 0 60000 65536"/>
                <a:gd name="T7" fmla="*/ 0 60000 65536"/>
                <a:gd name="T8" fmla="*/ 0 60000 65536"/>
                <a:gd name="T9" fmla="*/ 0 w 43195"/>
                <a:gd name="T10" fmla="*/ 0 h 43014"/>
                <a:gd name="T11" fmla="*/ 43195 w 43195"/>
                <a:gd name="T12" fmla="*/ 43014 h 430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43014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</a:path>
                <a:path w="43195" h="43014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1" name="Oval 34"/>
            <p:cNvSpPr>
              <a:spLocks noChangeArrowheads="1"/>
            </p:cNvSpPr>
            <p:nvPr/>
          </p:nvSpPr>
          <p:spPr bwMode="auto">
            <a:xfrm>
              <a:off x="4668" y="2307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2" name="Arc 35"/>
            <p:cNvSpPr>
              <a:spLocks/>
            </p:cNvSpPr>
            <p:nvPr/>
          </p:nvSpPr>
          <p:spPr bwMode="auto">
            <a:xfrm>
              <a:off x="4952" y="1728"/>
              <a:ext cx="193" cy="192"/>
            </a:xfrm>
            <a:custGeom>
              <a:avLst/>
              <a:gdLst>
                <a:gd name="T0" fmla="*/ 0 w 21712"/>
                <a:gd name="T1" fmla="*/ 0 h 21600"/>
                <a:gd name="T2" fmla="*/ 193 w 21712"/>
                <a:gd name="T3" fmla="*/ 192 h 21600"/>
                <a:gd name="T4" fmla="*/ 1 w 21712"/>
                <a:gd name="T5" fmla="*/ 192 h 21600"/>
                <a:gd name="T6" fmla="*/ 0 60000 65536"/>
                <a:gd name="T7" fmla="*/ 0 60000 65536"/>
                <a:gd name="T8" fmla="*/ 0 60000 65536"/>
                <a:gd name="T9" fmla="*/ 0 w 21712"/>
                <a:gd name="T10" fmla="*/ 0 h 21600"/>
                <a:gd name="T11" fmla="*/ 21712 w 217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12" h="21600" fill="none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</a:path>
                <a:path w="21712" h="21600" stroke="0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  <a:lnTo>
                    <a:pt x="112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3" name="Arc 36"/>
            <p:cNvSpPr>
              <a:spLocks/>
            </p:cNvSpPr>
            <p:nvPr/>
          </p:nvSpPr>
          <p:spPr bwMode="auto">
            <a:xfrm>
              <a:off x="4713" y="1776"/>
              <a:ext cx="96" cy="192"/>
            </a:xfrm>
            <a:custGeom>
              <a:avLst/>
              <a:gdLst>
                <a:gd name="T0" fmla="*/ 0 w 21600"/>
                <a:gd name="T1" fmla="*/ 192 h 21599"/>
                <a:gd name="T2" fmla="*/ 95 w 21600"/>
                <a:gd name="T3" fmla="*/ 0 h 21599"/>
                <a:gd name="T4" fmla="*/ 96 w 21600"/>
                <a:gd name="T5" fmla="*/ 192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4" name="Oval 37"/>
            <p:cNvSpPr>
              <a:spLocks noChangeArrowheads="1"/>
            </p:cNvSpPr>
            <p:nvPr/>
          </p:nvSpPr>
          <p:spPr bwMode="auto">
            <a:xfrm>
              <a:off x="4956" y="2403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5" name="Oval 38"/>
            <p:cNvSpPr>
              <a:spLocks noChangeArrowheads="1"/>
            </p:cNvSpPr>
            <p:nvPr/>
          </p:nvSpPr>
          <p:spPr bwMode="auto">
            <a:xfrm>
              <a:off x="5004" y="1923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6" name="Arc 39"/>
            <p:cNvSpPr>
              <a:spLocks/>
            </p:cNvSpPr>
            <p:nvPr/>
          </p:nvSpPr>
          <p:spPr bwMode="auto">
            <a:xfrm>
              <a:off x="4664" y="2064"/>
              <a:ext cx="49" cy="240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240 h 21600"/>
                <a:gd name="T4" fmla="*/ 1 w 2205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7" name="Arc 40"/>
            <p:cNvSpPr>
              <a:spLocks/>
            </p:cNvSpPr>
            <p:nvPr/>
          </p:nvSpPr>
          <p:spPr bwMode="auto">
            <a:xfrm>
              <a:off x="4857" y="2064"/>
              <a:ext cx="288" cy="240"/>
            </a:xfrm>
            <a:custGeom>
              <a:avLst/>
              <a:gdLst>
                <a:gd name="T0" fmla="*/ 0 w 21600"/>
                <a:gd name="T1" fmla="*/ 240 h 21600"/>
                <a:gd name="T2" fmla="*/ 287 w 21600"/>
                <a:gd name="T3" fmla="*/ 0 h 21600"/>
                <a:gd name="T4" fmla="*/ 288 w 2160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8" name="Arc 41"/>
            <p:cNvSpPr>
              <a:spLocks/>
            </p:cNvSpPr>
            <p:nvPr/>
          </p:nvSpPr>
          <p:spPr bwMode="auto">
            <a:xfrm>
              <a:off x="5144" y="2064"/>
              <a:ext cx="49" cy="144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144 h 21600"/>
                <a:gd name="T4" fmla="*/ 1 w 22050"/>
                <a:gd name="T5" fmla="*/ 144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9" name="Oval 42"/>
            <p:cNvSpPr>
              <a:spLocks noChangeArrowheads="1"/>
            </p:cNvSpPr>
            <p:nvPr/>
          </p:nvSpPr>
          <p:spPr bwMode="auto">
            <a:xfrm>
              <a:off x="4668" y="1971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80" name="Arc 43"/>
            <p:cNvSpPr>
              <a:spLocks/>
            </p:cNvSpPr>
            <p:nvPr/>
          </p:nvSpPr>
          <p:spPr bwMode="auto">
            <a:xfrm rot="10800000">
              <a:off x="5193" y="2319"/>
              <a:ext cx="96" cy="129"/>
            </a:xfrm>
            <a:custGeom>
              <a:avLst/>
              <a:gdLst>
                <a:gd name="T0" fmla="*/ 6 w 21600"/>
                <a:gd name="T1" fmla="*/ 129 h 28963"/>
                <a:gd name="T2" fmla="*/ 95 w 21600"/>
                <a:gd name="T3" fmla="*/ 0 h 28963"/>
                <a:gd name="T4" fmla="*/ 96 w 21600"/>
                <a:gd name="T5" fmla="*/ 96 h 2896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8963"/>
                <a:gd name="T11" fmla="*/ 21600 w 21600"/>
                <a:gd name="T12" fmla="*/ 28963 h 28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8963" fill="none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</a:path>
                <a:path w="21600" h="28963" stroke="0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81" name="Oval 44"/>
            <p:cNvSpPr>
              <a:spLocks noChangeArrowheads="1"/>
            </p:cNvSpPr>
            <p:nvPr/>
          </p:nvSpPr>
          <p:spPr bwMode="auto">
            <a:xfrm>
              <a:off x="5100" y="2211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60782" name="Oval 45"/>
          <p:cNvSpPr>
            <a:spLocks noChangeArrowheads="1"/>
          </p:cNvSpPr>
          <p:nvPr/>
        </p:nvSpPr>
        <p:spPr bwMode="auto">
          <a:xfrm>
            <a:off x="2201863" y="5245100"/>
            <a:ext cx="439737" cy="4064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83" name="Text Box 46"/>
          <p:cNvSpPr txBox="1">
            <a:spLocks noChangeArrowheads="1"/>
          </p:cNvSpPr>
          <p:nvPr/>
        </p:nvSpPr>
        <p:spPr bwMode="auto">
          <a:xfrm>
            <a:off x="2728913" y="5281613"/>
            <a:ext cx="139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Active Object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060784" name="Oval 47"/>
          <p:cNvSpPr>
            <a:spLocks noChangeArrowheads="1"/>
          </p:cNvSpPr>
          <p:nvPr/>
        </p:nvSpPr>
        <p:spPr bwMode="auto">
          <a:xfrm>
            <a:off x="214313" y="5791200"/>
            <a:ext cx="441325" cy="406400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85" name="Text Box 48"/>
          <p:cNvSpPr txBox="1">
            <a:spLocks noChangeArrowheads="1"/>
          </p:cNvSpPr>
          <p:nvPr/>
        </p:nvSpPr>
        <p:spPr bwMode="auto">
          <a:xfrm>
            <a:off x="730250" y="5776913"/>
            <a:ext cx="14303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Future Object</a:t>
            </a:r>
            <a:endParaRPr lang="en-US" sz="1600">
              <a:solidFill>
                <a:schemeClr val="tx2"/>
              </a:solidFill>
            </a:endParaRPr>
          </a:p>
        </p:txBody>
      </p:sp>
      <p:grpSp>
        <p:nvGrpSpPr>
          <p:cNvPr id="8" name="Group 49"/>
          <p:cNvGrpSpPr>
            <a:grpSpLocks/>
          </p:cNvGrpSpPr>
          <p:nvPr/>
        </p:nvGrpSpPr>
        <p:grpSpPr bwMode="auto">
          <a:xfrm>
            <a:off x="6978650" y="2654300"/>
            <a:ext cx="869950" cy="254000"/>
            <a:chOff x="4896" y="1968"/>
            <a:chExt cx="576" cy="192"/>
          </a:xfrm>
        </p:grpSpPr>
        <p:sp>
          <p:nvSpPr>
            <p:cNvPr id="3060787" name="Rectangle 50"/>
            <p:cNvSpPr>
              <a:spLocks noChangeArrowheads="1"/>
            </p:cNvSpPr>
            <p:nvPr/>
          </p:nvSpPr>
          <p:spPr bwMode="auto">
            <a:xfrm>
              <a:off x="4896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88" name="Rectangle 51"/>
            <p:cNvSpPr>
              <a:spLocks noChangeArrowheads="1"/>
            </p:cNvSpPr>
            <p:nvPr/>
          </p:nvSpPr>
          <p:spPr bwMode="auto">
            <a:xfrm>
              <a:off x="5040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89" name="Rectangle 52"/>
            <p:cNvSpPr>
              <a:spLocks noChangeArrowheads="1"/>
            </p:cNvSpPr>
            <p:nvPr/>
          </p:nvSpPr>
          <p:spPr bwMode="auto">
            <a:xfrm>
              <a:off x="5184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0" name="Rectangle 53"/>
            <p:cNvSpPr>
              <a:spLocks noChangeArrowheads="1"/>
            </p:cNvSpPr>
            <p:nvPr/>
          </p:nvSpPr>
          <p:spPr bwMode="auto">
            <a:xfrm>
              <a:off x="5328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53046" name="Oval 54"/>
          <p:cNvSpPr>
            <a:spLocks noChangeArrowheads="1"/>
          </p:cNvSpPr>
          <p:nvPr/>
        </p:nvSpPr>
        <p:spPr bwMode="auto">
          <a:xfrm>
            <a:off x="7024688" y="2711450"/>
            <a:ext cx="123825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47" name="Oval 55"/>
          <p:cNvSpPr>
            <a:spLocks noChangeArrowheads="1"/>
          </p:cNvSpPr>
          <p:nvPr/>
        </p:nvSpPr>
        <p:spPr bwMode="auto">
          <a:xfrm>
            <a:off x="7245350" y="2708275"/>
            <a:ext cx="125413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cxnSp>
        <p:nvCxnSpPr>
          <p:cNvPr id="853048" name="AutoShape 56"/>
          <p:cNvCxnSpPr>
            <a:cxnSpLocks noChangeShapeType="1"/>
          </p:cNvCxnSpPr>
          <p:nvPr/>
        </p:nvCxnSpPr>
        <p:spPr bwMode="auto">
          <a:xfrm flipV="1">
            <a:off x="2530475" y="3152775"/>
            <a:ext cx="4237038" cy="50482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  <p:sp>
        <p:nvSpPr>
          <p:cNvPr id="853049" name="Oval 57"/>
          <p:cNvSpPr>
            <a:spLocks noChangeArrowheads="1"/>
          </p:cNvSpPr>
          <p:nvPr/>
        </p:nvSpPr>
        <p:spPr bwMode="auto">
          <a:xfrm>
            <a:off x="7019925" y="2720975"/>
            <a:ext cx="123825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3060795" name="Group 58"/>
          <p:cNvGrpSpPr>
            <a:grpSpLocks/>
          </p:cNvGrpSpPr>
          <p:nvPr/>
        </p:nvGrpSpPr>
        <p:grpSpPr bwMode="auto">
          <a:xfrm>
            <a:off x="4314825" y="5346700"/>
            <a:ext cx="869950" cy="254000"/>
            <a:chOff x="4896" y="1968"/>
            <a:chExt cx="576" cy="192"/>
          </a:xfrm>
        </p:grpSpPr>
        <p:sp>
          <p:nvSpPr>
            <p:cNvPr id="3060796" name="Rectangle 59"/>
            <p:cNvSpPr>
              <a:spLocks noChangeArrowheads="1"/>
            </p:cNvSpPr>
            <p:nvPr/>
          </p:nvSpPr>
          <p:spPr bwMode="auto">
            <a:xfrm>
              <a:off x="4896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7" name="Rectangle 60"/>
            <p:cNvSpPr>
              <a:spLocks noChangeArrowheads="1"/>
            </p:cNvSpPr>
            <p:nvPr/>
          </p:nvSpPr>
          <p:spPr bwMode="auto">
            <a:xfrm>
              <a:off x="5040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8" name="Rectangle 61"/>
            <p:cNvSpPr>
              <a:spLocks noChangeArrowheads="1"/>
            </p:cNvSpPr>
            <p:nvPr/>
          </p:nvSpPr>
          <p:spPr bwMode="auto">
            <a:xfrm>
              <a:off x="5184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9" name="Rectangle 62"/>
            <p:cNvSpPr>
              <a:spLocks noChangeArrowheads="1"/>
            </p:cNvSpPr>
            <p:nvPr/>
          </p:nvSpPr>
          <p:spPr bwMode="auto">
            <a:xfrm>
              <a:off x="5328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0800" name="Oval 63"/>
          <p:cNvSpPr>
            <a:spLocks noChangeArrowheads="1"/>
          </p:cNvSpPr>
          <p:nvPr/>
        </p:nvSpPr>
        <p:spPr bwMode="auto">
          <a:xfrm>
            <a:off x="3927475" y="5934075"/>
            <a:ext cx="123825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801" name="Text Box 64"/>
          <p:cNvSpPr txBox="1">
            <a:spLocks noChangeArrowheads="1"/>
          </p:cNvSpPr>
          <p:nvPr/>
        </p:nvSpPr>
        <p:spPr bwMode="auto">
          <a:xfrm>
            <a:off x="4038600" y="5824538"/>
            <a:ext cx="9937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/>
              <a:t>Request</a:t>
            </a:r>
            <a:endParaRPr lang="en-US" sz="1600" b="1">
              <a:solidFill>
                <a:schemeClr val="tx2"/>
              </a:solidFill>
            </a:endParaRPr>
          </a:p>
        </p:txBody>
      </p:sp>
      <p:sp>
        <p:nvSpPr>
          <p:cNvPr id="3060802" name="Text Box 65"/>
          <p:cNvSpPr txBox="1">
            <a:spLocks noChangeArrowheads="1"/>
          </p:cNvSpPr>
          <p:nvPr/>
        </p:nvSpPr>
        <p:spPr bwMode="auto">
          <a:xfrm>
            <a:off x="5224463" y="5291138"/>
            <a:ext cx="13255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/>
              <a:t>Req. Queue</a:t>
            </a:r>
            <a:endParaRPr lang="en-US" sz="1600" b="1">
              <a:solidFill>
                <a:schemeClr val="tx2"/>
              </a:solidFill>
            </a:endParaRPr>
          </a:p>
        </p:txBody>
      </p: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7486650" y="2976563"/>
            <a:ext cx="134938" cy="608012"/>
            <a:chOff x="5353" y="3169"/>
            <a:chExt cx="96" cy="383"/>
          </a:xfrm>
        </p:grpSpPr>
        <p:grpSp>
          <p:nvGrpSpPr>
            <p:cNvPr id="3060804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05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06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07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08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09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10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1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2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3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60814" name="Group 77"/>
          <p:cNvGrpSpPr>
            <a:grpSpLocks/>
          </p:cNvGrpSpPr>
          <p:nvPr/>
        </p:nvGrpSpPr>
        <p:grpSpPr bwMode="auto">
          <a:xfrm>
            <a:off x="5429250" y="5691188"/>
            <a:ext cx="114300" cy="500062"/>
            <a:chOff x="5353" y="3169"/>
            <a:chExt cx="96" cy="383"/>
          </a:xfrm>
        </p:grpSpPr>
        <p:grpSp>
          <p:nvGrpSpPr>
            <p:cNvPr id="3060815" name="Group 78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16" name="Arc 79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7" name="Arc 80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8" name="Arc 81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9" name="Arc 82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20" name="Group 83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21" name="Arc 84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22" name="Arc 85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23" name="Arc 86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24" name="Arc 87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60825" name="Text Box 88"/>
          <p:cNvSpPr txBox="1">
            <a:spLocks noChangeArrowheads="1"/>
          </p:cNvSpPr>
          <p:nvPr/>
        </p:nvSpPr>
        <p:spPr bwMode="auto">
          <a:xfrm>
            <a:off x="5573713" y="5811838"/>
            <a:ext cx="8683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/>
              <a:t>Thread</a:t>
            </a:r>
            <a:endParaRPr lang="en-US" sz="1600" b="1">
              <a:solidFill>
                <a:schemeClr val="tx2"/>
              </a:solidFill>
            </a:endParaRPr>
          </a:p>
        </p:txBody>
      </p:sp>
      <p:sp>
        <p:nvSpPr>
          <p:cNvPr id="853081" name="Oval 89"/>
          <p:cNvSpPr>
            <a:spLocks noChangeArrowheads="1"/>
          </p:cNvSpPr>
          <p:nvPr/>
        </p:nvSpPr>
        <p:spPr bwMode="auto">
          <a:xfrm>
            <a:off x="1309688" y="901700"/>
            <a:ext cx="157162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82" name="Oval 90"/>
          <p:cNvSpPr>
            <a:spLocks noChangeArrowheads="1"/>
          </p:cNvSpPr>
          <p:nvPr/>
        </p:nvSpPr>
        <p:spPr bwMode="auto">
          <a:xfrm>
            <a:off x="1320800" y="14859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83" name="Oval 91"/>
          <p:cNvSpPr>
            <a:spLocks noChangeArrowheads="1"/>
          </p:cNvSpPr>
          <p:nvPr/>
        </p:nvSpPr>
        <p:spPr bwMode="auto">
          <a:xfrm>
            <a:off x="1320800" y="11938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84" name="Oval 92"/>
          <p:cNvSpPr>
            <a:spLocks noChangeArrowheads="1"/>
          </p:cNvSpPr>
          <p:nvPr/>
        </p:nvSpPr>
        <p:spPr bwMode="auto">
          <a:xfrm>
            <a:off x="1320800" y="20701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16" name="Group 93"/>
          <p:cNvGrpSpPr>
            <a:grpSpLocks/>
          </p:cNvGrpSpPr>
          <p:nvPr/>
        </p:nvGrpSpPr>
        <p:grpSpPr bwMode="auto">
          <a:xfrm>
            <a:off x="1150938" y="3192463"/>
            <a:ext cx="506412" cy="1455737"/>
            <a:chOff x="816" y="2059"/>
            <a:chExt cx="342" cy="869"/>
          </a:xfrm>
        </p:grpSpPr>
        <p:sp>
          <p:nvSpPr>
            <p:cNvPr id="3060831" name="Oval 94"/>
            <p:cNvSpPr>
              <a:spLocks noChangeArrowheads="1"/>
            </p:cNvSpPr>
            <p:nvPr/>
          </p:nvSpPr>
          <p:spPr bwMode="auto">
            <a:xfrm>
              <a:off x="816" y="2677"/>
              <a:ext cx="313" cy="251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060832" name="AutoShape 95"/>
            <p:cNvCxnSpPr>
              <a:cxnSpLocks noChangeShapeType="1"/>
              <a:stCxn id="3060748" idx="3"/>
              <a:endCxn id="3060831" idx="0"/>
            </p:cNvCxnSpPr>
            <p:nvPr/>
          </p:nvCxnSpPr>
          <p:spPr bwMode="auto">
            <a:xfrm flipH="1">
              <a:off x="973" y="2059"/>
              <a:ext cx="185" cy="60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3060833" name="Text Box 96"/>
          <p:cNvSpPr txBox="1">
            <a:spLocks noChangeArrowheads="1"/>
          </p:cNvSpPr>
          <p:nvPr/>
        </p:nvSpPr>
        <p:spPr bwMode="auto">
          <a:xfrm>
            <a:off x="1657350" y="28702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>
                <a:latin typeface="Courier New" pitchFamily="49" charset="0"/>
              </a:rPr>
              <a:t>v1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0834" name="Text Box 97"/>
          <p:cNvSpPr txBox="1">
            <a:spLocks noChangeArrowheads="1"/>
          </p:cNvSpPr>
          <p:nvPr/>
        </p:nvSpPr>
        <p:spPr bwMode="auto">
          <a:xfrm>
            <a:off x="1352550" y="28575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>
                <a:latin typeface="Courier New" pitchFamily="49" charset="0"/>
              </a:rPr>
              <a:t>v2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0835" name="Oval 98"/>
          <p:cNvSpPr>
            <a:spLocks noChangeArrowheads="1"/>
          </p:cNvSpPr>
          <p:nvPr/>
        </p:nvSpPr>
        <p:spPr bwMode="auto">
          <a:xfrm>
            <a:off x="1828800" y="31369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836" name="Oval 99"/>
          <p:cNvSpPr>
            <a:spLocks noChangeArrowheads="1"/>
          </p:cNvSpPr>
          <p:nvPr/>
        </p:nvSpPr>
        <p:spPr bwMode="auto">
          <a:xfrm>
            <a:off x="1557338" y="3111500"/>
            <a:ext cx="169862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837" name="Text Box 100"/>
          <p:cNvSpPr txBox="1">
            <a:spLocks noChangeArrowheads="1"/>
          </p:cNvSpPr>
          <p:nvPr/>
        </p:nvSpPr>
        <p:spPr bwMode="auto">
          <a:xfrm>
            <a:off x="2097088" y="27813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>
                <a:latin typeface="Courier New" pitchFamily="49" charset="0"/>
              </a:rPr>
              <a:t>ag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grpSp>
        <p:nvGrpSpPr>
          <p:cNvPr id="17" name="Group 101"/>
          <p:cNvGrpSpPr>
            <a:grpSpLocks/>
          </p:cNvGrpSpPr>
          <p:nvPr/>
        </p:nvGrpSpPr>
        <p:grpSpPr bwMode="auto">
          <a:xfrm>
            <a:off x="1901825" y="3214688"/>
            <a:ext cx="844550" cy="973137"/>
            <a:chOff x="44" y="2057"/>
            <a:chExt cx="598" cy="613"/>
          </a:xfrm>
        </p:grpSpPr>
        <p:cxnSp>
          <p:nvCxnSpPr>
            <p:cNvPr id="3060839" name="AutoShape 102"/>
            <p:cNvCxnSpPr>
              <a:cxnSpLocks noChangeShapeType="1"/>
            </p:cNvCxnSpPr>
            <p:nvPr/>
          </p:nvCxnSpPr>
          <p:spPr bwMode="auto">
            <a:xfrm>
              <a:off x="44" y="2057"/>
              <a:ext cx="41" cy="61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sp>
          <p:nvSpPr>
            <p:cNvPr id="3060840" name="Text Box 103"/>
            <p:cNvSpPr txBox="1">
              <a:spLocks noChangeArrowheads="1"/>
            </p:cNvSpPr>
            <p:nvPr/>
          </p:nvSpPr>
          <p:spPr bwMode="auto">
            <a:xfrm>
              <a:off x="182" y="2456"/>
              <a:ext cx="460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b="1">
                  <a:solidFill>
                    <a:srgbClr val="FF0000"/>
                  </a:solidFill>
                  <a:latin typeface="Courier New" pitchFamily="49" charset="0"/>
                </a:rPr>
                <a:t>WBN!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8" name="Group 104"/>
          <p:cNvGrpSpPr>
            <a:grpSpLocks/>
          </p:cNvGrpSpPr>
          <p:nvPr/>
        </p:nvGrpSpPr>
        <p:grpSpPr bwMode="auto">
          <a:xfrm>
            <a:off x="1912938" y="3214688"/>
            <a:ext cx="874712" cy="998537"/>
            <a:chOff x="-732" y="1233"/>
            <a:chExt cx="620" cy="629"/>
          </a:xfrm>
        </p:grpSpPr>
        <p:cxnSp>
          <p:nvCxnSpPr>
            <p:cNvPr id="3060842" name="AutoShape 105"/>
            <p:cNvCxnSpPr>
              <a:cxnSpLocks noChangeShapeType="1"/>
            </p:cNvCxnSpPr>
            <p:nvPr/>
          </p:nvCxnSpPr>
          <p:spPr bwMode="auto">
            <a:xfrm>
              <a:off x="-732" y="1233"/>
              <a:ext cx="42" cy="62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60843" name="Rectangle 106"/>
            <p:cNvSpPr>
              <a:spLocks noChangeArrowheads="1"/>
            </p:cNvSpPr>
            <p:nvPr/>
          </p:nvSpPr>
          <p:spPr bwMode="auto">
            <a:xfrm>
              <a:off x="-654" y="1591"/>
              <a:ext cx="542" cy="18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  <p:grpSp>
        <p:nvGrpSpPr>
          <p:cNvPr id="19" name="Group 107"/>
          <p:cNvGrpSpPr>
            <a:grpSpLocks/>
          </p:cNvGrpSpPr>
          <p:nvPr/>
        </p:nvGrpSpPr>
        <p:grpSpPr bwMode="auto">
          <a:xfrm>
            <a:off x="6311900" y="3175000"/>
            <a:ext cx="1212850" cy="1287463"/>
            <a:chOff x="4473" y="1728"/>
            <a:chExt cx="859" cy="811"/>
          </a:xfrm>
        </p:grpSpPr>
        <p:sp>
          <p:nvSpPr>
            <p:cNvPr id="3060845" name="Arc 108"/>
            <p:cNvSpPr>
              <a:spLocks/>
            </p:cNvSpPr>
            <p:nvPr/>
          </p:nvSpPr>
          <p:spPr bwMode="auto">
            <a:xfrm rot="10800000">
              <a:off x="4473" y="2399"/>
              <a:ext cx="480" cy="96"/>
            </a:xfrm>
            <a:custGeom>
              <a:avLst/>
              <a:gdLst>
                <a:gd name="T0" fmla="*/ 0 w 43195"/>
                <a:gd name="T1" fmla="*/ 47 h 43014"/>
                <a:gd name="T2" fmla="*/ 271 w 43195"/>
                <a:gd name="T3" fmla="*/ 96 h 43014"/>
                <a:gd name="T4" fmla="*/ 240 w 43195"/>
                <a:gd name="T5" fmla="*/ 48 h 43014"/>
                <a:gd name="T6" fmla="*/ 0 60000 65536"/>
                <a:gd name="T7" fmla="*/ 0 60000 65536"/>
                <a:gd name="T8" fmla="*/ 0 60000 65536"/>
                <a:gd name="T9" fmla="*/ 0 w 43195"/>
                <a:gd name="T10" fmla="*/ 0 h 43014"/>
                <a:gd name="T11" fmla="*/ 43195 w 43195"/>
                <a:gd name="T12" fmla="*/ 43014 h 430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43014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</a:path>
                <a:path w="43195" h="43014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  <a:lnTo>
                    <a:pt x="21595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6" name="Oval 109"/>
            <p:cNvSpPr>
              <a:spLocks noChangeArrowheads="1"/>
            </p:cNvSpPr>
            <p:nvPr/>
          </p:nvSpPr>
          <p:spPr bwMode="auto">
            <a:xfrm>
              <a:off x="4668" y="2307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7" name="Arc 110"/>
            <p:cNvSpPr>
              <a:spLocks/>
            </p:cNvSpPr>
            <p:nvPr/>
          </p:nvSpPr>
          <p:spPr bwMode="auto">
            <a:xfrm>
              <a:off x="4952" y="1728"/>
              <a:ext cx="193" cy="192"/>
            </a:xfrm>
            <a:custGeom>
              <a:avLst/>
              <a:gdLst>
                <a:gd name="T0" fmla="*/ 0 w 21712"/>
                <a:gd name="T1" fmla="*/ 0 h 21600"/>
                <a:gd name="T2" fmla="*/ 193 w 21712"/>
                <a:gd name="T3" fmla="*/ 192 h 21600"/>
                <a:gd name="T4" fmla="*/ 1 w 21712"/>
                <a:gd name="T5" fmla="*/ 192 h 21600"/>
                <a:gd name="T6" fmla="*/ 0 60000 65536"/>
                <a:gd name="T7" fmla="*/ 0 60000 65536"/>
                <a:gd name="T8" fmla="*/ 0 60000 65536"/>
                <a:gd name="T9" fmla="*/ 0 w 21712"/>
                <a:gd name="T10" fmla="*/ 0 h 21600"/>
                <a:gd name="T11" fmla="*/ 21712 w 217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12" h="21600" fill="none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</a:path>
                <a:path w="21712" h="21600" stroke="0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  <a:lnTo>
                    <a:pt x="112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8" name="Arc 111"/>
            <p:cNvSpPr>
              <a:spLocks/>
            </p:cNvSpPr>
            <p:nvPr/>
          </p:nvSpPr>
          <p:spPr bwMode="auto">
            <a:xfrm>
              <a:off x="4713" y="1776"/>
              <a:ext cx="96" cy="192"/>
            </a:xfrm>
            <a:custGeom>
              <a:avLst/>
              <a:gdLst>
                <a:gd name="T0" fmla="*/ 0 w 21600"/>
                <a:gd name="T1" fmla="*/ 192 h 21599"/>
                <a:gd name="T2" fmla="*/ 95 w 21600"/>
                <a:gd name="T3" fmla="*/ 0 h 21599"/>
                <a:gd name="T4" fmla="*/ 96 w 21600"/>
                <a:gd name="T5" fmla="*/ 192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9" name="Oval 112"/>
            <p:cNvSpPr>
              <a:spLocks noChangeArrowheads="1"/>
            </p:cNvSpPr>
            <p:nvPr/>
          </p:nvSpPr>
          <p:spPr bwMode="auto">
            <a:xfrm>
              <a:off x="4956" y="2403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0" name="Oval 113"/>
            <p:cNvSpPr>
              <a:spLocks noChangeArrowheads="1"/>
            </p:cNvSpPr>
            <p:nvPr/>
          </p:nvSpPr>
          <p:spPr bwMode="auto">
            <a:xfrm>
              <a:off x="5004" y="1923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1" name="Arc 114"/>
            <p:cNvSpPr>
              <a:spLocks/>
            </p:cNvSpPr>
            <p:nvPr/>
          </p:nvSpPr>
          <p:spPr bwMode="auto">
            <a:xfrm>
              <a:off x="4664" y="2064"/>
              <a:ext cx="49" cy="240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240 h 21600"/>
                <a:gd name="T4" fmla="*/ 1 w 2205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2" name="Arc 115"/>
            <p:cNvSpPr>
              <a:spLocks/>
            </p:cNvSpPr>
            <p:nvPr/>
          </p:nvSpPr>
          <p:spPr bwMode="auto">
            <a:xfrm>
              <a:off x="4857" y="2064"/>
              <a:ext cx="288" cy="240"/>
            </a:xfrm>
            <a:custGeom>
              <a:avLst/>
              <a:gdLst>
                <a:gd name="T0" fmla="*/ 0 w 21600"/>
                <a:gd name="T1" fmla="*/ 240 h 21600"/>
                <a:gd name="T2" fmla="*/ 287 w 21600"/>
                <a:gd name="T3" fmla="*/ 0 h 21600"/>
                <a:gd name="T4" fmla="*/ 288 w 2160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3" name="Arc 116"/>
            <p:cNvSpPr>
              <a:spLocks/>
            </p:cNvSpPr>
            <p:nvPr/>
          </p:nvSpPr>
          <p:spPr bwMode="auto">
            <a:xfrm>
              <a:off x="5144" y="2064"/>
              <a:ext cx="49" cy="144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144 h 21600"/>
                <a:gd name="T4" fmla="*/ 1 w 22050"/>
                <a:gd name="T5" fmla="*/ 144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4" name="Oval 117"/>
            <p:cNvSpPr>
              <a:spLocks noChangeArrowheads="1"/>
            </p:cNvSpPr>
            <p:nvPr/>
          </p:nvSpPr>
          <p:spPr bwMode="auto">
            <a:xfrm>
              <a:off x="4668" y="1971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5" name="Arc 118"/>
            <p:cNvSpPr>
              <a:spLocks/>
            </p:cNvSpPr>
            <p:nvPr/>
          </p:nvSpPr>
          <p:spPr bwMode="auto">
            <a:xfrm rot="10800000">
              <a:off x="5193" y="2319"/>
              <a:ext cx="96" cy="129"/>
            </a:xfrm>
            <a:custGeom>
              <a:avLst/>
              <a:gdLst>
                <a:gd name="T0" fmla="*/ 6 w 21600"/>
                <a:gd name="T1" fmla="*/ 129 h 28963"/>
                <a:gd name="T2" fmla="*/ 95 w 21600"/>
                <a:gd name="T3" fmla="*/ 0 h 28963"/>
                <a:gd name="T4" fmla="*/ 96 w 21600"/>
                <a:gd name="T5" fmla="*/ 96 h 2896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8963"/>
                <a:gd name="T11" fmla="*/ 21600 w 21600"/>
                <a:gd name="T12" fmla="*/ 28963 h 28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8963" fill="none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</a:path>
                <a:path w="21600" h="28963" stroke="0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6" name="Oval 119"/>
            <p:cNvSpPr>
              <a:spLocks noChangeArrowheads="1"/>
            </p:cNvSpPr>
            <p:nvPr/>
          </p:nvSpPr>
          <p:spPr bwMode="auto">
            <a:xfrm>
              <a:off x="5100" y="2211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6267450" y="3344863"/>
            <a:ext cx="134938" cy="608012"/>
            <a:chOff x="5353" y="3169"/>
            <a:chExt cx="96" cy="383"/>
          </a:xfrm>
        </p:grpSpPr>
        <p:grpSp>
          <p:nvGrpSpPr>
            <p:cNvPr id="3060858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59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0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1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2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63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64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5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6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7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6457950" y="3395663"/>
            <a:ext cx="134938" cy="608012"/>
            <a:chOff x="5353" y="3169"/>
            <a:chExt cx="96" cy="383"/>
          </a:xfrm>
        </p:grpSpPr>
        <p:grpSp>
          <p:nvGrpSpPr>
            <p:cNvPr id="3060869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70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1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2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3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74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75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6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7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8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6623050" y="3433763"/>
            <a:ext cx="134938" cy="608012"/>
            <a:chOff x="5353" y="3169"/>
            <a:chExt cx="96" cy="383"/>
          </a:xfrm>
        </p:grpSpPr>
        <p:grpSp>
          <p:nvGrpSpPr>
            <p:cNvPr id="3060880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81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2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3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4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85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86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7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8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9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2" name="AutoShape 56"/>
          <p:cNvCxnSpPr>
            <a:cxnSpLocks noChangeShapeType="1"/>
            <a:endCxn id="3060859" idx="2"/>
          </p:cNvCxnSpPr>
          <p:nvPr/>
        </p:nvCxnSpPr>
        <p:spPr bwMode="auto">
          <a:xfrm flipV="1">
            <a:off x="2276475" y="3344863"/>
            <a:ext cx="4071938" cy="1252537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5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530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530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85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3004" grpId="0" animBg="1"/>
      <p:bldP spid="853013" grpId="0" autoUpdateAnimBg="0"/>
      <p:bldP spid="853015" grpId="0" animBg="1"/>
      <p:bldP spid="853016" grpId="0"/>
      <p:bldP spid="853046" grpId="0" animBg="1"/>
      <p:bldP spid="853047" grpId="0" animBg="1"/>
      <p:bldP spid="853049" grpId="0" animBg="1"/>
      <p:bldP spid="853081" grpId="0" animBg="1"/>
      <p:bldP spid="853082" grpId="0" animBg="1"/>
      <p:bldP spid="853083" grpId="0" animBg="1"/>
      <p:bldP spid="85308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680054-F92A-47C6-9579-C650485E8A5B}" type="slidenum">
              <a:rPr lang="fr-BE"/>
              <a:pPr>
                <a:defRPr/>
              </a:pPr>
              <a:t>20</a:t>
            </a:fld>
            <a:endParaRPr lang="fr-BE" dirty="0"/>
          </a:p>
        </p:txBody>
      </p:sp>
      <p:sp>
        <p:nvSpPr>
          <p:cNvPr id="6" name="Espace réservé du numéro de diapositive 6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371F21F-033F-40BF-AA62-C76ADF9191A8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fr-FR" sz="1200" dirty="0">
              <a:latin typeface="+mn-lt"/>
            </a:endParaRPr>
          </a:p>
        </p:txBody>
      </p:sp>
      <p:sp>
        <p:nvSpPr>
          <p:cNvPr id="3062787" name="Rectangle 2"/>
          <p:cNvSpPr>
            <a:spLocks noGrp="1"/>
          </p:cNvSpPr>
          <p:nvPr>
            <p:ph type="title" idx="4294967295"/>
          </p:nvPr>
        </p:nvSpPr>
        <p:spPr>
          <a:xfrm>
            <a:off x="88900" y="-88900"/>
            <a:ext cx="9144000" cy="1143000"/>
          </a:xfrm>
        </p:spPr>
        <p:txBody>
          <a:bodyPr/>
          <a:lstStyle/>
          <a:p>
            <a:r>
              <a:rPr lang="en-US" sz="3000"/>
              <a:t>Standard system at Runtime: No Sharing</a:t>
            </a:r>
          </a:p>
        </p:txBody>
      </p:sp>
      <p:pic>
        <p:nvPicPr>
          <p:cNvPr id="3062788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863" y="1612900"/>
            <a:ext cx="77216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62789" name="Text Box 5"/>
          <p:cNvSpPr txBox="1">
            <a:spLocks noChangeArrowheads="1"/>
          </p:cNvSpPr>
          <p:nvPr/>
        </p:nvSpPr>
        <p:spPr bwMode="auto">
          <a:xfrm>
            <a:off x="1724025" y="1187450"/>
            <a:ext cx="5351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4000">
                <a:solidFill>
                  <a:srgbClr val="000099"/>
                </a:solidFill>
              </a:rPr>
              <a:t>NoC: Network On Chip</a:t>
            </a:r>
          </a:p>
        </p:txBody>
      </p:sp>
      <p:sp>
        <p:nvSpPr>
          <p:cNvPr id="638980" name="Text Box 4"/>
          <p:cNvSpPr txBox="1">
            <a:spLocks noChangeArrowheads="1"/>
          </p:cNvSpPr>
          <p:nvPr/>
        </p:nvSpPr>
        <p:spPr bwMode="auto">
          <a:xfrm>
            <a:off x="2241550" y="1901825"/>
            <a:ext cx="4278313" cy="512763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3000" b="1">
                <a:solidFill>
                  <a:schemeClr val="bg1"/>
                </a:solidFill>
              </a:rPr>
              <a:t>Proofs of Determinism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62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62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6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2789" grpId="0"/>
      <p:bldP spid="638980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171822E-5EF0-42C1-85EF-8234CB21629F}" type="slidenum">
              <a:rPr lang="fr-BE"/>
              <a:pPr>
                <a:defRPr/>
              </a:pPr>
              <a:t>21</a:t>
            </a:fld>
            <a:endParaRPr lang="fr-BE" dirty="0"/>
          </a:p>
        </p:txBody>
      </p:sp>
      <p:pic>
        <p:nvPicPr>
          <p:cNvPr id="3319810" name="Picture 2" descr="Cover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1501775"/>
            <a:ext cx="1393825" cy="2362200"/>
          </a:xfrm>
          <a:prstGeom prst="rect">
            <a:avLst/>
          </a:prstGeom>
          <a:noFill/>
        </p:spPr>
      </p:pic>
      <p:sp>
        <p:nvSpPr>
          <p:cNvPr id="3319811" name="Rectangle 3"/>
          <p:cNvSpPr>
            <a:spLocks noGrp="1"/>
          </p:cNvSpPr>
          <p:nvPr>
            <p:ph type="title"/>
          </p:nvPr>
        </p:nvSpPr>
        <p:spPr>
          <a:xfrm>
            <a:off x="88900" y="-146050"/>
            <a:ext cx="9144000" cy="1143000"/>
          </a:xfrm>
        </p:spPr>
        <p:txBody>
          <a:bodyPr/>
          <a:lstStyle/>
          <a:p>
            <a:r>
              <a:rPr lang="en-US" sz="2400"/>
              <a:t>(2) ASP: Asynchronous Sequential Processes</a:t>
            </a:r>
          </a:p>
        </p:txBody>
      </p:sp>
      <p:sp>
        <p:nvSpPr>
          <p:cNvPr id="3319812" name="Rectangle 4"/>
          <p:cNvSpPr>
            <a:spLocks noGrp="1"/>
          </p:cNvSpPr>
          <p:nvPr>
            <p:ph type="body" idx="1"/>
          </p:nvPr>
        </p:nvSpPr>
        <p:spPr>
          <a:xfrm>
            <a:off x="0" y="1882775"/>
            <a:ext cx="9144000" cy="4714875"/>
          </a:xfrm>
        </p:spPr>
        <p:txBody>
          <a:bodyPr/>
          <a:lstStyle/>
          <a:p>
            <a:pPr lvl="1"/>
            <a:endParaRPr lang="en-US" sz="2400"/>
          </a:p>
          <a:p>
            <a:pPr lvl="1"/>
            <a:endParaRPr lang="en-US" sz="2400"/>
          </a:p>
          <a:p>
            <a:pPr lvl="1"/>
            <a:endParaRPr lang="en-US" sz="2400"/>
          </a:p>
          <a:p>
            <a:pPr lvl="1"/>
            <a:endParaRPr lang="en-US" sz="2400"/>
          </a:p>
          <a:p>
            <a:pPr lvl="1"/>
            <a:r>
              <a:rPr lang="en-US" sz="2400">
                <a:sym typeface="Symbol" pitchFamily="18" charset="2"/>
              </a:rPr>
              <a:t>ASP  </a:t>
            </a:r>
            <a:r>
              <a:rPr lang="en-US" sz="2400"/>
              <a:t>Confluence and Determinacy</a:t>
            </a:r>
            <a:r>
              <a:rPr lang="en-US" sz="2400">
                <a:sym typeface="Symbol" pitchFamily="18" charset="2"/>
              </a:rPr>
              <a:t> </a:t>
            </a:r>
          </a:p>
          <a:p>
            <a:pPr algn="ctr"/>
            <a:r>
              <a:rPr lang="en-US" sz="2400" b="1">
                <a:solidFill>
                  <a:schemeClr val="accent2"/>
                </a:solidFill>
              </a:rPr>
              <a:t>Future updates can occur at any time</a:t>
            </a:r>
          </a:p>
          <a:p>
            <a:pPr algn="ctr"/>
            <a:r>
              <a:rPr lang="en-US" sz="2400" b="1">
                <a:solidFill>
                  <a:schemeClr val="accent2"/>
                </a:solidFill>
              </a:rPr>
              <a:t>Execution characterized by the order of request senders</a:t>
            </a:r>
          </a:p>
          <a:p>
            <a:pPr algn="ctr"/>
            <a:r>
              <a:rPr lang="en-US" sz="2400" b="1">
                <a:solidFill>
                  <a:schemeClr val="accent2"/>
                </a:solidFill>
              </a:rPr>
              <a:t>Determinacy of programs communicating over trees, …</a:t>
            </a:r>
            <a:endParaRPr lang="en-US" sz="2400"/>
          </a:p>
          <a:p>
            <a:r>
              <a:rPr lang="en-US" sz="2400"/>
              <a:t>A strong guide for implementation, </a:t>
            </a:r>
          </a:p>
          <a:p>
            <a:r>
              <a:rPr lang="en-US" sz="2400" u="sng"/>
              <a:t>Fault-Tolerance</a:t>
            </a:r>
            <a:r>
              <a:rPr lang="en-US" sz="2400"/>
              <a:t> and checkpointing, Model-Checking, …</a:t>
            </a:r>
          </a:p>
        </p:txBody>
      </p:sp>
      <p:pic>
        <p:nvPicPr>
          <p:cNvPr id="3319813" name="Picture 5"/>
          <p:cNvPicPr>
            <a:picLocks noChangeAspect="1" noChangeArrowheads="1"/>
          </p:cNvPicPr>
          <p:nvPr/>
        </p:nvPicPr>
        <p:blipFill>
          <a:blip r:embed="rId4" cstate="print"/>
          <a:srcRect l="12604" t="4204" r="10753" b="8444"/>
          <a:stretch>
            <a:fillRect/>
          </a:stretch>
        </p:blipFill>
        <p:spPr bwMode="auto">
          <a:xfrm>
            <a:off x="360363" y="755650"/>
            <a:ext cx="8604250" cy="612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05413E-6 L 0.39566 -0.214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" y="-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3198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9812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2938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bg1"/>
                </a:solidFill>
              </a:rPr>
              <a:t>Key Point: 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Locality will more than ever be Fundamental</a:t>
            </a:r>
          </a:p>
        </p:txBody>
      </p:sp>
      <p:sp>
        <p:nvSpPr>
          <p:cNvPr id="3417091" name="Rectangle 3"/>
          <p:cNvSpPr>
            <a:spLocks noGrp="1"/>
          </p:cNvSpPr>
          <p:nvPr>
            <p:ph type="body" idx="1"/>
          </p:nvPr>
        </p:nvSpPr>
        <p:spPr>
          <a:xfrm>
            <a:off x="457200" y="2895600"/>
            <a:ext cx="8229600" cy="376396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600" dirty="0" smtClean="0"/>
              <a:t>Let </a:t>
            </a:r>
            <a:r>
              <a:rPr lang="en-US" sz="3600" dirty="0"/>
              <a:t>the programmer control </a:t>
            </a:r>
            <a:r>
              <a:rPr lang="en-US" sz="3600" dirty="0" smtClean="0"/>
              <a:t>it</a:t>
            </a:r>
          </a:p>
          <a:p>
            <a:pPr>
              <a:lnSpc>
                <a:spcPct val="80000"/>
              </a:lnSpc>
            </a:pP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dirty="0"/>
              <a:t>No global shared </a:t>
            </a:r>
            <a:r>
              <a:rPr lang="en-US" sz="3600" dirty="0" smtClean="0"/>
              <a:t>memory</a:t>
            </a:r>
          </a:p>
          <a:p>
            <a:pPr>
              <a:lnSpc>
                <a:spcPct val="80000"/>
              </a:lnSpc>
              <a:buNone/>
            </a:pPr>
            <a:endParaRPr lang="en-US" sz="3600" dirty="0" smtClean="0"/>
          </a:p>
          <a:p>
            <a:pPr>
              <a:lnSpc>
                <a:spcPct val="80000"/>
              </a:lnSpc>
              <a:buNone/>
            </a:pPr>
            <a:r>
              <a:rPr lang="en-US" sz="2400" i="1" dirty="0" smtClean="0">
                <a:solidFill>
                  <a:srgbClr val="0070C0"/>
                </a:solidFill>
              </a:rPr>
              <a:t>At user choice </a:t>
            </a:r>
            <a:r>
              <a:rPr lang="en-US" sz="2400" b="1" i="1" dirty="0" smtClean="0">
                <a:solidFill>
                  <a:srgbClr val="0070C0"/>
                </a:solidFill>
              </a:rPr>
              <a:t>PGAS:</a:t>
            </a:r>
            <a:r>
              <a:rPr lang="en-US" sz="2400" i="1" dirty="0" smtClean="0">
                <a:solidFill>
                  <a:srgbClr val="0070C0"/>
                </a:solidFill>
              </a:rPr>
              <a:t> Partitioned Global Address Space</a:t>
            </a:r>
            <a:endParaRPr lang="en-US" sz="2400" i="1" dirty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7CCC7-BD40-48EF-9A76-477E3E6023CF}" type="slidenum">
              <a:rPr lang="fr-BE"/>
              <a:pPr>
                <a:defRPr/>
              </a:pPr>
              <a:t>23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F58009E-91A3-483D-9D5F-4DCD7EA4E525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fr-FR" sz="1200" dirty="0">
              <a:latin typeface="+mn-lt"/>
            </a:endParaRPr>
          </a:p>
        </p:txBody>
      </p:sp>
      <p:sp>
        <p:nvSpPr>
          <p:cNvPr id="819202" name="Rectangle 2"/>
          <p:cNvSpPr>
            <a:spLocks noGrp="1"/>
          </p:cNvSpPr>
          <p:nvPr>
            <p:ph type="ctrTitle" idx="4294967295"/>
          </p:nvPr>
        </p:nvSpPr>
        <p:spPr>
          <a:xfrm>
            <a:off x="-12700" y="685800"/>
            <a:ext cx="9144000" cy="5588000"/>
          </a:xfrm>
        </p:spPr>
        <p:txBody>
          <a:bodyPr/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TYPED </a:t>
            </a:r>
            <a:br>
              <a:rPr lang="en-US" sz="4400">
                <a:solidFill>
                  <a:schemeClr val="bg1"/>
                </a:solidFill>
              </a:rPr>
            </a:br>
            <a:r>
              <a:rPr lang="en-US" sz="4400">
                <a:solidFill>
                  <a:schemeClr val="bg1"/>
                </a:solidFill>
              </a:rPr>
              <a:t>ASYNCHRONOUS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6B97B-EE26-4F9A-9B35-19091AA8F685}" type="slidenum">
              <a:rPr lang="fr-BE"/>
              <a:pPr>
                <a:defRPr/>
              </a:pPr>
              <a:t>24</a:t>
            </a:fld>
            <a:endParaRPr lang="fr-BE" dirty="0"/>
          </a:p>
        </p:txBody>
      </p:sp>
      <p:sp>
        <p:nvSpPr>
          <p:cNvPr id="154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CB32702-AEDB-4613-900F-AB7CCA1D467A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fr-FR" sz="1200" dirty="0">
              <a:latin typeface="+mn-lt"/>
            </a:endParaRPr>
          </a:p>
        </p:txBody>
      </p:sp>
      <p:sp>
        <p:nvSpPr>
          <p:cNvPr id="3068931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-92075"/>
            <a:ext cx="7721600" cy="1143000"/>
          </a:xfrm>
        </p:spPr>
        <p:txBody>
          <a:bodyPr/>
          <a:lstStyle/>
          <a:p>
            <a:r>
              <a:rPr lang="en-US"/>
              <a:t>Broadcast  and  Scatter</a:t>
            </a:r>
          </a:p>
        </p:txBody>
      </p:sp>
      <p:grpSp>
        <p:nvGrpSpPr>
          <p:cNvPr id="3068932" name="Group 3"/>
          <p:cNvGrpSpPr>
            <a:grpSpLocks/>
          </p:cNvGrpSpPr>
          <p:nvPr/>
        </p:nvGrpSpPr>
        <p:grpSpPr bwMode="auto">
          <a:xfrm>
            <a:off x="538163" y="1693863"/>
            <a:ext cx="4105275" cy="2749550"/>
            <a:chOff x="339" y="1067"/>
            <a:chExt cx="2586" cy="1732"/>
          </a:xfrm>
        </p:grpSpPr>
        <p:sp>
          <p:nvSpPr>
            <p:cNvPr id="3068933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172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068934" name="Text Box 5"/>
            <p:cNvSpPr txBox="1">
              <a:spLocks noChangeArrowheads="1"/>
            </p:cNvSpPr>
            <p:nvPr/>
          </p:nvSpPr>
          <p:spPr bwMode="auto">
            <a:xfrm>
              <a:off x="526" y="2568"/>
              <a:ext cx="3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JVM</a:t>
              </a:r>
            </a:p>
          </p:txBody>
        </p:sp>
      </p:grpSp>
      <p:grpSp>
        <p:nvGrpSpPr>
          <p:cNvPr id="3068935" name="Group 6"/>
          <p:cNvGrpSpPr>
            <a:grpSpLocks/>
          </p:cNvGrpSpPr>
          <p:nvPr/>
        </p:nvGrpSpPr>
        <p:grpSpPr bwMode="auto">
          <a:xfrm>
            <a:off x="5940425" y="1477963"/>
            <a:ext cx="3095625" cy="5046662"/>
            <a:chOff x="3606" y="1026"/>
            <a:chExt cx="1950" cy="3179"/>
          </a:xfrm>
        </p:grpSpPr>
        <p:grpSp>
          <p:nvGrpSpPr>
            <p:cNvPr id="3068936" name="Group 7"/>
            <p:cNvGrpSpPr>
              <a:grpSpLocks/>
            </p:cNvGrpSpPr>
            <p:nvPr/>
          </p:nvGrpSpPr>
          <p:grpSpPr bwMode="auto">
            <a:xfrm>
              <a:off x="3606" y="1026"/>
              <a:ext cx="1950" cy="1002"/>
              <a:chOff x="3606" y="1026"/>
              <a:chExt cx="1950" cy="1002"/>
            </a:xfrm>
          </p:grpSpPr>
          <p:sp>
            <p:nvSpPr>
              <p:cNvPr id="3068937" name="AutoShape 8"/>
              <p:cNvSpPr>
                <a:spLocks noChangeArrowheads="1"/>
              </p:cNvSpPr>
              <p:nvPr/>
            </p:nvSpPr>
            <p:spPr bwMode="auto">
              <a:xfrm>
                <a:off x="3606" y="1026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38" name="Text Box 9"/>
              <p:cNvSpPr txBox="1">
                <a:spLocks noChangeArrowheads="1"/>
              </p:cNvSpPr>
              <p:nvPr/>
            </p:nvSpPr>
            <p:spPr bwMode="auto">
              <a:xfrm>
                <a:off x="5103" y="1797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  <p:grpSp>
          <p:nvGrpSpPr>
            <p:cNvPr id="3068939" name="Group 10"/>
            <p:cNvGrpSpPr>
              <a:grpSpLocks/>
            </p:cNvGrpSpPr>
            <p:nvPr/>
          </p:nvGrpSpPr>
          <p:grpSpPr bwMode="auto">
            <a:xfrm>
              <a:off x="3606" y="2115"/>
              <a:ext cx="1950" cy="1002"/>
              <a:chOff x="3606" y="2115"/>
              <a:chExt cx="1950" cy="1002"/>
            </a:xfrm>
          </p:grpSpPr>
          <p:sp>
            <p:nvSpPr>
              <p:cNvPr id="3068940" name="AutoShape 11"/>
              <p:cNvSpPr>
                <a:spLocks noChangeArrowheads="1"/>
              </p:cNvSpPr>
              <p:nvPr/>
            </p:nvSpPr>
            <p:spPr bwMode="auto">
              <a:xfrm>
                <a:off x="3606" y="2115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41" name="Text Box 12"/>
              <p:cNvSpPr txBox="1">
                <a:spLocks noChangeArrowheads="1"/>
              </p:cNvSpPr>
              <p:nvPr/>
            </p:nvSpPr>
            <p:spPr bwMode="auto">
              <a:xfrm>
                <a:off x="5103" y="2886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  <p:grpSp>
          <p:nvGrpSpPr>
            <p:cNvPr id="3068942" name="Group 13"/>
            <p:cNvGrpSpPr>
              <a:grpSpLocks/>
            </p:cNvGrpSpPr>
            <p:nvPr/>
          </p:nvGrpSpPr>
          <p:grpSpPr bwMode="auto">
            <a:xfrm>
              <a:off x="3606" y="3203"/>
              <a:ext cx="1950" cy="1002"/>
              <a:chOff x="3606" y="3203"/>
              <a:chExt cx="1950" cy="1002"/>
            </a:xfrm>
          </p:grpSpPr>
          <p:sp>
            <p:nvSpPr>
              <p:cNvPr id="3068943" name="AutoShape 14"/>
              <p:cNvSpPr>
                <a:spLocks noChangeArrowheads="1"/>
              </p:cNvSpPr>
              <p:nvPr/>
            </p:nvSpPr>
            <p:spPr bwMode="auto">
              <a:xfrm>
                <a:off x="3606" y="3203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44" name="Text Box 15"/>
              <p:cNvSpPr txBox="1">
                <a:spLocks noChangeArrowheads="1"/>
              </p:cNvSpPr>
              <p:nvPr/>
            </p:nvSpPr>
            <p:spPr bwMode="auto">
              <a:xfrm>
                <a:off x="5103" y="3974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</p:grpSp>
      <p:grpSp>
        <p:nvGrpSpPr>
          <p:cNvPr id="3068945" name="Group 16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3068946" name="Oval 17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8947" name="Oval 18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68948" name="Group 19"/>
          <p:cNvGrpSpPr>
            <a:grpSpLocks/>
          </p:cNvGrpSpPr>
          <p:nvPr/>
        </p:nvGrpSpPr>
        <p:grpSpPr bwMode="auto">
          <a:xfrm>
            <a:off x="6659563" y="1981200"/>
            <a:ext cx="1641475" cy="4154488"/>
            <a:chOff x="4059" y="1207"/>
            <a:chExt cx="1034" cy="2617"/>
          </a:xfrm>
        </p:grpSpPr>
        <p:grpSp>
          <p:nvGrpSpPr>
            <p:cNvPr id="3068949" name="Group 20"/>
            <p:cNvGrpSpPr>
              <a:grpSpLocks/>
            </p:cNvGrpSpPr>
            <p:nvPr/>
          </p:nvGrpSpPr>
          <p:grpSpPr bwMode="auto">
            <a:xfrm>
              <a:off x="4377" y="1207"/>
              <a:ext cx="716" cy="439"/>
              <a:chOff x="2391" y="2810"/>
              <a:chExt cx="716" cy="439"/>
            </a:xfrm>
          </p:grpSpPr>
          <p:sp>
            <p:nvSpPr>
              <p:cNvPr id="3068950" name="Oval 21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51" name="Oval 22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8952" name="Group 23"/>
            <p:cNvGrpSpPr>
              <a:grpSpLocks/>
            </p:cNvGrpSpPr>
            <p:nvPr/>
          </p:nvGrpSpPr>
          <p:grpSpPr bwMode="auto">
            <a:xfrm>
              <a:off x="4059" y="2341"/>
              <a:ext cx="716" cy="439"/>
              <a:chOff x="2391" y="2810"/>
              <a:chExt cx="716" cy="439"/>
            </a:xfrm>
          </p:grpSpPr>
          <p:sp>
            <p:nvSpPr>
              <p:cNvPr id="3068953" name="Oval 24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54" name="Oval 25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8955" name="Group 26"/>
            <p:cNvGrpSpPr>
              <a:grpSpLocks/>
            </p:cNvGrpSpPr>
            <p:nvPr/>
          </p:nvGrpSpPr>
          <p:grpSpPr bwMode="auto">
            <a:xfrm>
              <a:off x="4296" y="3385"/>
              <a:ext cx="716" cy="439"/>
              <a:chOff x="2391" y="2810"/>
              <a:chExt cx="716" cy="439"/>
            </a:xfrm>
          </p:grpSpPr>
          <p:sp>
            <p:nvSpPr>
              <p:cNvPr id="3068956" name="Oval 27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57" name="Oval 28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68958" name="Group 29"/>
          <p:cNvGrpSpPr>
            <a:grpSpLocks/>
          </p:cNvGrpSpPr>
          <p:nvPr/>
        </p:nvGrpSpPr>
        <p:grpSpPr bwMode="auto">
          <a:xfrm>
            <a:off x="1531938" y="1966913"/>
            <a:ext cx="5703887" cy="3759200"/>
            <a:chOff x="829" y="1198"/>
            <a:chExt cx="3593" cy="2368"/>
          </a:xfrm>
        </p:grpSpPr>
        <p:sp>
          <p:nvSpPr>
            <p:cNvPr id="3068959" name="Oval 30"/>
            <p:cNvSpPr>
              <a:spLocks noChangeArrowheads="1"/>
            </p:cNvSpPr>
            <p:nvPr/>
          </p:nvSpPr>
          <p:spPr bwMode="auto">
            <a:xfrm>
              <a:off x="930" y="1389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8960" name="Text Box 31"/>
            <p:cNvSpPr txBox="1">
              <a:spLocks noChangeArrowheads="1"/>
            </p:cNvSpPr>
            <p:nvPr/>
          </p:nvSpPr>
          <p:spPr bwMode="auto">
            <a:xfrm>
              <a:off x="829" y="1198"/>
              <a:ext cx="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Courier New" pitchFamily="49" charset="0"/>
                </a:rPr>
                <a:t>ag</a:t>
              </a:r>
            </a:p>
          </p:txBody>
        </p:sp>
        <p:sp>
          <p:nvSpPr>
            <p:cNvPr id="3068961" name="Freeform 32"/>
            <p:cNvSpPr>
              <a:spLocks/>
            </p:cNvSpPr>
            <p:nvPr/>
          </p:nvSpPr>
          <p:spPr bwMode="auto">
            <a:xfrm>
              <a:off x="975" y="1434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272 w 726"/>
                <a:gd name="T3" fmla="*/ 272 h 363"/>
                <a:gd name="T4" fmla="*/ 726 w 726"/>
                <a:gd name="T5" fmla="*/ 363 h 363"/>
                <a:gd name="T6" fmla="*/ 0 60000 65536"/>
                <a:gd name="T7" fmla="*/ 0 60000 65536"/>
                <a:gd name="T8" fmla="*/ 0 60000 65536"/>
                <a:gd name="T9" fmla="*/ 0 w 726"/>
                <a:gd name="T10" fmla="*/ 0 h 363"/>
                <a:gd name="T11" fmla="*/ 726 w 726"/>
                <a:gd name="T12" fmla="*/ 363 h 3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6" h="363">
                  <a:moveTo>
                    <a:pt x="0" y="0"/>
                  </a:moveTo>
                  <a:cubicBezTo>
                    <a:pt x="75" y="106"/>
                    <a:pt x="151" y="212"/>
                    <a:pt x="272" y="272"/>
                  </a:cubicBezTo>
                  <a:cubicBezTo>
                    <a:pt x="393" y="332"/>
                    <a:pt x="559" y="347"/>
                    <a:pt x="726" y="363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62" name="Freeform 33"/>
            <p:cNvSpPr>
              <a:spLocks/>
            </p:cNvSpPr>
            <p:nvPr/>
          </p:nvSpPr>
          <p:spPr bwMode="auto">
            <a:xfrm>
              <a:off x="2154" y="1525"/>
              <a:ext cx="2268" cy="461"/>
            </a:xfrm>
            <a:custGeom>
              <a:avLst/>
              <a:gdLst>
                <a:gd name="T0" fmla="*/ 0 w 2268"/>
                <a:gd name="T1" fmla="*/ 317 h 461"/>
                <a:gd name="T2" fmla="*/ 1044 w 2268"/>
                <a:gd name="T3" fmla="*/ 408 h 461"/>
                <a:gd name="T4" fmla="*/ 2268 w 2268"/>
                <a:gd name="T5" fmla="*/ 0 h 461"/>
                <a:gd name="T6" fmla="*/ 0 60000 65536"/>
                <a:gd name="T7" fmla="*/ 0 60000 65536"/>
                <a:gd name="T8" fmla="*/ 0 60000 65536"/>
                <a:gd name="T9" fmla="*/ 0 w 2268"/>
                <a:gd name="T10" fmla="*/ 0 h 461"/>
                <a:gd name="T11" fmla="*/ 2268 w 2268"/>
                <a:gd name="T12" fmla="*/ 461 h 4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461">
                  <a:moveTo>
                    <a:pt x="0" y="317"/>
                  </a:moveTo>
                  <a:cubicBezTo>
                    <a:pt x="333" y="389"/>
                    <a:pt x="666" y="461"/>
                    <a:pt x="1044" y="408"/>
                  </a:cubicBezTo>
                  <a:cubicBezTo>
                    <a:pt x="1422" y="355"/>
                    <a:pt x="1845" y="177"/>
                    <a:pt x="2268" y="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63" name="Freeform 34"/>
            <p:cNvSpPr>
              <a:spLocks/>
            </p:cNvSpPr>
            <p:nvPr/>
          </p:nvSpPr>
          <p:spPr bwMode="auto">
            <a:xfrm>
              <a:off x="2109" y="1888"/>
              <a:ext cx="1950" cy="748"/>
            </a:xfrm>
            <a:custGeom>
              <a:avLst/>
              <a:gdLst>
                <a:gd name="T0" fmla="*/ 0 w 1950"/>
                <a:gd name="T1" fmla="*/ 0 h 748"/>
                <a:gd name="T2" fmla="*/ 1043 w 1950"/>
                <a:gd name="T3" fmla="*/ 635 h 748"/>
                <a:gd name="T4" fmla="*/ 1950 w 1950"/>
                <a:gd name="T5" fmla="*/ 680 h 748"/>
                <a:gd name="T6" fmla="*/ 0 60000 65536"/>
                <a:gd name="T7" fmla="*/ 0 60000 65536"/>
                <a:gd name="T8" fmla="*/ 0 60000 65536"/>
                <a:gd name="T9" fmla="*/ 0 w 1950"/>
                <a:gd name="T10" fmla="*/ 0 h 748"/>
                <a:gd name="T11" fmla="*/ 1950 w 1950"/>
                <a:gd name="T12" fmla="*/ 748 h 7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0" h="748">
                  <a:moveTo>
                    <a:pt x="0" y="0"/>
                  </a:moveTo>
                  <a:cubicBezTo>
                    <a:pt x="359" y="261"/>
                    <a:pt x="718" y="522"/>
                    <a:pt x="1043" y="635"/>
                  </a:cubicBezTo>
                  <a:cubicBezTo>
                    <a:pt x="1368" y="748"/>
                    <a:pt x="1659" y="714"/>
                    <a:pt x="1950" y="68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64" name="Freeform 35"/>
            <p:cNvSpPr>
              <a:spLocks/>
            </p:cNvSpPr>
            <p:nvPr/>
          </p:nvSpPr>
          <p:spPr bwMode="auto">
            <a:xfrm>
              <a:off x="2033" y="1933"/>
              <a:ext cx="2268" cy="1633"/>
            </a:xfrm>
            <a:custGeom>
              <a:avLst/>
              <a:gdLst>
                <a:gd name="T0" fmla="*/ 0 w 2268"/>
                <a:gd name="T1" fmla="*/ 0 h 1633"/>
                <a:gd name="T2" fmla="*/ 1089 w 2268"/>
                <a:gd name="T3" fmla="*/ 1316 h 1633"/>
                <a:gd name="T4" fmla="*/ 2268 w 2268"/>
                <a:gd name="T5" fmla="*/ 1633 h 1633"/>
                <a:gd name="T6" fmla="*/ 0 60000 65536"/>
                <a:gd name="T7" fmla="*/ 0 60000 65536"/>
                <a:gd name="T8" fmla="*/ 0 60000 65536"/>
                <a:gd name="T9" fmla="*/ 0 w 2268"/>
                <a:gd name="T10" fmla="*/ 0 h 1633"/>
                <a:gd name="T11" fmla="*/ 2268 w 2268"/>
                <a:gd name="T12" fmla="*/ 1633 h 1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1633">
                  <a:moveTo>
                    <a:pt x="0" y="0"/>
                  </a:moveTo>
                  <a:cubicBezTo>
                    <a:pt x="355" y="522"/>
                    <a:pt x="711" y="1044"/>
                    <a:pt x="1089" y="1316"/>
                  </a:cubicBezTo>
                  <a:cubicBezTo>
                    <a:pt x="1467" y="1588"/>
                    <a:pt x="1867" y="1610"/>
                    <a:pt x="2268" y="1633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8965" name="Group 36"/>
            <p:cNvGrpSpPr>
              <a:grpSpLocks/>
            </p:cNvGrpSpPr>
            <p:nvPr/>
          </p:nvGrpSpPr>
          <p:grpSpPr bwMode="auto">
            <a:xfrm>
              <a:off x="1701" y="1682"/>
              <a:ext cx="454" cy="267"/>
              <a:chOff x="4740" y="255"/>
              <a:chExt cx="454" cy="267"/>
            </a:xfrm>
          </p:grpSpPr>
          <p:sp>
            <p:nvSpPr>
              <p:cNvPr id="3068966" name="Oval 37"/>
              <p:cNvSpPr>
                <a:spLocks noChangeArrowheads="1"/>
              </p:cNvSpPr>
              <p:nvPr/>
            </p:nvSpPr>
            <p:spPr bwMode="auto">
              <a:xfrm>
                <a:off x="4772" y="283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67" name="Oval 38"/>
              <p:cNvSpPr>
                <a:spLocks noChangeArrowheads="1"/>
              </p:cNvSpPr>
              <p:nvPr/>
            </p:nvSpPr>
            <p:spPr bwMode="auto">
              <a:xfrm>
                <a:off x="4740" y="255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68968" name="Oval 39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68969" name="Text Box 40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  <a:latin typeface="Courier New" pitchFamily="49" charset="0"/>
              </a:rPr>
              <a:t>cg</a:t>
            </a:r>
          </a:p>
        </p:txBody>
      </p:sp>
      <p:sp>
        <p:nvSpPr>
          <p:cNvPr id="3068970" name="Freeform 41"/>
          <p:cNvSpPr>
            <a:spLocks/>
          </p:cNvSpPr>
          <p:nvPr/>
        </p:nvSpPr>
        <p:spPr bwMode="auto">
          <a:xfrm rot="-1843820">
            <a:off x="1323975" y="2459038"/>
            <a:ext cx="323850" cy="703262"/>
          </a:xfrm>
          <a:custGeom>
            <a:avLst/>
            <a:gdLst>
              <a:gd name="T0" fmla="*/ 204 w 204"/>
              <a:gd name="T1" fmla="*/ 0 h 635"/>
              <a:gd name="T2" fmla="*/ 23 w 204"/>
              <a:gd name="T3" fmla="*/ 317 h 635"/>
              <a:gd name="T4" fmla="*/ 68 w 204"/>
              <a:gd name="T5" fmla="*/ 635 h 635"/>
              <a:gd name="T6" fmla="*/ 0 60000 65536"/>
              <a:gd name="T7" fmla="*/ 0 60000 65536"/>
              <a:gd name="T8" fmla="*/ 0 60000 65536"/>
              <a:gd name="T9" fmla="*/ 0 w 204"/>
              <a:gd name="T10" fmla="*/ 0 h 635"/>
              <a:gd name="T11" fmla="*/ 204 w 204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" h="635">
                <a:moveTo>
                  <a:pt x="204" y="0"/>
                </a:moveTo>
                <a:cubicBezTo>
                  <a:pt x="125" y="105"/>
                  <a:pt x="46" y="211"/>
                  <a:pt x="23" y="317"/>
                </a:cubicBezTo>
                <a:cubicBezTo>
                  <a:pt x="0" y="423"/>
                  <a:pt x="34" y="529"/>
                  <a:pt x="68" y="63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01834" name="AutoShape 42"/>
          <p:cNvSpPr>
            <a:spLocks noChangeArrowheads="1"/>
          </p:cNvSpPr>
          <p:nvPr/>
        </p:nvSpPr>
        <p:spPr bwMode="auto">
          <a:xfrm>
            <a:off x="20638" y="5138738"/>
            <a:ext cx="504825" cy="215900"/>
          </a:xfrm>
          <a:prstGeom prst="rightArrow">
            <a:avLst>
              <a:gd name="adj1" fmla="val 50278"/>
              <a:gd name="adj2" fmla="val 75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68972" name="Rectangle 43"/>
          <p:cNvSpPr>
            <a:spLocks noChangeArrowheads="1"/>
          </p:cNvSpPr>
          <p:nvPr/>
        </p:nvSpPr>
        <p:spPr bwMode="auto">
          <a:xfrm>
            <a:off x="576263" y="5005388"/>
            <a:ext cx="5272087" cy="109696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sm" len="med"/>
          </a:ln>
        </p:spPr>
        <p:txBody>
          <a:bodyPr>
            <a:spAutoFit/>
          </a:bodyPr>
          <a:lstStyle/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latin typeface="Courier New" pitchFamily="49" charset="0"/>
              </a:rPr>
              <a:t>// broadcast cg</a:t>
            </a:r>
          </a:p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ProActive.setScatterGroup(cg)</a:t>
            </a:r>
            <a:r>
              <a:rPr lang="en-US" sz="1600" b="1">
                <a:solidFill>
                  <a:srgbClr val="A50021"/>
                </a:solidFill>
                <a:latin typeface="Courier New" pitchFamily="49" charset="0"/>
              </a:rPr>
              <a:t>;</a:t>
            </a:r>
          </a:p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latin typeface="Courier New" pitchFamily="49" charset="0"/>
              </a:rPr>
              <a:t>// scatter cg</a:t>
            </a:r>
          </a:p>
        </p:txBody>
      </p:sp>
      <p:grpSp>
        <p:nvGrpSpPr>
          <p:cNvPr id="3068973" name="Group 44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3068974" name="Freeform 45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75" name="Freeform 46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8976" name="Group 47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8977" name="Oval 4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78" name="Oval 4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8979" name="Freeform 50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8980" name="Group 51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8981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82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8983" name="Group 54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8984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85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8986" name="Group 57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8987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88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3068990" name="Freeform 61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91" name="Freeform 62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8992" name="Group 63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8993" name="Oval 64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94" name="Oval 65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8995" name="Freeform 66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8996" name="Group 67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8997" name="Oval 68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98" name="Text Box 69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8999" name="Group 70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9000" name="Oval 71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01" name="Text Box 72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02" name="Group 73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9003" name="Oval 74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04" name="Text Box 75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4" name="Group 76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3069006" name="Freeform 77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07" name="Freeform 78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9008" name="Group 79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9009" name="Oval 80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10" name="Oval 81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9011" name="Freeform 82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12" name="Group 83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9013" name="Oval 84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14" name="Text Box 85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15" name="Group 86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9016" name="Oval 87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17" name="Text Box 88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18" name="Group 89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9019" name="Oval 90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20" name="Text Box 91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9" name="Group 92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3069022" name="Freeform 93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23" name="Freeform 94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9024" name="Group 95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9025" name="Oval 96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26" name="Oval 97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9027" name="Freeform 98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28" name="Group 99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9029" name="Oval 10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30" name="Text Box 10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31" name="Group 102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9032" name="Oval 10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33" name="Text Box 10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34" name="Group 105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9035" name="Oval 10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36" name="Text Box 10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801927" name="Group 108"/>
          <p:cNvGrpSpPr>
            <a:grpSpLocks/>
          </p:cNvGrpSpPr>
          <p:nvPr/>
        </p:nvGrpSpPr>
        <p:grpSpPr bwMode="auto">
          <a:xfrm>
            <a:off x="2663825" y="3344863"/>
            <a:ext cx="431800" cy="304800"/>
            <a:chOff x="748" y="2313"/>
            <a:chExt cx="272" cy="192"/>
          </a:xfrm>
        </p:grpSpPr>
        <p:sp>
          <p:nvSpPr>
            <p:cNvPr id="3069038" name="Oval 109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9039" name="Text Box 110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801931" name="Group 111"/>
          <p:cNvGrpSpPr>
            <a:grpSpLocks/>
          </p:cNvGrpSpPr>
          <p:nvPr/>
        </p:nvGrpSpPr>
        <p:grpSpPr bwMode="auto">
          <a:xfrm>
            <a:off x="3236913" y="3398838"/>
            <a:ext cx="431800" cy="304800"/>
            <a:chOff x="1109" y="2347"/>
            <a:chExt cx="272" cy="192"/>
          </a:xfrm>
        </p:grpSpPr>
        <p:sp>
          <p:nvSpPr>
            <p:cNvPr id="3069041" name="Oval 112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9042" name="Text Box 113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801934" name="Group 114"/>
          <p:cNvGrpSpPr>
            <a:grpSpLocks/>
          </p:cNvGrpSpPr>
          <p:nvPr/>
        </p:nvGrpSpPr>
        <p:grpSpPr bwMode="auto">
          <a:xfrm>
            <a:off x="3748088" y="3282950"/>
            <a:ext cx="431800" cy="304800"/>
            <a:chOff x="1431" y="2274"/>
            <a:chExt cx="272" cy="192"/>
          </a:xfrm>
        </p:grpSpPr>
        <p:sp>
          <p:nvSpPr>
            <p:cNvPr id="3069044" name="Oval 115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9045" name="Text Box 116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801937" name="Group 117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3069047" name="Freeform 118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48" name="Freeform 119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49" name="Freeform 120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50" name="Group 121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3069051" name="Oval 12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52" name="Text Box 12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53" name="Group 124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3069054" name="Oval 12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55" name="Text Box 12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56" name="Group 127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3069057" name="Oval 12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58" name="Text Box 12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069059" name="Group 130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3069060" name="Group 131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3069061" name="Oval 132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9062" name="Oval 133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69063" name="Text Box 134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</p:grpSp>
      </p:grpSp>
      <p:grpSp>
        <p:nvGrpSpPr>
          <p:cNvPr id="801948" name="Group 135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3069065" name="Freeform 136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66" name="Freeform 137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67" name="Freeform 138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68" name="Group 139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3069069" name="Oval 14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70" name="Text Box 14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71" name="Group 142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3069072" name="Oval 14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73" name="Text Box 14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74" name="Group 145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3069075" name="Oval 14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76" name="Text Box 14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069077" name="Group 148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3069078" name="Group 149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3069079" name="Oval 150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9080" name="Oval 151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69081" name="Text Box 152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</p:grpSp>
      </p:grpSp>
      <p:sp>
        <p:nvSpPr>
          <p:cNvPr id="3069082" name="Rectangle 154"/>
          <p:cNvSpPr>
            <a:spLocks noChangeArrowheads="1"/>
          </p:cNvSpPr>
          <p:nvPr/>
        </p:nvSpPr>
        <p:spPr bwMode="auto">
          <a:xfrm>
            <a:off x="530225" y="846138"/>
            <a:ext cx="65468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/>
              <a:t>Broadcast is the default behavior </a:t>
            </a:r>
          </a:p>
          <a:p>
            <a:r>
              <a:rPr lang="en-US"/>
              <a:t>Use a group as parameter, Scattered depends on rankings</a:t>
            </a:r>
          </a:p>
          <a:p>
            <a:pPr marL="571500" lvl="1">
              <a:spcBef>
                <a:spcPct val="20000"/>
              </a:spcBef>
              <a:buFont typeface="Arial" charset="0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0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C 0.02622 0.00973 0.05243 0.01945 0.07865 0.01065 C 0.10486 0.00186 0.13108 -0.02546 0.15747 -0.05254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47 -0.05254 C 0.22899 -0.02638 0.30052 -4.81481E-6 0.37795 -0.02106 C 0.45538 -0.04212 0.53872 -0.11041 0.62205 -0.17847 " pathEditMode="relative" ptsTypes="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538 0.05717 0.11111 0.11342 0.18264 0.13773 C 0.25417 0.16204 0.34167 0.1544 0.42917 0.14676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608 0.11227 0.1125 0.22361 0.19045 0.28704 C 0.26858 0.35046 0.3684 0.36643 0.4684 0.38264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4.72222E-6 0.041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4189 L 8.33333E-7 0.0944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0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232 C 0.02969 0.01135 0.05973 0.02061 0.08664 0.01227 C 0.11355 0.00417 0.13733 -0.02176 0.16129 -0.04722 " pathEditMode="relative" rAng="0" ptsTypes="aaA">
                                      <p:cBhvr>
                                        <p:cTn id="52" dur="2000" fill="hold"/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801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C 0.08993 -0.00602 0.17986 -0.01204 0.26788 -0.0419 C 0.3559 -0.07176 0.44166 -0.12523 0.5276 -0.17847 " pathEditMode="relative" ptsTypes="aaA">
                                      <p:cBhvr>
                                        <p:cTn id="67" dur="2000" fill="hold"/>
                                        <p:tgtEl>
                                          <p:spTgt spid="8019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C 0.05573 0.03495 0.11163 0.07014 0.18125 0.08402 C 0.25087 0.09791 0.33403 0.09097 0.41736 0.08402 " pathEditMode="relative" ptsTypes="aaA">
                                      <p:cBhvr>
                                        <p:cTn id="69" dur="2000" fill="hold"/>
                                        <p:tgtEl>
                                          <p:spTgt spid="801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C 0.02882 0.09259 0.05781 0.18542 0.12604 0.24144 C 0.19427 0.29745 0.30191 0.31667 0.40955 0.33611 " pathEditMode="relative" ptsTypes="aaA">
                                      <p:cBhvr>
                                        <p:cTn id="71" dur="2000" fill="hold"/>
                                        <p:tgtEl>
                                          <p:spTgt spid="801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834" grpId="0" animBg="1"/>
      <p:bldP spid="801834" grpId="1" animBg="1"/>
      <p:bldP spid="801834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1B396E-FED4-485E-9CF0-AAFBB750CA08}" type="slidenum">
              <a:rPr lang="fr-BE"/>
              <a:pPr>
                <a:defRPr/>
              </a:pPr>
              <a:t>25</a:t>
            </a:fld>
            <a:endParaRPr lang="fr-BE" dirty="0"/>
          </a:p>
        </p:txBody>
      </p:sp>
      <p:sp>
        <p:nvSpPr>
          <p:cNvPr id="209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710756B-CD79-4BB6-A0FE-BA1C58592D3B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fr-FR" sz="1200" dirty="0">
              <a:latin typeface="+mn-lt"/>
            </a:endParaRPr>
          </a:p>
        </p:txBody>
      </p:sp>
      <p:sp>
        <p:nvSpPr>
          <p:cNvPr id="3323907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180975"/>
            <a:ext cx="7721600" cy="917575"/>
          </a:xfrm>
        </p:spPr>
        <p:txBody>
          <a:bodyPr/>
          <a:lstStyle/>
          <a:p>
            <a:r>
              <a:rPr lang="en-US"/>
              <a:t>Dynamic Dispatch Group</a:t>
            </a:r>
          </a:p>
        </p:txBody>
      </p:sp>
      <p:grpSp>
        <p:nvGrpSpPr>
          <p:cNvPr id="3323908" name="Group 3"/>
          <p:cNvGrpSpPr>
            <a:grpSpLocks/>
          </p:cNvGrpSpPr>
          <p:nvPr/>
        </p:nvGrpSpPr>
        <p:grpSpPr bwMode="auto">
          <a:xfrm>
            <a:off x="539750" y="1700213"/>
            <a:ext cx="4105275" cy="4621212"/>
            <a:chOff x="339" y="1067"/>
            <a:chExt cx="2586" cy="2957"/>
          </a:xfrm>
        </p:grpSpPr>
        <p:sp>
          <p:nvSpPr>
            <p:cNvPr id="3323909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295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323910" name="Text Box 5"/>
            <p:cNvSpPr txBox="1">
              <a:spLocks noChangeArrowheads="1"/>
            </p:cNvSpPr>
            <p:nvPr/>
          </p:nvSpPr>
          <p:spPr bwMode="auto">
            <a:xfrm>
              <a:off x="567" y="3789"/>
              <a:ext cx="359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JVM</a:t>
              </a:r>
            </a:p>
          </p:txBody>
        </p:sp>
      </p:grpSp>
      <p:sp>
        <p:nvSpPr>
          <p:cNvPr id="3323911" name="AutoShape 6"/>
          <p:cNvSpPr>
            <a:spLocks noChangeArrowheads="1"/>
          </p:cNvSpPr>
          <p:nvPr/>
        </p:nvSpPr>
        <p:spPr bwMode="auto">
          <a:xfrm>
            <a:off x="5364163" y="1477963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12" name="Text Box 7"/>
          <p:cNvSpPr txBox="1">
            <a:spLocks noChangeArrowheads="1"/>
          </p:cNvSpPr>
          <p:nvPr/>
        </p:nvSpPr>
        <p:spPr bwMode="auto">
          <a:xfrm>
            <a:off x="8316913" y="2701925"/>
            <a:ext cx="569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sp>
        <p:nvSpPr>
          <p:cNvPr id="3323913" name="AutoShape 8"/>
          <p:cNvSpPr>
            <a:spLocks noChangeArrowheads="1"/>
          </p:cNvSpPr>
          <p:nvPr/>
        </p:nvSpPr>
        <p:spPr bwMode="auto">
          <a:xfrm>
            <a:off x="5364163" y="32067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14" name="Text Box 9"/>
          <p:cNvSpPr txBox="1">
            <a:spLocks noChangeArrowheads="1"/>
          </p:cNvSpPr>
          <p:nvPr/>
        </p:nvSpPr>
        <p:spPr bwMode="auto">
          <a:xfrm>
            <a:off x="8316913" y="44307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sp>
        <p:nvSpPr>
          <p:cNvPr id="3323915" name="AutoShape 10"/>
          <p:cNvSpPr>
            <a:spLocks noChangeArrowheads="1"/>
          </p:cNvSpPr>
          <p:nvPr/>
        </p:nvSpPr>
        <p:spPr bwMode="auto">
          <a:xfrm>
            <a:off x="5364163" y="49339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16" name="Text Box 11"/>
          <p:cNvSpPr txBox="1">
            <a:spLocks noChangeArrowheads="1"/>
          </p:cNvSpPr>
          <p:nvPr/>
        </p:nvSpPr>
        <p:spPr bwMode="auto">
          <a:xfrm>
            <a:off x="8316913" y="61579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grpSp>
        <p:nvGrpSpPr>
          <p:cNvPr id="3323917" name="Group 12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3323918" name="Oval 13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19" name="Oval 14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20" name="Group 15"/>
          <p:cNvGrpSpPr>
            <a:grpSpLocks/>
          </p:cNvGrpSpPr>
          <p:nvPr/>
        </p:nvGrpSpPr>
        <p:grpSpPr bwMode="auto">
          <a:xfrm>
            <a:off x="5508625" y="1812925"/>
            <a:ext cx="1136650" cy="696913"/>
            <a:chOff x="2391" y="2810"/>
            <a:chExt cx="716" cy="439"/>
          </a:xfrm>
        </p:grpSpPr>
        <p:sp>
          <p:nvSpPr>
            <p:cNvPr id="3323921" name="Oval 16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22" name="Oval 17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23" name="Group 18"/>
          <p:cNvGrpSpPr>
            <a:grpSpLocks/>
          </p:cNvGrpSpPr>
          <p:nvPr/>
        </p:nvGrpSpPr>
        <p:grpSpPr bwMode="auto">
          <a:xfrm>
            <a:off x="5795963" y="3933825"/>
            <a:ext cx="1136650" cy="696913"/>
            <a:chOff x="2391" y="2810"/>
            <a:chExt cx="716" cy="439"/>
          </a:xfrm>
        </p:grpSpPr>
        <p:sp>
          <p:nvSpPr>
            <p:cNvPr id="3323924" name="Oval 19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25" name="Oval 20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26" name="Group 21"/>
          <p:cNvGrpSpPr>
            <a:grpSpLocks/>
          </p:cNvGrpSpPr>
          <p:nvPr/>
        </p:nvGrpSpPr>
        <p:grpSpPr bwMode="auto">
          <a:xfrm>
            <a:off x="5580063" y="5516563"/>
            <a:ext cx="1136650" cy="696912"/>
            <a:chOff x="2391" y="2810"/>
            <a:chExt cx="716" cy="439"/>
          </a:xfrm>
        </p:grpSpPr>
        <p:sp>
          <p:nvSpPr>
            <p:cNvPr id="3323927" name="Oval 22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28" name="Oval 23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23929" name="Oval 24"/>
          <p:cNvSpPr>
            <a:spLocks noChangeArrowheads="1"/>
          </p:cNvSpPr>
          <p:nvPr/>
        </p:nvSpPr>
        <p:spPr bwMode="auto">
          <a:xfrm>
            <a:off x="1670050" y="2270125"/>
            <a:ext cx="123825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30" name="Text Box 25"/>
          <p:cNvSpPr txBox="1">
            <a:spLocks noChangeArrowheads="1"/>
          </p:cNvSpPr>
          <p:nvPr/>
        </p:nvSpPr>
        <p:spPr bwMode="auto">
          <a:xfrm>
            <a:off x="1531938" y="19669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urier New" pitchFamily="49" charset="0"/>
              </a:rPr>
              <a:t>ag</a:t>
            </a:r>
          </a:p>
        </p:txBody>
      </p:sp>
      <p:sp>
        <p:nvSpPr>
          <p:cNvPr id="3323931" name="Freeform 26"/>
          <p:cNvSpPr>
            <a:spLocks/>
          </p:cNvSpPr>
          <p:nvPr/>
        </p:nvSpPr>
        <p:spPr bwMode="auto">
          <a:xfrm rot="2059035">
            <a:off x="1454150" y="2576513"/>
            <a:ext cx="1079500" cy="647700"/>
          </a:xfrm>
          <a:custGeom>
            <a:avLst/>
            <a:gdLst>
              <a:gd name="T0" fmla="*/ 0 w 726"/>
              <a:gd name="T1" fmla="*/ 0 h 363"/>
              <a:gd name="T2" fmla="*/ 601369212 w 726"/>
              <a:gd name="T3" fmla="*/ 865971263 h 363"/>
              <a:gd name="T4" fmla="*/ 1605124515 w 726"/>
              <a:gd name="T5" fmla="*/ 1155689562 h 363"/>
              <a:gd name="T6" fmla="*/ 0 60000 65536"/>
              <a:gd name="T7" fmla="*/ 0 60000 65536"/>
              <a:gd name="T8" fmla="*/ 0 60000 65536"/>
              <a:gd name="T9" fmla="*/ 0 w 726"/>
              <a:gd name="T10" fmla="*/ 0 h 363"/>
              <a:gd name="T11" fmla="*/ 726 w 726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363">
                <a:moveTo>
                  <a:pt x="0" y="0"/>
                </a:moveTo>
                <a:cubicBezTo>
                  <a:pt x="75" y="106"/>
                  <a:pt x="151" y="212"/>
                  <a:pt x="272" y="272"/>
                </a:cubicBezTo>
                <a:cubicBezTo>
                  <a:pt x="393" y="332"/>
                  <a:pt x="559" y="347"/>
                  <a:pt x="726" y="363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23932" name="Freeform 27"/>
          <p:cNvSpPr>
            <a:spLocks/>
          </p:cNvSpPr>
          <p:nvPr/>
        </p:nvSpPr>
        <p:spPr bwMode="auto">
          <a:xfrm rot="-917978">
            <a:off x="2628900" y="2871788"/>
            <a:ext cx="3244850" cy="457200"/>
          </a:xfrm>
          <a:custGeom>
            <a:avLst/>
            <a:gdLst>
              <a:gd name="T0" fmla="*/ 0 w 2268"/>
              <a:gd name="T1" fmla="*/ 311795565 h 461"/>
              <a:gd name="T2" fmla="*/ 2136995340 w 2268"/>
              <a:gd name="T3" fmla="*/ 401301615 h 461"/>
              <a:gd name="T4" fmla="*/ 2147483647 w 2268"/>
              <a:gd name="T5" fmla="*/ 0 h 461"/>
              <a:gd name="T6" fmla="*/ 0 60000 65536"/>
              <a:gd name="T7" fmla="*/ 0 60000 65536"/>
              <a:gd name="T8" fmla="*/ 0 60000 65536"/>
              <a:gd name="T9" fmla="*/ 0 w 2268"/>
              <a:gd name="T10" fmla="*/ 0 h 461"/>
              <a:gd name="T11" fmla="*/ 2268 w 2268"/>
              <a:gd name="T12" fmla="*/ 461 h 4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461">
                <a:moveTo>
                  <a:pt x="0" y="317"/>
                </a:moveTo>
                <a:cubicBezTo>
                  <a:pt x="333" y="389"/>
                  <a:pt x="666" y="461"/>
                  <a:pt x="1044" y="408"/>
                </a:cubicBezTo>
                <a:cubicBezTo>
                  <a:pt x="1422" y="355"/>
                  <a:pt x="1845" y="177"/>
                  <a:pt x="2268" y="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23933" name="Freeform 28"/>
          <p:cNvSpPr>
            <a:spLocks/>
          </p:cNvSpPr>
          <p:nvPr/>
        </p:nvSpPr>
        <p:spPr bwMode="auto">
          <a:xfrm>
            <a:off x="2627313" y="3789363"/>
            <a:ext cx="3168650" cy="576262"/>
          </a:xfrm>
          <a:custGeom>
            <a:avLst/>
            <a:gdLst>
              <a:gd name="T0" fmla="*/ 0 w 1950"/>
              <a:gd name="T1" fmla="*/ 0 h 748"/>
              <a:gd name="T2" fmla="*/ 2147483647 w 1950"/>
              <a:gd name="T3" fmla="*/ 376886107 h 748"/>
              <a:gd name="T4" fmla="*/ 2147483647 w 1950"/>
              <a:gd name="T5" fmla="*/ 403595226 h 748"/>
              <a:gd name="T6" fmla="*/ 0 60000 65536"/>
              <a:gd name="T7" fmla="*/ 0 60000 65536"/>
              <a:gd name="T8" fmla="*/ 0 60000 65536"/>
              <a:gd name="T9" fmla="*/ 0 w 1950"/>
              <a:gd name="T10" fmla="*/ 0 h 748"/>
              <a:gd name="T11" fmla="*/ 1950 w 1950"/>
              <a:gd name="T12" fmla="*/ 748 h 7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0" h="748">
                <a:moveTo>
                  <a:pt x="0" y="0"/>
                </a:moveTo>
                <a:cubicBezTo>
                  <a:pt x="359" y="261"/>
                  <a:pt x="718" y="522"/>
                  <a:pt x="1043" y="635"/>
                </a:cubicBezTo>
                <a:cubicBezTo>
                  <a:pt x="1368" y="748"/>
                  <a:pt x="1659" y="714"/>
                  <a:pt x="1950" y="68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23934" name="Freeform 29"/>
          <p:cNvSpPr>
            <a:spLocks/>
          </p:cNvSpPr>
          <p:nvPr/>
        </p:nvSpPr>
        <p:spPr bwMode="auto">
          <a:xfrm>
            <a:off x="2484438" y="3860800"/>
            <a:ext cx="3095625" cy="1944688"/>
          </a:xfrm>
          <a:custGeom>
            <a:avLst/>
            <a:gdLst>
              <a:gd name="T0" fmla="*/ 0 w 2268"/>
              <a:gd name="T1" fmla="*/ 0 h 1633"/>
              <a:gd name="T2" fmla="*/ 2028795726 w 2268"/>
              <a:gd name="T3" fmla="*/ 1866308656 h 1633"/>
              <a:gd name="T4" fmla="*/ 2147483647 w 2268"/>
              <a:gd name="T5" fmla="*/ 2147483647 h 1633"/>
              <a:gd name="T6" fmla="*/ 0 60000 65536"/>
              <a:gd name="T7" fmla="*/ 0 60000 65536"/>
              <a:gd name="T8" fmla="*/ 0 60000 65536"/>
              <a:gd name="T9" fmla="*/ 0 w 2268"/>
              <a:gd name="T10" fmla="*/ 0 h 1633"/>
              <a:gd name="T11" fmla="*/ 2268 w 2268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1633">
                <a:moveTo>
                  <a:pt x="0" y="0"/>
                </a:moveTo>
                <a:cubicBezTo>
                  <a:pt x="355" y="522"/>
                  <a:pt x="711" y="1044"/>
                  <a:pt x="1089" y="1316"/>
                </a:cubicBezTo>
                <a:cubicBezTo>
                  <a:pt x="1467" y="1588"/>
                  <a:pt x="1867" y="1610"/>
                  <a:pt x="2268" y="1633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3323935" name="Group 30"/>
          <p:cNvGrpSpPr>
            <a:grpSpLocks/>
          </p:cNvGrpSpPr>
          <p:nvPr/>
        </p:nvGrpSpPr>
        <p:grpSpPr bwMode="auto">
          <a:xfrm>
            <a:off x="2095500" y="3441700"/>
            <a:ext cx="620713" cy="423863"/>
            <a:chOff x="4740" y="255"/>
            <a:chExt cx="454" cy="267"/>
          </a:xfrm>
        </p:grpSpPr>
        <p:sp>
          <p:nvSpPr>
            <p:cNvPr id="3323936" name="Oval 31"/>
            <p:cNvSpPr>
              <a:spLocks noChangeArrowheads="1"/>
            </p:cNvSpPr>
            <p:nvPr/>
          </p:nvSpPr>
          <p:spPr bwMode="auto">
            <a:xfrm>
              <a:off x="4772" y="283"/>
              <a:ext cx="422" cy="239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37" name="Oval 32"/>
            <p:cNvSpPr>
              <a:spLocks noChangeArrowheads="1"/>
            </p:cNvSpPr>
            <p:nvPr/>
          </p:nvSpPr>
          <p:spPr bwMode="auto">
            <a:xfrm>
              <a:off x="4740" y="255"/>
              <a:ext cx="422" cy="23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23938" name="Oval 33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39" name="Text Box 34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urier New" pitchFamily="49" charset="0"/>
              </a:rPr>
              <a:t>cg</a:t>
            </a:r>
          </a:p>
        </p:txBody>
      </p:sp>
      <p:grpSp>
        <p:nvGrpSpPr>
          <p:cNvPr id="3323940" name="Group 35"/>
          <p:cNvGrpSpPr>
            <a:grpSpLocks/>
          </p:cNvGrpSpPr>
          <p:nvPr/>
        </p:nvGrpSpPr>
        <p:grpSpPr bwMode="auto">
          <a:xfrm>
            <a:off x="6948488" y="3573463"/>
            <a:ext cx="2014537" cy="431800"/>
            <a:chOff x="3923" y="2205"/>
            <a:chExt cx="1269" cy="272"/>
          </a:xfrm>
        </p:grpSpPr>
        <p:sp>
          <p:nvSpPr>
            <p:cNvPr id="3323941" name="Rectangle 3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2" name="Rectangle 3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3" name="Rectangle 3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4" name="Rectangle 3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45" name="Group 40"/>
          <p:cNvGrpSpPr>
            <a:grpSpLocks/>
          </p:cNvGrpSpPr>
          <p:nvPr/>
        </p:nvGrpSpPr>
        <p:grpSpPr bwMode="auto">
          <a:xfrm>
            <a:off x="6911975" y="1989138"/>
            <a:ext cx="2014538" cy="431800"/>
            <a:chOff x="3923" y="2205"/>
            <a:chExt cx="1269" cy="272"/>
          </a:xfrm>
        </p:grpSpPr>
        <p:sp>
          <p:nvSpPr>
            <p:cNvPr id="3323946" name="Rectangle 41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7" name="Rectangle 42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8" name="Rectangle 43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9" name="Rectangle 44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50" name="Group 45"/>
          <p:cNvGrpSpPr>
            <a:grpSpLocks/>
          </p:cNvGrpSpPr>
          <p:nvPr/>
        </p:nvGrpSpPr>
        <p:grpSpPr bwMode="auto">
          <a:xfrm>
            <a:off x="6921500" y="5373688"/>
            <a:ext cx="2014538" cy="431800"/>
            <a:chOff x="3923" y="2205"/>
            <a:chExt cx="1269" cy="272"/>
          </a:xfrm>
        </p:grpSpPr>
        <p:sp>
          <p:nvSpPr>
            <p:cNvPr id="3323951" name="Rectangle 4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52" name="Rectangle 4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53" name="Rectangle 4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54" name="Rectangle 4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55" name="Group 50"/>
          <p:cNvGrpSpPr>
            <a:grpSpLocks/>
          </p:cNvGrpSpPr>
          <p:nvPr/>
        </p:nvGrpSpPr>
        <p:grpSpPr bwMode="auto">
          <a:xfrm>
            <a:off x="641350" y="4489450"/>
            <a:ext cx="2663825" cy="1190625"/>
            <a:chOff x="743" y="2931"/>
            <a:chExt cx="1678" cy="750"/>
          </a:xfrm>
        </p:grpSpPr>
        <p:grpSp>
          <p:nvGrpSpPr>
            <p:cNvPr id="3323956" name="Group 51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3323957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58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323959" name="Group 54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3323960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61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323962" name="Group 57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3323963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64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323965" name="Group 60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3323966" name="Oval 61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67" name="Text Box 62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3323968" name="Group 63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3323969" name="Oval 64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0" name="Text Box 65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3323971" name="Group 66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3323972" name="Oval 67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3" name="Text Box 68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3323974" name="Group 69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3323975" name="Oval 70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6" name="Text Box 71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3323977" name="Group 72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3323978" name="Oval 73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9" name="Text Box 74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3323980" name="Group 75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3323981" name="Oval 76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82" name="Text Box 77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3323983" name="Group 78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3323984" name="Oval 79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85" name="Text Box 80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3323986" name="Freeform 81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87" name="Freeform 82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88" name="Freeform 83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10 w 136"/>
                <a:gd name="T1" fmla="*/ 0 h 181"/>
                <a:gd name="T2" fmla="*/ 70 w 136"/>
                <a:gd name="T3" fmla="*/ 125 h 181"/>
                <a:gd name="T4" fmla="*/ 0 w 136"/>
                <a:gd name="T5" fmla="*/ 25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89" name="Freeform 84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90" name="Freeform 85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91" name="Freeform 86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23992" name="Group 87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3323993" name="Oval 8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94" name="Oval 8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323995" name="Freeform 90"/>
          <p:cNvSpPr>
            <a:spLocks/>
          </p:cNvSpPr>
          <p:nvPr/>
        </p:nvSpPr>
        <p:spPr bwMode="auto">
          <a:xfrm>
            <a:off x="1192213" y="2420938"/>
            <a:ext cx="552450" cy="2087562"/>
          </a:xfrm>
          <a:custGeom>
            <a:avLst/>
            <a:gdLst>
              <a:gd name="T0" fmla="*/ 420866938 w 348"/>
              <a:gd name="T1" fmla="*/ 0 h 1315"/>
              <a:gd name="T2" fmla="*/ 75604686 w 348"/>
              <a:gd name="T3" fmla="*/ 1829633114 h 1315"/>
              <a:gd name="T4" fmla="*/ 877014464 w 348"/>
              <a:gd name="T5" fmla="*/ 2147483647 h 1315"/>
              <a:gd name="T6" fmla="*/ 0 60000 65536"/>
              <a:gd name="T7" fmla="*/ 0 60000 65536"/>
              <a:gd name="T8" fmla="*/ 0 60000 65536"/>
              <a:gd name="T9" fmla="*/ 0 w 348"/>
              <a:gd name="T10" fmla="*/ 0 h 1315"/>
              <a:gd name="T11" fmla="*/ 348 w 348"/>
              <a:gd name="T12" fmla="*/ 1315 h 13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" h="1315">
                <a:moveTo>
                  <a:pt x="167" y="0"/>
                </a:moveTo>
                <a:cubicBezTo>
                  <a:pt x="83" y="253"/>
                  <a:pt x="0" y="507"/>
                  <a:pt x="30" y="726"/>
                </a:cubicBezTo>
                <a:cubicBezTo>
                  <a:pt x="60" y="945"/>
                  <a:pt x="204" y="1130"/>
                  <a:pt x="348" y="131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91"/>
          <p:cNvGrpSpPr>
            <a:grpSpLocks/>
          </p:cNvGrpSpPr>
          <p:nvPr/>
        </p:nvGrpSpPr>
        <p:grpSpPr bwMode="auto">
          <a:xfrm>
            <a:off x="642938" y="4489450"/>
            <a:ext cx="2663825" cy="1190625"/>
            <a:chOff x="743" y="2931"/>
            <a:chExt cx="1678" cy="750"/>
          </a:xfrm>
        </p:grpSpPr>
        <p:grpSp>
          <p:nvGrpSpPr>
            <p:cNvPr id="3323997" name="Group 92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3323998" name="Oval 93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99" name="Text Box 94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324000" name="Group 95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3324001" name="Oval 96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02" name="Text Box 97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324003" name="Group 98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3324004" name="Oval 99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05" name="Text Box 100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324006" name="Group 101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3324007" name="Oval 102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08" name="Text Box 103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3324009" name="Group 104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3324010" name="Oval 105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11" name="Text Box 106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3324012" name="Group 107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3324013" name="Oval 108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14" name="Text Box 109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3324015" name="Group 110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3324016" name="Oval 111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17" name="Text Box 112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3324018" name="Group 113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3324019" name="Oval 114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20" name="Text Box 115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3324021" name="Group 116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3324022" name="Oval 117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23" name="Text Box 118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3324024" name="Group 119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3324025" name="Oval 120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26" name="Text Box 121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3324027" name="Freeform 122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28" name="Freeform 123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29" name="Freeform 124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10 w 136"/>
                <a:gd name="T1" fmla="*/ 0 h 181"/>
                <a:gd name="T2" fmla="*/ 70 w 136"/>
                <a:gd name="T3" fmla="*/ 125 h 181"/>
                <a:gd name="T4" fmla="*/ 0 w 136"/>
                <a:gd name="T5" fmla="*/ 25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0" name="Freeform 125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1" name="Freeform 126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2" name="Freeform 127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24033" name="Group 128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3324034" name="Oval 129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35" name="Oval 130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03947" name="Group 131"/>
          <p:cNvGrpSpPr>
            <a:grpSpLocks/>
          </p:cNvGrpSpPr>
          <p:nvPr/>
        </p:nvGrpSpPr>
        <p:grpSpPr bwMode="auto">
          <a:xfrm>
            <a:off x="2041525" y="2679700"/>
            <a:ext cx="2808288" cy="655638"/>
            <a:chOff x="1286" y="1675"/>
            <a:chExt cx="1769" cy="413"/>
          </a:xfrm>
        </p:grpSpPr>
        <p:sp>
          <p:nvSpPr>
            <p:cNvPr id="3324037" name="AutoShape 132"/>
            <p:cNvSpPr>
              <a:spLocks noChangeArrowheads="1"/>
            </p:cNvSpPr>
            <p:nvPr/>
          </p:nvSpPr>
          <p:spPr bwMode="auto">
            <a:xfrm>
              <a:off x="1286" y="1675"/>
              <a:ext cx="1769" cy="40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8" name="Line 133"/>
            <p:cNvSpPr>
              <a:spLocks noChangeShapeType="1"/>
            </p:cNvSpPr>
            <p:nvPr/>
          </p:nvSpPr>
          <p:spPr bwMode="auto">
            <a:xfrm>
              <a:off x="1481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39" name="Line 134"/>
            <p:cNvSpPr>
              <a:spLocks noChangeShapeType="1"/>
            </p:cNvSpPr>
            <p:nvPr/>
          </p:nvSpPr>
          <p:spPr bwMode="auto">
            <a:xfrm>
              <a:off x="1667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0" name="Line 135"/>
            <p:cNvSpPr>
              <a:spLocks noChangeShapeType="1"/>
            </p:cNvSpPr>
            <p:nvPr/>
          </p:nvSpPr>
          <p:spPr bwMode="auto">
            <a:xfrm>
              <a:off x="1854" y="1677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1" name="Line 136"/>
            <p:cNvSpPr>
              <a:spLocks noChangeShapeType="1"/>
            </p:cNvSpPr>
            <p:nvPr/>
          </p:nvSpPr>
          <p:spPr bwMode="auto">
            <a:xfrm>
              <a:off x="2024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2" name="Line 137"/>
            <p:cNvSpPr>
              <a:spLocks noChangeShapeType="1"/>
            </p:cNvSpPr>
            <p:nvPr/>
          </p:nvSpPr>
          <p:spPr bwMode="auto">
            <a:xfrm>
              <a:off x="219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3" name="Line 138"/>
            <p:cNvSpPr>
              <a:spLocks noChangeShapeType="1"/>
            </p:cNvSpPr>
            <p:nvPr/>
          </p:nvSpPr>
          <p:spPr bwMode="auto">
            <a:xfrm>
              <a:off x="235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4" name="Line 139"/>
            <p:cNvSpPr>
              <a:spLocks noChangeShapeType="1"/>
            </p:cNvSpPr>
            <p:nvPr/>
          </p:nvSpPr>
          <p:spPr bwMode="auto">
            <a:xfrm>
              <a:off x="2512" y="1676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5" name="Line 140"/>
            <p:cNvSpPr>
              <a:spLocks noChangeShapeType="1"/>
            </p:cNvSpPr>
            <p:nvPr/>
          </p:nvSpPr>
          <p:spPr bwMode="auto">
            <a:xfrm>
              <a:off x="2693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6" name="Line 141"/>
            <p:cNvSpPr>
              <a:spLocks noChangeShapeType="1"/>
            </p:cNvSpPr>
            <p:nvPr/>
          </p:nvSpPr>
          <p:spPr bwMode="auto">
            <a:xfrm>
              <a:off x="2871" y="1678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03950" name="Group 142"/>
          <p:cNvGrpSpPr>
            <a:grpSpLocks/>
          </p:cNvGrpSpPr>
          <p:nvPr/>
        </p:nvGrpSpPr>
        <p:grpSpPr bwMode="auto">
          <a:xfrm>
            <a:off x="2314575" y="2997200"/>
            <a:ext cx="431800" cy="304800"/>
            <a:chOff x="748" y="2313"/>
            <a:chExt cx="272" cy="192"/>
          </a:xfrm>
        </p:grpSpPr>
        <p:sp>
          <p:nvSpPr>
            <p:cNvPr id="3324048" name="Oval 143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49" name="Text Box 144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803953" name="Group 145"/>
          <p:cNvGrpSpPr>
            <a:grpSpLocks/>
          </p:cNvGrpSpPr>
          <p:nvPr/>
        </p:nvGrpSpPr>
        <p:grpSpPr bwMode="auto">
          <a:xfrm>
            <a:off x="2601913" y="2708275"/>
            <a:ext cx="431800" cy="304800"/>
            <a:chOff x="1109" y="2347"/>
            <a:chExt cx="272" cy="192"/>
          </a:xfrm>
        </p:grpSpPr>
        <p:sp>
          <p:nvSpPr>
            <p:cNvPr id="3324051" name="Oval 146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52" name="Text Box 147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803956" name="Group 148"/>
          <p:cNvGrpSpPr>
            <a:grpSpLocks/>
          </p:cNvGrpSpPr>
          <p:nvPr/>
        </p:nvGrpSpPr>
        <p:grpSpPr bwMode="auto">
          <a:xfrm>
            <a:off x="2817813" y="2997200"/>
            <a:ext cx="431800" cy="304800"/>
            <a:chOff x="1431" y="2274"/>
            <a:chExt cx="272" cy="192"/>
          </a:xfrm>
        </p:grpSpPr>
        <p:sp>
          <p:nvSpPr>
            <p:cNvPr id="3324054" name="Oval 149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55" name="Text Box 150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803959" name="Group 151"/>
          <p:cNvGrpSpPr>
            <a:grpSpLocks/>
          </p:cNvGrpSpPr>
          <p:nvPr/>
        </p:nvGrpSpPr>
        <p:grpSpPr bwMode="auto">
          <a:xfrm>
            <a:off x="3106738" y="2708275"/>
            <a:ext cx="431800" cy="304800"/>
            <a:chOff x="2472" y="74"/>
            <a:chExt cx="272" cy="192"/>
          </a:xfrm>
        </p:grpSpPr>
        <p:sp>
          <p:nvSpPr>
            <p:cNvPr id="3324057" name="Oval 152"/>
            <p:cNvSpPr>
              <a:spLocks noChangeArrowheads="1"/>
            </p:cNvSpPr>
            <p:nvPr/>
          </p:nvSpPr>
          <p:spPr bwMode="auto">
            <a:xfrm>
              <a:off x="2472" y="94"/>
              <a:ext cx="272" cy="148"/>
            </a:xfrm>
            <a:prstGeom prst="ellipse">
              <a:avLst/>
            </a:prstGeom>
            <a:solidFill>
              <a:srgbClr val="CC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58" name="Text Box 153"/>
            <p:cNvSpPr txBox="1">
              <a:spLocks noChangeArrowheads="1"/>
            </p:cNvSpPr>
            <p:nvPr/>
          </p:nvSpPr>
          <p:spPr bwMode="auto">
            <a:xfrm>
              <a:off x="2490" y="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c4</a:t>
              </a:r>
            </a:p>
          </p:txBody>
        </p:sp>
      </p:grpSp>
      <p:grpSp>
        <p:nvGrpSpPr>
          <p:cNvPr id="803968" name="Group 154"/>
          <p:cNvGrpSpPr>
            <a:grpSpLocks/>
          </p:cNvGrpSpPr>
          <p:nvPr/>
        </p:nvGrpSpPr>
        <p:grpSpPr bwMode="auto">
          <a:xfrm>
            <a:off x="3322638" y="2997200"/>
            <a:ext cx="431800" cy="304800"/>
            <a:chOff x="2608" y="210"/>
            <a:chExt cx="272" cy="192"/>
          </a:xfrm>
        </p:grpSpPr>
        <p:sp>
          <p:nvSpPr>
            <p:cNvPr id="3324060" name="Oval 155"/>
            <p:cNvSpPr>
              <a:spLocks noChangeArrowheads="1"/>
            </p:cNvSpPr>
            <p:nvPr/>
          </p:nvSpPr>
          <p:spPr bwMode="auto">
            <a:xfrm>
              <a:off x="2608" y="230"/>
              <a:ext cx="272" cy="148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61" name="Text Box 156"/>
            <p:cNvSpPr txBox="1">
              <a:spLocks noChangeArrowheads="1"/>
            </p:cNvSpPr>
            <p:nvPr/>
          </p:nvSpPr>
          <p:spPr bwMode="auto">
            <a:xfrm>
              <a:off x="2626" y="210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c5</a:t>
              </a:r>
            </a:p>
          </p:txBody>
        </p:sp>
      </p:grpSp>
      <p:grpSp>
        <p:nvGrpSpPr>
          <p:cNvPr id="803971" name="Group 157"/>
          <p:cNvGrpSpPr>
            <a:grpSpLocks/>
          </p:cNvGrpSpPr>
          <p:nvPr/>
        </p:nvGrpSpPr>
        <p:grpSpPr bwMode="auto">
          <a:xfrm>
            <a:off x="3609975" y="2708275"/>
            <a:ext cx="431800" cy="304800"/>
            <a:chOff x="3334" y="144"/>
            <a:chExt cx="272" cy="192"/>
          </a:xfrm>
        </p:grpSpPr>
        <p:sp>
          <p:nvSpPr>
            <p:cNvPr id="3324063" name="Oval 158"/>
            <p:cNvSpPr>
              <a:spLocks noChangeArrowheads="1"/>
            </p:cNvSpPr>
            <p:nvPr/>
          </p:nvSpPr>
          <p:spPr bwMode="auto">
            <a:xfrm>
              <a:off x="3334" y="164"/>
              <a:ext cx="272" cy="148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64" name="Text Box 159"/>
            <p:cNvSpPr txBox="1">
              <a:spLocks noChangeArrowheads="1"/>
            </p:cNvSpPr>
            <p:nvPr/>
          </p:nvSpPr>
          <p:spPr bwMode="auto">
            <a:xfrm>
              <a:off x="3358" y="14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c6</a:t>
              </a:r>
            </a:p>
          </p:txBody>
        </p:sp>
      </p:grpSp>
      <p:grpSp>
        <p:nvGrpSpPr>
          <p:cNvPr id="803982" name="Group 160"/>
          <p:cNvGrpSpPr>
            <a:grpSpLocks/>
          </p:cNvGrpSpPr>
          <p:nvPr/>
        </p:nvGrpSpPr>
        <p:grpSpPr bwMode="auto">
          <a:xfrm>
            <a:off x="3825875" y="2997200"/>
            <a:ext cx="431800" cy="304800"/>
            <a:chOff x="4604" y="326"/>
            <a:chExt cx="272" cy="192"/>
          </a:xfrm>
        </p:grpSpPr>
        <p:sp>
          <p:nvSpPr>
            <p:cNvPr id="3324066" name="Oval 161"/>
            <p:cNvSpPr>
              <a:spLocks noChangeArrowheads="1"/>
            </p:cNvSpPr>
            <p:nvPr/>
          </p:nvSpPr>
          <p:spPr bwMode="auto">
            <a:xfrm>
              <a:off x="4604" y="346"/>
              <a:ext cx="272" cy="148"/>
            </a:xfrm>
            <a:prstGeom prst="ellipse">
              <a:avLst/>
            </a:prstGeom>
            <a:solidFill>
              <a:srgbClr val="CC99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67" name="Text Box 162"/>
            <p:cNvSpPr txBox="1">
              <a:spLocks noChangeArrowheads="1"/>
            </p:cNvSpPr>
            <p:nvPr/>
          </p:nvSpPr>
          <p:spPr bwMode="auto">
            <a:xfrm>
              <a:off x="4628" y="326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c7</a:t>
              </a:r>
            </a:p>
          </p:txBody>
        </p:sp>
      </p:grpSp>
      <p:grpSp>
        <p:nvGrpSpPr>
          <p:cNvPr id="803985" name="Group 163"/>
          <p:cNvGrpSpPr>
            <a:grpSpLocks/>
          </p:cNvGrpSpPr>
          <p:nvPr/>
        </p:nvGrpSpPr>
        <p:grpSpPr bwMode="auto">
          <a:xfrm>
            <a:off x="4114800" y="2708275"/>
            <a:ext cx="431800" cy="304800"/>
            <a:chOff x="4740" y="467"/>
            <a:chExt cx="272" cy="192"/>
          </a:xfrm>
        </p:grpSpPr>
        <p:sp>
          <p:nvSpPr>
            <p:cNvPr id="3324069" name="Oval 164"/>
            <p:cNvSpPr>
              <a:spLocks noChangeArrowheads="1"/>
            </p:cNvSpPr>
            <p:nvPr/>
          </p:nvSpPr>
          <p:spPr bwMode="auto">
            <a:xfrm>
              <a:off x="4740" y="482"/>
              <a:ext cx="272" cy="148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70" name="Text Box 165"/>
            <p:cNvSpPr txBox="1">
              <a:spLocks noChangeArrowheads="1"/>
            </p:cNvSpPr>
            <p:nvPr/>
          </p:nvSpPr>
          <p:spPr bwMode="auto">
            <a:xfrm>
              <a:off x="4764" y="467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c8</a:t>
              </a:r>
            </a:p>
          </p:txBody>
        </p:sp>
      </p:grpSp>
      <p:grpSp>
        <p:nvGrpSpPr>
          <p:cNvPr id="803988" name="Group 166"/>
          <p:cNvGrpSpPr>
            <a:grpSpLocks/>
          </p:cNvGrpSpPr>
          <p:nvPr/>
        </p:nvGrpSpPr>
        <p:grpSpPr bwMode="auto">
          <a:xfrm>
            <a:off x="2098675" y="2708275"/>
            <a:ext cx="431800" cy="304800"/>
            <a:chOff x="4876" y="623"/>
            <a:chExt cx="272" cy="192"/>
          </a:xfrm>
        </p:grpSpPr>
        <p:sp>
          <p:nvSpPr>
            <p:cNvPr id="3324072" name="Oval 167"/>
            <p:cNvSpPr>
              <a:spLocks noChangeArrowheads="1"/>
            </p:cNvSpPr>
            <p:nvPr/>
          </p:nvSpPr>
          <p:spPr bwMode="auto">
            <a:xfrm>
              <a:off x="4876" y="638"/>
              <a:ext cx="272" cy="148"/>
            </a:xfrm>
            <a:prstGeom prst="ellipse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73" name="Text Box 168"/>
            <p:cNvSpPr txBox="1">
              <a:spLocks noChangeArrowheads="1"/>
            </p:cNvSpPr>
            <p:nvPr/>
          </p:nvSpPr>
          <p:spPr bwMode="auto">
            <a:xfrm>
              <a:off x="4900" y="62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c0</a:t>
              </a:r>
            </a:p>
          </p:txBody>
        </p:sp>
      </p:grpSp>
      <p:grpSp>
        <p:nvGrpSpPr>
          <p:cNvPr id="803991" name="Group 169"/>
          <p:cNvGrpSpPr>
            <a:grpSpLocks/>
          </p:cNvGrpSpPr>
          <p:nvPr/>
        </p:nvGrpSpPr>
        <p:grpSpPr bwMode="auto">
          <a:xfrm>
            <a:off x="4330700" y="2997200"/>
            <a:ext cx="431800" cy="304800"/>
            <a:chOff x="5193" y="693"/>
            <a:chExt cx="272" cy="192"/>
          </a:xfrm>
        </p:grpSpPr>
        <p:sp>
          <p:nvSpPr>
            <p:cNvPr id="3324075" name="Oval 170"/>
            <p:cNvSpPr>
              <a:spLocks noChangeArrowheads="1"/>
            </p:cNvSpPr>
            <p:nvPr/>
          </p:nvSpPr>
          <p:spPr bwMode="auto">
            <a:xfrm>
              <a:off x="5193" y="709"/>
              <a:ext cx="272" cy="14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76" name="Text Box 171"/>
            <p:cNvSpPr txBox="1">
              <a:spLocks noChangeArrowheads="1"/>
            </p:cNvSpPr>
            <p:nvPr/>
          </p:nvSpPr>
          <p:spPr bwMode="auto">
            <a:xfrm>
              <a:off x="5218" y="69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c9</a:t>
              </a:r>
            </a:p>
          </p:txBody>
        </p:sp>
      </p:grpSp>
      <p:sp>
        <p:nvSpPr>
          <p:cNvPr id="3324077" name="Text Box 172"/>
          <p:cNvSpPr txBox="1">
            <a:spLocks noChangeArrowheads="1"/>
          </p:cNvSpPr>
          <p:nvPr/>
        </p:nvSpPr>
        <p:spPr bwMode="auto">
          <a:xfrm>
            <a:off x="5567363" y="1951038"/>
            <a:ext cx="93027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b="1" i="1">
                <a:solidFill>
                  <a:schemeClr val="bg2"/>
                </a:solidFill>
              </a:rPr>
              <a:t>Slowest</a:t>
            </a:r>
          </a:p>
        </p:txBody>
      </p:sp>
      <p:sp>
        <p:nvSpPr>
          <p:cNvPr id="3324078" name="Text Box 173"/>
          <p:cNvSpPr txBox="1">
            <a:spLocks noChangeArrowheads="1"/>
          </p:cNvSpPr>
          <p:nvPr/>
        </p:nvSpPr>
        <p:spPr bwMode="auto">
          <a:xfrm>
            <a:off x="5864225" y="4076700"/>
            <a:ext cx="874713" cy="366713"/>
          </a:xfrm>
          <a:prstGeom prst="rect">
            <a:avLst/>
          </a:prstGeom>
          <a:noFill/>
          <a:ln w="12700" algn="ctr">
            <a:noFill/>
            <a:prstDash val="dash"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b="1" i="1">
                <a:solidFill>
                  <a:schemeClr val="bg2"/>
                </a:solidFill>
              </a:rPr>
              <a:t>Fastest</a:t>
            </a:r>
          </a:p>
        </p:txBody>
      </p:sp>
      <p:grpSp>
        <p:nvGrpSpPr>
          <p:cNvPr id="3324079" name="Group 174"/>
          <p:cNvGrpSpPr>
            <a:grpSpLocks/>
          </p:cNvGrpSpPr>
          <p:nvPr/>
        </p:nvGrpSpPr>
        <p:grpSpPr bwMode="auto">
          <a:xfrm>
            <a:off x="7077075" y="2484438"/>
            <a:ext cx="142875" cy="503237"/>
            <a:chOff x="5353" y="3169"/>
            <a:chExt cx="96" cy="383"/>
          </a:xfrm>
        </p:grpSpPr>
        <p:grpSp>
          <p:nvGrpSpPr>
            <p:cNvPr id="3324080" name="Group 175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324081" name="Arc 176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2" name="Arc 177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3" name="Arc 178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4" name="Arc 179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24085" name="Group 180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324086" name="Arc 181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7" name="Arc 182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8" name="Arc 183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9" name="Arc 184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24090" name="Group 185"/>
          <p:cNvGrpSpPr>
            <a:grpSpLocks/>
          </p:cNvGrpSpPr>
          <p:nvPr/>
        </p:nvGrpSpPr>
        <p:grpSpPr bwMode="auto">
          <a:xfrm>
            <a:off x="7092950" y="4108450"/>
            <a:ext cx="142875" cy="503238"/>
            <a:chOff x="5353" y="3169"/>
            <a:chExt cx="96" cy="383"/>
          </a:xfrm>
        </p:grpSpPr>
        <p:grpSp>
          <p:nvGrpSpPr>
            <p:cNvPr id="3324091" name="Group 186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324092" name="Arc 187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3" name="Arc 188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4" name="Arc 189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5" name="Arc 190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24096" name="Group 191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324097" name="Arc 192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8" name="Arc 193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9" name="Arc 194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0" name="Arc 195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24101" name="Group 196"/>
          <p:cNvGrpSpPr>
            <a:grpSpLocks/>
          </p:cNvGrpSpPr>
          <p:nvPr/>
        </p:nvGrpSpPr>
        <p:grpSpPr bwMode="auto">
          <a:xfrm>
            <a:off x="7092950" y="5876925"/>
            <a:ext cx="142875" cy="503238"/>
            <a:chOff x="5353" y="3169"/>
            <a:chExt cx="96" cy="383"/>
          </a:xfrm>
        </p:grpSpPr>
        <p:grpSp>
          <p:nvGrpSpPr>
            <p:cNvPr id="3324102" name="Group 19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324103" name="Arc 19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4" name="Arc 19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5" name="Arc 20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6" name="Arc 20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24107" name="Group 20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324108" name="Arc 20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9" name="Arc 20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10" name="Arc 20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11" name="Arc 20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324112" name="Rectangle 207"/>
          <p:cNvSpPr>
            <a:spLocks noChangeArrowheads="1"/>
          </p:cNvSpPr>
          <p:nvPr/>
        </p:nvSpPr>
        <p:spPr bwMode="auto">
          <a:xfrm>
            <a:off x="1806575" y="5911850"/>
            <a:ext cx="1654175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A50021"/>
                </a:solidFill>
                <a:latin typeface="Courier New" pitchFamily="49" charset="0"/>
              </a:rPr>
              <a:t>ag.bar(cg);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C 0.04705 -0.03959 0.0941 -0.07894 0.12066 -0.13681 C 0.14722 -0.19468 0.1533 -0.27084 0.15938 -0.3465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-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0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C 0.05747 0.04861 0.11511 0.09746 0.204 0.08172 C 0.29289 0.06597 0.41303 -0.01458 0.53334 -0.09514 " pathEditMode="relative" ptsTypes="aaA">
                                      <p:cBhvr>
                                        <p:cTn id="40" dur="2000" fill="hold"/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069 C 0.06684 0.07801 0.13368 0.15555 0.21909 0.17083 C 0.30451 0.18611 0.4085 0.13958 0.5125 0.09305 " pathEditMode="relative" ptsTypes="aaA">
                                      <p:cBhvr>
                                        <p:cTn id="42" dur="2000" fill="hold"/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C 0.04445 0.15046 0.08906 0.30092 0.16823 0.36782 C 0.2474 0.43472 0.36111 0.41782 0.475 0.40115 " pathEditMode="relative" ptsTypes="aaA">
                                      <p:cBhvr>
                                        <p:cTn id="44" dur="2000" fill="hold"/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09167 -0.0011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7 L -0.09167 -0.0011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-0.08385 -0.0011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08385 -0.0011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-0.07586 -0.00116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3.7037E-7 L -0.08108 -0.0011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07604 -0.0011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6 -0.00116 C -0.02326 0.02894 0.04514 0.05926 0.14497 0.03588 C 0.2448 0.0125 0.37605 -0.06481 0.5073 -0.1419 " pathEditMode="relative" ptsTypes="aaA">
                                      <p:cBhvr>
                                        <p:cTn id="64" dur="2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-0.00116 C -0.02344 0.10046 0.04479 0.20231 0.1401 0.22477 C 0.23542 0.24722 0.35764 0.19028 0.48004 0.13356 " pathEditMode="relative" rAng="0" ptsTypes="aaA">
                                      <p:cBhvr>
                                        <p:cTn id="66" dur="2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12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C -0.07014 0.12616 -0.05625 0.2537 0.03333 0.31227 C 0.12292 0.37083 0.28802 0.36042 0.4533 0.35 " pathEditMode="relative" rAng="0" ptsTypes="aaA">
                                      <p:cBhvr>
                                        <p:cTn id="68" dur="2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L -0.17031 -0.0011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86 -0.00116 L -0.1625 -0.0011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6267 -0.00116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5469 -0.0011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1000"/>
                                        <p:tgtEl>
                                          <p:spTgt spid="803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003 0.13357 L 0.425 0.13357 " pathEditMode="relative" ptsTypes="AA">
                                      <p:cBhvr>
                                        <p:cTn id="86" dur="1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3 0.04097 C -0.11041 0.11829 -0.04253 0.19606 0.05729 0.21296 C 0.15712 0.22986 0.28872 0.18542 0.42049 0.14167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9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-0.00116 L -0.20191 -0.0011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67 -0.00116 L -0.20191 -0.0011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469 -0.00116 L -0.19409 -0.00116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1000"/>
                                        <p:tgtEl>
                                          <p:spTgt spid="803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0" dur="1000"/>
                                        <p:tgtEl>
                                          <p:spTgt spid="8039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 0.13357 L 0.36979 0.13357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33 0.35 L 0.39844 0.35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1 -0.00116 C -0.13177 0.08472 -0.06163 0.1706 0.03924 0.18634 C 0.14011 0.20208 0.27188 0.14791 0.40365 0.09375 " pathEditMode="relative" ptsTypes="aaA">
                                      <p:cBhvr>
                                        <p:cTn id="108" dur="2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 -0.00116 C -0.18472 0.14907 -0.16753 0.29954 -0.07361 0.36759 C 0.02032 0.43565 0.1908 0.42153 0.36129 0.40764 " pathEditMode="relative" ptsTypes="aaA">
                                      <p:cBhvr>
                                        <p:cTn id="110" dur="2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09 -0.00116 L -0.25712 -0.00139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5" dur="1000"/>
                                        <p:tgtEl>
                                          <p:spTgt spid="803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139 0.09143 L 0.34931 0.09329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711 -0.00116 C -0.17777 0.08727 -0.09826 0.17592 0.00278 0.19143 C 0.10382 0.20694 0.22657 0.14907 0.34948 0.09143 " pathEditMode="relative" ptsTypes="aaA">
                                      <p:cBhvr>
                                        <p:cTn id="121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3" dur="1000"/>
                                        <p:tgtEl>
                                          <p:spTgt spid="803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6" dur="1000"/>
                                        <p:tgtEl>
                                          <p:spTgt spid="803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729 -0.1419 L 0.45174 -0.13773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67 0.39213 L 0.31771 0.39792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5" dur="1000"/>
                                        <p:tgtEl>
                                          <p:spTgt spid="803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8" dur="1000"/>
                                        <p:tgtEl>
                                          <p:spTgt spid="803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19 0.09144 L 0.29098 0.09144 " pathEditMode="relative" ptsTypes="AA">
                                      <p:cBhvr>
                                        <p:cTn id="142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5" dur="1000"/>
                                        <p:tgtEl>
                                          <p:spTgt spid="803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8" dur="1000"/>
                                        <p:tgtEl>
                                          <p:spTgt spid="803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4025"/>
            <a:ext cx="9144000" cy="1470025"/>
          </a:xfrm>
        </p:spPr>
        <p:txBody>
          <a:bodyPr/>
          <a:lstStyle/>
          <a:p>
            <a:r>
              <a:rPr lang="en-US" sz="8800">
                <a:solidFill>
                  <a:schemeClr val="bg1"/>
                </a:solidFill>
              </a:rPr>
              <a:t>Abstractions </a:t>
            </a:r>
            <a:br>
              <a:rPr lang="en-US" sz="8800">
                <a:solidFill>
                  <a:schemeClr val="bg1"/>
                </a:solidFill>
              </a:rPr>
            </a:br>
            <a:r>
              <a:rPr lang="en-US" sz="8800">
                <a:solidFill>
                  <a:schemeClr val="bg1"/>
                </a:solidFill>
              </a:rPr>
              <a:t>for Parallelism</a:t>
            </a:r>
            <a:endParaRPr lang="en-US" sz="4800">
              <a:solidFill>
                <a:srgbClr val="FF9933"/>
              </a:solidFill>
            </a:endParaRPr>
          </a:p>
        </p:txBody>
      </p:sp>
      <p:sp>
        <p:nvSpPr>
          <p:cNvPr id="3328003" name="Rectangle 3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34300" cy="1752600"/>
          </a:xfrm>
        </p:spPr>
        <p:txBody>
          <a:bodyPr/>
          <a:lstStyle/>
          <a:p>
            <a:r>
              <a:rPr lang="en-US" sz="3600">
                <a:solidFill>
                  <a:srgbClr val="FF9933"/>
                </a:solidFill>
              </a:rPr>
              <a:t>The right Tool to do the Task right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9EBB6DC-CDBA-4EEE-BDEB-A193BFCD95C5}" type="slidenum">
              <a:rPr lang="fr-BE"/>
              <a:pPr>
                <a:defRPr/>
              </a:pPr>
              <a:t>27</a:t>
            </a:fld>
            <a:endParaRPr lang="fr-BE" dirty="0"/>
          </a:p>
        </p:txBody>
      </p:sp>
      <p:sp>
        <p:nvSpPr>
          <p:cNvPr id="3532802" name="Rectangle 2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1143000"/>
          </a:xfrm>
        </p:spPr>
        <p:txBody>
          <a:bodyPr/>
          <a:lstStyle/>
          <a:p>
            <a:r>
              <a:rPr lang="en-US"/>
              <a:t>ProActive Parallel Suite</a:t>
            </a:r>
          </a:p>
        </p:txBody>
      </p:sp>
      <p:pic>
        <p:nvPicPr>
          <p:cNvPr id="3532803" name="Picture 3"/>
          <p:cNvPicPr>
            <a:picLocks noChangeAspect="1" noChangeArrowheads="1"/>
          </p:cNvPicPr>
          <p:nvPr/>
        </p:nvPicPr>
        <p:blipFill>
          <a:blip r:embed="rId3" cstate="print"/>
          <a:srcRect l="44179" t="47997" r="34998" b="29918"/>
          <a:stretch>
            <a:fillRect/>
          </a:stretch>
        </p:blipFill>
        <p:spPr bwMode="auto">
          <a:xfrm>
            <a:off x="4460875" y="3957638"/>
            <a:ext cx="3354388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32804" name="Picture 4"/>
          <p:cNvPicPr>
            <a:picLocks noChangeAspect="1" noChangeArrowheads="1"/>
          </p:cNvPicPr>
          <p:nvPr/>
        </p:nvPicPr>
        <p:blipFill>
          <a:blip r:embed="rId4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32808" name="AutoShape 8"/>
          <p:cNvSpPr>
            <a:spLocks noChangeArrowheads="1"/>
          </p:cNvSpPr>
          <p:nvPr/>
        </p:nvSpPr>
        <p:spPr bwMode="auto">
          <a:xfrm>
            <a:off x="4737100" y="1727200"/>
            <a:ext cx="2933700" cy="2095500"/>
          </a:xfrm>
          <a:prstGeom prst="roundRect">
            <a:avLst>
              <a:gd name="adj" fmla="val 16667"/>
            </a:avLst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fr-FR"/>
          </a:p>
        </p:txBody>
      </p:sp>
      <p:sp>
        <p:nvSpPr>
          <p:cNvPr id="3532807" name="Rectangle 7"/>
          <p:cNvSpPr>
            <a:spLocks/>
          </p:cNvSpPr>
          <p:nvPr/>
        </p:nvSpPr>
        <p:spPr bwMode="auto">
          <a:xfrm>
            <a:off x="4724400" y="1854200"/>
            <a:ext cx="304800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>
                <a:cs typeface="Arial" charset="0"/>
              </a:rPr>
              <a:t>Workflows in Java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>
                <a:cs typeface="Arial" charset="0"/>
              </a:rPr>
              <a:t>Master/Workers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>
                <a:cs typeface="Arial" charset="0"/>
              </a:rPr>
              <a:t>SPMD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 smtClean="0">
                <a:cs typeface="Arial" charset="0"/>
              </a:rPr>
              <a:t>Components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 smtClean="0">
                <a:cs typeface="Arial" charset="0"/>
              </a:rPr>
              <a:t>…</a:t>
            </a:r>
            <a:endParaRPr lang="en-US" sz="2400" dirty="0">
              <a:cs typeface="Arial" charset="0"/>
            </a:endParaRPr>
          </a:p>
        </p:txBody>
      </p:sp>
      <p:pic>
        <p:nvPicPr>
          <p:cNvPr id="8" name="Image 7" descr="Boite-programm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6169" y="1818373"/>
            <a:ext cx="2732267" cy="3746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08" grpId="0" animBg="1"/>
      <p:bldP spid="353280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6F01789-322C-4958-A245-51F558CC5277}" type="slidenum">
              <a:rPr lang="fr-BE"/>
              <a:pPr>
                <a:defRPr/>
              </a:pPr>
              <a:t>28</a:t>
            </a:fld>
            <a:endParaRPr lang="fr-BE"/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</a:rPr>
              <a:t>Components: </a:t>
            </a:r>
            <a:br>
              <a:rPr lang="en-US" sz="5400" b="1" dirty="0" smtClean="0">
                <a:solidFill>
                  <a:schemeClr val="bg1"/>
                </a:solidFill>
              </a:rPr>
            </a:br>
            <a:r>
              <a:rPr lang="en-US" sz="5400" b="1" dirty="0" smtClean="0">
                <a:solidFill>
                  <a:schemeClr val="bg1"/>
                </a:solidFill>
              </a:rPr>
              <a:t>GCM Standard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86B50DF-6B5D-4BA0-A82F-CE220B80FC8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fr-FR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9E7BA5D-A2B1-4150-9B7E-07B73BC3657E}" type="slidenum">
              <a:rPr lang="fr-BE"/>
              <a:pPr>
                <a:defRPr/>
              </a:pPr>
              <a:t>29</a:t>
            </a:fld>
            <a:endParaRPr lang="fr-BE" dirty="0"/>
          </a:p>
        </p:txBody>
      </p:sp>
      <p:pic>
        <p:nvPicPr>
          <p:cNvPr id="3343362" name="Picture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3300" y="1700213"/>
            <a:ext cx="1081088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43363" name="Rectangle 3"/>
          <p:cNvSpPr>
            <a:spLocks noGrp="1"/>
          </p:cNvSpPr>
          <p:nvPr>
            <p:ph type="title"/>
          </p:nvPr>
        </p:nvSpPr>
        <p:spPr>
          <a:xfrm>
            <a:off x="685800" y="-82550"/>
            <a:ext cx="7772400" cy="1219200"/>
          </a:xfrm>
        </p:spPr>
        <p:txBody>
          <a:bodyPr/>
          <a:lstStyle/>
          <a:p>
            <a:r>
              <a:rPr lang="en-US"/>
              <a:t>GridCOMP Partners</a:t>
            </a:r>
          </a:p>
        </p:txBody>
      </p:sp>
      <p:pic>
        <p:nvPicPr>
          <p:cNvPr id="3343364" name="Picture 4" descr="ERCIM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0" y="1268413"/>
            <a:ext cx="2352675" cy="847725"/>
          </a:xfrm>
          <a:prstGeom prst="rect">
            <a:avLst/>
          </a:prstGeom>
          <a:noFill/>
        </p:spPr>
      </p:pic>
      <p:pic>
        <p:nvPicPr>
          <p:cNvPr id="3343365" name="Picture 5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94038" y="1125538"/>
            <a:ext cx="291782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343366" name="Object 6"/>
          <p:cNvGraphicFramePr>
            <a:graphicFrameLocks noChangeAspect="1"/>
          </p:cNvGraphicFramePr>
          <p:nvPr/>
        </p:nvGraphicFramePr>
        <p:xfrm>
          <a:off x="6011863" y="1196975"/>
          <a:ext cx="1122362" cy="493713"/>
        </p:xfrm>
        <a:graphic>
          <a:graphicData uri="http://schemas.openxmlformats.org/presentationml/2006/ole">
            <p:oleObj spid="_x0000_s3593218" name="Image Photo Editor" r:id="rId7" imgW="1905266" imgH="838095" progId="">
              <p:embed/>
            </p:oleObj>
          </a:graphicData>
        </a:graphic>
      </p:graphicFrame>
      <p:pic>
        <p:nvPicPr>
          <p:cNvPr id="3343367" name="Picture 7" descr="boton"/>
          <p:cNvPicPr>
            <a:picLocks noChangeAspect="1" noChangeArrowheads="1"/>
          </p:cNvPicPr>
          <p:nvPr/>
        </p:nvPicPr>
        <p:blipFill>
          <a:blip r:embed="rId8" cstate="print"/>
          <a:srcRect l="41277" r="46379"/>
          <a:stretch>
            <a:fillRect/>
          </a:stretch>
        </p:blipFill>
        <p:spPr bwMode="auto">
          <a:xfrm>
            <a:off x="755650" y="3573463"/>
            <a:ext cx="2089150" cy="1031875"/>
          </a:xfrm>
          <a:prstGeom prst="rect">
            <a:avLst/>
          </a:prstGeom>
          <a:noFill/>
        </p:spPr>
      </p:pic>
      <p:pic>
        <p:nvPicPr>
          <p:cNvPr id="3343368" name="Picture 8" descr="University of Westminster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 t="-33456" r="-4002"/>
          <a:stretch>
            <a:fillRect/>
          </a:stretch>
        </p:blipFill>
        <p:spPr bwMode="auto">
          <a:xfrm>
            <a:off x="2185988" y="2636838"/>
            <a:ext cx="3754437" cy="576262"/>
          </a:xfrm>
          <a:prstGeom prst="rect">
            <a:avLst/>
          </a:prstGeom>
          <a:noFill/>
        </p:spPr>
      </p:pic>
      <p:pic>
        <p:nvPicPr>
          <p:cNvPr id="3343369" name="Picture 9" descr="Institute of Information Science and Technologies log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75463" y="2359025"/>
            <a:ext cx="1368425" cy="1069975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</p:pic>
      <p:pic>
        <p:nvPicPr>
          <p:cNvPr id="3343370" name="Picture 10" descr="cherubin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50" y="2281238"/>
            <a:ext cx="1333500" cy="1301750"/>
          </a:xfrm>
          <a:prstGeom prst="rect">
            <a:avLst/>
          </a:prstGeom>
          <a:noFill/>
        </p:spPr>
      </p:pic>
      <p:pic>
        <p:nvPicPr>
          <p:cNvPr id="3343371" name="Picture 11" descr="logo_ibmsmall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35375" y="3860800"/>
            <a:ext cx="1800225" cy="720725"/>
          </a:xfrm>
          <a:prstGeom prst="rect">
            <a:avLst/>
          </a:prstGeom>
          <a:noFill/>
        </p:spPr>
      </p:pic>
      <p:pic>
        <p:nvPicPr>
          <p:cNvPr id="3343372" name="Picture 12" descr="AtosOrigin_Olympics_Logo">
            <a:hlinkClick r:id="rId15" tooltip="Visit Atos Origin's Olympic Games pages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56325" y="3717925"/>
            <a:ext cx="2232025" cy="919163"/>
          </a:xfrm>
          <a:prstGeom prst="rect">
            <a:avLst/>
          </a:prstGeom>
          <a:noFill/>
        </p:spPr>
      </p:pic>
      <p:pic>
        <p:nvPicPr>
          <p:cNvPr id="3343373" name="Picture 13" descr="eng_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9750" y="4797425"/>
            <a:ext cx="2592388" cy="1106488"/>
          </a:xfrm>
          <a:prstGeom prst="rect">
            <a:avLst/>
          </a:prstGeom>
          <a:noFill/>
        </p:spPr>
      </p:pic>
      <p:pic>
        <p:nvPicPr>
          <p:cNvPr id="3343374" name="Picture 14" descr="The University of Melbourne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836988" y="4556125"/>
            <a:ext cx="1311275" cy="1393825"/>
          </a:xfrm>
          <a:prstGeom prst="rect">
            <a:avLst/>
          </a:prstGeom>
          <a:noFill/>
        </p:spPr>
      </p:pic>
      <p:pic>
        <p:nvPicPr>
          <p:cNvPr id="3343375" name="Picture 15" descr="Portal Universidad de Chile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651500" y="4970463"/>
            <a:ext cx="3455988" cy="54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4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43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43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43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43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43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43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43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43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43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43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43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43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43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43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43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4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43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43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4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43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43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43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43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43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43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4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43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43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4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A47679-A304-468E-B713-66784D740D34}" type="slidenum">
              <a:rPr lang="fr-BE"/>
              <a:pPr>
                <a:defRPr/>
              </a:pPr>
              <a:t>30</a:t>
            </a:fld>
            <a:endParaRPr lang="fr-BE" dirty="0"/>
          </a:p>
        </p:txBody>
      </p:sp>
      <p:sp>
        <p:nvSpPr>
          <p:cNvPr id="95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CEBAB09-A2AD-4CB2-9AF5-D551C1347F03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fr-FR" sz="1200" dirty="0">
              <a:latin typeface="+mn-lt"/>
            </a:endParaRPr>
          </a:p>
        </p:txBody>
      </p:sp>
      <p:sp>
        <p:nvSpPr>
          <p:cNvPr id="3345411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177800"/>
            <a:ext cx="7721600" cy="812800"/>
          </a:xfrm>
        </p:spPr>
        <p:txBody>
          <a:bodyPr/>
          <a:lstStyle/>
          <a:p>
            <a:r>
              <a:rPr lang="en-US" dirty="0"/>
              <a:t>Objects to Distributed Components</a:t>
            </a:r>
          </a:p>
        </p:txBody>
      </p:sp>
      <p:sp>
        <p:nvSpPr>
          <p:cNvPr id="3345412" name="Rectangle 3"/>
          <p:cNvSpPr>
            <a:spLocks noChangeArrowheads="1"/>
          </p:cNvSpPr>
          <p:nvPr/>
        </p:nvSpPr>
        <p:spPr bwMode="auto">
          <a:xfrm>
            <a:off x="993775" y="1816100"/>
            <a:ext cx="3871913" cy="3873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3" name="Rectangle 4"/>
          <p:cNvSpPr>
            <a:spLocks noChangeArrowheads="1"/>
          </p:cNvSpPr>
          <p:nvPr/>
        </p:nvSpPr>
        <p:spPr bwMode="auto">
          <a:xfrm>
            <a:off x="6230938" y="1828800"/>
            <a:ext cx="1422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4" name="Rectangle 5"/>
          <p:cNvSpPr>
            <a:spLocks noChangeArrowheads="1"/>
          </p:cNvSpPr>
          <p:nvPr/>
        </p:nvSpPr>
        <p:spPr bwMode="auto">
          <a:xfrm>
            <a:off x="6230938" y="3136900"/>
            <a:ext cx="1422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5" name="Rectangle 6"/>
          <p:cNvSpPr>
            <a:spLocks noChangeArrowheads="1"/>
          </p:cNvSpPr>
          <p:nvPr/>
        </p:nvSpPr>
        <p:spPr bwMode="auto">
          <a:xfrm>
            <a:off x="6230938" y="4445000"/>
            <a:ext cx="1422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6" name="Oval 7"/>
          <p:cNvSpPr>
            <a:spLocks noChangeArrowheads="1"/>
          </p:cNvSpPr>
          <p:nvPr/>
        </p:nvSpPr>
        <p:spPr bwMode="auto">
          <a:xfrm>
            <a:off x="6491288" y="2108200"/>
            <a:ext cx="439737" cy="406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7" name="Oval 8"/>
          <p:cNvSpPr>
            <a:spLocks noChangeArrowheads="1"/>
          </p:cNvSpPr>
          <p:nvPr/>
        </p:nvSpPr>
        <p:spPr bwMode="auto">
          <a:xfrm>
            <a:off x="6818313" y="3327400"/>
            <a:ext cx="439737" cy="406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8" name="Oval 9"/>
          <p:cNvSpPr>
            <a:spLocks noChangeArrowheads="1"/>
          </p:cNvSpPr>
          <p:nvPr/>
        </p:nvSpPr>
        <p:spPr bwMode="auto">
          <a:xfrm>
            <a:off x="6592888" y="4851400"/>
            <a:ext cx="439737" cy="406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9" name="Oval 10"/>
          <p:cNvSpPr>
            <a:spLocks noChangeArrowheads="1"/>
          </p:cNvSpPr>
          <p:nvPr/>
        </p:nvSpPr>
        <p:spPr bwMode="auto">
          <a:xfrm>
            <a:off x="1524000" y="2057400"/>
            <a:ext cx="755650" cy="5715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20" name="Oval 11"/>
          <p:cNvSpPr>
            <a:spLocks noChangeArrowheads="1"/>
          </p:cNvSpPr>
          <p:nvPr/>
        </p:nvSpPr>
        <p:spPr bwMode="auto">
          <a:xfrm>
            <a:off x="2405063" y="2717800"/>
            <a:ext cx="439737" cy="406400"/>
          </a:xfrm>
          <a:prstGeom prst="ellips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844800" y="2311400"/>
            <a:ext cx="3973513" cy="2743200"/>
            <a:chOff x="1936" y="1544"/>
            <a:chExt cx="2816" cy="1728"/>
          </a:xfrm>
        </p:grpSpPr>
        <p:cxnSp>
          <p:nvCxnSpPr>
            <p:cNvPr id="3345422" name="AutoShape 13"/>
            <p:cNvCxnSpPr>
              <a:cxnSpLocks noChangeShapeType="1"/>
              <a:stCxn id="3345420" idx="6"/>
              <a:endCxn id="3345416" idx="2"/>
            </p:cNvCxnSpPr>
            <p:nvPr/>
          </p:nvCxnSpPr>
          <p:spPr bwMode="auto">
            <a:xfrm flipV="1">
              <a:off x="1936" y="1544"/>
              <a:ext cx="2584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45423" name="AutoShape 14"/>
            <p:cNvCxnSpPr>
              <a:cxnSpLocks noChangeShapeType="1"/>
              <a:stCxn id="3345420" idx="6"/>
              <a:endCxn id="3345417" idx="2"/>
            </p:cNvCxnSpPr>
            <p:nvPr/>
          </p:nvCxnSpPr>
          <p:spPr bwMode="auto">
            <a:xfrm>
              <a:off x="1936" y="1928"/>
              <a:ext cx="2816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45424" name="AutoShape 15"/>
            <p:cNvCxnSpPr>
              <a:cxnSpLocks noChangeShapeType="1"/>
              <a:stCxn id="3345420" idx="6"/>
              <a:endCxn id="3345418" idx="2"/>
            </p:cNvCxnSpPr>
            <p:nvPr/>
          </p:nvCxnSpPr>
          <p:spPr bwMode="auto">
            <a:xfrm>
              <a:off x="1936" y="1928"/>
              <a:ext cx="2656" cy="13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3345425" name="AutoShape 16"/>
          <p:cNvCxnSpPr>
            <a:cxnSpLocks noChangeShapeType="1"/>
            <a:stCxn id="3345464" idx="5"/>
            <a:endCxn id="3345420" idx="1"/>
          </p:cNvCxnSpPr>
          <p:nvPr/>
        </p:nvCxnSpPr>
        <p:spPr bwMode="auto">
          <a:xfrm>
            <a:off x="2097088" y="2490788"/>
            <a:ext cx="373062" cy="2714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867025" y="2311400"/>
            <a:ext cx="3973513" cy="2743200"/>
            <a:chOff x="1936" y="1544"/>
            <a:chExt cx="2816" cy="1728"/>
          </a:xfrm>
        </p:grpSpPr>
        <p:cxnSp>
          <p:nvCxnSpPr>
            <p:cNvPr id="3345427" name="AutoShape 18"/>
            <p:cNvCxnSpPr>
              <a:cxnSpLocks noChangeShapeType="1"/>
            </p:cNvCxnSpPr>
            <p:nvPr/>
          </p:nvCxnSpPr>
          <p:spPr bwMode="auto">
            <a:xfrm flipV="1">
              <a:off x="1936" y="1544"/>
              <a:ext cx="2584" cy="38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345428" name="AutoShape 19"/>
            <p:cNvCxnSpPr>
              <a:cxnSpLocks noChangeShapeType="1"/>
            </p:cNvCxnSpPr>
            <p:nvPr/>
          </p:nvCxnSpPr>
          <p:spPr bwMode="auto">
            <a:xfrm>
              <a:off x="1936" y="1928"/>
              <a:ext cx="2816" cy="38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345429" name="AutoShape 20"/>
            <p:cNvCxnSpPr>
              <a:cxnSpLocks noChangeShapeType="1"/>
            </p:cNvCxnSpPr>
            <p:nvPr/>
          </p:nvCxnSpPr>
          <p:spPr bwMode="auto">
            <a:xfrm>
              <a:off x="1936" y="1928"/>
              <a:ext cx="2656" cy="134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2844800" y="2311400"/>
            <a:ext cx="3984625" cy="2743200"/>
            <a:chOff x="624" y="2592"/>
            <a:chExt cx="2824" cy="1728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624" y="2592"/>
              <a:ext cx="2816" cy="1728"/>
              <a:chOff x="1936" y="1544"/>
              <a:chExt cx="2816" cy="1728"/>
            </a:xfrm>
          </p:grpSpPr>
          <p:cxnSp>
            <p:nvCxnSpPr>
              <p:cNvPr id="3345432" name="AutoShape 23"/>
              <p:cNvCxnSpPr>
                <a:cxnSpLocks noChangeShapeType="1"/>
              </p:cNvCxnSpPr>
              <p:nvPr/>
            </p:nvCxnSpPr>
            <p:spPr bwMode="auto">
              <a:xfrm flipV="1">
                <a:off x="1936" y="1544"/>
                <a:ext cx="2584" cy="384"/>
              </a:xfrm>
              <a:prstGeom prst="straightConnector1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3" name="AutoShape 24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816" cy="384"/>
              </a:xfrm>
              <a:prstGeom prst="straightConnector1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4" name="AutoShape 25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656" cy="1344"/>
              </a:xfrm>
              <a:prstGeom prst="straightConnector1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632" y="2592"/>
              <a:ext cx="2816" cy="1728"/>
              <a:chOff x="1936" y="1544"/>
              <a:chExt cx="2816" cy="1728"/>
            </a:xfrm>
          </p:grpSpPr>
          <p:cxnSp>
            <p:nvCxnSpPr>
              <p:cNvPr id="3345436" name="AutoShape 27"/>
              <p:cNvCxnSpPr>
                <a:cxnSpLocks noChangeShapeType="1"/>
              </p:cNvCxnSpPr>
              <p:nvPr/>
            </p:nvCxnSpPr>
            <p:spPr bwMode="auto">
              <a:xfrm flipV="1">
                <a:off x="1936" y="1544"/>
                <a:ext cx="2584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7" name="AutoShape 28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8" name="AutoShape 29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656" cy="134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cxnSp>
        <p:nvCxnSpPr>
          <p:cNvPr id="3345439" name="AutoShape 30"/>
          <p:cNvCxnSpPr>
            <a:cxnSpLocks noChangeShapeType="1"/>
            <a:stCxn id="3345460" idx="4"/>
            <a:endCxn id="3345444" idx="0"/>
          </p:cNvCxnSpPr>
          <p:nvPr/>
        </p:nvCxnSpPr>
        <p:spPr bwMode="auto">
          <a:xfrm flipH="1">
            <a:off x="1382713" y="3951288"/>
            <a:ext cx="576262" cy="6588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1947863" y="3951288"/>
            <a:ext cx="563562" cy="671512"/>
            <a:chOff x="1380" y="2489"/>
            <a:chExt cx="400" cy="423"/>
          </a:xfrm>
        </p:grpSpPr>
        <p:cxnSp>
          <p:nvCxnSpPr>
            <p:cNvPr id="3345441" name="AutoShape 32"/>
            <p:cNvCxnSpPr>
              <a:cxnSpLocks noChangeShapeType="1"/>
              <a:stCxn id="3345460" idx="4"/>
              <a:endCxn id="3345448" idx="0"/>
            </p:cNvCxnSpPr>
            <p:nvPr/>
          </p:nvCxnSpPr>
          <p:spPr bwMode="auto">
            <a:xfrm flipH="1">
              <a:off x="1380" y="2489"/>
              <a:ext cx="8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45442" name="AutoShape 33"/>
            <p:cNvCxnSpPr>
              <a:cxnSpLocks noChangeShapeType="1"/>
              <a:stCxn id="3345460" idx="4"/>
              <a:endCxn id="3345449" idx="0"/>
            </p:cNvCxnSpPr>
            <p:nvPr/>
          </p:nvCxnSpPr>
          <p:spPr bwMode="auto">
            <a:xfrm>
              <a:off x="1388" y="2489"/>
              <a:ext cx="392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1162050" y="2455863"/>
            <a:ext cx="5394325" cy="2560637"/>
            <a:chOff x="824" y="1547"/>
            <a:chExt cx="3822" cy="1613"/>
          </a:xfrm>
        </p:grpSpPr>
        <p:sp>
          <p:nvSpPr>
            <p:cNvPr id="3345444" name="Oval 35"/>
            <p:cNvSpPr>
              <a:spLocks noChangeArrowheads="1"/>
            </p:cNvSpPr>
            <p:nvPr/>
          </p:nvSpPr>
          <p:spPr bwMode="auto">
            <a:xfrm>
              <a:off x="824" y="2904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345445" name="AutoShape 36"/>
            <p:cNvCxnSpPr>
              <a:cxnSpLocks noChangeShapeType="1"/>
              <a:stCxn id="3345416" idx="3"/>
              <a:endCxn id="3345444" idx="7"/>
            </p:cNvCxnSpPr>
            <p:nvPr/>
          </p:nvCxnSpPr>
          <p:spPr bwMode="auto">
            <a:xfrm flipH="1">
              <a:off x="1090" y="1547"/>
              <a:ext cx="3556" cy="139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3345446" name="AutoShape 37"/>
          <p:cNvCxnSpPr>
            <a:cxnSpLocks noChangeShapeType="1"/>
            <a:stCxn id="3345416" idx="3"/>
            <a:endCxn id="3345444" idx="7"/>
          </p:cNvCxnSpPr>
          <p:nvPr/>
        </p:nvCxnSpPr>
        <p:spPr bwMode="auto">
          <a:xfrm flipH="1">
            <a:off x="1536700" y="2474913"/>
            <a:ext cx="5019675" cy="2193925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/>
            <a:tailEnd type="triangle" w="med" len="med"/>
          </a:ln>
        </p:spPr>
      </p:cxn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1727200" y="3530600"/>
            <a:ext cx="5091113" cy="1524000"/>
            <a:chOff x="1224" y="2224"/>
            <a:chExt cx="3608" cy="960"/>
          </a:xfrm>
        </p:grpSpPr>
        <p:sp>
          <p:nvSpPr>
            <p:cNvPr id="3345448" name="Oval 39"/>
            <p:cNvSpPr>
              <a:spLocks noChangeArrowheads="1"/>
            </p:cNvSpPr>
            <p:nvPr/>
          </p:nvSpPr>
          <p:spPr bwMode="auto">
            <a:xfrm>
              <a:off x="1224" y="2912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345449" name="Oval 40"/>
            <p:cNvSpPr>
              <a:spLocks noChangeArrowheads="1"/>
            </p:cNvSpPr>
            <p:nvPr/>
          </p:nvSpPr>
          <p:spPr bwMode="auto">
            <a:xfrm>
              <a:off x="1624" y="2912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345450" name="AutoShape 41"/>
            <p:cNvCxnSpPr>
              <a:cxnSpLocks noChangeShapeType="1"/>
            </p:cNvCxnSpPr>
            <p:nvPr/>
          </p:nvCxnSpPr>
          <p:spPr bwMode="auto">
            <a:xfrm flipH="1">
              <a:off x="1490" y="2224"/>
              <a:ext cx="3342" cy="725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345451" name="AutoShape 42"/>
            <p:cNvCxnSpPr>
              <a:cxnSpLocks noChangeShapeType="1"/>
            </p:cNvCxnSpPr>
            <p:nvPr/>
          </p:nvCxnSpPr>
          <p:spPr bwMode="auto">
            <a:xfrm flipH="1" flipV="1">
              <a:off x="1936" y="3040"/>
              <a:ext cx="2736" cy="14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43"/>
          <p:cNvGrpSpPr>
            <a:grpSpLocks/>
          </p:cNvGrpSpPr>
          <p:nvPr/>
        </p:nvGrpSpPr>
        <p:grpSpPr bwMode="auto">
          <a:xfrm>
            <a:off x="2101850" y="3530600"/>
            <a:ext cx="4716463" cy="1524000"/>
            <a:chOff x="1490" y="2224"/>
            <a:chExt cx="3342" cy="960"/>
          </a:xfrm>
        </p:grpSpPr>
        <p:cxnSp>
          <p:nvCxnSpPr>
            <p:cNvPr id="3345453" name="AutoShape 44"/>
            <p:cNvCxnSpPr>
              <a:cxnSpLocks noChangeShapeType="1"/>
              <a:stCxn id="3345417" idx="2"/>
              <a:endCxn id="3345448" idx="7"/>
            </p:cNvCxnSpPr>
            <p:nvPr/>
          </p:nvCxnSpPr>
          <p:spPr bwMode="auto">
            <a:xfrm flipH="1">
              <a:off x="1490" y="2224"/>
              <a:ext cx="3342" cy="725"/>
            </a:xfrm>
            <a:prstGeom prst="straightConnector1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</p:spPr>
        </p:cxnSp>
        <p:cxnSp>
          <p:nvCxnSpPr>
            <p:cNvPr id="3345454" name="AutoShape 45"/>
            <p:cNvCxnSpPr>
              <a:cxnSpLocks noChangeShapeType="1"/>
              <a:stCxn id="3345418" idx="2"/>
              <a:endCxn id="3345449" idx="6"/>
            </p:cNvCxnSpPr>
            <p:nvPr/>
          </p:nvCxnSpPr>
          <p:spPr bwMode="auto">
            <a:xfrm flipH="1" flipV="1">
              <a:off x="1936" y="3040"/>
              <a:ext cx="2736" cy="144"/>
            </a:xfrm>
            <a:prstGeom prst="straightConnector1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</p:spPr>
        </p:cxnSp>
      </p:grpSp>
      <p:sp>
        <p:nvSpPr>
          <p:cNvPr id="3345455" name="Oval 46"/>
          <p:cNvSpPr>
            <a:spLocks noChangeArrowheads="1"/>
          </p:cNvSpPr>
          <p:nvPr/>
        </p:nvSpPr>
        <p:spPr bwMode="auto">
          <a:xfrm>
            <a:off x="1038225" y="5905500"/>
            <a:ext cx="441325" cy="406400"/>
          </a:xfrm>
          <a:prstGeom prst="ellips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56" name="Oval 47"/>
          <p:cNvSpPr>
            <a:spLocks noChangeArrowheads="1"/>
          </p:cNvSpPr>
          <p:nvPr/>
        </p:nvSpPr>
        <p:spPr bwMode="auto">
          <a:xfrm>
            <a:off x="3487738" y="5918200"/>
            <a:ext cx="441325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57" name="Text Box 48"/>
          <p:cNvSpPr txBox="1">
            <a:spLocks noChangeArrowheads="1"/>
          </p:cNvSpPr>
          <p:nvPr/>
        </p:nvSpPr>
        <p:spPr bwMode="auto">
          <a:xfrm>
            <a:off x="1566863" y="5918200"/>
            <a:ext cx="1373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Typed Group</a:t>
            </a:r>
            <a:endParaRPr lang="en-US" sz="20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345458" name="Text Box 49"/>
          <p:cNvSpPr txBox="1">
            <a:spLocks noChangeArrowheads="1"/>
          </p:cNvSpPr>
          <p:nvPr/>
        </p:nvSpPr>
        <p:spPr bwMode="auto">
          <a:xfrm>
            <a:off x="4016375" y="5956300"/>
            <a:ext cx="212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Java or Active Object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59" name="Text Box 50"/>
          <p:cNvSpPr txBox="1">
            <a:spLocks noChangeArrowheads="1"/>
          </p:cNvSpPr>
          <p:nvPr/>
        </p:nvSpPr>
        <p:spPr bwMode="auto">
          <a:xfrm>
            <a:off x="941388" y="73342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3345460" name="Oval 51"/>
          <p:cNvSpPr>
            <a:spLocks noChangeArrowheads="1"/>
          </p:cNvSpPr>
          <p:nvPr/>
        </p:nvSpPr>
        <p:spPr bwMode="auto">
          <a:xfrm>
            <a:off x="1738313" y="3530600"/>
            <a:ext cx="439737" cy="406400"/>
          </a:xfrm>
          <a:prstGeom prst="ellips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cxnSp>
        <p:nvCxnSpPr>
          <p:cNvPr id="3345461" name="AutoShape 52"/>
          <p:cNvCxnSpPr>
            <a:cxnSpLocks noChangeShapeType="1"/>
            <a:stCxn id="3345419" idx="4"/>
            <a:endCxn id="3345460" idx="0"/>
          </p:cNvCxnSpPr>
          <p:nvPr/>
        </p:nvCxnSpPr>
        <p:spPr bwMode="auto">
          <a:xfrm>
            <a:off x="1901825" y="2647950"/>
            <a:ext cx="57150" cy="8683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345462" name="Text Box 53"/>
          <p:cNvSpPr txBox="1">
            <a:spLocks noChangeArrowheads="1"/>
          </p:cNvSpPr>
          <p:nvPr/>
        </p:nvSpPr>
        <p:spPr bwMode="auto">
          <a:xfrm>
            <a:off x="1814513" y="3562350"/>
            <a:ext cx="300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Courier New" pitchFamily="49" charset="0"/>
              </a:rPr>
              <a:t>V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63" name="Text Box 54"/>
          <p:cNvSpPr txBox="1">
            <a:spLocks noChangeArrowheads="1"/>
          </p:cNvSpPr>
          <p:nvPr/>
        </p:nvSpPr>
        <p:spPr bwMode="auto">
          <a:xfrm>
            <a:off x="2481263" y="274955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Courier New" pitchFamily="49" charset="0"/>
              </a:rPr>
              <a:t>A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64" name="Oval 55"/>
          <p:cNvSpPr>
            <a:spLocks noChangeArrowheads="1"/>
          </p:cNvSpPr>
          <p:nvPr/>
        </p:nvSpPr>
        <p:spPr bwMode="auto">
          <a:xfrm>
            <a:off x="1952625" y="23495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65" name="Text Box 56"/>
          <p:cNvSpPr txBox="1">
            <a:spLocks noChangeArrowheads="1"/>
          </p:cNvSpPr>
          <p:nvPr/>
        </p:nvSpPr>
        <p:spPr bwMode="auto">
          <a:xfrm>
            <a:off x="7775575" y="3124200"/>
            <a:ext cx="14208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Example of</a:t>
            </a:r>
          </a:p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component</a:t>
            </a:r>
          </a:p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instance</a:t>
            </a:r>
          </a:p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endParaRPr lang="en-US" b="1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66" name="Rectangle 57"/>
          <p:cNvSpPr>
            <a:spLocks noChangeArrowheads="1"/>
          </p:cNvSpPr>
          <p:nvPr/>
        </p:nvSpPr>
        <p:spPr bwMode="auto">
          <a:xfrm>
            <a:off x="6421438" y="5784850"/>
            <a:ext cx="608012" cy="69373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67" name="Text Box 58"/>
          <p:cNvSpPr txBox="1">
            <a:spLocks noChangeArrowheads="1"/>
          </p:cNvSpPr>
          <p:nvPr/>
        </p:nvSpPr>
        <p:spPr bwMode="auto">
          <a:xfrm>
            <a:off x="7232650" y="5956300"/>
            <a:ext cx="571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b="1">
                <a:latin typeface="Courier New" pitchFamily="49" charset="0"/>
              </a:rPr>
              <a:t>JVM</a:t>
            </a:r>
            <a:endParaRPr lang="en-US" sz="2600" b="1">
              <a:latin typeface="Courier New" pitchFamily="49" charset="0"/>
            </a:endParaRPr>
          </a:p>
        </p:txBody>
      </p: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6375400" y="3200400"/>
            <a:ext cx="1154113" cy="711200"/>
            <a:chOff x="4518" y="2016"/>
            <a:chExt cx="818" cy="448"/>
          </a:xfrm>
        </p:grpSpPr>
        <p:sp>
          <p:nvSpPr>
            <p:cNvPr id="3345469" name="Rectangle 60"/>
            <p:cNvSpPr>
              <a:spLocks noChangeArrowheads="1"/>
            </p:cNvSpPr>
            <p:nvPr/>
          </p:nvSpPr>
          <p:spPr bwMode="auto">
            <a:xfrm>
              <a:off x="4608" y="2016"/>
              <a:ext cx="623" cy="448"/>
            </a:xfrm>
            <a:prstGeom prst="rect">
              <a:avLst/>
            </a:prstGeom>
            <a:noFill/>
            <a:ln w="76200">
              <a:solidFill>
                <a:srgbClr val="21DDB5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12" name="Group 61"/>
            <p:cNvGrpSpPr>
              <a:grpSpLocks/>
            </p:cNvGrpSpPr>
            <p:nvPr/>
          </p:nvGrpSpPr>
          <p:grpSpPr bwMode="auto">
            <a:xfrm>
              <a:off x="4518" y="2052"/>
              <a:ext cx="108" cy="96"/>
              <a:chOff x="2448" y="960"/>
              <a:chExt cx="96" cy="96"/>
            </a:xfrm>
          </p:grpSpPr>
          <p:sp>
            <p:nvSpPr>
              <p:cNvPr id="3345471" name="Line 62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72" name="Line 63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13" name="Group 64"/>
            <p:cNvGrpSpPr>
              <a:grpSpLocks/>
            </p:cNvGrpSpPr>
            <p:nvPr/>
          </p:nvGrpSpPr>
          <p:grpSpPr bwMode="auto">
            <a:xfrm>
              <a:off x="5196" y="2026"/>
              <a:ext cx="140" cy="139"/>
              <a:chOff x="5778" y="1552"/>
              <a:chExt cx="140" cy="139"/>
            </a:xfrm>
          </p:grpSpPr>
          <p:sp>
            <p:nvSpPr>
              <p:cNvPr id="3345474" name="Line 65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75" name="Line 66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4" name="Group 67"/>
          <p:cNvGrpSpPr>
            <a:grpSpLocks/>
          </p:cNvGrpSpPr>
          <p:nvPr/>
        </p:nvGrpSpPr>
        <p:grpSpPr bwMode="auto">
          <a:xfrm>
            <a:off x="6178550" y="1955800"/>
            <a:ext cx="1525588" cy="3454400"/>
            <a:chOff x="4378" y="1232"/>
            <a:chExt cx="1082" cy="2176"/>
          </a:xfrm>
        </p:grpSpPr>
        <p:sp>
          <p:nvSpPr>
            <p:cNvPr id="3345477" name="Rectangle 68"/>
            <p:cNvSpPr>
              <a:spLocks noChangeArrowheads="1"/>
            </p:cNvSpPr>
            <p:nvPr/>
          </p:nvSpPr>
          <p:spPr bwMode="auto">
            <a:xfrm>
              <a:off x="4512" y="1232"/>
              <a:ext cx="815" cy="2176"/>
            </a:xfrm>
            <a:prstGeom prst="rect">
              <a:avLst/>
            </a:prstGeom>
            <a:noFill/>
            <a:ln w="76200">
              <a:solidFill>
                <a:srgbClr val="21DDB5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15" name="Group 69"/>
            <p:cNvGrpSpPr>
              <a:grpSpLocks/>
            </p:cNvGrpSpPr>
            <p:nvPr/>
          </p:nvGrpSpPr>
          <p:grpSpPr bwMode="auto">
            <a:xfrm>
              <a:off x="4378" y="2398"/>
              <a:ext cx="108" cy="96"/>
              <a:chOff x="2448" y="960"/>
              <a:chExt cx="96" cy="96"/>
            </a:xfrm>
          </p:grpSpPr>
          <p:sp>
            <p:nvSpPr>
              <p:cNvPr id="3345479" name="Line 70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80" name="Line 71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16" name="Group 72"/>
            <p:cNvGrpSpPr>
              <a:grpSpLocks/>
            </p:cNvGrpSpPr>
            <p:nvPr/>
          </p:nvGrpSpPr>
          <p:grpSpPr bwMode="auto">
            <a:xfrm>
              <a:off x="5320" y="2378"/>
              <a:ext cx="140" cy="139"/>
              <a:chOff x="5778" y="1552"/>
              <a:chExt cx="140" cy="139"/>
            </a:xfrm>
          </p:grpSpPr>
          <p:sp>
            <p:nvSpPr>
              <p:cNvPr id="3345482" name="Line 73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83" name="Line 74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7" name="Group 75"/>
          <p:cNvGrpSpPr>
            <a:grpSpLocks/>
          </p:cNvGrpSpPr>
          <p:nvPr/>
        </p:nvGrpSpPr>
        <p:grpSpPr bwMode="auto">
          <a:xfrm>
            <a:off x="638175" y="1800225"/>
            <a:ext cx="2822575" cy="3454400"/>
            <a:chOff x="4378" y="1232"/>
            <a:chExt cx="1082" cy="2176"/>
          </a:xfrm>
        </p:grpSpPr>
        <p:sp>
          <p:nvSpPr>
            <p:cNvPr id="3345485" name="Rectangle 76"/>
            <p:cNvSpPr>
              <a:spLocks noChangeArrowheads="1"/>
            </p:cNvSpPr>
            <p:nvPr/>
          </p:nvSpPr>
          <p:spPr bwMode="auto">
            <a:xfrm>
              <a:off x="4512" y="1232"/>
              <a:ext cx="815" cy="2176"/>
            </a:xfrm>
            <a:prstGeom prst="rect">
              <a:avLst/>
            </a:prstGeom>
            <a:noFill/>
            <a:ln w="76200">
              <a:solidFill>
                <a:srgbClr val="21DDB5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18" name="Group 77"/>
            <p:cNvGrpSpPr>
              <a:grpSpLocks/>
            </p:cNvGrpSpPr>
            <p:nvPr/>
          </p:nvGrpSpPr>
          <p:grpSpPr bwMode="auto">
            <a:xfrm>
              <a:off x="4378" y="2398"/>
              <a:ext cx="108" cy="96"/>
              <a:chOff x="2448" y="960"/>
              <a:chExt cx="96" cy="96"/>
            </a:xfrm>
          </p:grpSpPr>
          <p:sp>
            <p:nvSpPr>
              <p:cNvPr id="3345487" name="Line 78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88" name="Line 79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19" name="Group 80"/>
            <p:cNvGrpSpPr>
              <a:grpSpLocks/>
            </p:cNvGrpSpPr>
            <p:nvPr/>
          </p:nvGrpSpPr>
          <p:grpSpPr bwMode="auto">
            <a:xfrm>
              <a:off x="5320" y="2378"/>
              <a:ext cx="140" cy="139"/>
              <a:chOff x="5778" y="1552"/>
              <a:chExt cx="140" cy="139"/>
            </a:xfrm>
          </p:grpSpPr>
          <p:sp>
            <p:nvSpPr>
              <p:cNvPr id="3345490" name="Line 81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91" name="Line 82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823379" name="Line 83"/>
          <p:cNvSpPr>
            <a:spLocks noChangeShapeType="1"/>
          </p:cNvSpPr>
          <p:nvPr/>
        </p:nvSpPr>
        <p:spPr bwMode="auto">
          <a:xfrm>
            <a:off x="3538538" y="3724275"/>
            <a:ext cx="2524125" cy="161925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fr-FR"/>
          </a:p>
        </p:txBody>
      </p:sp>
      <p:sp>
        <p:nvSpPr>
          <p:cNvPr id="823380" name="Line 84"/>
          <p:cNvSpPr>
            <a:spLocks noChangeShapeType="1"/>
          </p:cNvSpPr>
          <p:nvPr/>
        </p:nvSpPr>
        <p:spPr bwMode="auto">
          <a:xfrm>
            <a:off x="2020888" y="2416175"/>
            <a:ext cx="1016000" cy="1304925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fr-FR"/>
          </a:p>
        </p:txBody>
      </p:sp>
      <p:sp>
        <p:nvSpPr>
          <p:cNvPr id="823381" name="Text Box 85"/>
          <p:cNvSpPr txBox="1">
            <a:spLocks noChangeArrowheads="1"/>
          </p:cNvSpPr>
          <p:nvPr/>
        </p:nvSpPr>
        <p:spPr bwMode="auto">
          <a:xfrm>
            <a:off x="7731125" y="4478338"/>
            <a:ext cx="1433513" cy="9096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Truly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Distributed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Components</a:t>
            </a:r>
          </a:p>
        </p:txBody>
      </p:sp>
      <p:grpSp>
        <p:nvGrpSpPr>
          <p:cNvPr id="20" name="Group 86"/>
          <p:cNvGrpSpPr>
            <a:grpSpLocks/>
          </p:cNvGrpSpPr>
          <p:nvPr/>
        </p:nvGrpSpPr>
        <p:grpSpPr bwMode="auto">
          <a:xfrm>
            <a:off x="6183313" y="1952625"/>
            <a:ext cx="1527175" cy="3454400"/>
            <a:chOff x="4378" y="1232"/>
            <a:chExt cx="1082" cy="2176"/>
          </a:xfrm>
        </p:grpSpPr>
        <p:sp>
          <p:nvSpPr>
            <p:cNvPr id="3345496" name="Rectangle 87"/>
            <p:cNvSpPr>
              <a:spLocks noChangeArrowheads="1"/>
            </p:cNvSpPr>
            <p:nvPr/>
          </p:nvSpPr>
          <p:spPr bwMode="auto">
            <a:xfrm>
              <a:off x="4512" y="1232"/>
              <a:ext cx="815" cy="2176"/>
            </a:xfrm>
            <a:prstGeom prst="rect">
              <a:avLst/>
            </a:prstGeom>
            <a:noFill/>
            <a:ln w="76200">
              <a:solidFill>
                <a:srgbClr val="FF9933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21" name="Group 88"/>
            <p:cNvGrpSpPr>
              <a:grpSpLocks/>
            </p:cNvGrpSpPr>
            <p:nvPr/>
          </p:nvGrpSpPr>
          <p:grpSpPr bwMode="auto">
            <a:xfrm>
              <a:off x="4378" y="2398"/>
              <a:ext cx="108" cy="96"/>
              <a:chOff x="2448" y="960"/>
              <a:chExt cx="96" cy="96"/>
            </a:xfrm>
          </p:grpSpPr>
          <p:sp>
            <p:nvSpPr>
              <p:cNvPr id="3345498" name="Line 89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99" name="Line 90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22" name="Group 91"/>
            <p:cNvGrpSpPr>
              <a:grpSpLocks/>
            </p:cNvGrpSpPr>
            <p:nvPr/>
          </p:nvGrpSpPr>
          <p:grpSpPr bwMode="auto">
            <a:xfrm>
              <a:off x="5320" y="2378"/>
              <a:ext cx="140" cy="139"/>
              <a:chOff x="5778" y="1552"/>
              <a:chExt cx="140" cy="139"/>
            </a:xfrm>
          </p:grpSpPr>
          <p:sp>
            <p:nvSpPr>
              <p:cNvPr id="3345501" name="Line 92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502" name="Line 93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3345503" name="Text Box 95"/>
          <p:cNvSpPr txBox="1">
            <a:spLocks noChangeArrowheads="1"/>
          </p:cNvSpPr>
          <p:nvPr/>
        </p:nvSpPr>
        <p:spPr bwMode="auto">
          <a:xfrm>
            <a:off x="60325" y="1919288"/>
            <a:ext cx="18272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400">
                <a:solidFill>
                  <a:srgbClr val="FF6600"/>
                </a:solidFill>
              </a:rPr>
              <a:t>IoC:</a:t>
            </a:r>
          </a:p>
          <a:p>
            <a:r>
              <a:rPr lang="en-US" sz="2400">
                <a:solidFill>
                  <a:srgbClr val="FF6600"/>
                </a:solidFill>
              </a:rPr>
              <a:t>Inversion</a:t>
            </a:r>
          </a:p>
          <a:p>
            <a:r>
              <a:rPr lang="en-US" sz="2400">
                <a:solidFill>
                  <a:srgbClr val="FF6600"/>
                </a:solidFill>
              </a:rPr>
              <a:t>Of Control</a:t>
            </a:r>
          </a:p>
          <a:p>
            <a:r>
              <a:rPr lang="en-US" sz="2400">
                <a:solidFill>
                  <a:srgbClr val="FF6600"/>
                </a:solidFill>
              </a:rPr>
              <a:t>(set in XML)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8233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8233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8233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8233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45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45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45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3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3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379" grpId="0" animBg="1"/>
      <p:bldP spid="823380" grpId="0" animBg="1"/>
      <p:bldP spid="823381" grpId="0" animBg="1" autoUpdateAnimBg="0"/>
      <p:bldP spid="334550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60CFFA-151B-49A4-B638-660507D8DCC8}" type="slidenum">
              <a:rPr lang="fr-BE"/>
              <a:pPr>
                <a:defRPr/>
              </a:pPr>
              <a:t>31</a:t>
            </a:fld>
            <a:endParaRPr lang="fr-BE" dirty="0"/>
          </a:p>
        </p:txBody>
      </p:sp>
      <p:sp>
        <p:nvSpPr>
          <p:cNvPr id="3372038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72040" name="Rectangle 8"/>
          <p:cNvSpPr>
            <a:spLocks noChangeArrowheads="1"/>
          </p:cNvSpPr>
          <p:nvPr/>
        </p:nvSpPr>
        <p:spPr bwMode="auto">
          <a:xfrm>
            <a:off x="-323850" y="0"/>
            <a:ext cx="9648825" cy="70294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3372037" name="Object 5"/>
          <p:cNvGraphicFramePr>
            <a:graphicFrameLocks noChangeAspect="1"/>
          </p:cNvGraphicFramePr>
          <p:nvPr>
            <p:ph idx="1"/>
          </p:nvPr>
        </p:nvGraphicFramePr>
        <p:xfrm>
          <a:off x="1181100" y="0"/>
          <a:ext cx="4899025" cy="6858000"/>
        </p:xfrm>
        <a:graphic>
          <a:graphicData uri="http://schemas.openxmlformats.org/presentationml/2006/ole">
            <p:oleObj spid="_x0000_s3594242" name="Acrobat Document" r:id="rId3" imgW="3825000" imgH="5355000" progId="AcroExch.Document.7">
              <p:link updateAutomatic="1"/>
            </p:oleObj>
          </a:graphicData>
        </a:graphic>
      </p:graphicFrame>
      <p:pic>
        <p:nvPicPr>
          <p:cNvPr id="3372036" name="Picture 4"/>
          <p:cNvPicPr>
            <a:picLocks noChangeAspect="1" noChangeArrowheads="1"/>
          </p:cNvPicPr>
          <p:nvPr/>
        </p:nvPicPr>
        <p:blipFill>
          <a:blip r:embed="rId4" cstate="print"/>
          <a:srcRect l="27571" r="27850" b="-444"/>
          <a:stretch>
            <a:fillRect/>
          </a:stretch>
        </p:blipFill>
        <p:spPr bwMode="auto">
          <a:xfrm>
            <a:off x="4438650" y="0"/>
            <a:ext cx="4870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372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372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 L -0.17917 0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2004 to 2008: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4983163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2004 Grid </a:t>
            </a:r>
            <a:r>
              <a:rPr lang="en-US" b="1" dirty="0" err="1" smtClean="0">
                <a:solidFill>
                  <a:srgbClr val="002060"/>
                </a:solidFill>
              </a:rPr>
              <a:t>Plugtests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</a:p>
          <a:p>
            <a:pPr lvl="1">
              <a:buNone/>
            </a:pPr>
            <a:r>
              <a:rPr lang="en-US" dirty="0" smtClean="0"/>
              <a:t>Winner: </a:t>
            </a:r>
            <a:r>
              <a:rPr lang="en-US" dirty="0" err="1" smtClean="0"/>
              <a:t>Univ</a:t>
            </a:r>
            <a:r>
              <a:rPr lang="en-US" dirty="0" smtClean="0"/>
              <a:t> CHILE</a:t>
            </a:r>
            <a:endParaRPr lang="fr-FR" dirty="0" smtClean="0"/>
          </a:p>
          <a:p>
            <a:pPr lvl="1">
              <a:buNone/>
            </a:pPr>
            <a:r>
              <a:rPr lang="en-US" dirty="0" smtClean="0"/>
              <a:t>	Deployed 560 Workers all over the world</a:t>
            </a:r>
            <a:endParaRPr lang="fr-FR" dirty="0" smtClean="0"/>
          </a:p>
          <a:p>
            <a:pPr lvl="1">
              <a:buNone/>
            </a:pPr>
            <a:r>
              <a:rPr lang="en-US" dirty="0" smtClean="0"/>
              <a:t>	on a very heterogeneous infrastructure (no VO)</a:t>
            </a:r>
          </a:p>
          <a:p>
            <a:pPr lvl="1">
              <a:buNone/>
            </a:pPr>
            <a:endParaRPr lang="en-US" dirty="0" smtClean="0"/>
          </a:p>
          <a:p>
            <a:r>
              <a:rPr lang="fr-FR" b="1" dirty="0" smtClean="0">
                <a:solidFill>
                  <a:srgbClr val="002060"/>
                </a:solidFill>
              </a:rPr>
              <a:t>2008</a:t>
            </a:r>
            <a:r>
              <a:rPr lang="en-US" b="1" dirty="0" smtClean="0">
                <a:solidFill>
                  <a:srgbClr val="002060"/>
                </a:solidFill>
              </a:rPr>
              <a:t> Grid </a:t>
            </a:r>
            <a:r>
              <a:rPr lang="en-US" b="1" dirty="0" err="1" smtClean="0">
                <a:solidFill>
                  <a:srgbClr val="002060"/>
                </a:solidFill>
              </a:rPr>
              <a:t>Plugtests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endParaRPr lang="fr-FR" dirty="0" smtClean="0"/>
          </a:p>
          <a:p>
            <a:pPr lvl="1" eaLnBrk="1" fontAlgn="t" hangingPunct="1">
              <a:buNone/>
            </a:pPr>
            <a:r>
              <a:rPr lang="en-GB" dirty="0" smtClean="0"/>
              <a:t>KAAPI, MOAIS Grenoble: </a:t>
            </a:r>
            <a:r>
              <a:rPr lang="en-GB" u="sng" dirty="0" smtClean="0"/>
              <a:t>3609 Nodes</a:t>
            </a:r>
            <a:endParaRPr lang="fr-FR" u="sng" dirty="0" smtClean="0"/>
          </a:p>
          <a:p>
            <a:pPr lvl="1" eaLnBrk="1" fontAlgn="t" hangingPunct="1">
              <a:buNone/>
            </a:pPr>
            <a:r>
              <a:rPr lang="en-GB" dirty="0" smtClean="0"/>
              <a:t>ACT, China: </a:t>
            </a:r>
            <a:r>
              <a:rPr lang="en-GB" dirty="0" err="1" smtClean="0"/>
              <a:t>Beihang</a:t>
            </a:r>
            <a:r>
              <a:rPr lang="en-GB" dirty="0" smtClean="0"/>
              <a:t> University, Beijing, China: </a:t>
            </a:r>
            <a:endParaRPr lang="fr-FR" dirty="0" smtClean="0"/>
          </a:p>
          <a:p>
            <a:pPr lvl="1" eaLnBrk="1" fontAlgn="t" hangingPunct="1">
              <a:buNone/>
            </a:pPr>
            <a:r>
              <a:rPr lang="en-GB" dirty="0" smtClean="0"/>
              <a:t>						</a:t>
            </a:r>
            <a:r>
              <a:rPr lang="en-GB" u="sng" dirty="0" smtClean="0"/>
              <a:t>4329 Nodes</a:t>
            </a:r>
            <a:endParaRPr lang="fr-FR" u="sng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/>
              <a:pPr>
                <a:defRPr/>
              </a:pPr>
              <a:t>32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D9D9F6-C8B7-41D0-A4B3-0F47AC63B642}" type="slidenum">
              <a:rPr lang="fr-BE"/>
              <a:pPr>
                <a:defRPr/>
              </a:pPr>
              <a:t>33</a:t>
            </a:fld>
            <a:endParaRPr lang="fr-BE" dirty="0"/>
          </a:p>
        </p:txBody>
      </p:sp>
      <p:pic>
        <p:nvPicPr>
          <p:cNvPr id="3368964" name="Picture 4"/>
          <p:cNvPicPr>
            <a:picLocks noChangeAspect="1" noChangeArrowheads="1"/>
          </p:cNvPicPr>
          <p:nvPr/>
        </p:nvPicPr>
        <p:blipFill>
          <a:blip r:embed="rId2" cstate="print"/>
          <a:srcRect l="6111" r="6389"/>
          <a:stretch>
            <a:fillRect/>
          </a:stretch>
        </p:blipFill>
        <p:spPr bwMode="auto">
          <a:xfrm>
            <a:off x="1588" y="0"/>
            <a:ext cx="9142412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689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Grid 5000 - ALADDIN</a:t>
            </a:r>
          </a:p>
        </p:txBody>
      </p:sp>
      <p:sp>
        <p:nvSpPr>
          <p:cNvPr id="3368965" name="Rectangle 5"/>
          <p:cNvSpPr>
            <a:spLocks noChangeArrowheads="1"/>
          </p:cNvSpPr>
          <p:nvPr/>
        </p:nvSpPr>
        <p:spPr bwMode="auto">
          <a:xfrm>
            <a:off x="4762500" y="203200"/>
            <a:ext cx="4076700" cy="876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fr-FR"/>
          </a:p>
        </p:txBody>
      </p:sp>
      <p:sp>
        <p:nvSpPr>
          <p:cNvPr id="3368978" name="Text Box 18"/>
          <p:cNvSpPr txBox="1">
            <a:spLocks noChangeArrowheads="1"/>
          </p:cNvSpPr>
          <p:nvPr/>
        </p:nvSpPr>
        <p:spPr bwMode="auto">
          <a:xfrm>
            <a:off x="7162800" y="644525"/>
            <a:ext cx="16383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Orsay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1000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(684)</a:t>
            </a:r>
          </a:p>
        </p:txBody>
      </p:sp>
      <p:sp>
        <p:nvSpPr>
          <p:cNvPr id="3368979" name="Text Box 19"/>
          <p:cNvSpPr txBox="1">
            <a:spLocks noChangeArrowheads="1"/>
          </p:cNvSpPr>
          <p:nvPr/>
        </p:nvSpPr>
        <p:spPr bwMode="auto">
          <a:xfrm>
            <a:off x="7200900" y="3244850"/>
            <a:ext cx="1476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Rennes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522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(522)</a:t>
            </a:r>
          </a:p>
        </p:txBody>
      </p:sp>
      <p:sp>
        <p:nvSpPr>
          <p:cNvPr id="3368980" name="Text Box 20"/>
          <p:cNvSpPr txBox="1">
            <a:spLocks noChangeArrowheads="1"/>
          </p:cNvSpPr>
          <p:nvPr/>
        </p:nvSpPr>
        <p:spPr bwMode="auto">
          <a:xfrm>
            <a:off x="7150100" y="4645025"/>
            <a:ext cx="1476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Bordeaux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(198)</a:t>
            </a:r>
            <a:endParaRPr lang="en-US" sz="2000" i="1">
              <a:latin typeface="Verdana" pitchFamily="34" charset="0"/>
              <a:ea typeface="Osaka" pitchFamily="16" charset="-128"/>
            </a:endParaRPr>
          </a:p>
        </p:txBody>
      </p:sp>
      <p:sp>
        <p:nvSpPr>
          <p:cNvPr id="3368981" name="Text Box 21"/>
          <p:cNvSpPr txBox="1">
            <a:spLocks noChangeArrowheads="1"/>
          </p:cNvSpPr>
          <p:nvPr/>
        </p:nvSpPr>
        <p:spPr bwMode="auto">
          <a:xfrm>
            <a:off x="7162800" y="3921125"/>
            <a:ext cx="1476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Toulouse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(116)</a:t>
            </a:r>
          </a:p>
        </p:txBody>
      </p:sp>
      <p:sp>
        <p:nvSpPr>
          <p:cNvPr id="3368982" name="Text Box 22"/>
          <p:cNvSpPr txBox="1">
            <a:spLocks noChangeArrowheads="1"/>
          </p:cNvSpPr>
          <p:nvPr/>
        </p:nvSpPr>
        <p:spPr bwMode="auto">
          <a:xfrm>
            <a:off x="7150100" y="1939925"/>
            <a:ext cx="1476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Lyon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(252)</a:t>
            </a:r>
          </a:p>
        </p:txBody>
      </p:sp>
      <p:sp>
        <p:nvSpPr>
          <p:cNvPr id="3368983" name="Text Box 23"/>
          <p:cNvSpPr txBox="1">
            <a:spLocks noChangeArrowheads="1"/>
          </p:cNvSpPr>
          <p:nvPr/>
        </p:nvSpPr>
        <p:spPr bwMode="auto">
          <a:xfrm>
            <a:off x="7162800" y="2613025"/>
            <a:ext cx="1476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Grenoble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(270)</a:t>
            </a:r>
          </a:p>
        </p:txBody>
      </p:sp>
      <p:sp>
        <p:nvSpPr>
          <p:cNvPr id="3368984" name="Text Box 24"/>
          <p:cNvSpPr txBox="1">
            <a:spLocks noChangeArrowheads="1"/>
          </p:cNvSpPr>
          <p:nvPr/>
        </p:nvSpPr>
        <p:spPr bwMode="auto">
          <a:xfrm>
            <a:off x="7150100" y="5381625"/>
            <a:ext cx="2230438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Sophia Antipolis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(434)</a:t>
            </a:r>
          </a:p>
        </p:txBody>
      </p:sp>
      <p:sp>
        <p:nvSpPr>
          <p:cNvPr id="3368985" name="Text Box 25"/>
          <p:cNvSpPr txBox="1">
            <a:spLocks noChangeArrowheads="1"/>
          </p:cNvSpPr>
          <p:nvPr/>
        </p:nvSpPr>
        <p:spPr bwMode="auto">
          <a:xfrm>
            <a:off x="7150100" y="25400"/>
            <a:ext cx="1476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Lille: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(198)</a:t>
            </a:r>
            <a:endParaRPr lang="en-US" sz="2000" i="1">
              <a:latin typeface="Verdana" pitchFamily="34" charset="0"/>
              <a:ea typeface="Osaka" pitchFamily="16" charset="-128"/>
            </a:endParaRPr>
          </a:p>
        </p:txBody>
      </p:sp>
      <p:sp>
        <p:nvSpPr>
          <p:cNvPr id="3368986" name="Text Box 26"/>
          <p:cNvSpPr txBox="1">
            <a:spLocks noChangeArrowheads="1"/>
          </p:cNvSpPr>
          <p:nvPr/>
        </p:nvSpPr>
        <p:spPr bwMode="auto">
          <a:xfrm>
            <a:off x="7150100" y="1343025"/>
            <a:ext cx="1476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Nancy:</a:t>
            </a:r>
          </a:p>
          <a:p>
            <a:pPr eaLnBrk="0" hangingPunct="0"/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Osaka" pitchFamily="16" charset="-128"/>
              </a:rPr>
              <a:t>500</a:t>
            </a:r>
            <a:r>
              <a:rPr lang="en-US" sz="2000" i="1">
                <a:latin typeface="Verdana" pitchFamily="34" charset="0"/>
                <a:ea typeface="Osaka" pitchFamily="16" charset="-128"/>
              </a:rPr>
              <a:t> </a:t>
            </a:r>
            <a:r>
              <a:rPr lang="en-US" sz="2000" i="1">
                <a:solidFill>
                  <a:srgbClr val="FF3300"/>
                </a:solidFill>
                <a:latin typeface="Verdana" pitchFamily="34" charset="0"/>
                <a:ea typeface="Osaka" pitchFamily="16" charset="-128"/>
              </a:rPr>
              <a:t>(334)</a:t>
            </a:r>
            <a:endParaRPr lang="en-US" sz="2000" i="1">
              <a:latin typeface="Verdana" pitchFamily="34" charset="0"/>
              <a:ea typeface="Osaka" pitchFamily="1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EB39B2D-F630-4C28-9EE4-9DE7F53DF9ED}" type="slidenum">
              <a:rPr lang="fr-BE" smtClean="0"/>
              <a:pPr>
                <a:defRPr/>
              </a:pPr>
              <a:t>34</a:t>
            </a:fld>
            <a:endParaRPr lang="fr-BE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 l="19444" t="21333" r="21111" b="7556"/>
          <a:stretch>
            <a:fillRect/>
          </a:stretch>
        </p:blipFill>
        <p:spPr bwMode="auto">
          <a:xfrm>
            <a:off x="-1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BB500E-4AA7-4FAE-B1B0-29659C5C5FF5}" type="slidenum">
              <a:rPr lang="fr-BE"/>
              <a:pPr>
                <a:defRPr/>
              </a:pPr>
              <a:t>35</a:t>
            </a:fld>
            <a:endParaRPr lang="fr-BE" dirty="0"/>
          </a:p>
        </p:txBody>
      </p:sp>
      <p:sp>
        <p:nvSpPr>
          <p:cNvPr id="3374082" name="Rectangle 2"/>
          <p:cNvSpPr>
            <a:spLocks noGrp="1"/>
          </p:cNvSpPr>
          <p:nvPr>
            <p:ph type="title"/>
          </p:nvPr>
        </p:nvSpPr>
        <p:spPr>
          <a:xfrm>
            <a:off x="457200" y="71438"/>
            <a:ext cx="8686800" cy="785812"/>
          </a:xfrm>
        </p:spPr>
        <p:txBody>
          <a:bodyPr/>
          <a:lstStyle/>
          <a:p>
            <a:r>
              <a:rPr lang="en-US"/>
              <a:t>Chinese Collaborations on Grid PlugTests</a:t>
            </a:r>
          </a:p>
        </p:txBody>
      </p:sp>
      <p:sp>
        <p:nvSpPr>
          <p:cNvPr id="3374083" name="Rectangle 3"/>
          <p:cNvSpPr>
            <a:spLocks noGrp="1"/>
          </p:cNvSpPr>
          <p:nvPr>
            <p:ph type="body" idx="1"/>
          </p:nvPr>
        </p:nvSpPr>
        <p:spPr>
          <a:xfrm>
            <a:off x="101600" y="1257300"/>
            <a:ext cx="8229600" cy="4983163"/>
          </a:xfrm>
        </p:spPr>
        <p:txBody>
          <a:bodyPr/>
          <a:lstStyle/>
          <a:p>
            <a:r>
              <a:rPr lang="en-US"/>
              <a:t>Professor Chi</a:t>
            </a:r>
          </a:p>
          <a:p>
            <a:r>
              <a:rPr lang="en-US"/>
              <a:t>Prof. Baoping Yan</a:t>
            </a:r>
          </a:p>
          <a:p>
            <a:r>
              <a:rPr lang="en-US" sz="2400"/>
              <a:t>Hosted the IV Grid Plugtests </a:t>
            </a:r>
            <a:r>
              <a:rPr lang="fr-FR" sz="2400">
                <a:hlinkClick r:id="rId2"/>
              </a:rPr>
              <a:t>Grid@works</a:t>
            </a:r>
            <a:r>
              <a:rPr lang="en-US" sz="2400"/>
              <a:t> 2007 </a:t>
            </a:r>
          </a:p>
          <a:p>
            <a:r>
              <a:rPr lang="en-US" sz="2400"/>
              <a:t>CNIC: Computer and Network Information Center </a:t>
            </a:r>
            <a:endParaRPr lang="fr-FR" sz="2400"/>
          </a:p>
          <a:p>
            <a:r>
              <a:rPr lang="en-US" sz="2400"/>
              <a:t>SCC AS: Super Computing Center of AS</a:t>
            </a:r>
          </a:p>
          <a:p>
            <a:endParaRPr lang="en-US"/>
          </a:p>
          <a:p>
            <a:r>
              <a:rPr lang="en-US"/>
              <a:t>Prof. Ji Wang </a:t>
            </a:r>
          </a:p>
          <a:p>
            <a:r>
              <a:rPr lang="en-US" sz="2400"/>
              <a:t>In EchoGrid, Chinese Leader of OW2</a:t>
            </a:r>
            <a:r>
              <a:rPr lang="fr-FR"/>
              <a:t> </a:t>
            </a:r>
            <a:endParaRPr lang="en-US" sz="2400"/>
          </a:p>
          <a:p>
            <a:r>
              <a:rPr lang="en-US" sz="2400"/>
              <a:t>NUDT: National Univ. of Defense Technology</a:t>
            </a:r>
          </a:p>
          <a:p>
            <a:r>
              <a:rPr lang="en-US" sz="2400"/>
              <a:t>PDL: Laboratory of Parallel &amp; Distributed Processing</a:t>
            </a:r>
          </a:p>
        </p:txBody>
      </p:sp>
      <p:pic>
        <p:nvPicPr>
          <p:cNvPr id="3374093" name="Picture 13"/>
          <p:cNvPicPr>
            <a:picLocks noChangeAspect="1" noChangeArrowheads="1"/>
          </p:cNvPicPr>
          <p:nvPr/>
        </p:nvPicPr>
        <p:blipFill>
          <a:blip r:embed="rId3" cstate="print"/>
          <a:srcRect l="4723" t="20889" r="46666" b="53778"/>
          <a:stretch>
            <a:fillRect/>
          </a:stretch>
        </p:blipFill>
        <p:spPr bwMode="auto">
          <a:xfrm>
            <a:off x="4648200" y="895350"/>
            <a:ext cx="44958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4095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0613" y="3819525"/>
            <a:ext cx="1628775" cy="1628775"/>
          </a:xfrm>
          <a:prstGeom prst="rect">
            <a:avLst/>
          </a:prstGeom>
          <a:blipFill dpi="0" rotWithShape="0">
            <a:blip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Denis Caromel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0" y="6577013"/>
            <a:ext cx="796925" cy="280987"/>
          </a:xfrm>
          <a:prstGeom prst="rect">
            <a:avLst/>
          </a:prstGeom>
        </p:spPr>
        <p:txBody>
          <a:bodyPr/>
          <a:lstStyle/>
          <a:p>
            <a:fld id="{DC70B6F0-C684-4D97-9718-C3F46C54483E}" type="slidenum">
              <a:rPr lang="fr-FR"/>
              <a:pPr/>
              <a:t>36</a:t>
            </a:fld>
            <a:endParaRPr lang="fr-FR"/>
          </a:p>
        </p:txBody>
      </p:sp>
      <p:sp>
        <p:nvSpPr>
          <p:cNvPr id="3480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tested in </a:t>
            </a:r>
            <a:r>
              <a:rPr lang="en-US" dirty="0" err="1" smtClean="0"/>
              <a:t>Plugtests</a:t>
            </a:r>
            <a:r>
              <a:rPr lang="en-US" dirty="0" smtClean="0"/>
              <a:t> and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 GCM </a:t>
            </a:r>
            <a:r>
              <a:rPr lang="en-US" dirty="0"/>
              <a:t>Deployment Standard</a:t>
            </a:r>
          </a:p>
        </p:txBody>
      </p:sp>
      <p:sp>
        <p:nvSpPr>
          <p:cNvPr id="3480579" name="Rectangle 3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686800" cy="4868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000099"/>
                </a:solidFill>
              </a:rPr>
              <a:t>Protocols: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Rsh</a:t>
            </a:r>
            <a:r>
              <a:rPr lang="en-US" sz="2000" dirty="0"/>
              <a:t>, </a:t>
            </a:r>
            <a:r>
              <a:rPr lang="en-US" sz="2000" dirty="0" err="1"/>
              <a:t>ssh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err="1"/>
              <a:t>Oarsh</a:t>
            </a:r>
            <a:r>
              <a:rPr lang="en-US" sz="2000" dirty="0"/>
              <a:t>, </a:t>
            </a:r>
            <a:r>
              <a:rPr lang="en-US" sz="2000" dirty="0" err="1"/>
              <a:t>Gsissh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000099"/>
                </a:solidFill>
              </a:rPr>
              <a:t>Scheduler, and Grids: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GroupSSH</a:t>
            </a:r>
            <a:r>
              <a:rPr lang="en-US" sz="2000" dirty="0"/>
              <a:t>, </a:t>
            </a:r>
            <a:r>
              <a:rPr lang="en-US" sz="2000" dirty="0" err="1"/>
              <a:t>GroupRSH</a:t>
            </a:r>
            <a:r>
              <a:rPr lang="en-US" sz="2000" dirty="0"/>
              <a:t>, </a:t>
            </a:r>
            <a:r>
              <a:rPr lang="en-US" sz="2000" dirty="0" err="1"/>
              <a:t>GroupOARSH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ARC (</a:t>
            </a:r>
            <a:r>
              <a:rPr lang="en-US" sz="2000" dirty="0" err="1"/>
              <a:t>NorduGrid</a:t>
            </a:r>
            <a:r>
              <a:rPr lang="en-US" sz="2000" dirty="0"/>
              <a:t>), CGSP China Grid, EEGE </a:t>
            </a:r>
            <a:r>
              <a:rPr lang="en-US" sz="2000" dirty="0" err="1"/>
              <a:t>gLITE</a:t>
            </a:r>
            <a:r>
              <a:rPr lang="en-US" sz="2000" dirty="0"/>
              <a:t>, 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Fura</a:t>
            </a:r>
            <a:r>
              <a:rPr lang="en-US" sz="2000" dirty="0"/>
              <a:t>/</a:t>
            </a:r>
            <a:r>
              <a:rPr lang="en-US" sz="2000" dirty="0" err="1"/>
              <a:t>InnerGrid</a:t>
            </a:r>
            <a:r>
              <a:rPr lang="en-US" sz="2000" dirty="0"/>
              <a:t> (</a:t>
            </a:r>
            <a:r>
              <a:rPr lang="en-US" sz="2000" dirty="0" err="1"/>
              <a:t>GridSystem</a:t>
            </a:r>
            <a:r>
              <a:rPr lang="en-US" sz="2000" dirty="0"/>
              <a:t> Inc.)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GLOBUS, </a:t>
            </a:r>
            <a:r>
              <a:rPr lang="en-US" sz="2000" dirty="0" err="1"/>
              <a:t>GridBus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IBM Load Leveler, LSF, Microsoft CCS (Windows HPC Server 2008)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Sun Grid Engine, OAR, PBS / Torque, PRUN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Clouds:</a:t>
            </a:r>
            <a:endParaRPr lang="en-US" sz="2400" b="1" dirty="0">
              <a:solidFill>
                <a:srgbClr val="000099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 </a:t>
            </a:r>
            <a:r>
              <a:rPr lang="en-US" sz="2000" dirty="0"/>
              <a:t>Amazon EC2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F4555F-4896-4FBC-973D-ACC38A5D74D4}" type="slidenum">
              <a:rPr lang="fr-BE"/>
              <a:pPr>
                <a:defRPr/>
              </a:pPr>
              <a:t>37</a:t>
            </a:fld>
            <a:endParaRPr lang="fr-BE" dirty="0"/>
          </a:p>
        </p:txBody>
      </p:sp>
      <p:sp>
        <p:nvSpPr>
          <p:cNvPr id="3136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900" y="-63500"/>
            <a:ext cx="9144000" cy="1943100"/>
          </a:xfrm>
          <a:noFill/>
          <a:ln/>
        </p:spPr>
        <p:txBody>
          <a:bodyPr/>
          <a:lstStyle/>
          <a:p>
            <a:r>
              <a:rPr lang="en-GB" sz="3200" b="1" dirty="0"/>
              <a:t>GCM </a:t>
            </a:r>
            <a:r>
              <a:rPr lang="en-GB" sz="3200" b="1" dirty="0" smtClean="0"/>
              <a:t>Official Standardization</a:t>
            </a:r>
            <a:r>
              <a:rPr lang="en-GB" sz="3200" b="1" dirty="0"/>
              <a:t/>
            </a:r>
            <a:br>
              <a:rPr lang="en-GB" sz="3200" b="1" dirty="0"/>
            </a:br>
            <a:r>
              <a:rPr lang="en-GB" sz="3200" b="1" dirty="0"/>
              <a:t/>
            </a:r>
            <a:br>
              <a:rPr lang="en-GB" sz="3200" b="1" dirty="0"/>
            </a:br>
            <a:r>
              <a:rPr lang="en-GB" b="1" i="1" dirty="0">
                <a:solidFill>
                  <a:srgbClr val="000099"/>
                </a:solidFill>
              </a:rPr>
              <a:t>               </a:t>
            </a:r>
            <a:r>
              <a:rPr lang="en-GB" b="1" u="sng" dirty="0">
                <a:solidFill>
                  <a:srgbClr val="000099"/>
                </a:solidFill>
              </a:rPr>
              <a:t>Grid Component Model</a:t>
            </a:r>
          </a:p>
        </p:txBody>
      </p:sp>
      <p:pic>
        <p:nvPicPr>
          <p:cNvPr id="3136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375" y="1812925"/>
            <a:ext cx="4532313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6516" name="Rectangle 4"/>
          <p:cNvSpPr>
            <a:spLocks/>
          </p:cNvSpPr>
          <p:nvPr/>
        </p:nvSpPr>
        <p:spPr bwMode="auto">
          <a:xfrm>
            <a:off x="127000" y="4178300"/>
            <a:ext cx="90805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r>
              <a:rPr lang="en-GB" sz="3200">
                <a:latin typeface="Times New Roman" pitchFamily="18" charset="0"/>
              </a:rPr>
              <a:t>Overall, the standardization is supported by industrials: </a:t>
            </a:r>
          </a:p>
          <a:p>
            <a:pPr lvl="1" eaLnBrk="0" hangingPunct="0">
              <a:lnSpc>
                <a:spcPct val="80000"/>
              </a:lnSpc>
            </a:pPr>
            <a:r>
              <a:rPr lang="en-GB" sz="3600">
                <a:solidFill>
                  <a:srgbClr val="F26520"/>
                </a:solidFill>
                <a:latin typeface="Times New Roman" pitchFamily="18" charset="0"/>
              </a:rPr>
              <a:t>BT, FT-Orange, Nokia-Siemens, NEC,</a:t>
            </a:r>
          </a:p>
          <a:p>
            <a:pPr lvl="1" eaLnBrk="0" hangingPunct="0">
              <a:lnSpc>
                <a:spcPct val="80000"/>
              </a:lnSpc>
            </a:pPr>
            <a:r>
              <a:rPr lang="en-GB" sz="3600">
                <a:solidFill>
                  <a:srgbClr val="F26520"/>
                </a:solidFill>
                <a:latin typeface="Times New Roman" pitchFamily="18" charset="0"/>
              </a:rPr>
              <a:t>Telefonica, Alcatel-Lucent, Huawei …</a:t>
            </a:r>
            <a:r>
              <a:rPr lang="en-US" sz="3600">
                <a:solidFill>
                  <a:srgbClr val="F26520"/>
                </a:solidFill>
                <a:latin typeface="Times New Roman" pitchFamily="18" charset="0"/>
              </a:rPr>
              <a:t>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36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6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36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Denis Caromel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0" y="6577013"/>
            <a:ext cx="796925" cy="280987"/>
          </a:xfrm>
          <a:prstGeom prst="rect">
            <a:avLst/>
          </a:prstGeom>
        </p:spPr>
        <p:txBody>
          <a:bodyPr/>
          <a:lstStyle/>
          <a:p>
            <a:fld id="{DC70B6F0-C684-4D97-9718-C3F46C54483E}" type="slidenum">
              <a:rPr lang="fr-FR"/>
              <a:pPr/>
              <a:t>38</a:t>
            </a:fld>
            <a:endParaRPr lang="fr-FR"/>
          </a:p>
        </p:txBody>
      </p:sp>
      <p:sp>
        <p:nvSpPr>
          <p:cNvPr id="3480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tested in </a:t>
            </a:r>
            <a:r>
              <a:rPr lang="en-US" dirty="0" err="1" smtClean="0"/>
              <a:t>Plugtests</a:t>
            </a:r>
            <a:r>
              <a:rPr lang="en-US" dirty="0" smtClean="0"/>
              <a:t> and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 GCM </a:t>
            </a:r>
            <a:r>
              <a:rPr lang="en-US" dirty="0"/>
              <a:t>Deployment Standard</a:t>
            </a:r>
          </a:p>
        </p:txBody>
      </p:sp>
      <p:sp>
        <p:nvSpPr>
          <p:cNvPr id="3480579" name="Rectangle 3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686800" cy="4868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000099"/>
                </a:solidFill>
              </a:rPr>
              <a:t>Protocols: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Rsh</a:t>
            </a:r>
            <a:r>
              <a:rPr lang="en-US" sz="2000" dirty="0"/>
              <a:t>, </a:t>
            </a:r>
            <a:r>
              <a:rPr lang="en-US" sz="2000" dirty="0" err="1"/>
              <a:t>ssh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err="1"/>
              <a:t>Oarsh</a:t>
            </a:r>
            <a:r>
              <a:rPr lang="en-US" sz="2000" dirty="0"/>
              <a:t>, </a:t>
            </a:r>
            <a:r>
              <a:rPr lang="en-US" sz="2000" dirty="0" err="1"/>
              <a:t>Gsissh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000099"/>
                </a:solidFill>
              </a:rPr>
              <a:t>Scheduler, and Grids: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GroupSSH</a:t>
            </a:r>
            <a:r>
              <a:rPr lang="en-US" sz="2000" dirty="0"/>
              <a:t>, </a:t>
            </a:r>
            <a:r>
              <a:rPr lang="en-US" sz="2000" dirty="0" err="1"/>
              <a:t>GroupRSH</a:t>
            </a:r>
            <a:r>
              <a:rPr lang="en-US" sz="2000" dirty="0"/>
              <a:t>, </a:t>
            </a:r>
            <a:r>
              <a:rPr lang="en-US" sz="2000" dirty="0" err="1"/>
              <a:t>GroupOARSH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ARC (</a:t>
            </a:r>
            <a:r>
              <a:rPr lang="en-US" sz="2000" dirty="0" err="1"/>
              <a:t>NorduGrid</a:t>
            </a:r>
            <a:r>
              <a:rPr lang="en-US" sz="2000" dirty="0"/>
              <a:t>), CGSP China Grid, EEGE </a:t>
            </a:r>
            <a:r>
              <a:rPr lang="en-US" sz="2000" dirty="0" err="1"/>
              <a:t>gLITE</a:t>
            </a:r>
            <a:r>
              <a:rPr lang="en-US" sz="2000" dirty="0"/>
              <a:t>, 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Fura</a:t>
            </a:r>
            <a:r>
              <a:rPr lang="en-US" sz="2000" dirty="0"/>
              <a:t>/</a:t>
            </a:r>
            <a:r>
              <a:rPr lang="en-US" sz="2000" dirty="0" err="1"/>
              <a:t>InnerGrid</a:t>
            </a:r>
            <a:r>
              <a:rPr lang="en-US" sz="2000" dirty="0"/>
              <a:t> (</a:t>
            </a:r>
            <a:r>
              <a:rPr lang="en-US" sz="2000" dirty="0" err="1"/>
              <a:t>GridSystem</a:t>
            </a:r>
            <a:r>
              <a:rPr lang="en-US" sz="2000" dirty="0"/>
              <a:t> Inc.)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GLOBUS, </a:t>
            </a:r>
            <a:r>
              <a:rPr lang="en-US" sz="2000" dirty="0" err="1"/>
              <a:t>GridBus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IBM Load Leveler, LSF, Microsoft CCS (Windows HPC Server 2008)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Sun Grid Engine, OAR, PBS / Torque, PRUN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Clouds:</a:t>
            </a:r>
            <a:endParaRPr lang="en-US" sz="2400" b="1" dirty="0">
              <a:solidFill>
                <a:srgbClr val="000099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 </a:t>
            </a:r>
            <a:r>
              <a:rPr lang="en-US" sz="2000" dirty="0"/>
              <a:t>Amazon EC2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36224" y="1056923"/>
            <a:ext cx="6270499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Interoperability: </a:t>
            </a:r>
          </a:p>
          <a:p>
            <a:pPr algn="ctr"/>
            <a:r>
              <a:rPr lang="en-US" sz="2400" dirty="0" smtClean="0"/>
              <a:t>Cloud will start with existing IT infrastructure,</a:t>
            </a:r>
          </a:p>
          <a:p>
            <a:pPr algn="ctr"/>
            <a:r>
              <a:rPr lang="en-US" sz="2400" u="sng" dirty="0" smtClean="0"/>
              <a:t>Build Non Intrusive Cloud with </a:t>
            </a:r>
            <a:r>
              <a:rPr lang="en-US" sz="2400" u="sng" dirty="0" err="1" smtClean="0"/>
              <a:t>ProActive</a:t>
            </a:r>
            <a:endParaRPr lang="en-US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01789-322C-4958-A245-51F558CC5277}" type="slidenum">
              <a:rPr lang="fr-BE"/>
              <a:pPr>
                <a:defRPr/>
              </a:pPr>
              <a:t>39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86B50DF-6B5D-4BA0-A82F-CE220B80FC8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sz="3200" dirty="0"/>
              <a:t> </a:t>
            </a:r>
            <a:r>
              <a:rPr lang="en-US" sz="5400" dirty="0" smtClean="0">
                <a:solidFill>
                  <a:schemeClr val="bg1"/>
                </a:solidFill>
              </a:rPr>
              <a:t>IC2D: Optimizing</a:t>
            </a:r>
            <a:endParaRPr lang="en-US" sz="2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0DDE8D-E652-4278-9B48-45E8256A5BC4}" type="slidenum">
              <a:rPr lang="fr-BE"/>
              <a:pPr>
                <a:defRPr/>
              </a:pPr>
              <a:t>40</a:t>
            </a:fld>
            <a:endParaRPr lang="fr-BE" dirty="0"/>
          </a:p>
        </p:txBody>
      </p:sp>
      <p:sp>
        <p:nvSpPr>
          <p:cNvPr id="30904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IC2D</a:t>
            </a:r>
          </a:p>
        </p:txBody>
      </p:sp>
      <p:pic>
        <p:nvPicPr>
          <p:cNvPr id="3090435" name="Picture 3" descr="Eclipse-2-RunMonitorin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2363" y="590550"/>
            <a:ext cx="6707187" cy="631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6A8DB8-798D-482B-8258-2874E6052716}" type="slidenum">
              <a:rPr lang="fr-BE"/>
              <a:pPr>
                <a:defRPr/>
              </a:pPr>
              <a:t>41</a:t>
            </a:fld>
            <a:endParaRPr lang="fr-BE" dirty="0"/>
          </a:p>
        </p:txBody>
      </p:sp>
      <p:sp>
        <p:nvSpPr>
          <p:cNvPr id="3092482" name="Rectangle 2"/>
          <p:cNvSpPr>
            <a:spLocks noGrp="1"/>
          </p:cNvSpPr>
          <p:nvPr>
            <p:ph type="title"/>
          </p:nvPr>
        </p:nvSpPr>
        <p:spPr>
          <a:xfrm>
            <a:off x="444500" y="-19050"/>
            <a:ext cx="8229600" cy="1143000"/>
          </a:xfrm>
        </p:spPr>
        <p:txBody>
          <a:bodyPr/>
          <a:lstStyle/>
          <a:p>
            <a:r>
              <a:rPr lang="en-US"/>
              <a:t>IC2D</a:t>
            </a:r>
          </a:p>
        </p:txBody>
      </p:sp>
      <p:pic>
        <p:nvPicPr>
          <p:cNvPr id="3092483" name="Picture 3" descr="TimIt_Plug_VINC_BRIAN_DENIS_2"/>
          <p:cNvPicPr>
            <a:picLocks noChangeAspect="1" noChangeArrowheads="1"/>
          </p:cNvPicPr>
          <p:nvPr/>
        </p:nvPicPr>
        <p:blipFill>
          <a:blip r:embed="rId3" cstate="print"/>
          <a:srcRect b="5348"/>
          <a:stretch>
            <a:fillRect/>
          </a:stretch>
        </p:blipFill>
        <p:spPr bwMode="auto">
          <a:xfrm>
            <a:off x="228600" y="1155700"/>
            <a:ext cx="8737600" cy="5168900"/>
          </a:xfrm>
          <a:prstGeom prst="rect">
            <a:avLst/>
          </a:prstGeom>
          <a:noFill/>
        </p:spPr>
      </p:pic>
      <p:pic>
        <p:nvPicPr>
          <p:cNvPr id="3092484" name="Picture 4" descr="TimIT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013" y="881063"/>
            <a:ext cx="8694737" cy="5434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71E4AA-CA93-41C0-B666-76A31B8310A5}" type="slidenum">
              <a:rPr lang="fr-BE"/>
              <a:pPr>
                <a:defRPr/>
              </a:pPr>
              <a:t>42</a:t>
            </a:fld>
            <a:endParaRPr lang="fr-BE" dirty="0"/>
          </a:p>
        </p:txBody>
      </p:sp>
      <p:sp>
        <p:nvSpPr>
          <p:cNvPr id="3094530" name="Rectangle 2"/>
          <p:cNvSpPr>
            <a:spLocks noGrp="1"/>
          </p:cNvSpPr>
          <p:nvPr>
            <p:ph type="title"/>
          </p:nvPr>
        </p:nvSpPr>
        <p:spPr>
          <a:xfrm>
            <a:off x="457200" y="-69850"/>
            <a:ext cx="8229600" cy="1143000"/>
          </a:xfrm>
        </p:spPr>
        <p:txBody>
          <a:bodyPr/>
          <a:lstStyle/>
          <a:p>
            <a:r>
              <a:rPr lang="en-US"/>
              <a:t>ChartIt</a:t>
            </a:r>
          </a:p>
        </p:txBody>
      </p:sp>
      <p:pic>
        <p:nvPicPr>
          <p:cNvPr id="3094531" name="Picture 3" descr="Screenshot ChartIt 4"/>
          <p:cNvPicPr>
            <a:picLocks noChangeAspect="1" noChangeArrowheads="1"/>
          </p:cNvPicPr>
          <p:nvPr/>
        </p:nvPicPr>
        <p:blipFill>
          <a:blip r:embed="rId3" cstate="print"/>
          <a:srcRect t="7980" r="68097" b="16687"/>
          <a:stretch>
            <a:fillRect/>
          </a:stretch>
        </p:blipFill>
        <p:spPr bwMode="auto">
          <a:xfrm>
            <a:off x="736600" y="779463"/>
            <a:ext cx="7751763" cy="5719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A0DD64-BDBB-4B48-B81F-EA24A7956797}" type="slidenum">
              <a:rPr lang="fr-BE"/>
              <a:pPr>
                <a:defRPr/>
              </a:pPr>
              <a:t>43</a:t>
            </a:fld>
            <a:endParaRPr lang="fr-BE" dirty="0"/>
          </a:p>
        </p:txBody>
      </p:sp>
      <p:sp>
        <p:nvSpPr>
          <p:cNvPr id="32378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Pies for Analysis and Optimization</a:t>
            </a:r>
          </a:p>
        </p:txBody>
      </p:sp>
      <p:pic>
        <p:nvPicPr>
          <p:cNvPr id="3237891" name="Picture 3" descr="snapshot3_piechar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100" y="1217613"/>
            <a:ext cx="8882063" cy="5386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A67D-ECA1-49D7-9214-2401A0666771}" type="slidenum">
              <a:rPr lang="fr-BE"/>
              <a:pPr>
                <a:defRPr/>
              </a:pPr>
              <a:t>44</a:t>
            </a:fld>
            <a:endParaRPr lang="fr-BE"/>
          </a:p>
        </p:txBody>
      </p:sp>
      <p:sp>
        <p:nvSpPr>
          <p:cNvPr id="3095554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Video 1: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IC2D Optimizing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Monitoring, Debugging, Optimizing  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3095555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95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125" y="47339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45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45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177800" y="3308425"/>
            <a:ext cx="8763000" cy="11430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Scheduling &amp; Resourcing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/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1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46</a:t>
            </a:fld>
            <a:endParaRPr lang="fr-BE"/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8242300" cy="8509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</a:rPr>
              <a:t> </a:t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err="1" smtClean="0">
                <a:solidFill>
                  <a:schemeClr val="bg1"/>
                </a:solidFill>
              </a:rPr>
              <a:t>ProActive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Scheduling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/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18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46</a:t>
            </a:fld>
            <a:endParaRPr lang="fr-FR" sz="1200" dirty="0">
              <a:latin typeface="+mn-lt"/>
            </a:endParaRPr>
          </a:p>
        </p:txBody>
      </p:sp>
      <p:pic>
        <p:nvPicPr>
          <p:cNvPr id="7" name="Image 6" descr="Boite-schedul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8764" y="1314537"/>
            <a:ext cx="3228809" cy="4427013"/>
          </a:xfrm>
          <a:prstGeom prst="rect">
            <a:avLst/>
          </a:prstGeom>
        </p:spPr>
      </p:pic>
      <p:pic>
        <p:nvPicPr>
          <p:cNvPr id="3594242" name="Picture 2"/>
          <p:cNvPicPr>
            <a:picLocks noChangeAspect="1" noChangeArrowheads="1"/>
          </p:cNvPicPr>
          <p:nvPr/>
        </p:nvPicPr>
        <p:blipFill>
          <a:blip r:embed="rId4" cstate="print"/>
          <a:srcRect l="65463" t="4741" r="4259" b="22074"/>
          <a:stretch>
            <a:fillRect/>
          </a:stretch>
        </p:blipFill>
        <p:spPr bwMode="auto">
          <a:xfrm>
            <a:off x="5041900" y="1013630"/>
            <a:ext cx="3543300" cy="53528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 Scheduling Big Picture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55119" y="4627093"/>
            <a:ext cx="2928958" cy="1428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26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US" sz="1200" b="1" dirty="0" smtClean="0">
                <a:solidFill>
                  <a:srgbClr val="F26800"/>
                </a:solidFill>
                <a:latin typeface="Arial" pitchFamily="34" charset="0"/>
                <a:cs typeface="Arial" pitchFamily="34" charset="0"/>
              </a:rPr>
              <a:t>RESOURCES</a:t>
            </a:r>
            <a:endParaRPr lang="fr-FR" sz="1200" b="1" dirty="0">
              <a:solidFill>
                <a:srgbClr val="F268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202" y="1214422"/>
            <a:ext cx="438135" cy="38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5208" y="1120950"/>
            <a:ext cx="428614" cy="49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necteur droit 8"/>
          <p:cNvCxnSpPr/>
          <p:nvPr/>
        </p:nvCxnSpPr>
        <p:spPr>
          <a:xfrm>
            <a:off x="357158" y="2000240"/>
            <a:ext cx="328614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57158" y="3180047"/>
            <a:ext cx="328614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357158" y="4357694"/>
            <a:ext cx="328614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 rot="20814861">
            <a:off x="2893287" y="5036435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/>
          <p:cNvCxnSpPr>
            <a:stCxn id="26" idx="1"/>
          </p:cNvCxnSpPr>
          <p:nvPr/>
        </p:nvCxnSpPr>
        <p:spPr>
          <a:xfrm rot="10800000" flipH="1">
            <a:off x="645138" y="4857763"/>
            <a:ext cx="715113" cy="124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26" idx="0"/>
          </p:cNvCxnSpPr>
          <p:nvPr/>
        </p:nvCxnSpPr>
        <p:spPr>
          <a:xfrm rot="10800000" flipH="1" flipV="1">
            <a:off x="685680" y="4852190"/>
            <a:ext cx="600172" cy="505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20" idx="4"/>
            <a:endCxn id="21" idx="7"/>
          </p:cNvCxnSpPr>
          <p:nvPr/>
        </p:nvCxnSpPr>
        <p:spPr>
          <a:xfrm rot="5400000">
            <a:off x="1280711" y="5116581"/>
            <a:ext cx="174804" cy="2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25" idx="5"/>
            <a:endCxn id="12" idx="1"/>
          </p:cNvCxnSpPr>
          <p:nvPr/>
        </p:nvCxnSpPr>
        <p:spPr>
          <a:xfrm rot="16200000" flipH="1">
            <a:off x="2751593" y="4951924"/>
            <a:ext cx="120631" cy="21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500166" y="4857760"/>
            <a:ext cx="1000132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1285852" y="4857760"/>
            <a:ext cx="1357322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1607323" y="5322107"/>
            <a:ext cx="64294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 rot="1304060">
            <a:off x="1267853" y="4696886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 rot="19616977">
            <a:off x="1140339" y="5212314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1785918" y="4973217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 rot="20624687">
            <a:off x="1674242" y="5531903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 rot="749126">
            <a:off x="2318925" y="5319330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 rot="21096498">
            <a:off x="2381574" y="4714885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 rot="18585170">
            <a:off x="644391" y="4787803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3871552" y="1428524"/>
            <a:ext cx="50581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Multi-platform </a:t>
            </a:r>
            <a:r>
              <a:rPr lang="en-US" dirty="0">
                <a:latin typeface="Arial" pitchFamily="34" charset="0"/>
                <a:cs typeface="Arial" pitchFamily="34" charset="0"/>
              </a:rPr>
              <a:t>Graphical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Client (RCP)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871552" y="1931762"/>
            <a:ext cx="50581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File-based or </a:t>
            </a:r>
            <a:r>
              <a:rPr lang="en-US" dirty="0">
                <a:latin typeface="Arial" pitchFamily="34" charset="0"/>
                <a:cs typeface="Arial" pitchFamily="34" charset="0"/>
              </a:rPr>
              <a:t>LDAP authentication</a:t>
            </a: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3871552" y="2327043"/>
            <a:ext cx="5129604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Static </a:t>
            </a:r>
            <a:r>
              <a:rPr lang="en-US" dirty="0">
                <a:latin typeface="Arial" pitchFamily="34" charset="0"/>
                <a:cs typeface="Arial" pitchFamily="34" charset="0"/>
              </a:rPr>
              <a:t>Workflow Job Scheduling, Native and Java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tasks, </a:t>
            </a:r>
            <a:r>
              <a:rPr lang="en-US" dirty="0">
                <a:latin typeface="Arial" pitchFamily="34" charset="0"/>
                <a:cs typeface="Arial" pitchFamily="34" charset="0"/>
              </a:rPr>
              <a:t>Retry on Error, Priority Policy, Configuration Scripts,…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3871552" y="3571484"/>
            <a:ext cx="5058166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Dynamic </a:t>
            </a:r>
            <a:r>
              <a:rPr lang="en-US" dirty="0">
                <a:latin typeface="Arial" pitchFamily="34" charset="0"/>
                <a:cs typeface="Arial" pitchFamily="34" charset="0"/>
              </a:rPr>
              <a:t>and Static node sources, Resource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Selection by </a:t>
            </a:r>
            <a:r>
              <a:rPr lang="en-US" dirty="0">
                <a:latin typeface="Arial" pitchFamily="34" charset="0"/>
                <a:cs typeface="Arial" pitchFamily="34" charset="0"/>
              </a:rPr>
              <a:t>script, Monitoring and Control GUI,…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871552" y="5173437"/>
            <a:ext cx="505816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ProActive Deployment capabilities: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 Desktops</a:t>
            </a:r>
            <a:r>
              <a:rPr lang="en-US" dirty="0">
                <a:latin typeface="Arial" pitchFamily="34" charset="0"/>
                <a:cs typeface="Arial" pitchFamily="34" charset="0"/>
              </a:rPr>
              <a:t>, Clusters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Clouds,…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Image 36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13148" y="4714884"/>
            <a:ext cx="285752" cy="285752"/>
          </a:xfrm>
          <a:prstGeom prst="rect">
            <a:avLst/>
          </a:prstGeom>
        </p:spPr>
      </p:pic>
      <p:pic>
        <p:nvPicPr>
          <p:cNvPr id="39" name="Image 38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1578" y="4830464"/>
            <a:ext cx="253930" cy="253930"/>
          </a:xfrm>
          <a:prstGeom prst="rect">
            <a:avLst/>
          </a:prstGeom>
        </p:spPr>
      </p:pic>
      <p:pic>
        <p:nvPicPr>
          <p:cNvPr id="40" name="Image 39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8446" y="5255894"/>
            <a:ext cx="253930" cy="253930"/>
          </a:xfrm>
          <a:prstGeom prst="rect">
            <a:avLst/>
          </a:prstGeom>
        </p:spPr>
      </p:pic>
      <p:pic>
        <p:nvPicPr>
          <p:cNvPr id="41" name="Image 40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00832" y="5558492"/>
            <a:ext cx="285752" cy="285752"/>
          </a:xfrm>
          <a:prstGeom prst="rect">
            <a:avLst/>
          </a:prstGeom>
        </p:spPr>
      </p:pic>
      <p:pic>
        <p:nvPicPr>
          <p:cNvPr id="42" name="Image 41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0060" y="5003764"/>
            <a:ext cx="285752" cy="285752"/>
          </a:xfrm>
          <a:prstGeom prst="rect">
            <a:avLst/>
          </a:prstGeom>
        </p:spPr>
      </p:pic>
      <p:pic>
        <p:nvPicPr>
          <p:cNvPr id="43" name="Image 42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1948" y="5357826"/>
            <a:ext cx="253930" cy="253930"/>
          </a:xfrm>
          <a:prstGeom prst="rect">
            <a:avLst/>
          </a:prstGeom>
        </p:spPr>
      </p:pic>
      <p:pic>
        <p:nvPicPr>
          <p:cNvPr id="44" name="Image 43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8860" y="4769476"/>
            <a:ext cx="253930" cy="253930"/>
          </a:xfrm>
          <a:prstGeom prst="rect">
            <a:avLst/>
          </a:prstGeom>
        </p:spPr>
      </p:pic>
      <p:pic>
        <p:nvPicPr>
          <p:cNvPr id="45" name="Image 44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5060628"/>
            <a:ext cx="285752" cy="285752"/>
          </a:xfrm>
          <a:prstGeom prst="rect">
            <a:avLst/>
          </a:prstGeom>
        </p:spPr>
      </p:pic>
      <p:pic>
        <p:nvPicPr>
          <p:cNvPr id="47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357158" y="928670"/>
            <a:ext cx="714348" cy="714348"/>
          </a:xfrm>
          <a:prstGeom prst="rect">
            <a:avLst/>
          </a:prstGeom>
          <a:noFill/>
        </p:spPr>
      </p:pic>
      <p:pic>
        <p:nvPicPr>
          <p:cNvPr id="49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928670"/>
            <a:ext cx="714348" cy="714348"/>
          </a:xfrm>
          <a:prstGeom prst="rect">
            <a:avLst/>
          </a:prstGeom>
          <a:noFill/>
        </p:spPr>
      </p:pic>
      <p:sp>
        <p:nvSpPr>
          <p:cNvPr id="50" name="Rounded Rectangle 6"/>
          <p:cNvSpPr/>
          <p:nvPr/>
        </p:nvSpPr>
        <p:spPr>
          <a:xfrm>
            <a:off x="642910" y="2285992"/>
            <a:ext cx="2643206" cy="642942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ounded Rectangle 7"/>
          <p:cNvSpPr/>
          <p:nvPr/>
        </p:nvSpPr>
        <p:spPr>
          <a:xfrm>
            <a:off x="697995" y="3451034"/>
            <a:ext cx="2643206" cy="642942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 Manager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Down Arrow 30"/>
          <p:cNvSpPr/>
          <p:nvPr/>
        </p:nvSpPr>
        <p:spPr>
          <a:xfrm rot="2246304">
            <a:off x="2570823" y="1681649"/>
            <a:ext cx="304800" cy="53930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own Arrow 30"/>
          <p:cNvSpPr/>
          <p:nvPr/>
        </p:nvSpPr>
        <p:spPr>
          <a:xfrm rot="19353696" flipH="1">
            <a:off x="1165337" y="1674813"/>
            <a:ext cx="304800" cy="53930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Double flèche horizontale 54"/>
          <p:cNvSpPr/>
          <p:nvPr/>
        </p:nvSpPr>
        <p:spPr>
          <a:xfrm rot="16200000">
            <a:off x="1772405" y="3041600"/>
            <a:ext cx="489049" cy="285752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dk1"/>
              </a:solidFill>
            </a:endParaRPr>
          </a:p>
        </p:txBody>
      </p:sp>
      <p:sp>
        <p:nvSpPr>
          <p:cNvPr id="56" name="Double flèche horizontale 55"/>
          <p:cNvSpPr/>
          <p:nvPr/>
        </p:nvSpPr>
        <p:spPr>
          <a:xfrm rot="16200000">
            <a:off x="1764648" y="4208718"/>
            <a:ext cx="493202" cy="285752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dk1"/>
              </a:solidFill>
            </a:endParaRPr>
          </a:p>
        </p:txBody>
      </p:sp>
      <p:pic>
        <p:nvPicPr>
          <p:cNvPr id="1026" name="Picture 2" descr="C:\Documents and Settings\cdelbe\Bureau\SlidesScheduler\r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14612" y="714356"/>
            <a:ext cx="4074432" cy="5853124"/>
          </a:xfrm>
          <a:prstGeom prst="rect">
            <a:avLst/>
          </a:prstGeom>
          <a:noFill/>
        </p:spPr>
      </p:pic>
      <p:pic>
        <p:nvPicPr>
          <p:cNvPr id="1027" name="Picture 3" descr="C:\Documents and Settings\cdelbe\Bureau\SlidesScheduler\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100" y="571480"/>
            <a:ext cx="7559470" cy="569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EE0EDC-F0D6-44D1-B6EF-159D7028AB69}" type="slidenum">
              <a:rPr lang="fr-BE"/>
              <a:pPr>
                <a:defRPr/>
              </a:pPr>
              <a:t>48</a:t>
            </a:fld>
            <a:endParaRPr lang="fr-BE" dirty="0"/>
          </a:p>
        </p:txBody>
      </p:sp>
      <p:sp>
        <p:nvSpPr>
          <p:cNvPr id="3207170" name="Rectangle 2"/>
          <p:cNvSpPr>
            <a:spLocks noGrp="1"/>
          </p:cNvSpPr>
          <p:nvPr>
            <p:ph type="title"/>
          </p:nvPr>
        </p:nvSpPr>
        <p:spPr>
          <a:xfrm>
            <a:off x="457200" y="-31750"/>
            <a:ext cx="8229600" cy="1143000"/>
          </a:xfrm>
        </p:spPr>
        <p:txBody>
          <a:bodyPr/>
          <a:lstStyle/>
          <a:p>
            <a:r>
              <a:rPr lang="en-US" sz="3200"/>
              <a:t>Scheduler: User Interface</a:t>
            </a:r>
          </a:p>
        </p:txBody>
      </p:sp>
      <p:sp>
        <p:nvSpPr>
          <p:cNvPr id="32071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7172" name="Picture 4" descr="schedul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" y="1079500"/>
            <a:ext cx="8953500" cy="520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59"/>
          <p:cNvGrpSpPr/>
          <p:nvPr/>
        </p:nvGrpSpPr>
        <p:grpSpPr>
          <a:xfrm>
            <a:off x="1928794" y="1764154"/>
            <a:ext cx="5214974" cy="3286148"/>
            <a:chOff x="2143108" y="2500306"/>
            <a:chExt cx="5214974" cy="3286148"/>
          </a:xfrm>
        </p:grpSpPr>
        <p:sp>
          <p:nvSpPr>
            <p:cNvPr id="58" name="Rounded Rectangle 8"/>
            <p:cNvSpPr>
              <a:spLocks noChangeArrowheads="1"/>
            </p:cNvSpPr>
            <p:nvPr/>
          </p:nvSpPr>
          <p:spPr bwMode="auto">
            <a:xfrm>
              <a:off x="2143108" y="2500306"/>
              <a:ext cx="5214974" cy="328614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b="1" dirty="0"/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6676503" y="5317982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Job</a:t>
              </a:r>
              <a:endParaRPr lang="fr-FR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 : Picture </a:t>
            </a:r>
            <a:r>
              <a:rPr lang="en-US" dirty="0" err="1" smtClean="0"/>
              <a:t>Denoising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3936996" y="1859422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smtClean="0"/>
              <a:t>Split</a:t>
            </a:r>
            <a:endParaRPr lang="en-US" sz="1200" b="1" dirty="0"/>
          </a:p>
        </p:txBody>
      </p:sp>
      <p:sp>
        <p:nvSpPr>
          <p:cNvPr id="24" name="Oval 8"/>
          <p:cNvSpPr>
            <a:spLocks noChangeArrowheads="1"/>
          </p:cNvSpPr>
          <p:nvPr/>
        </p:nvSpPr>
        <p:spPr bwMode="auto">
          <a:xfrm>
            <a:off x="2060502" y="3111959"/>
            <a:ext cx="1011300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5" name="Oval 12"/>
          <p:cNvSpPr>
            <a:spLocks noChangeArrowheads="1"/>
          </p:cNvSpPr>
          <p:nvPr/>
        </p:nvSpPr>
        <p:spPr bwMode="auto">
          <a:xfrm>
            <a:off x="6000760" y="3111959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6" name="Oval 13"/>
          <p:cNvSpPr>
            <a:spLocks noChangeArrowheads="1"/>
          </p:cNvSpPr>
          <p:nvPr/>
        </p:nvSpPr>
        <p:spPr bwMode="auto">
          <a:xfrm>
            <a:off x="4643438" y="3111959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7" name="Oval 14"/>
          <p:cNvSpPr>
            <a:spLocks noChangeArrowheads="1"/>
          </p:cNvSpPr>
          <p:nvPr/>
        </p:nvSpPr>
        <p:spPr bwMode="auto">
          <a:xfrm>
            <a:off x="3346388" y="3111959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8" name="Oval 15"/>
          <p:cNvSpPr>
            <a:spLocks noChangeArrowheads="1"/>
          </p:cNvSpPr>
          <p:nvPr/>
        </p:nvSpPr>
        <p:spPr bwMode="auto">
          <a:xfrm>
            <a:off x="4000496" y="4335922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smtClean="0"/>
              <a:t>Merge</a:t>
            </a:r>
            <a:endParaRPr lang="en-US" sz="1200" b="1" dirty="0"/>
          </a:p>
        </p:txBody>
      </p:sp>
      <p:cxnSp>
        <p:nvCxnSpPr>
          <p:cNvPr id="29" name="AutoShape 16"/>
          <p:cNvCxnSpPr>
            <a:cxnSpLocks noChangeShapeType="1"/>
            <a:stCxn id="23" idx="4"/>
            <a:endCxn id="24" idx="0"/>
          </p:cNvCxnSpPr>
          <p:nvPr/>
        </p:nvCxnSpPr>
        <p:spPr bwMode="auto">
          <a:xfrm rot="5400000">
            <a:off x="3160711" y="1830024"/>
            <a:ext cx="687377" cy="187649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" name="AutoShape 17"/>
          <p:cNvCxnSpPr>
            <a:cxnSpLocks noChangeShapeType="1"/>
            <a:stCxn id="23" idx="4"/>
            <a:endCxn id="27" idx="0"/>
          </p:cNvCxnSpPr>
          <p:nvPr/>
        </p:nvCxnSpPr>
        <p:spPr bwMode="auto">
          <a:xfrm rot="5400000">
            <a:off x="3803653" y="2472966"/>
            <a:ext cx="687377" cy="5906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" name="AutoShape 18"/>
          <p:cNvCxnSpPr>
            <a:cxnSpLocks noChangeShapeType="1"/>
            <a:stCxn id="23" idx="4"/>
            <a:endCxn id="26" idx="0"/>
          </p:cNvCxnSpPr>
          <p:nvPr/>
        </p:nvCxnSpPr>
        <p:spPr bwMode="auto">
          <a:xfrm rot="16200000" flipH="1">
            <a:off x="4452178" y="2415049"/>
            <a:ext cx="687377" cy="70644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2" name="AutoShape 19"/>
          <p:cNvCxnSpPr>
            <a:cxnSpLocks noChangeShapeType="1"/>
            <a:stCxn id="23" idx="4"/>
            <a:endCxn id="25" idx="0"/>
          </p:cNvCxnSpPr>
          <p:nvPr/>
        </p:nvCxnSpPr>
        <p:spPr bwMode="auto">
          <a:xfrm rot="16200000" flipH="1">
            <a:off x="5130839" y="1736388"/>
            <a:ext cx="687377" cy="20637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3" name="AutoShape 24"/>
          <p:cNvCxnSpPr>
            <a:cxnSpLocks noChangeShapeType="1"/>
            <a:stCxn id="24" idx="4"/>
            <a:endCxn id="28" idx="0"/>
          </p:cNvCxnSpPr>
          <p:nvPr/>
        </p:nvCxnSpPr>
        <p:spPr bwMode="auto">
          <a:xfrm rot="16200000" flipH="1">
            <a:off x="3206747" y="3036523"/>
            <a:ext cx="658803" cy="193999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" name="AutoShape 25"/>
          <p:cNvCxnSpPr>
            <a:cxnSpLocks noChangeShapeType="1"/>
            <a:stCxn id="27" idx="4"/>
            <a:endCxn id="28" idx="0"/>
          </p:cNvCxnSpPr>
          <p:nvPr/>
        </p:nvCxnSpPr>
        <p:spPr bwMode="auto">
          <a:xfrm rot="16200000" flipH="1">
            <a:off x="3849690" y="3679466"/>
            <a:ext cx="658803" cy="654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5" name="AutoShape 26"/>
          <p:cNvCxnSpPr>
            <a:cxnSpLocks noChangeShapeType="1"/>
            <a:stCxn id="26" idx="4"/>
            <a:endCxn id="28" idx="0"/>
          </p:cNvCxnSpPr>
          <p:nvPr/>
        </p:nvCxnSpPr>
        <p:spPr bwMode="auto">
          <a:xfrm rot="5400000">
            <a:off x="4498215" y="3685049"/>
            <a:ext cx="658803" cy="64294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6" name="AutoShape 27"/>
          <p:cNvCxnSpPr>
            <a:cxnSpLocks noChangeShapeType="1"/>
            <a:stCxn id="25" idx="4"/>
            <a:endCxn id="28" idx="0"/>
          </p:cNvCxnSpPr>
          <p:nvPr/>
        </p:nvCxnSpPr>
        <p:spPr bwMode="auto">
          <a:xfrm rot="5400000">
            <a:off x="5176876" y="3006388"/>
            <a:ext cx="658803" cy="20002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3799061" y="4264484"/>
            <a:ext cx="1428760" cy="714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 baseline="-25000" dirty="0"/>
          </a:p>
        </p:txBody>
      </p:sp>
      <p:grpSp>
        <p:nvGrpSpPr>
          <p:cNvPr id="4" name="Groupe 46"/>
          <p:cNvGrpSpPr/>
          <p:nvPr/>
        </p:nvGrpSpPr>
        <p:grpSpPr>
          <a:xfrm>
            <a:off x="3714744" y="888183"/>
            <a:ext cx="1428760" cy="714380"/>
            <a:chOff x="5286380" y="2500306"/>
            <a:chExt cx="1428760" cy="714380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</p:grpSp>
      <p:pic>
        <p:nvPicPr>
          <p:cNvPr id="48" name="Image 47" descr="Image1.png"/>
          <p:cNvPicPr>
            <a:picLocks noChangeAspect="1"/>
          </p:cNvPicPr>
          <p:nvPr/>
        </p:nvPicPr>
        <p:blipFill>
          <a:blip r:embed="rId5" cstate="print"/>
          <a:srcRect r="72206"/>
          <a:stretch>
            <a:fillRect/>
          </a:stretch>
        </p:blipFill>
        <p:spPr>
          <a:xfrm>
            <a:off x="3676107" y="1598290"/>
            <a:ext cx="428628" cy="822892"/>
          </a:xfrm>
          <a:prstGeom prst="rect">
            <a:avLst/>
          </a:prstGeom>
        </p:spPr>
      </p:pic>
      <p:pic>
        <p:nvPicPr>
          <p:cNvPr id="49" name="Image 48" descr="Image1.png"/>
          <p:cNvPicPr>
            <a:picLocks noChangeAspect="1"/>
          </p:cNvPicPr>
          <p:nvPr/>
        </p:nvPicPr>
        <p:blipFill>
          <a:blip r:embed="rId5" cstate="print"/>
          <a:srcRect l="27794" r="49044"/>
          <a:stretch>
            <a:fillRect/>
          </a:stretch>
        </p:blipFill>
        <p:spPr>
          <a:xfrm>
            <a:off x="4091856" y="1598290"/>
            <a:ext cx="357190" cy="822892"/>
          </a:xfrm>
          <a:prstGeom prst="rect">
            <a:avLst/>
          </a:prstGeom>
        </p:spPr>
      </p:pic>
      <p:pic>
        <p:nvPicPr>
          <p:cNvPr id="50" name="Image 49" descr="Image1.png"/>
          <p:cNvPicPr>
            <a:picLocks noChangeAspect="1"/>
          </p:cNvPicPr>
          <p:nvPr/>
        </p:nvPicPr>
        <p:blipFill>
          <a:blip r:embed="rId5" cstate="print"/>
          <a:srcRect l="50956" r="25882"/>
          <a:stretch>
            <a:fillRect/>
          </a:stretch>
        </p:blipFill>
        <p:spPr>
          <a:xfrm>
            <a:off x="4442003" y="1598290"/>
            <a:ext cx="357190" cy="822892"/>
          </a:xfrm>
          <a:prstGeom prst="rect">
            <a:avLst/>
          </a:prstGeom>
        </p:spPr>
      </p:pic>
      <p:pic>
        <p:nvPicPr>
          <p:cNvPr id="51" name="Image 50" descr="Image1.png"/>
          <p:cNvPicPr>
            <a:picLocks noChangeAspect="1"/>
          </p:cNvPicPr>
          <p:nvPr/>
        </p:nvPicPr>
        <p:blipFill>
          <a:blip r:embed="rId5" cstate="print"/>
          <a:srcRect l="74117"/>
          <a:stretch>
            <a:fillRect/>
          </a:stretch>
        </p:blipFill>
        <p:spPr>
          <a:xfrm>
            <a:off x="4799193" y="1598290"/>
            <a:ext cx="399153" cy="822892"/>
          </a:xfrm>
          <a:prstGeom prst="rect">
            <a:avLst/>
          </a:prstGeom>
        </p:spPr>
      </p:pic>
      <p:pic>
        <p:nvPicPr>
          <p:cNvPr id="38" name="Image 37" descr="Image2.png"/>
          <p:cNvPicPr>
            <a:picLocks noChangeAspect="1"/>
          </p:cNvPicPr>
          <p:nvPr/>
        </p:nvPicPr>
        <p:blipFill>
          <a:blip r:embed="rId6" cstate="print"/>
          <a:srcRect l="74117"/>
          <a:stretch>
            <a:fillRect/>
          </a:stretch>
        </p:blipFill>
        <p:spPr>
          <a:xfrm>
            <a:off x="6293555" y="3024280"/>
            <a:ext cx="399153" cy="822892"/>
          </a:xfrm>
          <a:prstGeom prst="rect">
            <a:avLst/>
          </a:prstGeom>
        </p:spPr>
      </p:pic>
      <p:pic>
        <p:nvPicPr>
          <p:cNvPr id="39" name="Image 38" descr="Image2.png"/>
          <p:cNvPicPr>
            <a:picLocks noChangeAspect="1"/>
          </p:cNvPicPr>
          <p:nvPr/>
        </p:nvPicPr>
        <p:blipFill>
          <a:blip r:embed="rId6" cstate="print"/>
          <a:srcRect l="50956" r="25882"/>
          <a:stretch>
            <a:fillRect/>
          </a:stretch>
        </p:blipFill>
        <p:spPr>
          <a:xfrm>
            <a:off x="4974870" y="3024280"/>
            <a:ext cx="357190" cy="822892"/>
          </a:xfrm>
          <a:prstGeom prst="rect">
            <a:avLst/>
          </a:prstGeom>
        </p:spPr>
      </p:pic>
      <p:pic>
        <p:nvPicPr>
          <p:cNvPr id="40" name="Image 39" descr="Image2.png"/>
          <p:cNvPicPr>
            <a:picLocks noChangeAspect="1"/>
          </p:cNvPicPr>
          <p:nvPr/>
        </p:nvPicPr>
        <p:blipFill>
          <a:blip r:embed="rId6" cstate="print"/>
          <a:srcRect l="27794" r="49044"/>
          <a:stretch>
            <a:fillRect/>
          </a:stretch>
        </p:blipFill>
        <p:spPr>
          <a:xfrm>
            <a:off x="3688986" y="3024280"/>
            <a:ext cx="357190" cy="822892"/>
          </a:xfrm>
          <a:prstGeom prst="rect">
            <a:avLst/>
          </a:prstGeom>
        </p:spPr>
      </p:pic>
      <p:pic>
        <p:nvPicPr>
          <p:cNvPr id="41" name="Image 40" descr="Image2.png"/>
          <p:cNvPicPr>
            <a:picLocks noChangeAspect="1"/>
          </p:cNvPicPr>
          <p:nvPr/>
        </p:nvPicPr>
        <p:blipFill>
          <a:blip r:embed="rId6" cstate="print"/>
          <a:srcRect r="72206"/>
          <a:stretch>
            <a:fillRect/>
          </a:stretch>
        </p:blipFill>
        <p:spPr>
          <a:xfrm>
            <a:off x="2324621" y="3004358"/>
            <a:ext cx="428628" cy="822892"/>
          </a:xfrm>
          <a:prstGeom prst="rect">
            <a:avLst/>
          </a:prstGeom>
        </p:spPr>
      </p:pic>
      <p:sp>
        <p:nvSpPr>
          <p:cNvPr id="42" name="Text Box 28"/>
          <p:cNvSpPr txBox="1">
            <a:spLocks noChangeArrowheads="1"/>
          </p:cNvSpPr>
          <p:nvPr/>
        </p:nvSpPr>
        <p:spPr bwMode="auto">
          <a:xfrm>
            <a:off x="500034" y="5171406"/>
            <a:ext cx="8190063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dirty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selection</a:t>
            </a:r>
            <a:r>
              <a:rPr lang="en-US" dirty="0">
                <a:latin typeface="Arial" pitchFamily="34" charset="0"/>
                <a:cs typeface="Arial" pitchFamily="34" charset="0"/>
              </a:rPr>
              <a:t> on native executable availability (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ImageMagik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GREYstoration</a:t>
            </a:r>
            <a:r>
              <a:rPr lang="en-US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 algn="l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Multi-platform selection </a:t>
            </a:r>
            <a:r>
              <a:rPr lang="en-US" dirty="0">
                <a:latin typeface="Arial" pitchFamily="34" charset="0"/>
                <a:cs typeface="Arial" pitchFamily="34" charset="0"/>
              </a:rPr>
              <a:t>and command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generation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file transfer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pre/post scripts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3654E-7 L 5E-6 0.12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3774E-7 L -0.15382 0.203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10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7012E-6 L -0.0552 0.1887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3.23774E-7 L 0.06892 0.188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23774E-7 L 0.16597 0.1933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06938E-6 L 0.15747 0.17855 " pathEditMode="relative" ptsTypes="AA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54487E-6 L -0.05521 0.1679 " pathEditMode="relative" ptsTypes="AA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54487E-6 L 0.0474 0.1679 " pathEditMode="relative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24699E-6 L -0.15746 0.1679 " pathEditMode="relative" ptsTypes="AA">
                                      <p:cBhvr>
                                        <p:cTn id="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50</a:t>
            </a:fld>
            <a:endParaRPr lang="fr-BE"/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09550"/>
            <a:ext cx="9144000" cy="7810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err="1" smtClean="0">
                <a:solidFill>
                  <a:schemeClr val="bg1"/>
                </a:solidFill>
              </a:rPr>
              <a:t>ProActive</a:t>
            </a:r>
            <a:r>
              <a:rPr lang="en-US" sz="4800" dirty="0" smtClean="0">
                <a:solidFill>
                  <a:schemeClr val="bg1"/>
                </a:solidFill>
              </a:rPr>
              <a:t> Resourcing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/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18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50</a:t>
            </a:fld>
            <a:endParaRPr lang="fr-FR" sz="1200" dirty="0">
              <a:latin typeface="+mn-lt"/>
            </a:endParaRPr>
          </a:p>
        </p:txBody>
      </p:sp>
      <p:pic>
        <p:nvPicPr>
          <p:cNvPr id="7" name="Image 6" descr="box_resourcing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202" y="1432470"/>
            <a:ext cx="3137298" cy="4315436"/>
          </a:xfrm>
          <a:prstGeom prst="rect">
            <a:avLst/>
          </a:prstGeom>
        </p:spPr>
      </p:pic>
      <p:pic>
        <p:nvPicPr>
          <p:cNvPr id="3595267" name="Picture 3"/>
          <p:cNvPicPr>
            <a:picLocks noChangeAspect="1" noChangeArrowheads="1"/>
          </p:cNvPicPr>
          <p:nvPr/>
        </p:nvPicPr>
        <p:blipFill>
          <a:blip r:embed="rId4" cstate="print"/>
          <a:srcRect l="51806" t="34889" r="11528" b="18667"/>
          <a:stretch>
            <a:fillRect/>
          </a:stretch>
        </p:blipFill>
        <p:spPr bwMode="auto">
          <a:xfrm>
            <a:off x="3905250" y="1733550"/>
            <a:ext cx="5029200" cy="398145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RESOURCING User Interface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D0DBDA9-3EAC-4977-BC48-4A93DE36D5A5}" type="slidenum">
              <a:rPr lang="fr-BE" smtClean="0"/>
              <a:pPr>
                <a:defRPr/>
              </a:pPr>
              <a:t>51</a:t>
            </a:fld>
            <a:endParaRPr lang="fr-BE" dirty="0"/>
          </a:p>
        </p:txBody>
      </p:sp>
      <p:pic>
        <p:nvPicPr>
          <p:cNvPr id="3592194" name="Picture 2"/>
          <p:cNvPicPr>
            <a:picLocks noChangeAspect="1" noChangeArrowheads="1"/>
          </p:cNvPicPr>
          <p:nvPr/>
        </p:nvPicPr>
        <p:blipFill>
          <a:blip r:embed="rId2" cstate="print"/>
          <a:srcRect l="18152" t="12841" r="6600" b="10557"/>
          <a:stretch>
            <a:fillRect/>
          </a:stretch>
        </p:blipFill>
        <p:spPr bwMode="auto">
          <a:xfrm>
            <a:off x="0" y="889000"/>
            <a:ext cx="9321800" cy="59309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8B48C-1E2D-4C1C-930D-A7A0C99180E6}" type="slidenum">
              <a:rPr lang="fr-BE"/>
              <a:pPr>
                <a:defRPr/>
              </a:pPr>
              <a:t>52</a:t>
            </a:fld>
            <a:endParaRPr lang="fr-BE"/>
          </a:p>
        </p:txBody>
      </p:sp>
      <p:sp>
        <p:nvSpPr>
          <p:cNvPr id="3209218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Video 2: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Scheduler, Resource Manager  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3209219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5025" y="47593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D4AC95-4664-48B6-B012-A8EC5BC3B5BF}" type="slidenum">
              <a:rPr lang="fr-BE"/>
              <a:pPr>
                <a:defRPr/>
              </a:pPr>
              <a:t>53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404FA5A-ED4D-4117-BB3E-1D432920EC08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53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330200" y="2806700"/>
            <a:ext cx="9144000" cy="1143000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Clusters to Grids to </a:t>
            </a:r>
            <a:r>
              <a:rPr lang="en-US" sz="4400" dirty="0">
                <a:solidFill>
                  <a:schemeClr val="bg1"/>
                </a:solidFill>
              </a:rPr>
              <a:t>Clouds:  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e.g. on Amazon </a:t>
            </a:r>
            <a:r>
              <a:rPr lang="en-US" sz="4400" dirty="0">
                <a:solidFill>
                  <a:schemeClr val="bg1"/>
                </a:solidFill>
              </a:rPr>
              <a:t>EC2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Node source </a:t>
            </a:r>
            <a:r>
              <a:rPr lang="en-US" dirty="0" err="1" smtClean="0"/>
              <a:t>Usecase</a:t>
            </a:r>
            <a:r>
              <a:rPr lang="en-US" dirty="0" smtClean="0"/>
              <a:t> : </a:t>
            </a:r>
            <a:br>
              <a:rPr lang="en-US" dirty="0" smtClean="0"/>
            </a:br>
            <a:r>
              <a:rPr lang="en-US" dirty="0" smtClean="0"/>
              <a:t>Configuration for external cloud with EC2 </a:t>
            </a:r>
            <a:endParaRPr lang="fr-FR" dirty="0"/>
          </a:p>
        </p:txBody>
      </p:sp>
      <p:pic>
        <p:nvPicPr>
          <p:cNvPr id="5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071546"/>
            <a:ext cx="788152" cy="793407"/>
          </a:xfrm>
          <a:prstGeom prst="rect">
            <a:avLst/>
          </a:prstGeom>
          <a:noFill/>
        </p:spPr>
      </p:pic>
      <p:pic>
        <p:nvPicPr>
          <p:cNvPr id="6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714480" y="1071546"/>
            <a:ext cx="714380" cy="714380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3428992" y="1214422"/>
            <a:ext cx="2011680" cy="533400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</a:p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Scheduler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40009" y="1773863"/>
            <a:ext cx="2011680" cy="533400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</a:p>
          <a:p>
            <a:pPr algn="ctr"/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 Manager</a:t>
            </a:r>
          </a:p>
        </p:txBody>
      </p:sp>
      <p:grpSp>
        <p:nvGrpSpPr>
          <p:cNvPr id="3" name="Groupe 68"/>
          <p:cNvGrpSpPr/>
          <p:nvPr/>
        </p:nvGrpSpPr>
        <p:grpSpPr>
          <a:xfrm>
            <a:off x="285720" y="2307262"/>
            <a:ext cx="4160130" cy="3542239"/>
            <a:chOff x="285720" y="2307262"/>
            <a:chExt cx="4160130" cy="3542239"/>
          </a:xfrm>
        </p:grpSpPr>
        <p:grpSp>
          <p:nvGrpSpPr>
            <p:cNvPr id="12" name="Groupe 43"/>
            <p:cNvGrpSpPr/>
            <p:nvPr/>
          </p:nvGrpSpPr>
          <p:grpSpPr>
            <a:xfrm>
              <a:off x="285720" y="4429132"/>
              <a:ext cx="2092111" cy="1420369"/>
              <a:chOff x="285720" y="4621129"/>
              <a:chExt cx="2092111" cy="1420369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785786" y="4621129"/>
                <a:ext cx="1066800" cy="1085273"/>
                <a:chOff x="3962400" y="2648527"/>
                <a:chExt cx="1066800" cy="1085273"/>
              </a:xfrm>
            </p:grpSpPr>
            <p:pic>
              <p:nvPicPr>
                <p:cNvPr id="13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267200" y="2648527"/>
                  <a:ext cx="762000" cy="932873"/>
                </a:xfrm>
                <a:prstGeom prst="rect">
                  <a:avLst/>
                </a:prstGeom>
                <a:noFill/>
              </p:spPr>
            </p:pic>
            <p:pic>
              <p:nvPicPr>
                <p:cNvPr id="14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114800" y="2724727"/>
                  <a:ext cx="762000" cy="932873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962400" y="2800927"/>
                  <a:ext cx="762000" cy="932873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6" name="TextBox 15"/>
              <p:cNvSpPr txBox="1"/>
              <p:nvPr/>
            </p:nvSpPr>
            <p:spPr>
              <a:xfrm>
                <a:off x="285720" y="5672166"/>
                <a:ext cx="20921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1C2F6B"/>
                    </a:solidFill>
                  </a:rPr>
                  <a:t>Dedicated resources</a:t>
                </a:r>
                <a:endParaRPr lang="en-US" dirty="0">
                  <a:solidFill>
                    <a:srgbClr val="1C2F6B"/>
                  </a:solidFill>
                </a:endParaRPr>
              </a:p>
            </p:txBody>
          </p:sp>
        </p:grpSp>
        <p:sp>
          <p:nvSpPr>
            <p:cNvPr id="41" name="Rounded Rectangle 7"/>
            <p:cNvSpPr/>
            <p:nvPr/>
          </p:nvSpPr>
          <p:spPr>
            <a:xfrm>
              <a:off x="571472" y="3643314"/>
              <a:ext cx="1643074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LSF</a:t>
              </a:r>
            </a:p>
          </p:txBody>
        </p:sp>
        <p:sp>
          <p:nvSpPr>
            <p:cNvPr id="42" name="Rounded Rectangle 7"/>
            <p:cNvSpPr/>
            <p:nvPr/>
          </p:nvSpPr>
          <p:spPr>
            <a:xfrm>
              <a:off x="571472" y="3319458"/>
              <a:ext cx="1643074" cy="319086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Static Policy</a:t>
              </a:r>
            </a:p>
          </p:txBody>
        </p:sp>
        <p:cxnSp>
          <p:nvCxnSpPr>
            <p:cNvPr id="50" name="Connecteur droit 49"/>
            <p:cNvCxnSpPr>
              <a:stCxn id="8" idx="2"/>
              <a:endCxn id="42" idx="0"/>
            </p:cNvCxnSpPr>
            <p:nvPr/>
          </p:nvCxnSpPr>
          <p:spPr>
            <a:xfrm rot="5400000">
              <a:off x="2413332" y="1286940"/>
              <a:ext cx="1012195" cy="3052840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70"/>
          <p:cNvGrpSpPr/>
          <p:nvPr/>
        </p:nvGrpSpPr>
        <p:grpSpPr>
          <a:xfrm>
            <a:off x="4445849" y="2307262"/>
            <a:ext cx="4126679" cy="3881850"/>
            <a:chOff x="4445849" y="2307262"/>
            <a:chExt cx="4126679" cy="3881850"/>
          </a:xfrm>
        </p:grpSpPr>
        <p:grpSp>
          <p:nvGrpSpPr>
            <p:cNvPr id="19" name="Groupe 36"/>
            <p:cNvGrpSpPr/>
            <p:nvPr/>
          </p:nvGrpSpPr>
          <p:grpSpPr>
            <a:xfrm>
              <a:off x="5572132" y="4500570"/>
              <a:ext cx="3000396" cy="1688542"/>
              <a:chOff x="5638800" y="4114800"/>
              <a:chExt cx="3250497" cy="2045732"/>
            </a:xfrm>
          </p:grpSpPr>
          <p:sp>
            <p:nvSpPr>
              <p:cNvPr id="4" name="Cloud 3"/>
              <p:cNvSpPr/>
              <p:nvPr/>
            </p:nvSpPr>
            <p:spPr>
              <a:xfrm>
                <a:off x="5638800" y="4114800"/>
                <a:ext cx="3048000" cy="1828800"/>
              </a:xfrm>
              <a:prstGeom prst="cloud">
                <a:avLst/>
              </a:prstGeom>
              <a:effectLst>
                <a:outerShdw blurRad="40000" dir="5400000" rotWithShape="0">
                  <a:srgbClr val="1C2F6B">
                    <a:alpha val="38000"/>
                  </a:srgbClr>
                </a:outerShdw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contourW="12700">
                <a:bevelT/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096000" y="46482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1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77000" y="51054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2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05600" y="44196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3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86600" y="52578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4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48600" y="43434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5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15200" y="45720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6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0" y="5029200"/>
                <a:ext cx="388545" cy="475673"/>
              </a:xfrm>
              <a:prstGeom prst="rect">
                <a:avLst/>
              </a:prstGeom>
              <a:noFill/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7543800" y="5791200"/>
                <a:ext cx="1345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1C2F6B"/>
                    </a:solidFill>
                  </a:rPr>
                  <a:t>Amazon EC2</a:t>
                </a:r>
                <a:endParaRPr lang="en-US" dirty="0">
                  <a:solidFill>
                    <a:srgbClr val="1C2F6B"/>
                  </a:solidFill>
                </a:endParaRPr>
              </a:p>
            </p:txBody>
          </p:sp>
        </p:grpSp>
        <p:sp>
          <p:nvSpPr>
            <p:cNvPr id="47" name="Rounded Rectangle 7"/>
            <p:cNvSpPr/>
            <p:nvPr/>
          </p:nvSpPr>
          <p:spPr>
            <a:xfrm>
              <a:off x="6143636" y="3824294"/>
              <a:ext cx="1714512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EC2</a:t>
              </a:r>
            </a:p>
          </p:txBody>
        </p:sp>
        <p:sp>
          <p:nvSpPr>
            <p:cNvPr id="48" name="Rounded Rectangle 7"/>
            <p:cNvSpPr/>
            <p:nvPr/>
          </p:nvSpPr>
          <p:spPr>
            <a:xfrm>
              <a:off x="6143636" y="3286124"/>
              <a:ext cx="1714512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Dynamic Workload Policy</a:t>
              </a:r>
            </a:p>
          </p:txBody>
        </p:sp>
        <p:cxnSp>
          <p:nvCxnSpPr>
            <p:cNvPr id="52" name="Connecteur droit 49"/>
            <p:cNvCxnSpPr>
              <a:stCxn id="8" idx="2"/>
              <a:endCxn id="48" idx="0"/>
            </p:cNvCxnSpPr>
            <p:nvPr/>
          </p:nvCxnSpPr>
          <p:spPr>
            <a:xfrm rot="16200000" flipH="1">
              <a:off x="5233940" y="1519171"/>
              <a:ext cx="978861" cy="2555043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e 69"/>
          <p:cNvGrpSpPr/>
          <p:nvPr/>
        </p:nvGrpSpPr>
        <p:grpSpPr>
          <a:xfrm>
            <a:off x="3286116" y="2307262"/>
            <a:ext cx="1643074" cy="3841819"/>
            <a:chOff x="3286116" y="2307262"/>
            <a:chExt cx="1643074" cy="3841819"/>
          </a:xfrm>
        </p:grpSpPr>
        <p:grpSp>
          <p:nvGrpSpPr>
            <p:cNvPr id="28" name="Groupe 42"/>
            <p:cNvGrpSpPr/>
            <p:nvPr/>
          </p:nvGrpSpPr>
          <p:grpSpPr>
            <a:xfrm>
              <a:off x="3479994" y="4429132"/>
              <a:ext cx="1234882" cy="1719949"/>
              <a:chOff x="3667116" y="4650151"/>
              <a:chExt cx="1234882" cy="1719949"/>
            </a:xfrm>
          </p:grpSpPr>
          <p:pic>
            <p:nvPicPr>
              <p:cNvPr id="9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71916" y="4650151"/>
                <a:ext cx="930082" cy="936283"/>
              </a:xfrm>
              <a:prstGeom prst="rect">
                <a:avLst/>
              </a:prstGeom>
              <a:noFill/>
            </p:spPr>
          </p:pic>
          <p:pic>
            <p:nvPicPr>
              <p:cNvPr id="10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9516" y="4878751"/>
                <a:ext cx="930082" cy="936283"/>
              </a:xfrm>
              <a:prstGeom prst="rect">
                <a:avLst/>
              </a:prstGeom>
              <a:noFill/>
            </p:spPr>
          </p:pic>
          <p:pic>
            <p:nvPicPr>
              <p:cNvPr id="11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7116" y="5107351"/>
                <a:ext cx="930082" cy="936283"/>
              </a:xfrm>
              <a:prstGeom prst="rect">
                <a:avLst/>
              </a:prstGeom>
              <a:noFill/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786182" y="6000768"/>
                <a:ext cx="10425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1C2F6B"/>
                    </a:solidFill>
                  </a:rPr>
                  <a:t>Desktops</a:t>
                </a:r>
                <a:endParaRPr lang="en-US" dirty="0">
                  <a:solidFill>
                    <a:srgbClr val="1C2F6B"/>
                  </a:solidFill>
                </a:endParaRPr>
              </a:p>
            </p:txBody>
          </p:sp>
        </p:grpSp>
        <p:sp>
          <p:nvSpPr>
            <p:cNvPr id="45" name="Rounded Rectangle 7"/>
            <p:cNvSpPr/>
            <p:nvPr/>
          </p:nvSpPr>
          <p:spPr>
            <a:xfrm>
              <a:off x="3286116" y="3786190"/>
              <a:ext cx="1643074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Desktops</a:t>
              </a:r>
            </a:p>
          </p:txBody>
        </p:sp>
        <p:sp>
          <p:nvSpPr>
            <p:cNvPr id="46" name="Rounded Rectangle 7"/>
            <p:cNvSpPr/>
            <p:nvPr/>
          </p:nvSpPr>
          <p:spPr>
            <a:xfrm>
              <a:off x="3286116" y="3286124"/>
              <a:ext cx="1643074" cy="495296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Timing Policy 12/24</a:t>
              </a:r>
            </a:p>
          </p:txBody>
        </p:sp>
        <p:cxnSp>
          <p:nvCxnSpPr>
            <p:cNvPr id="53" name="Connecteur droit 49"/>
            <p:cNvCxnSpPr>
              <a:stCxn id="8" idx="2"/>
              <a:endCxn id="46" idx="0"/>
            </p:cNvCxnSpPr>
            <p:nvPr/>
          </p:nvCxnSpPr>
          <p:spPr>
            <a:xfrm rot="5400000">
              <a:off x="3787321" y="2627595"/>
              <a:ext cx="978861" cy="338196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4"/>
          <p:cNvSpPr/>
          <p:nvPr/>
        </p:nvSpPr>
        <p:spPr>
          <a:xfrm>
            <a:off x="7263739" y="3998024"/>
            <a:ext cx="1294411" cy="1757548"/>
          </a:xfrm>
          <a:prstGeom prst="roundRect">
            <a:avLst>
              <a:gd name="adj" fmla="val 80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4"/>
          <p:cNvSpPr/>
          <p:nvPr/>
        </p:nvSpPr>
        <p:spPr>
          <a:xfrm>
            <a:off x="7218217" y="1387434"/>
            <a:ext cx="1294411" cy="1757548"/>
          </a:xfrm>
          <a:prstGeom prst="roundRect">
            <a:avLst>
              <a:gd name="adj" fmla="val 80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4"/>
          <p:cNvSpPr/>
          <p:nvPr/>
        </p:nvSpPr>
        <p:spPr>
          <a:xfrm>
            <a:off x="344384" y="1056904"/>
            <a:ext cx="1294411" cy="1757548"/>
          </a:xfrm>
          <a:prstGeom prst="roundRect">
            <a:avLst>
              <a:gd name="adj" fmla="val 80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ProActive</a:t>
            </a:r>
            <a:r>
              <a:rPr lang="en-US" dirty="0" smtClean="0"/>
              <a:t> Parallel Suite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780135"/>
            <a:ext cx="8229600" cy="78581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Three fully compatible modules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000232" y="2143116"/>
            <a:ext cx="1785950" cy="581028"/>
          </a:xfrm>
          <a:prstGeom prst="roundRect">
            <a:avLst/>
          </a:prstGeom>
          <a:solidFill>
            <a:srgbClr val="E87224">
              <a:alpha val="90000"/>
            </a:srgb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Programming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43438" y="2143116"/>
            <a:ext cx="1857388" cy="571504"/>
          </a:xfrm>
          <a:prstGeom prst="roundRect">
            <a:avLst/>
          </a:prstGeom>
          <a:solidFill>
            <a:srgbClr val="00206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Scheduling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00232" y="3357562"/>
            <a:ext cx="4500594" cy="642942"/>
          </a:xfrm>
          <a:prstGeom prst="roundRect">
            <a:avLst/>
          </a:prstGeom>
          <a:solidFill>
            <a:srgbClr val="92D050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 Management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eft-Right Arrow 30"/>
          <p:cNvSpPr/>
          <p:nvPr/>
        </p:nvSpPr>
        <p:spPr>
          <a:xfrm rot="5400000">
            <a:off x="4071934" y="4143380"/>
            <a:ext cx="500066" cy="357190"/>
          </a:xfrm>
          <a:prstGeom prst="left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4000496" y="2214554"/>
            <a:ext cx="428628" cy="357190"/>
          </a:xfrm>
          <a:prstGeom prst="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 rot="5400000">
            <a:off x="2678893" y="2893215"/>
            <a:ext cx="428628" cy="357190"/>
          </a:xfrm>
          <a:prstGeom prst="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5322099" y="2893215"/>
            <a:ext cx="428628" cy="357190"/>
          </a:xfrm>
          <a:prstGeom prst="rightArrow">
            <a:avLst/>
          </a:prstGeom>
          <a:gradFill>
            <a:gsLst>
              <a:gs pos="0">
                <a:srgbClr val="3152BD"/>
              </a:gs>
              <a:gs pos="35000">
                <a:srgbClr val="8FA3E1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1C2F6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 l="65463" t="50613" r="4259" b="22074"/>
          <a:stretch>
            <a:fillRect/>
          </a:stretch>
        </p:blipFill>
        <p:spPr bwMode="auto">
          <a:xfrm>
            <a:off x="2879252" y="4644571"/>
            <a:ext cx="2882913" cy="162538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71259" y="4075201"/>
            <a:ext cx="2588821" cy="113877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0099"/>
                </a:solidFill>
                <a:latin typeface="+mn-lt"/>
              </a:rPr>
              <a:t>Clutch Power: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99"/>
                </a:solidFill>
                <a:latin typeface="+mn-lt"/>
              </a:rPr>
              <a:t>Solid Building Blocks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99"/>
                </a:solidFill>
                <a:latin typeface="+mn-lt"/>
              </a:rPr>
              <a:t>for Flexible Solutions</a:t>
            </a:r>
            <a:endParaRPr lang="en-US" sz="2000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19" name="Rounded Rectangle 6"/>
          <p:cNvSpPr/>
          <p:nvPr/>
        </p:nvSpPr>
        <p:spPr>
          <a:xfrm>
            <a:off x="3467100" y="2747962"/>
            <a:ext cx="1803400" cy="528638"/>
          </a:xfrm>
          <a:prstGeom prst="roundRect">
            <a:avLst/>
          </a:prstGeom>
          <a:solidFill>
            <a:srgbClr val="92D050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Resourcing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ounded Rectangle 5"/>
          <p:cNvSpPr/>
          <p:nvPr/>
        </p:nvSpPr>
        <p:spPr>
          <a:xfrm>
            <a:off x="3440764" y="2730683"/>
            <a:ext cx="1857388" cy="571504"/>
          </a:xfrm>
          <a:prstGeom prst="roundRect">
            <a:avLst/>
          </a:prstGeom>
          <a:solidFill>
            <a:srgbClr val="00206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Scheduling</a:t>
            </a:r>
          </a:p>
        </p:txBody>
      </p:sp>
      <p:pic>
        <p:nvPicPr>
          <p:cNvPr id="24" name="Image 23" descr="Boite-programm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788" y="1104405"/>
            <a:ext cx="1191637" cy="16338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pic>
        <p:nvPicPr>
          <p:cNvPr id="25" name="Picture 12" descr="box_schedul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74822" y="1458245"/>
            <a:ext cx="1180409" cy="1617160"/>
          </a:xfrm>
          <a:prstGeom prst="rect">
            <a:avLst/>
          </a:prstGeom>
        </p:spPr>
      </p:pic>
      <p:pic>
        <p:nvPicPr>
          <p:cNvPr id="26" name="Picture 14" descr="box_resourcin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06193" y="4056683"/>
            <a:ext cx="1184656" cy="162297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0.16111 -1.11111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00104 0.0835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32" grpId="0" animBg="1"/>
      <p:bldP spid="33" grpId="0" animBg="1"/>
      <p:bldP spid="34" grpId="0" animBg="1"/>
      <p:bldP spid="16" grpId="0" animBg="1"/>
      <p:bldP spid="19" grpId="0" animBg="1"/>
      <p:bldP spid="19" grpId="1" animBg="1"/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FF578C-3F27-431E-8A3B-91FE1FAE11F0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56</a:t>
            </a:fld>
            <a:endParaRPr lang="fr-FR" sz="1200" dirty="0">
              <a:latin typeface="+mn-lt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/>
          </p:nvPr>
        </p:nvSpPr>
        <p:spPr>
          <a:xfrm>
            <a:off x="0" y="2302525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5400" dirty="0" smtClean="0">
                <a:solidFill>
                  <a:schemeClr val="bg1"/>
                </a:solidFill>
                <a:cs typeface="Arial" charset="0"/>
              </a:rPr>
              <a:t>3. Use Case: Genomics</a:t>
            </a:r>
            <a:br>
              <a:rPr lang="en-US" sz="5400" dirty="0" smtClean="0">
                <a:solidFill>
                  <a:schemeClr val="bg1"/>
                </a:solidFill>
                <a:cs typeface="Arial" charset="0"/>
              </a:rPr>
            </a:br>
            <a:r>
              <a:rPr lang="en-US" sz="5400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en-US" sz="5400" dirty="0" smtClean="0">
                <a:solidFill>
                  <a:schemeClr val="bg1"/>
                </a:solidFill>
                <a:cs typeface="Arial" charset="0"/>
              </a:rPr>
            </a:b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en-US" sz="2000" dirty="0" smtClean="0">
                <a:solidFill>
                  <a:schemeClr val="bg1"/>
                </a:solidFill>
                <a:cs typeface="Arial" charset="0"/>
              </a:rPr>
            </a:br>
            <a:endParaRPr lang="en-US" sz="3200" dirty="0" smtClean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6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SOLiD</a:t>
            </a:r>
            <a:r>
              <a:rPr lang="en-US" dirty="0" smtClean="0"/>
              <a:t> and </a:t>
            </a:r>
            <a:r>
              <a:rPr lang="en-US" dirty="0"/>
              <a:t>ProActive</a:t>
            </a:r>
          </a:p>
        </p:txBody>
      </p:sp>
      <p:sp>
        <p:nvSpPr>
          <p:cNvPr id="35665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SzPct val="80000"/>
            </a:pPr>
            <a:r>
              <a:rPr lang="en-US" sz="2200" dirty="0" err="1" smtClean="0"/>
              <a:t>SOLiD</a:t>
            </a:r>
            <a:r>
              <a:rPr lang="en-US" sz="2200" dirty="0" smtClean="0"/>
              <a:t> </a:t>
            </a:r>
            <a:r>
              <a:rPr lang="en-US" sz="2200" dirty="0" err="1" smtClean="0"/>
              <a:t>Transcriptom</a:t>
            </a:r>
            <a:r>
              <a:rPr lang="en-US" sz="2200" dirty="0" smtClean="0"/>
              <a:t> Pipeline:</a:t>
            </a:r>
          </a:p>
          <a:p>
            <a:pPr lvl="1">
              <a:lnSpc>
                <a:spcPct val="80000"/>
              </a:lnSpc>
              <a:buSzPct val="80000"/>
            </a:pPr>
            <a:r>
              <a:rPr lang="en-US" sz="2000" dirty="0" smtClean="0"/>
              <a:t>Genomic Sequencing Solution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Including Multi-language tools, partially ported on Windows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Pipelined with Java wrappers</a:t>
            </a:r>
          </a:p>
          <a:p>
            <a:pPr>
              <a:lnSpc>
                <a:spcPct val="80000"/>
              </a:lnSpc>
              <a:buSzPct val="80000"/>
              <a:buFont typeface="Wingdings" pitchFamily="2" charset="2"/>
              <a:buNone/>
            </a:pPr>
            <a:endParaRPr lang="en-US" sz="2000" dirty="0"/>
          </a:p>
          <a:p>
            <a:pPr>
              <a:lnSpc>
                <a:spcPct val="80000"/>
              </a:lnSpc>
              <a:buSzPct val="80000"/>
            </a:pPr>
            <a:r>
              <a:rPr lang="en-US" sz="2200" dirty="0" err="1" smtClean="0"/>
              <a:t>SOLiD</a:t>
            </a:r>
            <a:r>
              <a:rPr lang="en-US" sz="2200" dirty="0" smtClean="0"/>
              <a:t> Platform:</a:t>
            </a:r>
            <a:br>
              <a:rPr lang="en-US" sz="2200" dirty="0" smtClean="0"/>
            </a:br>
            <a:r>
              <a:rPr lang="en-US" sz="2200" dirty="0" smtClean="0"/>
              <a:t> Hardware provided with preconfigured Linux solution </a:t>
            </a:r>
            <a:br>
              <a:rPr lang="en-US" sz="2200" dirty="0" smtClean="0"/>
            </a:br>
            <a:r>
              <a:rPr lang="en-US" sz="2200" dirty="0" smtClean="0"/>
              <a:t>(based on Torque)</a:t>
            </a:r>
          </a:p>
          <a:p>
            <a:pPr>
              <a:lnSpc>
                <a:spcPct val="80000"/>
              </a:lnSpc>
              <a:buSzPct val="80000"/>
            </a:pPr>
            <a:endParaRPr lang="en-US" sz="2200" dirty="0" smtClean="0"/>
          </a:p>
          <a:p>
            <a:pPr>
              <a:lnSpc>
                <a:spcPct val="80000"/>
              </a:lnSpc>
              <a:buSzPct val="80000"/>
            </a:pPr>
            <a:r>
              <a:rPr lang="en-US" sz="2200" dirty="0" smtClean="0"/>
              <a:t>Up to 20 days Long Computation !</a:t>
            </a:r>
          </a:p>
          <a:p>
            <a:pPr marL="984250">
              <a:lnSpc>
                <a:spcPct val="80000"/>
              </a:lnSpc>
              <a:buSzPct val="80000"/>
              <a:buNone/>
            </a:pPr>
            <a:r>
              <a:rPr lang="en-US" sz="2400" i="1" dirty="0" smtClean="0">
                <a:sym typeface="Wingdings" pitchFamily="2" charset="2"/>
              </a:rPr>
              <a:t> Need for extra computational power to reduce computation time</a:t>
            </a:r>
          </a:p>
          <a:p>
            <a:pPr>
              <a:lnSpc>
                <a:spcPct val="80000"/>
              </a:lnSpc>
              <a:buSzPct val="80000"/>
            </a:pPr>
            <a:endParaRPr lang="en-US" sz="2200" dirty="0" smtClean="0">
              <a:sym typeface="Wingdings" pitchFamily="2" charset="2"/>
            </a:endParaRPr>
          </a:p>
          <a:p>
            <a:pPr>
              <a:lnSpc>
                <a:spcPct val="80000"/>
              </a:lnSpc>
              <a:buSzPct val="80000"/>
            </a:pPr>
            <a:r>
              <a:rPr lang="en-US" sz="2200" dirty="0" smtClean="0">
                <a:sym typeface="Wingdings" pitchFamily="2" charset="2"/>
              </a:rPr>
              <a:t>Many Windows Desktops are Available</a:t>
            </a:r>
          </a:p>
          <a:p>
            <a:pPr marL="984250">
              <a:lnSpc>
                <a:spcPct val="80000"/>
              </a:lnSpc>
              <a:buSzPct val="80000"/>
              <a:buNone/>
            </a:pPr>
            <a:r>
              <a:rPr lang="en-US" sz="2400" i="1" dirty="0" smtClean="0">
                <a:sym typeface="Wingdings" pitchFamily="2" charset="2"/>
              </a:rPr>
              <a:t> </a:t>
            </a:r>
            <a:r>
              <a:rPr lang="en-US" sz="2400" i="1" dirty="0" smtClean="0"/>
              <a:t>Need for a dynamic and multi-OS solution </a:t>
            </a:r>
          </a:p>
          <a:p>
            <a:pPr>
              <a:lnSpc>
                <a:spcPct val="80000"/>
              </a:lnSpc>
              <a:buSzPct val="80000"/>
            </a:pPr>
            <a:endParaRPr lang="en-US" sz="2200" dirty="0" smtClean="0"/>
          </a:p>
          <a:p>
            <a:pPr>
              <a:lnSpc>
                <a:spcPct val="80000"/>
              </a:lnSpc>
              <a:buSzPct val="80000"/>
              <a:buNone/>
            </a:pPr>
            <a:endParaRPr lang="en-US" sz="2200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F165FB-2E79-4F9B-BAE8-80B40AAE67F6}" type="slidenum">
              <a:rPr lang="fr-BE"/>
              <a:pPr>
                <a:defRPr/>
              </a:pPr>
              <a:t>57</a:t>
            </a:fld>
            <a:endParaRPr lang="fr-B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/>
          <p:cNvSpPr/>
          <p:nvPr/>
        </p:nvSpPr>
        <p:spPr>
          <a:xfrm>
            <a:off x="146756" y="985652"/>
            <a:ext cx="8771613" cy="5290970"/>
          </a:xfrm>
          <a:prstGeom prst="roundRect">
            <a:avLst>
              <a:gd name="adj" fmla="val 52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3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38FB22-9256-44CF-9F79-E0ACF37B98A7}" type="slidenum">
              <a:rPr lang="fr-BE"/>
              <a:pPr>
                <a:defRPr/>
              </a:pPr>
              <a:t>58</a:t>
            </a:fld>
            <a:endParaRPr lang="fr-BE" dirty="0"/>
          </a:p>
        </p:txBody>
      </p:sp>
      <p:sp>
        <p:nvSpPr>
          <p:cNvPr id="3556355" name="Titre 61"/>
          <p:cNvSpPr>
            <a:spLocks noGrp="1"/>
          </p:cNvSpPr>
          <p:nvPr>
            <p:ph type="title" idx="4294967295"/>
          </p:nvPr>
        </p:nvSpPr>
        <p:spPr>
          <a:xfrm>
            <a:off x="0" y="71438"/>
            <a:ext cx="8229600" cy="785812"/>
          </a:xfrm>
        </p:spPr>
        <p:txBody>
          <a:bodyPr/>
          <a:lstStyle/>
          <a:p>
            <a:r>
              <a:rPr lang="en-US"/>
              <a:t>Resources set up</a:t>
            </a:r>
            <a:endParaRPr lang="fr-FR"/>
          </a:p>
        </p:txBody>
      </p:sp>
      <p:pic>
        <p:nvPicPr>
          <p:cNvPr id="3556357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6240" y="3623132"/>
            <a:ext cx="9302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635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7938" y="3623132"/>
            <a:ext cx="9302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635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0770" y="3684726"/>
            <a:ext cx="914400" cy="80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636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0758" y="1935724"/>
            <a:ext cx="717232" cy="82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637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60757" y="2861820"/>
            <a:ext cx="667193" cy="34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6377" name="Picture 4" descr="ProActive-Transpare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5776" y="1090082"/>
            <a:ext cx="2043523" cy="51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8" name="Connecteur droit 97"/>
          <p:cNvCxnSpPr/>
          <p:nvPr/>
        </p:nvCxnSpPr>
        <p:spPr>
          <a:xfrm rot="5400000">
            <a:off x="4921314" y="4468357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5638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813" y="1855788"/>
            <a:ext cx="1928812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9" name="Connecteur droit 98"/>
          <p:cNvCxnSpPr/>
          <p:nvPr/>
        </p:nvCxnSpPr>
        <p:spPr>
          <a:xfrm rot="5400000">
            <a:off x="5841577" y="4459811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6980" y="3535502"/>
            <a:ext cx="9302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4388" y="3581222"/>
            <a:ext cx="9302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Connecteur droit 38"/>
          <p:cNvCxnSpPr/>
          <p:nvPr/>
        </p:nvCxnSpPr>
        <p:spPr>
          <a:xfrm rot="16200000" flipH="1">
            <a:off x="3211086" y="4453648"/>
            <a:ext cx="136731" cy="427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rot="5400000">
            <a:off x="4087404" y="4453368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1917383" y="4528959"/>
            <a:ext cx="40005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4919476" y="5016825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16200000" flipH="1">
            <a:off x="3209248" y="5002116"/>
            <a:ext cx="136731" cy="427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1915545" y="4945223"/>
            <a:ext cx="40005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5400000">
            <a:off x="1610436" y="4638305"/>
            <a:ext cx="626193" cy="884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84"/>
          <p:cNvSpPr txBox="1">
            <a:spLocks noChangeArrowheads="1"/>
          </p:cNvSpPr>
          <p:nvPr/>
        </p:nvSpPr>
        <p:spPr bwMode="auto">
          <a:xfrm>
            <a:off x="7202699" y="2331331"/>
            <a:ext cx="13244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rgbClr val="000066"/>
                </a:solidFill>
                <a:cs typeface="Arial" charset="0"/>
              </a:rPr>
              <a:t>Cluster</a:t>
            </a:r>
            <a:endParaRPr lang="fr-FR" sz="2800" i="1" dirty="0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52" name="ZoneTexte 84"/>
          <p:cNvSpPr txBox="1">
            <a:spLocks noChangeArrowheads="1"/>
          </p:cNvSpPr>
          <p:nvPr/>
        </p:nvSpPr>
        <p:spPr bwMode="auto">
          <a:xfrm>
            <a:off x="7311031" y="3888739"/>
            <a:ext cx="16834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rgbClr val="000066"/>
                </a:solidFill>
                <a:cs typeface="Arial" charset="0"/>
              </a:rPr>
              <a:t>Desktops</a:t>
            </a:r>
            <a:endParaRPr lang="fr-FR" sz="2800" i="1" dirty="0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53" name="ZoneTexte 84"/>
          <p:cNvSpPr txBox="1">
            <a:spLocks noChangeArrowheads="1"/>
          </p:cNvSpPr>
          <p:nvPr/>
        </p:nvSpPr>
        <p:spPr bwMode="auto">
          <a:xfrm>
            <a:off x="7355099" y="5342439"/>
            <a:ext cx="13051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rgbClr val="000066"/>
                </a:solidFill>
                <a:cs typeface="Arial" charset="0"/>
              </a:rPr>
              <a:t>Clouds</a:t>
            </a:r>
            <a:endParaRPr lang="fr-FR" sz="2800" i="1" dirty="0">
              <a:solidFill>
                <a:srgbClr val="000066"/>
              </a:solidFill>
              <a:cs typeface="Arial" charset="0"/>
            </a:endParaRPr>
          </a:p>
        </p:txBody>
      </p:sp>
      <p:grpSp>
        <p:nvGrpSpPr>
          <p:cNvPr id="2" name="Group 43"/>
          <p:cNvGrpSpPr/>
          <p:nvPr/>
        </p:nvGrpSpPr>
        <p:grpSpPr>
          <a:xfrm>
            <a:off x="2212622" y="5033656"/>
            <a:ext cx="1659467" cy="983320"/>
            <a:chOff x="5143504" y="5072074"/>
            <a:chExt cx="1333480" cy="800088"/>
          </a:xfrm>
        </p:grpSpPr>
        <p:sp>
          <p:nvSpPr>
            <p:cNvPr id="55" name="Cloud 39"/>
            <p:cNvSpPr/>
            <p:nvPr/>
          </p:nvSpPr>
          <p:spPr>
            <a:xfrm>
              <a:off x="5143504" y="5072074"/>
              <a:ext cx="1333480" cy="800088"/>
            </a:xfrm>
            <a:prstGeom prst="cloud">
              <a:avLst/>
            </a:prstGeom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62587" y="5224474"/>
              <a:ext cx="267943" cy="328027"/>
            </a:xfrm>
            <a:prstGeom prst="rect">
              <a:avLst/>
            </a:prstGeom>
            <a:noFill/>
          </p:spPr>
        </p:pic>
        <p:pic>
          <p:nvPicPr>
            <p:cNvPr id="57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76904" y="5429847"/>
              <a:ext cx="267943" cy="328027"/>
            </a:xfrm>
            <a:prstGeom prst="rect">
              <a:avLst/>
            </a:prstGeom>
            <a:noFill/>
          </p:spPr>
        </p:pic>
        <p:pic>
          <p:nvPicPr>
            <p:cNvPr id="5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942361" y="5201247"/>
              <a:ext cx="267943" cy="328027"/>
            </a:xfrm>
            <a:prstGeom prst="rect">
              <a:avLst/>
            </a:prstGeom>
            <a:noFill/>
          </p:spPr>
        </p:pic>
      </p:grpSp>
      <p:sp>
        <p:nvSpPr>
          <p:cNvPr id="59" name="TextBox 27"/>
          <p:cNvSpPr txBox="1"/>
          <p:nvPr/>
        </p:nvSpPr>
        <p:spPr>
          <a:xfrm>
            <a:off x="6018574" y="5418122"/>
            <a:ext cx="1296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EC2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43"/>
          <p:cNvGrpSpPr/>
          <p:nvPr/>
        </p:nvGrpSpPr>
        <p:grpSpPr>
          <a:xfrm>
            <a:off x="4041422" y="5031817"/>
            <a:ext cx="1805344" cy="985158"/>
            <a:chOff x="5143504" y="5072074"/>
            <a:chExt cx="1333480" cy="800088"/>
          </a:xfrm>
        </p:grpSpPr>
        <p:sp>
          <p:nvSpPr>
            <p:cNvPr id="61" name="Cloud 39"/>
            <p:cNvSpPr/>
            <p:nvPr/>
          </p:nvSpPr>
          <p:spPr>
            <a:xfrm>
              <a:off x="5143504" y="5072074"/>
              <a:ext cx="1333480" cy="800088"/>
            </a:xfrm>
            <a:prstGeom prst="cloud">
              <a:avLst/>
            </a:prstGeom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62587" y="5224474"/>
              <a:ext cx="267943" cy="328027"/>
            </a:xfrm>
            <a:prstGeom prst="rect">
              <a:avLst/>
            </a:prstGeom>
            <a:noFill/>
          </p:spPr>
        </p:pic>
        <p:pic>
          <p:nvPicPr>
            <p:cNvPr id="63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76904" y="5429847"/>
              <a:ext cx="267943" cy="328027"/>
            </a:xfrm>
            <a:prstGeom prst="rect">
              <a:avLst/>
            </a:prstGeom>
            <a:noFill/>
          </p:spPr>
        </p:pic>
        <p:pic>
          <p:nvPicPr>
            <p:cNvPr id="6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942361" y="5201247"/>
              <a:ext cx="267943" cy="328027"/>
            </a:xfrm>
            <a:prstGeom prst="rect">
              <a:avLst/>
            </a:prstGeom>
            <a:noFill/>
          </p:spPr>
        </p:pic>
      </p:grp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8646" y="1480575"/>
            <a:ext cx="2115239" cy="47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ZoneTexte 84"/>
          <p:cNvSpPr txBox="1">
            <a:spLocks noChangeArrowheads="1"/>
          </p:cNvSpPr>
          <p:nvPr/>
        </p:nvSpPr>
        <p:spPr bwMode="auto">
          <a:xfrm>
            <a:off x="499983" y="897302"/>
            <a:ext cx="16979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SOLID </a:t>
            </a:r>
          </a:p>
          <a:p>
            <a:pPr algn="ctr"/>
            <a:r>
              <a:rPr lang="en-US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machine from</a:t>
            </a:r>
            <a:endParaRPr lang="fr-FR" b="1" i="1" dirty="0">
              <a:solidFill>
                <a:schemeClr val="tx2">
                  <a:lumMod val="60000"/>
                  <a:lumOff val="40000"/>
                </a:schemeClr>
              </a:solidFill>
              <a:cs typeface="Arial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80192" y="4784247"/>
            <a:ext cx="1633781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Nodes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can be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 dynamically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added</a:t>
            </a:r>
            <a:r>
              <a:rPr lang="en-US" b="1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!</a:t>
            </a:r>
          </a:p>
        </p:txBody>
      </p:sp>
      <p:grpSp>
        <p:nvGrpSpPr>
          <p:cNvPr id="4" name="Groupe 66"/>
          <p:cNvGrpSpPr/>
          <p:nvPr/>
        </p:nvGrpSpPr>
        <p:grpSpPr>
          <a:xfrm>
            <a:off x="2576952" y="1708212"/>
            <a:ext cx="2569469" cy="1297563"/>
            <a:chOff x="2204415" y="1505010"/>
            <a:chExt cx="2569469" cy="1297563"/>
          </a:xfrm>
        </p:grpSpPr>
        <p:grpSp>
          <p:nvGrpSpPr>
            <p:cNvPr id="5" name="Groupe 35"/>
            <p:cNvGrpSpPr/>
            <p:nvPr/>
          </p:nvGrpSpPr>
          <p:grpSpPr>
            <a:xfrm>
              <a:off x="2204415" y="1505010"/>
              <a:ext cx="2569469" cy="1297563"/>
              <a:chOff x="2786064" y="1437526"/>
              <a:chExt cx="3528915" cy="1661477"/>
            </a:xfrm>
          </p:grpSpPr>
          <p:sp>
            <p:nvSpPr>
              <p:cNvPr id="74" name="Forme libre 81"/>
              <p:cNvSpPr/>
              <p:nvPr/>
            </p:nvSpPr>
            <p:spPr>
              <a:xfrm>
                <a:off x="3292405" y="1437526"/>
                <a:ext cx="3022574" cy="1661477"/>
              </a:xfrm>
              <a:prstGeom prst="wedgeRoundRectCallout">
                <a:avLst>
                  <a:gd name="adj1" fmla="val -69271"/>
                  <a:gd name="adj2" fmla="val 54471"/>
                  <a:gd name="adj3" fmla="val 16667"/>
                </a:avLst>
              </a:prstGeom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75" name="ZoneTexte 99"/>
              <p:cNvSpPr txBox="1">
                <a:spLocks noChangeArrowheads="1"/>
              </p:cNvSpPr>
              <p:nvPr/>
            </p:nvSpPr>
            <p:spPr bwMode="auto">
              <a:xfrm>
                <a:off x="2786064" y="2500313"/>
                <a:ext cx="994365" cy="433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fr-FR" sz="1600" b="1" dirty="0">
                  <a:solidFill>
                    <a:srgbClr val="5F5F5F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6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377181" y="1701643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29778" y="1762995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953628" y="1859978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729978" y="1992580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" name="TextBox 73"/>
            <p:cNvSpPr txBox="1"/>
            <p:nvPr/>
          </p:nvSpPr>
          <p:spPr>
            <a:xfrm>
              <a:off x="3978234" y="1852547"/>
              <a:ext cx="76174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5F5F5F"/>
                  </a:solidFill>
                  <a:latin typeface="Calibri" pitchFamily="34" charset="0"/>
                </a:rPr>
                <a:t>16</a:t>
              </a:r>
            </a:p>
            <a:p>
              <a:pPr algn="ctr"/>
              <a:r>
                <a:rPr lang="en-US" b="1" dirty="0" smtClean="0">
                  <a:solidFill>
                    <a:srgbClr val="5F5F5F"/>
                  </a:solidFill>
                  <a:latin typeface="Calibri" pitchFamily="34" charset="0"/>
                </a:rPr>
                <a:t>nodes</a:t>
              </a:r>
              <a:endParaRPr lang="en-US" dirty="0"/>
            </a:p>
          </p:txBody>
        </p:sp>
      </p:grp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27540" y="4831642"/>
            <a:ext cx="1360793" cy="6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3"/>
          <p:cNvSpPr/>
          <p:nvPr/>
        </p:nvSpPr>
        <p:spPr>
          <a:xfrm>
            <a:off x="5543705" y="2771255"/>
            <a:ext cx="3459184" cy="1151634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88"/>
            <a:ext cx="8229600" cy="785812"/>
          </a:xfrm>
        </p:spPr>
        <p:txBody>
          <a:bodyPr/>
          <a:lstStyle/>
          <a:p>
            <a:r>
              <a:rPr lang="en-US" dirty="0" smtClean="0"/>
              <a:t>First Benchmarks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281"/>
            <a:ext cx="8229600" cy="1270659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distributed version with </a:t>
            </a:r>
            <a:r>
              <a:rPr lang="en-US" dirty="0" err="1" smtClean="0"/>
              <a:t>ProActive</a:t>
            </a:r>
            <a:r>
              <a:rPr lang="en-US" dirty="0" smtClean="0"/>
              <a:t> of </a:t>
            </a:r>
            <a:r>
              <a:rPr lang="en-US" dirty="0" err="1" smtClean="0"/>
              <a:t>Mapreads</a:t>
            </a:r>
            <a:r>
              <a:rPr lang="en-US" dirty="0" smtClean="0"/>
              <a:t> has been tested on the INRIA cluster with two settings: the Reads file is split in either 30 or 10 slices</a:t>
            </a:r>
          </a:p>
          <a:p>
            <a:r>
              <a:rPr lang="en-US" dirty="0" smtClean="0"/>
              <a:t>Use Case: Matching 31 millions Sequences with the Human Genome (M=2, L=25)</a:t>
            </a:r>
          </a:p>
          <a:p>
            <a:endParaRPr lang="en-US" dirty="0"/>
          </a:p>
        </p:txBody>
      </p:sp>
      <p:pic>
        <p:nvPicPr>
          <p:cNvPr id="4" name="Picture 2" descr="C:\Documents and Settings\cdelbe\Bureau\bench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0577" y="2452254"/>
            <a:ext cx="4319624" cy="3491346"/>
          </a:xfrm>
          <a:prstGeom prst="rect">
            <a:avLst/>
          </a:prstGeom>
          <a:noFill/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564621" y="2838858"/>
            <a:ext cx="3435703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4 Time 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FASTER 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from 20 to 100</a:t>
            </a:r>
          </a:p>
          <a:p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Speed Up of 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80 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/ Th. </a:t>
            </a:r>
            <a:endParaRPr lang="en-US" sz="20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Sequential : 50 h 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 35 </a:t>
            </a:r>
            <a:r>
              <a:rPr lang="en-US" sz="2000" dirty="0" err="1" smtClean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mn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96933" y="5850134"/>
            <a:ext cx="8740239" cy="43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sz="2200" i="1" dirty="0" smtClean="0">
                <a:solidFill>
                  <a:schemeClr val="bg1"/>
                </a:solidFill>
              </a:rPr>
              <a:t>On going Benchmarks on Windows Desktops and HPCS 2008 …</a:t>
            </a:r>
            <a:endParaRPr lang="en-US" sz="2200" i="1" dirty="0">
              <a:solidFill>
                <a:schemeClr val="bg1"/>
              </a:solidFill>
            </a:endParaRPr>
          </a:p>
        </p:txBody>
      </p:sp>
      <p:sp>
        <p:nvSpPr>
          <p:cNvPr id="7" name="Rounded Rectangle 3"/>
          <p:cNvSpPr/>
          <p:nvPr/>
        </p:nvSpPr>
        <p:spPr>
          <a:xfrm>
            <a:off x="5549350" y="4099458"/>
            <a:ext cx="3459184" cy="1151634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13703" y="4146560"/>
            <a:ext cx="36851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indent="-165100">
              <a:buClr>
                <a:srgbClr val="E87224"/>
              </a:buClr>
              <a:tabLst>
                <a:tab pos="1616075" algn="l"/>
              </a:tabLst>
            </a:pP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EC2 only test: nearly the same performances as  the local </a:t>
            </a:r>
            <a:r>
              <a:rPr lang="en-US" sz="2000" dirty="0" err="1" smtClean="0">
                <a:solidFill>
                  <a:schemeClr val="bg1"/>
                </a:solidFill>
                <a:latin typeface="Calibri" pitchFamily="34" charset="0"/>
              </a:rPr>
              <a:t>SOLiD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 cluster (+10%)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214414" y="5403822"/>
            <a:ext cx="7000924" cy="928694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28727" y="5463385"/>
            <a:ext cx="67533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indent="-165100">
              <a:buClr>
                <a:srgbClr val="E87224"/>
              </a:buClr>
              <a:tabLst>
                <a:tab pos="1616075" algn="l"/>
              </a:tabLst>
            </a:pP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 only $3,2/hour, EC2 has nearly the same </a:t>
            </a:r>
            <a:r>
              <a:rPr lang="en-US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perf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as  the local </a:t>
            </a:r>
            <a:r>
              <a:rPr lang="en-US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SOLiD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cluster (16 cores, for 2H30)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8B48C-1E2D-4C1C-930D-A7A0C99180E6}" type="slidenum">
              <a:rPr lang="fr-BE"/>
              <a:pPr>
                <a:defRPr/>
              </a:pPr>
              <a:t>60</a:t>
            </a:fld>
            <a:endParaRPr lang="fr-BE"/>
          </a:p>
        </p:txBody>
      </p:sp>
      <p:sp>
        <p:nvSpPr>
          <p:cNvPr id="3209218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r>
              <a:rPr lang="en-US" sz="6000" dirty="0" smtClean="0">
                <a:solidFill>
                  <a:schemeClr val="bg1"/>
                </a:solidFill>
              </a:rPr>
              <a:t>4. Cloud Seeding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209219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5025" y="47593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 lIns="0" tIns="0" rIns="0" bIns="0"/>
          <a:lstStyle/>
          <a:p>
            <a:pPr marL="570364">
              <a:spcBef>
                <a:spcPct val="0"/>
              </a:spcBef>
            </a:pPr>
            <a:endParaRPr lang="en-US" dirty="0" smtClean="0"/>
          </a:p>
          <a:p>
            <a:pPr marL="570364">
              <a:spcBef>
                <a:spcPct val="0"/>
              </a:spcBef>
            </a:pPr>
            <a:endParaRPr lang="en-US" dirty="0" smtClean="0"/>
          </a:p>
          <a:p>
            <a:pPr marL="570364">
              <a:spcBef>
                <a:spcPct val="0"/>
              </a:spcBef>
            </a:pPr>
            <a:r>
              <a:rPr lang="en-US" dirty="0" smtClean="0"/>
              <a:t>Amazon EC2 Execution</a:t>
            </a:r>
            <a:endParaRPr lang="en-US" dirty="0"/>
          </a:p>
          <a:p>
            <a:pPr marL="570364">
              <a:spcBef>
                <a:spcPts val="3516"/>
              </a:spcBef>
            </a:pPr>
            <a:r>
              <a:rPr lang="en-US" i="1" dirty="0" smtClean="0"/>
              <a:t>Cloud </a:t>
            </a:r>
            <a:r>
              <a:rPr lang="en-US" i="1" dirty="0"/>
              <a:t>Seeding</a:t>
            </a:r>
            <a:r>
              <a:rPr lang="en-US" dirty="0"/>
              <a:t> strategy to mix heterogeneous</a:t>
            </a:r>
            <a:br>
              <a:rPr lang="en-US" dirty="0"/>
            </a:br>
            <a:r>
              <a:rPr lang="en-US" dirty="0"/>
              <a:t>computing resources :</a:t>
            </a:r>
          </a:p>
          <a:p>
            <a:pPr marL="882892" lvl="1">
              <a:spcBef>
                <a:spcPts val="1406"/>
              </a:spcBef>
            </a:pPr>
            <a:r>
              <a:rPr lang="en-US" dirty="0" smtClean="0"/>
              <a:t>External </a:t>
            </a:r>
            <a:r>
              <a:rPr lang="en-US" u="sng" dirty="0" smtClean="0"/>
              <a:t>GPU </a:t>
            </a:r>
            <a:r>
              <a:rPr lang="en-US" u="sng" dirty="0"/>
              <a:t>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val 1"/>
          <p:cNvSpPr>
            <a:spLocks/>
          </p:cNvSpPr>
          <p:nvPr/>
        </p:nvSpPr>
        <p:spPr bwMode="auto">
          <a:xfrm>
            <a:off x="2044898" y="1241733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6386" name="Rectangle 2"/>
          <p:cNvSpPr>
            <a:spLocks/>
          </p:cNvSpPr>
          <p:nvPr/>
        </p:nvSpPr>
        <p:spPr bwMode="auto">
          <a:xfrm>
            <a:off x="3423419" y="3991987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064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/>
          </p:cNvSpPr>
          <p:nvPr/>
        </p:nvSpPr>
        <p:spPr bwMode="auto">
          <a:xfrm>
            <a:off x="6552158" y="5590401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064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064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064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295311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295311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295311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295311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6396" name="Rectangle 12"/>
          <p:cNvSpPr>
            <a:spLocks/>
          </p:cNvSpPr>
          <p:nvPr/>
        </p:nvSpPr>
        <p:spPr bwMode="auto">
          <a:xfrm>
            <a:off x="3933528" y="2142307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16397" name="Rectangle 13"/>
          <p:cNvSpPr>
            <a:spLocks/>
          </p:cNvSpPr>
          <p:nvPr/>
        </p:nvSpPr>
        <p:spPr bwMode="auto">
          <a:xfrm>
            <a:off x="4340945" y="3150037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66874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47241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6400" name="Rectangle 16"/>
          <p:cNvSpPr>
            <a:spLocks/>
          </p:cNvSpPr>
          <p:nvPr/>
        </p:nvSpPr>
        <p:spPr bwMode="auto">
          <a:xfrm>
            <a:off x="2465710" y="3245123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24124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6402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024" y="4635014"/>
            <a:ext cx="482203" cy="48220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6403" name="Rectangle 19"/>
          <p:cNvSpPr>
            <a:spLocks/>
          </p:cNvSpPr>
          <p:nvPr/>
        </p:nvSpPr>
        <p:spPr bwMode="auto">
          <a:xfrm>
            <a:off x="601639" y="4134862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16404" name="Rectangle 20"/>
          <p:cNvSpPr>
            <a:spLocks/>
          </p:cNvSpPr>
          <p:nvPr/>
        </p:nvSpPr>
        <p:spPr bwMode="auto">
          <a:xfrm>
            <a:off x="313656" y="5048920"/>
            <a:ext cx="1603003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Noised video file</a:t>
            </a:r>
          </a:p>
        </p:txBody>
      </p:sp>
      <p:sp>
        <p:nvSpPr>
          <p:cNvPr id="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7410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420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17421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424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pic>
        <p:nvPicPr>
          <p:cNvPr id="17425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7426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3399" y="2684561"/>
            <a:ext cx="482203" cy="48220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427" name="Freeform 19"/>
          <p:cNvSpPr>
            <a:spLocks/>
          </p:cNvSpPr>
          <p:nvPr/>
        </p:nvSpPr>
        <p:spPr bwMode="auto">
          <a:xfrm>
            <a:off x="1294805" y="2979241"/>
            <a:ext cx="1428750" cy="723305"/>
          </a:xfrm>
          <a:custGeom>
            <a:avLst/>
            <a:gdLst/>
            <a:ahLst/>
            <a:cxnLst>
              <a:cxn ang="0">
                <a:pos x="0" y="21600"/>
              </a:cxn>
              <a:cxn ang="0">
                <a:pos x="21600" y="0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cubicBezTo>
                  <a:pt x="6345" y="0"/>
                  <a:pt x="21600" y="0"/>
                  <a:pt x="2160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7428" name="Rectangle 20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17429" name="Rectangle 21"/>
          <p:cNvSpPr>
            <a:spLocks/>
          </p:cNvSpPr>
          <p:nvPr/>
        </p:nvSpPr>
        <p:spPr bwMode="auto">
          <a:xfrm>
            <a:off x="714375" y="5091112"/>
            <a:ext cx="4366617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User submit its noised video to the web interface</a:t>
            </a:r>
          </a:p>
        </p:txBody>
      </p:sp>
      <p:sp>
        <p:nvSpPr>
          <p:cNvPr id="2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8434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436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444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18445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448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18449" name="Freeform 17"/>
          <p:cNvSpPr>
            <a:spLocks/>
          </p:cNvSpPr>
          <p:nvPr/>
        </p:nvSpPr>
        <p:spPr bwMode="auto">
          <a:xfrm>
            <a:off x="3429000" y="2881015"/>
            <a:ext cx="1500188" cy="17636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600" y="2057"/>
              </a:cxn>
            </a:cxnLst>
            <a:rect l="0" t="0" r="r" b="b"/>
            <a:pathLst>
              <a:path w="21600" h="10164">
                <a:moveTo>
                  <a:pt x="0" y="0"/>
                </a:moveTo>
                <a:cubicBezTo>
                  <a:pt x="13243" y="21600"/>
                  <a:pt x="21600" y="2057"/>
                  <a:pt x="21600" y="2057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18450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451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2274" y="2505968"/>
            <a:ext cx="482203" cy="48220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452" name="Rectangle 20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18453" name="Rectangle 21"/>
          <p:cNvSpPr>
            <a:spLocks/>
          </p:cNvSpPr>
          <p:nvPr/>
        </p:nvSpPr>
        <p:spPr bwMode="auto">
          <a:xfrm>
            <a:off x="714375" y="5091112"/>
            <a:ext cx="4545211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Web Server submit a denoising job the ProActive Scheduler</a:t>
            </a:r>
          </a:p>
        </p:txBody>
      </p:sp>
      <p:sp>
        <p:nvSpPr>
          <p:cNvPr id="2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9458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9460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9468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19469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19470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9472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19473" name="Freeform 17"/>
          <p:cNvSpPr>
            <a:spLocks/>
          </p:cNvSpPr>
          <p:nvPr/>
        </p:nvSpPr>
        <p:spPr bwMode="auto">
          <a:xfrm>
            <a:off x="5295305" y="1782663"/>
            <a:ext cx="632892" cy="946547"/>
          </a:xfrm>
          <a:custGeom>
            <a:avLst/>
            <a:gdLst/>
            <a:ahLst/>
            <a:cxnLst>
              <a:cxn ang="0">
                <a:pos x="8585" y="21600"/>
              </a:cxn>
              <a:cxn ang="0">
                <a:pos x="16892" y="5909"/>
              </a:cxn>
              <a:cxn ang="0">
                <a:pos x="0" y="0"/>
              </a:cxn>
            </a:cxnLst>
            <a:rect l="0" t="0" r="r" b="b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475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2891" y="1791593"/>
            <a:ext cx="482203" cy="48220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9476" name="Rectangle 20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19477" name="Rectangle 21"/>
          <p:cNvSpPr>
            <a:spLocks/>
          </p:cNvSpPr>
          <p:nvPr/>
        </p:nvSpPr>
        <p:spPr bwMode="auto">
          <a:xfrm>
            <a:off x="714375" y="5091112"/>
            <a:ext cx="4366617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CPU nodes are used to split the video into smaller ones</a:t>
            </a:r>
          </a:p>
        </p:txBody>
      </p:sp>
      <p:sp>
        <p:nvSpPr>
          <p:cNvPr id="2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0482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0492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20493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95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0496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20497" name="Freeform 17"/>
          <p:cNvSpPr>
            <a:spLocks/>
          </p:cNvSpPr>
          <p:nvPr/>
        </p:nvSpPr>
        <p:spPr bwMode="auto">
          <a:xfrm>
            <a:off x="5295305" y="1782663"/>
            <a:ext cx="632892" cy="946547"/>
          </a:xfrm>
          <a:custGeom>
            <a:avLst/>
            <a:gdLst/>
            <a:ahLst/>
            <a:cxnLst>
              <a:cxn ang="0">
                <a:pos x="8585" y="21600"/>
              </a:cxn>
              <a:cxn ang="0">
                <a:pos x="16892" y="5909"/>
              </a:cxn>
              <a:cxn ang="0">
                <a:pos x="0" y="0"/>
              </a:cxn>
            </a:cxnLst>
            <a:rect l="0" t="0" r="r" b="b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20498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99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500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501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502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0503" name="Rectangle 23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20504" name="Rectangle 24"/>
          <p:cNvSpPr>
            <a:spLocks/>
          </p:cNvSpPr>
          <p:nvPr/>
        </p:nvSpPr>
        <p:spPr bwMode="auto">
          <a:xfrm>
            <a:off x="714375" y="5091112"/>
            <a:ext cx="4366617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CPU nodes are used to split the video into smaller ones</a:t>
            </a:r>
          </a:p>
        </p:txBody>
      </p:sp>
      <p:sp>
        <p:nvSpPr>
          <p:cNvPr id="2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506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1508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1516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21517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19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1520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21521" name="Freeform 17"/>
          <p:cNvSpPr>
            <a:spLocks/>
          </p:cNvSpPr>
          <p:nvPr/>
        </p:nvSpPr>
        <p:spPr bwMode="auto">
          <a:xfrm>
            <a:off x="5572125" y="2364209"/>
            <a:ext cx="1964531" cy="2400969"/>
          </a:xfrm>
          <a:custGeom>
            <a:avLst/>
            <a:gdLst/>
            <a:ahLst/>
            <a:cxnLst>
              <a:cxn ang="0">
                <a:pos x="0" y="2990"/>
              </a:cxn>
              <a:cxn ang="0">
                <a:pos x="16298" y="1525"/>
              </a:cxn>
              <a:cxn ang="0">
                <a:pos x="21600" y="19684"/>
              </a:cxn>
            </a:cxnLst>
            <a:rect l="0" t="0" r="r" b="b"/>
            <a:pathLst>
              <a:path w="21600" h="19684">
                <a:moveTo>
                  <a:pt x="0" y="2990"/>
                </a:moveTo>
                <a:cubicBezTo>
                  <a:pt x="6185" y="1306"/>
                  <a:pt x="12273" y="-1916"/>
                  <a:pt x="16298" y="1525"/>
                </a:cubicBezTo>
                <a:cubicBezTo>
                  <a:pt x="20324" y="4967"/>
                  <a:pt x="21600" y="19684"/>
                  <a:pt x="21600" y="19684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21522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23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75" y="4300835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24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4300835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25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4300835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1526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5313" y="4300835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1527" name="Rectangle 23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21528" name="Rectangle 24"/>
          <p:cNvSpPr>
            <a:spLocks/>
          </p:cNvSpPr>
          <p:nvPr/>
        </p:nvSpPr>
        <p:spPr bwMode="auto">
          <a:xfrm>
            <a:off x="714375" y="5091112"/>
            <a:ext cx="4366617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GPU nodes are responsible to denoise these small videos</a:t>
            </a:r>
          </a:p>
        </p:txBody>
      </p:sp>
      <p:sp>
        <p:nvSpPr>
          <p:cNvPr id="2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2530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2532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2540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43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2544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22545" name="Freeform 17"/>
          <p:cNvSpPr>
            <a:spLocks/>
          </p:cNvSpPr>
          <p:nvPr/>
        </p:nvSpPr>
        <p:spPr bwMode="auto">
          <a:xfrm>
            <a:off x="5572125" y="2364209"/>
            <a:ext cx="1964531" cy="2400969"/>
          </a:xfrm>
          <a:custGeom>
            <a:avLst/>
            <a:gdLst/>
            <a:ahLst/>
            <a:cxnLst>
              <a:cxn ang="0">
                <a:pos x="0" y="2990"/>
              </a:cxn>
              <a:cxn ang="0">
                <a:pos x="16298" y="1525"/>
              </a:cxn>
              <a:cxn ang="0">
                <a:pos x="21600" y="19684"/>
              </a:cxn>
            </a:cxnLst>
            <a:rect l="0" t="0" r="r" b="b"/>
            <a:pathLst>
              <a:path w="21600" h="19684">
                <a:moveTo>
                  <a:pt x="0" y="2990"/>
                </a:moveTo>
                <a:cubicBezTo>
                  <a:pt x="6185" y="1306"/>
                  <a:pt x="12273" y="-1916"/>
                  <a:pt x="16298" y="1525"/>
                </a:cubicBezTo>
                <a:cubicBezTo>
                  <a:pt x="20324" y="4967"/>
                  <a:pt x="21600" y="19684"/>
                  <a:pt x="21600" y="19684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22546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47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3414" y="2693491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48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7727" y="2693491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49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2039" y="2693491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2550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52" y="2693491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2551" name="Rectangle 23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714375" y="5091112"/>
            <a:ext cx="4366617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GPU nodes are responsible to denoise these small videos</a:t>
            </a:r>
          </a:p>
        </p:txBody>
      </p:sp>
      <p:sp>
        <p:nvSpPr>
          <p:cNvPr id="2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3554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3556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3564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23565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2356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3568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23569" name="Freeform 17"/>
          <p:cNvSpPr>
            <a:spLocks/>
          </p:cNvSpPr>
          <p:nvPr/>
        </p:nvSpPr>
        <p:spPr bwMode="auto">
          <a:xfrm>
            <a:off x="5295305" y="1782663"/>
            <a:ext cx="632892" cy="946547"/>
          </a:xfrm>
          <a:custGeom>
            <a:avLst/>
            <a:gdLst/>
            <a:ahLst/>
            <a:cxnLst>
              <a:cxn ang="0">
                <a:pos x="8585" y="21600"/>
              </a:cxn>
              <a:cxn ang="0">
                <a:pos x="16892" y="5909"/>
              </a:cxn>
              <a:cxn ang="0">
                <a:pos x="0" y="0"/>
              </a:cxn>
            </a:cxnLst>
            <a:rect l="0" t="0" r="r" b="b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23570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71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72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73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3574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2541686"/>
            <a:ext cx="196453" cy="19645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3575" name="Rectangle 23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23576" name="Rectangle 24"/>
          <p:cNvSpPr>
            <a:spLocks/>
          </p:cNvSpPr>
          <p:nvPr/>
        </p:nvSpPr>
        <p:spPr bwMode="auto">
          <a:xfrm>
            <a:off x="714375" y="5091112"/>
            <a:ext cx="4545211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CPU nodes merge the denoised video parts</a:t>
            </a:r>
          </a:p>
        </p:txBody>
      </p:sp>
      <p:sp>
        <p:nvSpPr>
          <p:cNvPr id="2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4578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4580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4588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24589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4592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24593" name="Freeform 17"/>
          <p:cNvSpPr>
            <a:spLocks/>
          </p:cNvSpPr>
          <p:nvPr/>
        </p:nvSpPr>
        <p:spPr bwMode="auto">
          <a:xfrm>
            <a:off x="5295305" y="1782663"/>
            <a:ext cx="632892" cy="946547"/>
          </a:xfrm>
          <a:custGeom>
            <a:avLst/>
            <a:gdLst/>
            <a:ahLst/>
            <a:cxnLst>
              <a:cxn ang="0">
                <a:pos x="8585" y="21600"/>
              </a:cxn>
              <a:cxn ang="0">
                <a:pos x="16892" y="5909"/>
              </a:cxn>
              <a:cxn ang="0">
                <a:pos x="0" y="0"/>
              </a:cxn>
            </a:cxnLst>
            <a:rect l="0" t="0" r="r" b="b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24594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4595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2891" y="1880889"/>
            <a:ext cx="482203" cy="48220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4596" name="Rectangle 20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24597" name="Rectangle 21"/>
          <p:cNvSpPr>
            <a:spLocks/>
          </p:cNvSpPr>
          <p:nvPr/>
        </p:nvSpPr>
        <p:spPr bwMode="auto">
          <a:xfrm>
            <a:off x="714375" y="5091112"/>
            <a:ext cx="4545211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CPU nodes merge the denoised video parts</a:t>
            </a:r>
          </a:p>
        </p:txBody>
      </p:sp>
      <p:sp>
        <p:nvSpPr>
          <p:cNvPr id="2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Oval 1"/>
          <p:cNvSpPr>
            <a:spLocks/>
          </p:cNvSpPr>
          <p:nvPr/>
        </p:nvSpPr>
        <p:spPr bwMode="auto">
          <a:xfrm>
            <a:off x="2044898" y="1255811"/>
            <a:ext cx="4839891" cy="2750344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5602" name="Rectangle 2"/>
          <p:cNvSpPr>
            <a:spLocks/>
          </p:cNvSpPr>
          <p:nvPr/>
        </p:nvSpPr>
        <p:spPr bwMode="auto">
          <a:xfrm>
            <a:off x="3423419" y="4006065"/>
            <a:ext cx="135934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Amazon EC2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742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/>
          </p:cNvSpPr>
          <p:nvPr/>
        </p:nvSpPr>
        <p:spPr bwMode="auto">
          <a:xfrm>
            <a:off x="6552158" y="5604479"/>
            <a:ext cx="1192634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GPU nodes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55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367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180" y="4720530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30938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5612" name="Rectangle 12"/>
          <p:cNvSpPr>
            <a:spLocks/>
          </p:cNvSpPr>
          <p:nvPr/>
        </p:nvSpPr>
        <p:spPr bwMode="auto">
          <a:xfrm>
            <a:off x="3933528" y="2156385"/>
            <a:ext cx="1117294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CPU nodes</a:t>
            </a:r>
          </a:p>
        </p:txBody>
      </p:sp>
      <p:sp>
        <p:nvSpPr>
          <p:cNvPr id="25613" name="Rectangle 13"/>
          <p:cNvSpPr>
            <a:spLocks/>
          </p:cNvSpPr>
          <p:nvPr/>
        </p:nvSpPr>
        <p:spPr bwMode="auto">
          <a:xfrm>
            <a:off x="4340945" y="3164115"/>
            <a:ext cx="2045432" cy="52322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ProActive</a:t>
            </a: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 Scheduler</a:t>
            </a:r>
            <a:b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</a:br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+ Resource Manager</a:t>
            </a:r>
          </a:p>
        </p:txBody>
      </p:sp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328" y="2380952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344" y="2461319"/>
            <a:ext cx="714375" cy="10001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5616" name="Rectangle 16"/>
          <p:cNvSpPr>
            <a:spLocks/>
          </p:cNvSpPr>
          <p:nvPr/>
        </p:nvSpPr>
        <p:spPr bwMode="auto">
          <a:xfrm>
            <a:off x="2465710" y="3259201"/>
            <a:ext cx="1357038" cy="26161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latin typeface="Gill Sans Light" charset="0"/>
                <a:ea typeface="Gill Sans Light" charset="0"/>
                <a:cs typeface="Gill Sans Light" charset="0"/>
                <a:sym typeface="Gill Sans Light" charset="0"/>
              </a:rPr>
              <a:t>Web Interface</a:t>
            </a:r>
          </a:p>
        </p:txBody>
      </p:sp>
      <p:sp>
        <p:nvSpPr>
          <p:cNvPr id="25617" name="Freeform 17"/>
          <p:cNvSpPr>
            <a:spLocks/>
          </p:cNvSpPr>
          <p:nvPr/>
        </p:nvSpPr>
        <p:spPr bwMode="auto">
          <a:xfrm>
            <a:off x="3429000" y="2881015"/>
            <a:ext cx="1500188" cy="17636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600" y="2057"/>
              </a:cxn>
            </a:cxnLst>
            <a:rect l="0" t="0" r="r" b="b"/>
            <a:pathLst>
              <a:path w="21600" h="10164">
                <a:moveTo>
                  <a:pt x="0" y="0"/>
                </a:moveTo>
                <a:cubicBezTo>
                  <a:pt x="13243" y="21600"/>
                  <a:pt x="21600" y="2057"/>
                  <a:pt x="21600" y="2057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25618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9" y="3238202"/>
            <a:ext cx="830461" cy="83046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5619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3399" y="2684561"/>
            <a:ext cx="482203" cy="48220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5620" name="Freeform 20"/>
          <p:cNvSpPr>
            <a:spLocks/>
          </p:cNvSpPr>
          <p:nvPr/>
        </p:nvSpPr>
        <p:spPr bwMode="auto">
          <a:xfrm>
            <a:off x="1294805" y="2979241"/>
            <a:ext cx="1428750" cy="723305"/>
          </a:xfrm>
          <a:custGeom>
            <a:avLst/>
            <a:gdLst/>
            <a:ahLst/>
            <a:cxnLst>
              <a:cxn ang="0">
                <a:pos x="0" y="21600"/>
              </a:cxn>
              <a:cxn ang="0">
                <a:pos x="21600" y="0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cubicBezTo>
                  <a:pt x="6345" y="0"/>
                  <a:pt x="21600" y="0"/>
                  <a:pt x="2160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5621" name="Rectangle 21"/>
          <p:cNvSpPr>
            <a:spLocks/>
          </p:cNvSpPr>
          <p:nvPr/>
        </p:nvSpPr>
        <p:spPr bwMode="auto">
          <a:xfrm>
            <a:off x="601639" y="4148940"/>
            <a:ext cx="487313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Gill Sans" charset="0"/>
                <a:cs typeface="Gill Sans" charset="0"/>
              </a:rPr>
              <a:t>User</a:t>
            </a:r>
          </a:p>
        </p:txBody>
      </p:sp>
      <p:sp>
        <p:nvSpPr>
          <p:cNvPr id="25622" name="Rectangle 22"/>
          <p:cNvSpPr>
            <a:spLocks/>
          </p:cNvSpPr>
          <p:nvPr/>
        </p:nvSpPr>
        <p:spPr bwMode="auto">
          <a:xfrm>
            <a:off x="714375" y="5091112"/>
            <a:ext cx="4366617" cy="9286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i="1">
                <a:solidFill>
                  <a:schemeClr val="tx1"/>
                </a:solidFill>
                <a:ea typeface="Gill Sans" charset="0"/>
                <a:cs typeface="Gill Sans" charset="0"/>
              </a:rPr>
              <a:t>The final denoised video is sent back to the user</a:t>
            </a:r>
          </a:p>
        </p:txBody>
      </p:sp>
      <p:sp>
        <p:nvSpPr>
          <p:cNvPr id="2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85812"/>
          </a:xfrm>
          <a:ln/>
        </p:spPr>
        <p:txBody>
          <a:bodyPr/>
          <a:lstStyle/>
          <a:p>
            <a:r>
              <a:rPr lang="en-US" sz="3600" i="1" dirty="0" smtClean="0"/>
              <a:t>Cloud Seeding with</a:t>
            </a:r>
            <a:r>
              <a:rPr lang="en-US" sz="3600" dirty="0" smtClean="0"/>
              <a:t> </a:t>
            </a:r>
            <a:r>
              <a:rPr lang="en-US" sz="3600" dirty="0" err="1" smtClean="0"/>
              <a:t>ProActive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72</a:t>
            </a:fld>
            <a:endParaRPr lang="fr-BE"/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3035300"/>
            <a:ext cx="8763000" cy="11430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Conclusion</a:t>
            </a:r>
            <a:endParaRPr lang="en-US" sz="44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72</a:t>
            </a:fld>
            <a:endParaRPr lang="fr-FR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fr-FR" dirty="0"/>
          </a:p>
        </p:txBody>
      </p:sp>
      <p:pic>
        <p:nvPicPr>
          <p:cNvPr id="5" name="Image 4" descr="box_resourcing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0" y="1054686"/>
            <a:ext cx="1570308" cy="2160000"/>
          </a:xfrm>
          <a:prstGeom prst="rect">
            <a:avLst/>
          </a:prstGeom>
        </p:spPr>
      </p:pic>
      <p:pic>
        <p:nvPicPr>
          <p:cNvPr id="6" name="Image 5" descr="Boite-programm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1071546"/>
            <a:ext cx="1575381" cy="2160000"/>
          </a:xfrm>
          <a:prstGeom prst="rect">
            <a:avLst/>
          </a:prstGeom>
        </p:spPr>
      </p:pic>
      <p:pic>
        <p:nvPicPr>
          <p:cNvPr id="7" name="Image 6" descr="Boite-schedul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1" y="1071546"/>
            <a:ext cx="1575380" cy="216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004" y="1066488"/>
            <a:ext cx="3159988" cy="648000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3786182" y="3214686"/>
            <a:ext cx="1428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Java Parallel</a:t>
            </a:r>
          </a:p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Toolkit</a:t>
            </a:r>
            <a:endParaRPr lang="fr-FR" sz="1600" b="1" dirty="0">
              <a:solidFill>
                <a:srgbClr val="003399"/>
              </a:solidFill>
              <a:cs typeface="Arial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60879" y="3214686"/>
            <a:ext cx="1625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Multi-Platform </a:t>
            </a:r>
          </a:p>
          <a:p>
            <a:pPr algn="ctr"/>
            <a:r>
              <a:rPr lang="en-US" sz="1600" b="1" dirty="0" smtClean="0">
                <a:solidFill>
                  <a:srgbClr val="003399"/>
                </a:solidFill>
                <a:cs typeface="Arial" charset="0"/>
              </a:rPr>
              <a:t>Job Scheduler</a:t>
            </a:r>
            <a:endParaRPr lang="fr-FR" sz="1600" b="1" dirty="0" smtClean="0">
              <a:solidFill>
                <a:srgbClr val="003399"/>
              </a:solidFill>
              <a:cs typeface="Arial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50973" y="3214686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3399"/>
                </a:solidFill>
                <a:cs typeface="Arial" charset="0"/>
              </a:rPr>
              <a:t>Resource</a:t>
            </a:r>
          </a:p>
          <a:p>
            <a:pPr algn="ctr"/>
            <a:r>
              <a:rPr lang="fr-FR" sz="1600" b="1" dirty="0" smtClean="0">
                <a:solidFill>
                  <a:srgbClr val="003399"/>
                </a:solidFill>
                <a:cs typeface="Arial" charset="0"/>
              </a:rPr>
              <a:t>Manager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-182894" y="1755536"/>
            <a:ext cx="39052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Font typeface="Wingdings" pitchFamily="2" charset="2"/>
              <a:buChar char="q"/>
            </a:pPr>
            <a:r>
              <a:rPr lang="en-US" sz="2000" b="1" u="sng" dirty="0" smtClean="0">
                <a:solidFill>
                  <a:srgbClr val="003399"/>
                </a:solidFill>
                <a:cs typeface="Arial" charset="0"/>
              </a:rPr>
              <a:t>Flexibility</a:t>
            </a:r>
          </a:p>
          <a:p>
            <a:pPr lvl="1"/>
            <a:r>
              <a:rPr lang="en-US" sz="2000" b="1" dirty="0" smtClean="0">
                <a:solidFill>
                  <a:srgbClr val="003399"/>
                </a:solidFill>
                <a:cs typeface="Arial" charset="0"/>
              </a:rPr>
              <a:t>   Clutch Power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b="1" u="sng" dirty="0" smtClean="0">
                <a:solidFill>
                  <a:srgbClr val="003399"/>
                </a:solidFill>
                <a:cs typeface="Arial" charset="0"/>
              </a:rPr>
              <a:t>Portability</a:t>
            </a:r>
            <a:r>
              <a:rPr lang="en-US" sz="2000" b="1" u="sng" dirty="0">
                <a:solidFill>
                  <a:srgbClr val="003399"/>
                </a:solidFill>
                <a:cs typeface="Arial" charset="0"/>
              </a:rPr>
              <a:t>:</a:t>
            </a:r>
            <a:r>
              <a:rPr lang="en-US" sz="2000" b="1" dirty="0">
                <a:solidFill>
                  <a:srgbClr val="003399"/>
                </a:solidFill>
                <a:cs typeface="Arial" charset="0"/>
              </a:rPr>
              <a:t> </a:t>
            </a:r>
            <a:endParaRPr lang="en-US" sz="2000" b="1" dirty="0" smtClean="0">
              <a:solidFill>
                <a:srgbClr val="003399"/>
              </a:solidFill>
              <a:cs typeface="Arial" charset="0"/>
            </a:endParaRPr>
          </a:p>
          <a:p>
            <a:pPr lvl="1"/>
            <a:r>
              <a:rPr lang="en-US" sz="2000" b="1" dirty="0" smtClean="0">
                <a:solidFill>
                  <a:srgbClr val="003399"/>
                </a:solidFill>
                <a:cs typeface="Arial" charset="0"/>
              </a:rPr>
              <a:t>   Windows</a:t>
            </a:r>
            <a:r>
              <a:rPr lang="en-US" sz="2000" b="1" dirty="0">
                <a:solidFill>
                  <a:srgbClr val="003399"/>
                </a:solidFill>
                <a:cs typeface="Arial" charset="0"/>
              </a:rPr>
              <a:t>, </a:t>
            </a:r>
            <a:r>
              <a:rPr lang="en-US" sz="2000" b="1" dirty="0" smtClean="0">
                <a:solidFill>
                  <a:srgbClr val="003399"/>
                </a:solidFill>
                <a:cs typeface="Arial" charset="0"/>
              </a:rPr>
              <a:t>Linux, Mac</a:t>
            </a:r>
            <a:endParaRPr lang="en-US" sz="2000" b="1" dirty="0">
              <a:solidFill>
                <a:srgbClr val="003399"/>
              </a:solidFill>
              <a:cs typeface="Arial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b="1" u="sng" dirty="0">
                <a:solidFill>
                  <a:srgbClr val="003399"/>
                </a:solidFill>
                <a:cs typeface="Arial" charset="0"/>
              </a:rPr>
              <a:t>Versatility:</a:t>
            </a:r>
            <a:r>
              <a:rPr lang="en-US" sz="2000" b="1" dirty="0">
                <a:solidFill>
                  <a:srgbClr val="003399"/>
                </a:solidFill>
                <a:cs typeface="Arial" charset="0"/>
              </a:rPr>
              <a:t> </a:t>
            </a:r>
            <a:endParaRPr lang="en-US" sz="2000" b="1" dirty="0" smtClean="0">
              <a:solidFill>
                <a:srgbClr val="003399"/>
              </a:solidFill>
              <a:cs typeface="Arial" charset="0"/>
            </a:endParaRPr>
          </a:p>
          <a:p>
            <a:pPr lvl="1"/>
            <a:r>
              <a:rPr lang="en-US" sz="2000" b="1" dirty="0">
                <a:solidFill>
                  <a:srgbClr val="003399"/>
                </a:solidFill>
                <a:cs typeface="Arial" charset="0"/>
              </a:rPr>
              <a:t> </a:t>
            </a:r>
            <a:r>
              <a:rPr lang="en-US" sz="2000" b="1" dirty="0" smtClean="0">
                <a:solidFill>
                  <a:srgbClr val="003399"/>
                </a:solidFill>
                <a:cs typeface="Arial" charset="0"/>
              </a:rPr>
              <a:t>  Desktops</a:t>
            </a:r>
            <a:r>
              <a:rPr lang="en-US" sz="2000" b="1" dirty="0">
                <a:solidFill>
                  <a:srgbClr val="003399"/>
                </a:solidFill>
                <a:cs typeface="Arial" charset="0"/>
              </a:rPr>
              <a:t>, </a:t>
            </a:r>
            <a:r>
              <a:rPr lang="en-US" sz="2000" b="1" dirty="0" smtClean="0">
                <a:solidFill>
                  <a:srgbClr val="003399"/>
                </a:solidFill>
                <a:cs typeface="Arial" charset="0"/>
              </a:rPr>
              <a:t>Grids, Clouds</a:t>
            </a:r>
            <a:endParaRPr lang="fr-FR" sz="2000" b="1" dirty="0" smtClean="0">
              <a:solidFill>
                <a:srgbClr val="003399"/>
              </a:solidFill>
              <a:cs typeface="Arial" charset="0"/>
            </a:endParaRPr>
          </a:p>
        </p:txBody>
      </p:sp>
      <p:sp>
        <p:nvSpPr>
          <p:cNvPr id="22" name="Rounded Rectangle 6"/>
          <p:cNvSpPr/>
          <p:nvPr/>
        </p:nvSpPr>
        <p:spPr>
          <a:xfrm>
            <a:off x="798226" y="3795245"/>
            <a:ext cx="3263118" cy="64294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2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Free Professional </a:t>
            </a:r>
          </a:p>
          <a:p>
            <a:pPr marL="85725" lvl="2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Open Source Software</a:t>
            </a:r>
          </a:p>
        </p:txBody>
      </p:sp>
      <p:sp>
        <p:nvSpPr>
          <p:cNvPr id="23" name="TextBox 7"/>
          <p:cNvSpPr txBox="1"/>
          <p:nvPr/>
        </p:nvSpPr>
        <p:spPr>
          <a:xfrm>
            <a:off x="-2835624" y="3177722"/>
            <a:ext cx="3429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2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Free Professional </a:t>
            </a:r>
          </a:p>
          <a:p>
            <a:pPr marL="85725" lvl="2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Open Source Software</a:t>
            </a:r>
          </a:p>
        </p:txBody>
      </p:sp>
      <p:pic>
        <p:nvPicPr>
          <p:cNvPr id="25" name="Picture 4" descr="download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61931" y="3728856"/>
            <a:ext cx="784598" cy="77783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5109216" y="3838022"/>
            <a:ext cx="3322275" cy="55399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ProActive.inria.fr</a:t>
            </a:r>
            <a:endParaRPr lang="fr-FR" sz="3000" dirty="0">
              <a:solidFill>
                <a:schemeClr val="bg1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92826" y="4575997"/>
            <a:ext cx="8229600" cy="159127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400" b="1" u="sng" dirty="0" smtClean="0">
                <a:solidFill>
                  <a:srgbClr val="003399"/>
                </a:solidFill>
                <a:cs typeface="Arial" charset="0"/>
              </a:rPr>
              <a:t>Multi-Core:</a:t>
            </a:r>
            <a:r>
              <a:rPr lang="en-US" sz="2400" b="1" dirty="0" smtClean="0">
                <a:solidFill>
                  <a:srgbClr val="003399"/>
                </a:solidFill>
                <a:cs typeface="Arial" charset="0"/>
              </a:rPr>
              <a:t> No sharing Parallel Programming Model</a:t>
            </a:r>
            <a:endParaRPr lang="en-US" sz="2400" b="1" u="sng" dirty="0" smtClean="0">
              <a:solidFill>
                <a:srgbClr val="003399"/>
              </a:solidFill>
              <a:cs typeface="Arial" charset="0"/>
            </a:endParaRPr>
          </a:p>
          <a:p>
            <a:pPr algn="ctr"/>
            <a:r>
              <a:rPr lang="en-US" sz="2400" b="1" u="sng" dirty="0" smtClean="0">
                <a:solidFill>
                  <a:srgbClr val="003399"/>
                </a:solidFill>
                <a:cs typeface="Arial" charset="0"/>
              </a:rPr>
              <a:t>Cloud:</a:t>
            </a:r>
            <a:r>
              <a:rPr lang="en-US" sz="2400" b="1" dirty="0" smtClean="0">
                <a:solidFill>
                  <a:srgbClr val="003399"/>
                </a:solidFill>
                <a:cs typeface="Arial" charset="0"/>
              </a:rPr>
              <a:t> Smooth transition needed (</a:t>
            </a:r>
            <a:r>
              <a:rPr lang="en-US" sz="2400" b="1" dirty="0" err="1" smtClean="0">
                <a:solidFill>
                  <a:srgbClr val="003399"/>
                </a:solidFill>
                <a:cs typeface="Arial" charset="0"/>
              </a:rPr>
              <a:t>Interop</a:t>
            </a:r>
            <a:r>
              <a:rPr lang="en-US" sz="2400" b="1" dirty="0" smtClean="0">
                <a:solidFill>
                  <a:srgbClr val="003399"/>
                </a:solidFill>
                <a:cs typeface="Arial" charset="0"/>
              </a:rPr>
              <a:t>)</a:t>
            </a:r>
          </a:p>
          <a:p>
            <a:pPr algn="ctr"/>
            <a:r>
              <a:rPr lang="en-US" sz="2400" b="1" dirty="0" smtClean="0">
                <a:solidFill>
                  <a:srgbClr val="003399"/>
                </a:solidFill>
                <a:cs typeface="Arial" charset="0"/>
              </a:rPr>
              <a:t>We removed VO, but we Hype the same dreams!!</a:t>
            </a:r>
          </a:p>
          <a:p>
            <a:pPr algn="ctr"/>
            <a:r>
              <a:rPr lang="en-US" sz="2400" b="1" dirty="0" smtClean="0">
                <a:solidFill>
                  <a:srgbClr val="003399"/>
                </a:solidFill>
                <a:cs typeface="Arial" charset="0"/>
              </a:rPr>
              <a:t>Danger: same KO than experienced with Grid</a:t>
            </a:r>
          </a:p>
          <a:p>
            <a:pPr algn="ctr"/>
            <a:r>
              <a:rPr lang="en-US" sz="2400" b="1" dirty="0" smtClean="0">
                <a:solidFill>
                  <a:srgbClr val="003399"/>
                </a:solidFill>
                <a:cs typeface="Arial" charset="0"/>
              </a:rPr>
              <a:t>Lets be pragmatic!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/>
      <p:bldP spid="22" grpId="0" animBg="1"/>
      <p:bldP spid="23" grpId="0"/>
      <p:bldP spid="2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74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74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177800" y="3035300"/>
            <a:ext cx="8763000" cy="114300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6</a:t>
            </a:r>
            <a:r>
              <a:rPr lang="en-US" sz="4800" b="1" dirty="0" smtClean="0">
                <a:solidFill>
                  <a:schemeClr val="bg1"/>
                </a:solidFill>
              </a:rPr>
              <a:t>. SOA</a:t>
            </a:r>
            <a:r>
              <a:rPr lang="en-US" sz="4800" b="1" dirty="0">
                <a:solidFill>
                  <a:schemeClr val="bg1"/>
                </a:solidFill>
              </a:rPr>
              <a:t>, SLA and </a:t>
            </a:r>
            <a:r>
              <a:rPr lang="en-US" sz="4800" b="1" dirty="0" err="1">
                <a:solidFill>
                  <a:schemeClr val="bg1"/>
                </a:solidFill>
              </a:rPr>
              <a:t>QoS</a:t>
            </a:r>
            <a:endParaRPr lang="en-US" sz="3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2562BC-C26A-4EBB-98BB-C28D87CDADB4}" type="slidenum">
              <a:rPr lang="fr-BE"/>
              <a:pPr>
                <a:defRPr/>
              </a:pPr>
              <a:t>75</a:t>
            </a:fld>
            <a:endParaRPr lang="fr-BE" dirty="0"/>
          </a:p>
        </p:txBody>
      </p:sp>
      <p:sp>
        <p:nvSpPr>
          <p:cNvPr id="3456002" name="Rectangle 2"/>
          <p:cNvSpPr>
            <a:spLocks noGrp="1"/>
          </p:cNvSpPr>
          <p:nvPr>
            <p:ph type="title"/>
          </p:nvPr>
        </p:nvSpPr>
        <p:spPr>
          <a:xfrm>
            <a:off x="63500" y="-82550"/>
            <a:ext cx="9144000" cy="1143000"/>
          </a:xfrm>
        </p:spPr>
        <p:txBody>
          <a:bodyPr/>
          <a:lstStyle/>
          <a:p>
            <a:r>
              <a:rPr lang="fr-FR" b="1"/>
              <a:t>AGOS: </a:t>
            </a:r>
            <a:r>
              <a:rPr lang="fr-FR" sz="3200" b="1"/>
              <a:t>Grid Architecture for SOA</a:t>
            </a:r>
          </a:p>
        </p:txBody>
      </p:sp>
      <p:sp>
        <p:nvSpPr>
          <p:cNvPr id="3456003" name="Rectangle 3"/>
          <p:cNvSpPr>
            <a:spLocks noGrp="1"/>
          </p:cNvSpPr>
          <p:nvPr>
            <p:ph type="body" idx="1"/>
          </p:nvPr>
        </p:nvSpPr>
        <p:spPr>
          <a:xfrm>
            <a:off x="536575" y="2262188"/>
            <a:ext cx="7772400" cy="790575"/>
          </a:xfrm>
        </p:spPr>
        <p:txBody>
          <a:bodyPr/>
          <a:lstStyle/>
          <a:p>
            <a:pPr algn="ctr"/>
            <a:r>
              <a:rPr lang="en-US" sz="3200" b="1"/>
              <a:t>AGOS Solutions</a:t>
            </a:r>
          </a:p>
        </p:txBody>
      </p:sp>
      <p:sp>
        <p:nvSpPr>
          <p:cNvPr id="3456004" name="Rectangle 4"/>
          <p:cNvSpPr>
            <a:spLocks noChangeArrowheads="1"/>
          </p:cNvSpPr>
          <p:nvPr/>
        </p:nvSpPr>
        <p:spPr bwMode="auto">
          <a:xfrm>
            <a:off x="4040188" y="2995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256" tIns="48628" rIns="97256" bIns="48628">
            <a:spAutoFit/>
          </a:bodyPr>
          <a:lstStyle/>
          <a:p>
            <a:endParaRPr lang="fr-FR"/>
          </a:p>
        </p:txBody>
      </p:sp>
      <p:sp>
        <p:nvSpPr>
          <p:cNvPr id="3456005" name="Rectangle 5"/>
          <p:cNvSpPr>
            <a:spLocks noChangeArrowheads="1"/>
          </p:cNvSpPr>
          <p:nvPr/>
        </p:nvSpPr>
        <p:spPr bwMode="auto">
          <a:xfrm>
            <a:off x="-147638" y="1489075"/>
            <a:ext cx="9144001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263" tIns="43631" rIns="87263" bIns="43631"/>
          <a:lstStyle/>
          <a:p>
            <a:pPr algn="ctr" defTabSz="873125" eaLnBrk="0" hangingPunct="0">
              <a:lnSpc>
                <a:spcPct val="90000"/>
              </a:lnSpc>
              <a:buClr>
                <a:srgbClr val="0000CC"/>
              </a:buClr>
              <a:buFont typeface="Wingdings" pitchFamily="2" charset="2"/>
              <a:buNone/>
            </a:pPr>
            <a:r>
              <a:rPr lang="en-US" sz="3100" b="1">
                <a:solidFill>
                  <a:srgbClr val="0000CC"/>
                </a:solidFill>
              </a:rPr>
              <a:t>Building</a:t>
            </a:r>
            <a:r>
              <a:rPr lang="en-US" sz="4000">
                <a:solidFill>
                  <a:srgbClr val="FF9933"/>
                </a:solidFill>
              </a:rPr>
              <a:t> </a:t>
            </a:r>
            <a:r>
              <a:rPr lang="en-US" sz="3100" b="1">
                <a:solidFill>
                  <a:srgbClr val="0000CC"/>
                </a:solidFill>
              </a:rPr>
              <a:t>a Platform for Agile SOA with Grid </a:t>
            </a:r>
          </a:p>
        </p:txBody>
      </p:sp>
      <p:pic>
        <p:nvPicPr>
          <p:cNvPr id="3456006" name="Picture 6" descr="hp_ora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2350" y="3279775"/>
            <a:ext cx="2665413" cy="398463"/>
          </a:xfrm>
          <a:prstGeom prst="rect">
            <a:avLst/>
          </a:prstGeom>
          <a:noFill/>
        </p:spPr>
      </p:pic>
      <p:pic>
        <p:nvPicPr>
          <p:cNvPr id="3456007" name="Picture 7" descr="logo_black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ltGray">
          <a:xfrm>
            <a:off x="614363" y="3144838"/>
            <a:ext cx="1370012" cy="876300"/>
          </a:xfrm>
          <a:prstGeom prst="rect">
            <a:avLst/>
          </a:prstGeom>
          <a:noFill/>
        </p:spPr>
      </p:pic>
      <p:pic>
        <p:nvPicPr>
          <p:cNvPr id="3456008" name="Picture 8" descr="ProActive-italic"/>
          <p:cNvPicPr>
            <a:picLocks noChangeAspect="1" noChangeArrowheads="1"/>
          </p:cNvPicPr>
          <p:nvPr/>
        </p:nvPicPr>
        <p:blipFill>
          <a:blip r:embed="rId5" cstate="print"/>
          <a:srcRect t="9990"/>
          <a:stretch>
            <a:fillRect/>
          </a:stretch>
        </p:blipFill>
        <p:spPr bwMode="auto">
          <a:xfrm>
            <a:off x="3062288" y="3214688"/>
            <a:ext cx="2576512" cy="585787"/>
          </a:xfrm>
          <a:prstGeom prst="rect">
            <a:avLst/>
          </a:prstGeom>
          <a:noFill/>
        </p:spPr>
      </p:pic>
      <p:sp>
        <p:nvSpPr>
          <p:cNvPr id="3456009" name="Rectangle 9"/>
          <p:cNvSpPr>
            <a:spLocks/>
          </p:cNvSpPr>
          <p:nvPr/>
        </p:nvSpPr>
        <p:spPr bwMode="auto">
          <a:xfrm>
            <a:off x="193675" y="4089400"/>
            <a:ext cx="88773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SzPct val="90000"/>
              <a:buFont typeface="Wingdings" pitchFamily="2" charset="2"/>
              <a:buNone/>
            </a:pPr>
            <a:r>
              <a:rPr lang="en-US" sz="3200" b="1">
                <a:cs typeface="Arial" charset="0"/>
              </a:rPr>
              <a:t>In Open Source with Professional Support</a:t>
            </a:r>
          </a:p>
        </p:txBody>
      </p:sp>
      <p:pic>
        <p:nvPicPr>
          <p:cNvPr id="3456010" name="Picture 10" descr="ur_s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7638" y="4849813"/>
            <a:ext cx="2659062" cy="744537"/>
          </a:xfrm>
          <a:prstGeom prst="rect">
            <a:avLst/>
          </a:prstGeom>
          <a:noFill/>
        </p:spPr>
      </p:pic>
      <p:pic>
        <p:nvPicPr>
          <p:cNvPr id="3456011" name="Picture 11" descr="LogoActiveEonTranspare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99000" y="4946650"/>
            <a:ext cx="3275013" cy="754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Denis Caromel</a:t>
            </a:r>
          </a:p>
        </p:txBody>
      </p:sp>
      <p:sp>
        <p:nvSpPr>
          <p:cNvPr id="28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0" y="6577013"/>
            <a:ext cx="796925" cy="280987"/>
          </a:xfrm>
          <a:prstGeom prst="rect">
            <a:avLst/>
          </a:prstGeom>
        </p:spPr>
        <p:txBody>
          <a:bodyPr/>
          <a:lstStyle/>
          <a:p>
            <a:fld id="{E3DB4F27-8C9F-4746-A5D7-261D6967013C}" type="slidenum">
              <a:rPr lang="fr-FR"/>
              <a:pPr/>
              <a:t>76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215900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AGOS Generic Architecture for </a:t>
            </a:r>
            <a:br>
              <a:rPr lang="en-US" sz="3200" dirty="0"/>
            </a:br>
            <a:r>
              <a:rPr lang="en-US" sz="3200" dirty="0" smtClean="0"/>
              <a:t>Autonomic SOA </a:t>
            </a:r>
            <a:r>
              <a:rPr lang="en-US" sz="3200" dirty="0"/>
              <a:t>with </a:t>
            </a:r>
            <a:r>
              <a:rPr lang="en-US" sz="3200" dirty="0" smtClean="0"/>
              <a:t>GRIDs &amp; Clouds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457200" y="6096000"/>
            <a:ext cx="82296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OS, HW</a:t>
            </a:r>
          </a:p>
        </p:txBody>
      </p:sp>
      <p:sp>
        <p:nvSpPr>
          <p:cNvPr id="5" name="Flowchart: Process 4"/>
          <p:cNvSpPr/>
          <p:nvPr/>
        </p:nvSpPr>
        <p:spPr>
          <a:xfrm>
            <a:off x="685800" y="5486400"/>
            <a:ext cx="35052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OS Virtualization</a:t>
            </a:r>
          </a:p>
        </p:txBody>
      </p:sp>
      <p:sp>
        <p:nvSpPr>
          <p:cNvPr id="6" name="Flowchart: Process 5"/>
          <p:cNvSpPr/>
          <p:nvPr/>
        </p:nvSpPr>
        <p:spPr>
          <a:xfrm>
            <a:off x="4724400" y="5486400"/>
            <a:ext cx="34290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Grid Utility interface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4724400" y="4876800"/>
            <a:ext cx="32004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ESB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Enterprise Service Bus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4724400" y="4267200"/>
            <a:ext cx="28194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SCA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Service Component Architecture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838200" y="4876800"/>
            <a:ext cx="33528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Resource Manager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1143000" y="4267200"/>
            <a:ext cx="30480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Task &amp; Services Scheduling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1524000" y="2362200"/>
            <a:ext cx="2667000" cy="16764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Parallel Programming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SPMD, workflow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Agent, Master/Worker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Fork and Join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In memory db cache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(JSR / JPI  / </a:t>
            </a:r>
            <a:r>
              <a:rPr lang="en-US" sz="1200" dirty="0" err="1"/>
              <a:t>javaspaces</a:t>
            </a:r>
            <a:r>
              <a:rPr lang="en-US" sz="1200" dirty="0"/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13" name="Flowchart: Process 12"/>
          <p:cNvSpPr/>
          <p:nvPr/>
        </p:nvSpPr>
        <p:spPr>
          <a:xfrm>
            <a:off x="4724400" y="3352800"/>
            <a:ext cx="2362200" cy="7620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SOA BPEL Exec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Repository, Registry, Orchestration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4724400" y="2362200"/>
            <a:ext cx="2362200" cy="8382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SOA Monitoring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Reporting, Notifications,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alarms</a:t>
            </a:r>
            <a:endParaRPr lang="en-US" sz="1600" dirty="0"/>
          </a:p>
        </p:txBody>
      </p:sp>
      <p:sp>
        <p:nvSpPr>
          <p:cNvPr id="15" name="Flowchart: Process 14"/>
          <p:cNvSpPr/>
          <p:nvPr/>
        </p:nvSpPr>
        <p:spPr>
          <a:xfrm>
            <a:off x="2209800" y="1219200"/>
            <a:ext cx="1981200" cy="914400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Business Intelligence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4724400" y="1219200"/>
            <a:ext cx="1676400" cy="914400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BI Monitoring</a:t>
            </a:r>
          </a:p>
        </p:txBody>
      </p:sp>
      <p:sp>
        <p:nvSpPr>
          <p:cNvPr id="17" name="Oval 16"/>
          <p:cNvSpPr/>
          <p:nvPr/>
        </p:nvSpPr>
        <p:spPr>
          <a:xfrm>
            <a:off x="3657600" y="1828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0" y="1828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19" name="Oval 18"/>
          <p:cNvSpPr/>
          <p:nvPr/>
        </p:nvSpPr>
        <p:spPr>
          <a:xfrm>
            <a:off x="3657600" y="4114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0" y="32766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1" name="Oval 20"/>
          <p:cNvSpPr/>
          <p:nvPr/>
        </p:nvSpPr>
        <p:spPr>
          <a:xfrm>
            <a:off x="4572000" y="2209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2" name="Oval 21"/>
          <p:cNvSpPr/>
          <p:nvPr/>
        </p:nvSpPr>
        <p:spPr>
          <a:xfrm>
            <a:off x="3657600" y="2209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3" name="Oval 22"/>
          <p:cNvSpPr/>
          <p:nvPr/>
        </p:nvSpPr>
        <p:spPr>
          <a:xfrm>
            <a:off x="4572000" y="48006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4" name="Oval 23"/>
          <p:cNvSpPr/>
          <p:nvPr/>
        </p:nvSpPr>
        <p:spPr>
          <a:xfrm>
            <a:off x="3657600" y="48006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5" name="Oval 24"/>
          <p:cNvSpPr/>
          <p:nvPr/>
        </p:nvSpPr>
        <p:spPr>
          <a:xfrm>
            <a:off x="3657600" y="54102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6" name="Oval 25"/>
          <p:cNvSpPr/>
          <p:nvPr/>
        </p:nvSpPr>
        <p:spPr>
          <a:xfrm>
            <a:off x="4572000" y="54102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9" name="Up-Down Arrow 28"/>
          <p:cNvSpPr/>
          <p:nvPr/>
        </p:nvSpPr>
        <p:spPr>
          <a:xfrm>
            <a:off x="4267200" y="1752600"/>
            <a:ext cx="381000" cy="4038600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Service Level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2113"/>
            <a:ext cx="8229600" cy="854178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Key Point: </a:t>
            </a:r>
            <a:r>
              <a:rPr lang="en-US" sz="3200" dirty="0" smtClean="0">
                <a:solidFill>
                  <a:schemeClr val="bg1"/>
                </a:solidFill>
              </a:rPr>
              <a:t>Software </a:t>
            </a:r>
            <a:r>
              <a:rPr lang="en-US" sz="3200" dirty="0">
                <a:solidFill>
                  <a:schemeClr val="bg1"/>
                </a:solidFill>
              </a:rPr>
              <a:t>Evolution</a:t>
            </a:r>
          </a:p>
        </p:txBody>
      </p:sp>
      <p:sp>
        <p:nvSpPr>
          <p:cNvPr id="3424259" name="Rectangle 3"/>
          <p:cNvSpPr>
            <a:spLocks noGrp="1"/>
          </p:cNvSpPr>
          <p:nvPr>
            <p:ph idx="1"/>
          </p:nvPr>
        </p:nvSpPr>
        <p:spPr>
          <a:xfrm>
            <a:off x="83125" y="1766350"/>
            <a:ext cx="8991600" cy="39639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Distributed To </a:t>
            </a:r>
            <a:r>
              <a:rPr lang="en-US" sz="2400" b="1" dirty="0" err="1">
                <a:solidFill>
                  <a:srgbClr val="00448B"/>
                </a:solidFill>
              </a:rPr>
              <a:t>Multicores</a:t>
            </a:r>
            <a:endParaRPr lang="en-US" sz="2400" b="1" dirty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Multi-Cores: 32 (2010) to 64 to 128 to 256 (2014)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Shift the execution from several multi-cores executing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the same application simultaneously to a single, larger 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multi-core chip. </a:t>
            </a:r>
            <a:endParaRPr lang="en-US" sz="2400" b="1" dirty="0" smtClean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An </a:t>
            </a:r>
            <a:r>
              <a:rPr lang="en-US" sz="2400" b="1" dirty="0">
                <a:solidFill>
                  <a:srgbClr val="00448B"/>
                </a:solidFill>
              </a:rPr>
              <a:t>application requiring 128 cores </a:t>
            </a:r>
            <a:r>
              <a:rPr lang="en-US" sz="2400" b="1" dirty="0" smtClean="0">
                <a:solidFill>
                  <a:srgbClr val="00448B"/>
                </a:solidFill>
              </a:rPr>
              <a:t>to correctly </a:t>
            </a:r>
            <a:r>
              <a:rPr lang="en-US" sz="2400" b="1" dirty="0">
                <a:solidFill>
                  <a:srgbClr val="00448B"/>
                </a:solidFill>
              </a:rPr>
              <a:t>execute, can </a:t>
            </a:r>
            <a:endParaRPr lang="en-US" sz="2400" b="1" dirty="0" smtClean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be </a:t>
            </a:r>
            <a:r>
              <a:rPr lang="en-US" sz="2400" b="1" dirty="0">
                <a:solidFill>
                  <a:srgbClr val="00448B"/>
                </a:solidFill>
              </a:rPr>
              <a:t>executed in 2012 on four 32 cores, </a:t>
            </a:r>
            <a:r>
              <a:rPr lang="en-US" sz="2400" b="1" dirty="0" smtClean="0">
                <a:solidFill>
                  <a:srgbClr val="00448B"/>
                </a:solidFill>
              </a:rPr>
              <a:t>and seamlessly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</a:t>
            </a:r>
            <a:r>
              <a:rPr lang="en-US" sz="2400" b="1" dirty="0">
                <a:solidFill>
                  <a:srgbClr val="00448B"/>
                </a:solidFill>
              </a:rPr>
              <a:t>executed in 2016 on a single 128-core chips </a:t>
            </a:r>
          </a:p>
          <a:p>
            <a:pPr>
              <a:lnSpc>
                <a:spcPct val="80000"/>
              </a:lnSpc>
              <a:buNone/>
            </a:pPr>
            <a:endParaRPr lang="en-US" sz="2400" b="1" dirty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			</a:t>
            </a:r>
            <a:r>
              <a:rPr lang="en-US" sz="2400" b="1" dirty="0">
                <a:solidFill>
                  <a:srgbClr val="00448B"/>
                </a:solidFill>
                <a:sym typeface="Wingdings" pitchFamily="2" charset="2"/>
              </a:rPr>
              <a:t> </a:t>
            </a:r>
            <a:r>
              <a:rPr lang="en-US" sz="2400" b="1" dirty="0">
                <a:solidFill>
                  <a:srgbClr val="00448B"/>
                </a:solidFill>
              </a:rPr>
              <a:t>Smooth </a:t>
            </a:r>
            <a:r>
              <a:rPr lang="en-US" sz="2400" b="1" dirty="0" err="1">
                <a:solidFill>
                  <a:srgbClr val="00448B"/>
                </a:solidFill>
              </a:rPr>
              <a:t>evolutivity</a:t>
            </a:r>
            <a:r>
              <a:rPr lang="en-US" sz="2400" b="1" dirty="0">
                <a:solidFill>
                  <a:srgbClr val="00448B"/>
                </a:solidFill>
              </a:rPr>
              <a:t> of applications: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			Distributed and Multi-core Platforms</a:t>
            </a:r>
            <a:r>
              <a:rPr lang="en-US" sz="1400" dirty="0"/>
              <a:t> </a:t>
            </a:r>
            <a:endParaRPr lang="en-US" sz="2400" b="1" dirty="0">
              <a:solidFill>
                <a:srgbClr val="0044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48BEB2-C71C-4F4E-AEEB-2A3B4F3AC9E8}" type="slidenum">
              <a:rPr lang="fr-BE"/>
              <a:pPr>
                <a:defRPr/>
              </a:pPr>
              <a:t>78</a:t>
            </a:fld>
            <a:endParaRPr lang="fr-BE" dirty="0"/>
          </a:p>
        </p:txBody>
      </p:sp>
      <p:sp>
        <p:nvSpPr>
          <p:cNvPr id="61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C636AB5-EA53-489E-B9D0-99677F4E84E5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78</a:t>
            </a:fld>
            <a:endParaRPr lang="fr-FR" sz="1200" dirty="0">
              <a:latin typeface="+mn-lt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97088" y="2505075"/>
            <a:ext cx="4992687" cy="3044825"/>
            <a:chOff x="1321" y="1394"/>
            <a:chExt cx="3145" cy="1918"/>
          </a:xfrm>
        </p:grpSpPr>
        <p:sp>
          <p:nvSpPr>
            <p:cNvPr id="3066884" name="Oval 3"/>
            <p:cNvSpPr>
              <a:spLocks noChangeArrowheads="1"/>
            </p:cNvSpPr>
            <p:nvPr/>
          </p:nvSpPr>
          <p:spPr bwMode="auto">
            <a:xfrm>
              <a:off x="4173" y="1394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885" name="Oval 4"/>
            <p:cNvSpPr>
              <a:spLocks noChangeArrowheads="1"/>
            </p:cNvSpPr>
            <p:nvPr/>
          </p:nvSpPr>
          <p:spPr bwMode="auto">
            <a:xfrm>
              <a:off x="4181" y="2228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886" name="Oval 5"/>
            <p:cNvSpPr>
              <a:spLocks noChangeArrowheads="1"/>
            </p:cNvSpPr>
            <p:nvPr/>
          </p:nvSpPr>
          <p:spPr bwMode="auto">
            <a:xfrm>
              <a:off x="4189" y="3056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801" y="1522"/>
              <a:ext cx="2388" cy="1662"/>
              <a:chOff x="1801" y="1522"/>
              <a:chExt cx="2388" cy="1662"/>
            </a:xfrm>
          </p:grpSpPr>
          <p:cxnSp>
            <p:nvCxnSpPr>
              <p:cNvPr id="3066888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1801" y="1522"/>
                <a:ext cx="2372" cy="318"/>
              </a:xfrm>
              <a:prstGeom prst="straightConnector1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066889" name="AutoShape 8"/>
              <p:cNvCxnSpPr>
                <a:cxnSpLocks noChangeShapeType="1"/>
              </p:cNvCxnSpPr>
              <p:nvPr/>
            </p:nvCxnSpPr>
            <p:spPr bwMode="auto">
              <a:xfrm>
                <a:off x="1801" y="1840"/>
                <a:ext cx="2380" cy="516"/>
              </a:xfrm>
              <a:prstGeom prst="straightConnector1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066890" name="AutoShape 9"/>
              <p:cNvCxnSpPr>
                <a:cxnSpLocks noChangeShapeType="1"/>
              </p:cNvCxnSpPr>
              <p:nvPr/>
            </p:nvCxnSpPr>
            <p:spPr bwMode="auto">
              <a:xfrm>
                <a:off x="1801" y="1840"/>
                <a:ext cx="2388" cy="1344"/>
              </a:xfrm>
              <a:prstGeom prst="straightConnector1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3066891" name="Oval 10"/>
            <p:cNvSpPr>
              <a:spLocks noChangeArrowheads="1"/>
            </p:cNvSpPr>
            <p:nvPr/>
          </p:nvSpPr>
          <p:spPr bwMode="auto">
            <a:xfrm>
              <a:off x="1515" y="1712"/>
              <a:ext cx="277" cy="256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066892" name="AutoShape 11"/>
            <p:cNvCxnSpPr>
              <a:cxnSpLocks noChangeShapeType="1"/>
              <a:stCxn id="3066919" idx="5"/>
              <a:endCxn id="3066891" idx="1"/>
            </p:cNvCxnSpPr>
            <p:nvPr/>
          </p:nvCxnSpPr>
          <p:spPr bwMode="auto">
            <a:xfrm>
              <a:off x="1321" y="1569"/>
              <a:ext cx="235" cy="1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66893" name="Text Box 12"/>
            <p:cNvSpPr txBox="1">
              <a:spLocks noChangeArrowheads="1"/>
            </p:cNvSpPr>
            <p:nvPr/>
          </p:nvSpPr>
          <p:spPr bwMode="auto">
            <a:xfrm>
              <a:off x="1563" y="1732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sz="2000">
                  <a:latin typeface="Courier New" pitchFamily="49" charset="0"/>
                </a:rPr>
                <a:t>A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59088" y="2708275"/>
            <a:ext cx="3790950" cy="2638425"/>
            <a:chOff x="1801" y="1522"/>
            <a:chExt cx="2388" cy="1662"/>
          </a:xfrm>
        </p:grpSpPr>
        <p:cxnSp>
          <p:nvCxnSpPr>
            <p:cNvPr id="3066895" name="AutoShape 14"/>
            <p:cNvCxnSpPr>
              <a:cxnSpLocks noChangeShapeType="1"/>
              <a:stCxn id="3066891" idx="6"/>
              <a:endCxn id="3066884" idx="2"/>
            </p:cNvCxnSpPr>
            <p:nvPr/>
          </p:nvCxnSpPr>
          <p:spPr bwMode="auto">
            <a:xfrm flipV="1">
              <a:off x="1801" y="1522"/>
              <a:ext cx="2372" cy="318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066896" name="AutoShape 15"/>
            <p:cNvCxnSpPr>
              <a:cxnSpLocks noChangeShapeType="1"/>
              <a:stCxn id="3066891" idx="6"/>
              <a:endCxn id="3066885" idx="2"/>
            </p:cNvCxnSpPr>
            <p:nvPr/>
          </p:nvCxnSpPr>
          <p:spPr bwMode="auto">
            <a:xfrm>
              <a:off x="1801" y="1840"/>
              <a:ext cx="2380" cy="516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066897" name="AutoShape 16"/>
            <p:cNvCxnSpPr>
              <a:cxnSpLocks noChangeShapeType="1"/>
              <a:stCxn id="3066891" idx="6"/>
              <a:endCxn id="3066886" idx="2"/>
            </p:cNvCxnSpPr>
            <p:nvPr/>
          </p:nvCxnSpPr>
          <p:spPr bwMode="auto">
            <a:xfrm>
              <a:off x="1801" y="1840"/>
              <a:ext cx="2388" cy="134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sp>
        <p:nvSpPr>
          <p:cNvPr id="3066898" name="Rectangle 17"/>
          <p:cNvSpPr>
            <a:spLocks noGrp="1"/>
          </p:cNvSpPr>
          <p:nvPr>
            <p:ph type="title" idx="4294967295"/>
          </p:nvPr>
        </p:nvSpPr>
        <p:spPr>
          <a:xfrm>
            <a:off x="711200" y="50800"/>
            <a:ext cx="7721600" cy="812800"/>
          </a:xfrm>
        </p:spPr>
        <p:txBody>
          <a:bodyPr/>
          <a:lstStyle/>
          <a:p>
            <a:r>
              <a:rPr lang="en-US"/>
              <a:t>Creating AO and Groups</a:t>
            </a:r>
          </a:p>
        </p:txBody>
      </p:sp>
      <p:sp>
        <p:nvSpPr>
          <p:cNvPr id="3066899" name="Rectangle 18"/>
          <p:cNvSpPr>
            <a:spLocks noChangeArrowheads="1"/>
          </p:cNvSpPr>
          <p:nvPr/>
        </p:nvSpPr>
        <p:spPr bwMode="auto">
          <a:xfrm>
            <a:off x="993775" y="2108200"/>
            <a:ext cx="2395538" cy="35433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6230938" y="2120900"/>
            <a:ext cx="1254125" cy="3590925"/>
            <a:chOff x="4416" y="1336"/>
            <a:chExt cx="888" cy="2262"/>
          </a:xfrm>
        </p:grpSpPr>
        <p:sp>
          <p:nvSpPr>
            <p:cNvPr id="3066901" name="Rectangle 20"/>
            <p:cNvSpPr>
              <a:spLocks noChangeArrowheads="1"/>
            </p:cNvSpPr>
            <p:nvPr/>
          </p:nvSpPr>
          <p:spPr bwMode="auto">
            <a:xfrm>
              <a:off x="4416" y="1336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02" name="Rectangle 21"/>
            <p:cNvSpPr>
              <a:spLocks noChangeArrowheads="1"/>
            </p:cNvSpPr>
            <p:nvPr/>
          </p:nvSpPr>
          <p:spPr bwMode="auto">
            <a:xfrm>
              <a:off x="4416" y="2160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03" name="Rectangle 22"/>
            <p:cNvSpPr>
              <a:spLocks noChangeArrowheads="1"/>
            </p:cNvSpPr>
            <p:nvPr/>
          </p:nvSpPr>
          <p:spPr bwMode="auto">
            <a:xfrm>
              <a:off x="4422" y="2990"/>
              <a:ext cx="882" cy="6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  <p:sp>
        <p:nvSpPr>
          <p:cNvPr id="3066904" name="Oval 23"/>
          <p:cNvSpPr>
            <a:spLocks noChangeArrowheads="1"/>
          </p:cNvSpPr>
          <p:nvPr/>
        </p:nvSpPr>
        <p:spPr bwMode="auto">
          <a:xfrm>
            <a:off x="1524000" y="2349500"/>
            <a:ext cx="755650" cy="5715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cxnSp>
        <p:nvCxnSpPr>
          <p:cNvPr id="854040" name="AutoShape 24"/>
          <p:cNvCxnSpPr>
            <a:cxnSpLocks noChangeShapeType="1"/>
            <a:stCxn id="3066916" idx="4"/>
            <a:endCxn id="3066921" idx="0"/>
          </p:cNvCxnSpPr>
          <p:nvPr/>
        </p:nvCxnSpPr>
        <p:spPr bwMode="auto">
          <a:xfrm flipH="1">
            <a:off x="1382713" y="4243388"/>
            <a:ext cx="576262" cy="6588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1947863" y="4243388"/>
            <a:ext cx="565150" cy="671512"/>
            <a:chOff x="1227" y="2489"/>
            <a:chExt cx="356" cy="423"/>
          </a:xfrm>
        </p:grpSpPr>
        <p:cxnSp>
          <p:nvCxnSpPr>
            <p:cNvPr id="3066907" name="AutoShape 26"/>
            <p:cNvCxnSpPr>
              <a:cxnSpLocks noChangeShapeType="1"/>
              <a:stCxn id="3066916" idx="4"/>
              <a:endCxn id="3066924" idx="0"/>
            </p:cNvCxnSpPr>
            <p:nvPr/>
          </p:nvCxnSpPr>
          <p:spPr bwMode="auto">
            <a:xfrm flipH="1">
              <a:off x="1227" y="2489"/>
              <a:ext cx="7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066908" name="AutoShape 27"/>
            <p:cNvCxnSpPr>
              <a:cxnSpLocks noChangeShapeType="1"/>
              <a:stCxn id="3066916" idx="4"/>
              <a:endCxn id="3066925" idx="0"/>
            </p:cNvCxnSpPr>
            <p:nvPr/>
          </p:nvCxnSpPr>
          <p:spPr bwMode="auto">
            <a:xfrm>
              <a:off x="1234" y="2489"/>
              <a:ext cx="349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3066909" name="Oval 28"/>
          <p:cNvSpPr>
            <a:spLocks noChangeArrowheads="1"/>
          </p:cNvSpPr>
          <p:nvPr/>
        </p:nvSpPr>
        <p:spPr bwMode="auto">
          <a:xfrm>
            <a:off x="182563" y="5905500"/>
            <a:ext cx="438150" cy="4064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6910" name="Oval 29"/>
          <p:cNvSpPr>
            <a:spLocks noChangeArrowheads="1"/>
          </p:cNvSpPr>
          <p:nvPr/>
        </p:nvSpPr>
        <p:spPr bwMode="auto">
          <a:xfrm>
            <a:off x="2166938" y="5918200"/>
            <a:ext cx="441325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6911" name="Text Box 30"/>
          <p:cNvSpPr txBox="1">
            <a:spLocks noChangeArrowheads="1"/>
          </p:cNvSpPr>
          <p:nvPr/>
        </p:nvSpPr>
        <p:spPr bwMode="auto">
          <a:xfrm>
            <a:off x="708025" y="5918200"/>
            <a:ext cx="1374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Typed Group</a:t>
            </a:r>
            <a:endParaRPr lang="en-US" sz="20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066912" name="Text Box 31"/>
          <p:cNvSpPr txBox="1">
            <a:spLocks noChangeArrowheads="1"/>
          </p:cNvSpPr>
          <p:nvPr/>
        </p:nvSpPr>
        <p:spPr bwMode="auto">
          <a:xfrm>
            <a:off x="2695575" y="5956300"/>
            <a:ext cx="212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Java or Active Object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6913" name="Text Box 32"/>
          <p:cNvSpPr txBox="1">
            <a:spLocks noChangeArrowheads="1"/>
          </p:cNvSpPr>
          <p:nvPr/>
        </p:nvSpPr>
        <p:spPr bwMode="auto">
          <a:xfrm>
            <a:off x="1531938" y="784225"/>
            <a:ext cx="7042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en-US" sz="2000" b="1">
                <a:latin typeface="Courier New" pitchFamily="49" charset="0"/>
              </a:rPr>
              <a:t>A ag =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6600"/>
                </a:solidFill>
                <a:latin typeface="Courier New" pitchFamily="49" charset="0"/>
              </a:rPr>
              <a:t>newActiveGroup</a:t>
            </a:r>
            <a:r>
              <a:rPr lang="en-US" sz="2000" b="1">
                <a:latin typeface="Courier New" pitchFamily="49" charset="0"/>
              </a:rPr>
              <a:t> (“A”, […], VirtualNode)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 v = ag.foo(param);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...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v.bar(); </a:t>
            </a:r>
            <a:r>
              <a:rPr lang="en-US" sz="2000" b="1">
                <a:solidFill>
                  <a:schemeClr val="tx2"/>
                </a:solidFill>
                <a:latin typeface="Courier New" pitchFamily="49" charset="0"/>
              </a:rPr>
              <a:t>//Wait-by-necessity</a:t>
            </a:r>
            <a:endParaRPr lang="en-US" sz="2000" b="1">
              <a:latin typeface="Courier New" pitchFamily="49" charset="0"/>
            </a:endParaRPr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1738313" y="2921000"/>
            <a:ext cx="441325" cy="1308100"/>
            <a:chOff x="1095" y="1656"/>
            <a:chExt cx="278" cy="824"/>
          </a:xfrm>
        </p:grpSpPr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1095" y="1656"/>
              <a:ext cx="278" cy="824"/>
              <a:chOff x="1152" y="1744"/>
              <a:chExt cx="312" cy="824"/>
            </a:xfrm>
          </p:grpSpPr>
          <p:sp>
            <p:nvSpPr>
              <p:cNvPr id="3066916" name="Oval 35"/>
              <p:cNvSpPr>
                <a:spLocks noChangeArrowheads="1"/>
              </p:cNvSpPr>
              <p:nvPr/>
            </p:nvSpPr>
            <p:spPr bwMode="auto">
              <a:xfrm>
                <a:off x="1152" y="2312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en-US"/>
              </a:p>
            </p:txBody>
          </p:sp>
          <p:cxnSp>
            <p:nvCxnSpPr>
              <p:cNvPr id="3066917" name="AutoShape 36"/>
              <p:cNvCxnSpPr>
                <a:cxnSpLocks noChangeShapeType="1"/>
                <a:stCxn id="3066904" idx="4"/>
                <a:endCxn id="3066916" idx="0"/>
              </p:cNvCxnSpPr>
              <p:nvPr/>
            </p:nvCxnSpPr>
            <p:spPr bwMode="auto">
              <a:xfrm>
                <a:off x="1268" y="1744"/>
                <a:ext cx="40" cy="559"/>
              </a:xfrm>
              <a:prstGeom prst="straightConnector1">
                <a:avLst/>
              </a:prstGeom>
              <a:noFill/>
              <a:ln w="9525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3066918" name="Text Box 37"/>
            <p:cNvSpPr txBox="1">
              <a:spLocks noChangeArrowheads="1"/>
            </p:cNvSpPr>
            <p:nvPr/>
          </p:nvSpPr>
          <p:spPr bwMode="auto">
            <a:xfrm>
              <a:off x="1143" y="2244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sz="2000">
                  <a:latin typeface="Courier New" pitchFamily="49" charset="0"/>
                </a:rPr>
                <a:t>V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sp>
        <p:nvSpPr>
          <p:cNvPr id="3066919" name="Oval 38"/>
          <p:cNvSpPr>
            <a:spLocks noChangeArrowheads="1"/>
          </p:cNvSpPr>
          <p:nvPr/>
        </p:nvSpPr>
        <p:spPr bwMode="auto">
          <a:xfrm>
            <a:off x="1952625" y="26416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1162050" y="2711450"/>
            <a:ext cx="5495925" cy="2597150"/>
            <a:chOff x="732" y="1524"/>
            <a:chExt cx="3462" cy="1636"/>
          </a:xfrm>
        </p:grpSpPr>
        <p:sp>
          <p:nvSpPr>
            <p:cNvPr id="3066921" name="Oval 40"/>
            <p:cNvSpPr>
              <a:spLocks noChangeArrowheads="1"/>
            </p:cNvSpPr>
            <p:nvPr/>
          </p:nvSpPr>
          <p:spPr bwMode="auto">
            <a:xfrm>
              <a:off x="732" y="2904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22" name="Line 41"/>
            <p:cNvSpPr>
              <a:spLocks noChangeShapeType="1"/>
            </p:cNvSpPr>
            <p:nvPr/>
          </p:nvSpPr>
          <p:spPr bwMode="auto">
            <a:xfrm flipH="1">
              <a:off x="948" y="1524"/>
              <a:ext cx="3246" cy="138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endParaRPr lang="fr-FR"/>
            </a:p>
          </p:txBody>
        </p:sp>
      </p:grpSp>
      <p:grpSp>
        <p:nvGrpSpPr>
          <p:cNvPr id="10" name="Group 42"/>
          <p:cNvGrpSpPr>
            <a:grpSpLocks/>
          </p:cNvGrpSpPr>
          <p:nvPr/>
        </p:nvGrpSpPr>
        <p:grpSpPr bwMode="auto">
          <a:xfrm>
            <a:off x="1727200" y="4025900"/>
            <a:ext cx="4921250" cy="1333500"/>
            <a:chOff x="1088" y="2352"/>
            <a:chExt cx="3100" cy="840"/>
          </a:xfrm>
        </p:grpSpPr>
        <p:sp>
          <p:nvSpPr>
            <p:cNvPr id="3066924" name="Oval 43"/>
            <p:cNvSpPr>
              <a:spLocks noChangeArrowheads="1"/>
            </p:cNvSpPr>
            <p:nvPr/>
          </p:nvSpPr>
          <p:spPr bwMode="auto">
            <a:xfrm>
              <a:off x="1088" y="2912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25" name="Oval 44"/>
            <p:cNvSpPr>
              <a:spLocks noChangeArrowheads="1"/>
            </p:cNvSpPr>
            <p:nvPr/>
          </p:nvSpPr>
          <p:spPr bwMode="auto">
            <a:xfrm>
              <a:off x="1444" y="2912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26" name="Line 45"/>
            <p:cNvSpPr>
              <a:spLocks noChangeShapeType="1"/>
            </p:cNvSpPr>
            <p:nvPr/>
          </p:nvSpPr>
          <p:spPr bwMode="auto">
            <a:xfrm flipH="1">
              <a:off x="1332" y="2352"/>
              <a:ext cx="2850" cy="57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endParaRPr lang="fr-FR"/>
            </a:p>
          </p:txBody>
        </p:sp>
        <p:sp>
          <p:nvSpPr>
            <p:cNvPr id="3066927" name="Line 46"/>
            <p:cNvSpPr>
              <a:spLocks noChangeShapeType="1"/>
            </p:cNvSpPr>
            <p:nvPr/>
          </p:nvSpPr>
          <p:spPr bwMode="auto">
            <a:xfrm flipH="1" flipV="1">
              <a:off x="1698" y="2988"/>
              <a:ext cx="2490" cy="204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endParaRPr lang="fr-FR"/>
            </a:p>
          </p:txBody>
        </p:sp>
      </p:grpSp>
      <p:sp>
        <p:nvSpPr>
          <p:cNvPr id="854063" name="Text Box 47"/>
          <p:cNvSpPr txBox="1">
            <a:spLocks noChangeArrowheads="1"/>
          </p:cNvSpPr>
          <p:nvPr/>
        </p:nvSpPr>
        <p:spPr bwMode="auto">
          <a:xfrm>
            <a:off x="6015038" y="5776913"/>
            <a:ext cx="3128962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  <a:latin typeface="Helvetica" pitchFamily="34" charset="0"/>
              </a:rPr>
              <a:t>Group, Type, and Asynchrony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  <a:latin typeface="Helvetica" pitchFamily="34" charset="0"/>
              </a:rPr>
              <a:t>are crucial for Composition</a:t>
            </a:r>
          </a:p>
        </p:txBody>
      </p:sp>
      <p:sp>
        <p:nvSpPr>
          <p:cNvPr id="3066929" name="Text Box 48"/>
          <p:cNvSpPr txBox="1">
            <a:spLocks noChangeArrowheads="1"/>
          </p:cNvSpPr>
          <p:nvPr/>
        </p:nvSpPr>
        <p:spPr bwMode="auto">
          <a:xfrm>
            <a:off x="685800" y="1803400"/>
            <a:ext cx="5937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b="1">
                <a:solidFill>
                  <a:srgbClr val="FF6600"/>
                </a:solidFill>
                <a:latin typeface="Courier New" pitchFamily="49" charset="0"/>
              </a:rPr>
              <a:t>JVM</a:t>
            </a:r>
          </a:p>
        </p:txBody>
      </p:sp>
      <p:grpSp>
        <p:nvGrpSpPr>
          <p:cNvPr id="11" name="Group 49"/>
          <p:cNvGrpSpPr>
            <a:grpSpLocks/>
          </p:cNvGrpSpPr>
          <p:nvPr/>
        </p:nvGrpSpPr>
        <p:grpSpPr bwMode="auto">
          <a:xfrm>
            <a:off x="6230938" y="2120900"/>
            <a:ext cx="1254125" cy="3590925"/>
            <a:chOff x="4416" y="1336"/>
            <a:chExt cx="888" cy="2262"/>
          </a:xfrm>
        </p:grpSpPr>
        <p:sp>
          <p:nvSpPr>
            <p:cNvPr id="3066931" name="Rectangle 50"/>
            <p:cNvSpPr>
              <a:spLocks noChangeArrowheads="1"/>
            </p:cNvSpPr>
            <p:nvPr/>
          </p:nvSpPr>
          <p:spPr bwMode="auto">
            <a:xfrm>
              <a:off x="4416" y="1336"/>
              <a:ext cx="882" cy="768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32" name="Rectangle 51"/>
            <p:cNvSpPr>
              <a:spLocks noChangeArrowheads="1"/>
            </p:cNvSpPr>
            <p:nvPr/>
          </p:nvSpPr>
          <p:spPr bwMode="auto">
            <a:xfrm>
              <a:off x="4416" y="2160"/>
              <a:ext cx="882" cy="768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33" name="Rectangle 52"/>
            <p:cNvSpPr>
              <a:spLocks noChangeArrowheads="1"/>
            </p:cNvSpPr>
            <p:nvPr/>
          </p:nvSpPr>
          <p:spPr bwMode="auto">
            <a:xfrm>
              <a:off x="4422" y="2990"/>
              <a:ext cx="882" cy="608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  <p:sp>
        <p:nvSpPr>
          <p:cNvPr id="854069" name="Oval 53"/>
          <p:cNvSpPr>
            <a:spLocks noChangeArrowheads="1"/>
          </p:cNvSpPr>
          <p:nvPr/>
        </p:nvSpPr>
        <p:spPr bwMode="auto">
          <a:xfrm>
            <a:off x="1354138" y="9017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0" name="Oval 54"/>
          <p:cNvSpPr>
            <a:spLocks noChangeArrowheads="1"/>
          </p:cNvSpPr>
          <p:nvPr/>
        </p:nvSpPr>
        <p:spPr bwMode="auto">
          <a:xfrm>
            <a:off x="1354138" y="17907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1" name="Oval 55"/>
          <p:cNvSpPr>
            <a:spLocks noChangeArrowheads="1"/>
          </p:cNvSpPr>
          <p:nvPr/>
        </p:nvSpPr>
        <p:spPr bwMode="auto">
          <a:xfrm>
            <a:off x="1354138" y="11938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2" name="Oval 56"/>
          <p:cNvSpPr>
            <a:spLocks noChangeArrowheads="1"/>
          </p:cNvSpPr>
          <p:nvPr/>
        </p:nvSpPr>
        <p:spPr bwMode="auto">
          <a:xfrm>
            <a:off x="1385888" y="1549400"/>
            <a:ext cx="98425" cy="1270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3" name="Oval 57"/>
          <p:cNvSpPr>
            <a:spLocks noChangeArrowheads="1"/>
          </p:cNvSpPr>
          <p:nvPr/>
        </p:nvSpPr>
        <p:spPr bwMode="auto">
          <a:xfrm>
            <a:off x="1636713" y="1558925"/>
            <a:ext cx="98425" cy="98425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4" name="Oval 58"/>
          <p:cNvSpPr>
            <a:spLocks noChangeArrowheads="1"/>
          </p:cNvSpPr>
          <p:nvPr/>
        </p:nvSpPr>
        <p:spPr bwMode="auto">
          <a:xfrm>
            <a:off x="1785938" y="1558925"/>
            <a:ext cx="100012" cy="98425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5" name="Oval 59"/>
          <p:cNvSpPr>
            <a:spLocks noChangeArrowheads="1"/>
          </p:cNvSpPr>
          <p:nvPr/>
        </p:nvSpPr>
        <p:spPr bwMode="auto">
          <a:xfrm>
            <a:off x="1905000" y="1558925"/>
            <a:ext cx="98425" cy="98425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4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4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54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4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54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4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4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54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5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54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54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4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54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4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54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54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54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4063" grpId="0"/>
      <p:bldP spid="854069" grpId="0" animBg="1"/>
      <p:bldP spid="854070" grpId="0" animBg="1"/>
      <p:bldP spid="854071" grpId="0" animBg="1"/>
      <p:bldP spid="854072" grpId="0" animBg="1"/>
      <p:bldP spid="854073" grpId="0" animBg="1"/>
      <p:bldP spid="854074" grpId="0" animBg="1"/>
      <p:bldP spid="85407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0" y="6577013"/>
            <a:ext cx="796925" cy="280987"/>
          </a:xfrm>
          <a:prstGeom prst="rect">
            <a:avLst/>
          </a:prstGeom>
        </p:spPr>
        <p:txBody>
          <a:bodyPr/>
          <a:lstStyle/>
          <a:p>
            <a:fld id="{B329F17D-165B-41D7-9C56-D8B5C7DE106F}" type="slidenum">
              <a:rPr lang="fr-FR"/>
              <a:pPr/>
              <a:t>79</a:t>
            </a:fld>
            <a:endParaRPr lang="fr-FR"/>
          </a:p>
        </p:txBody>
      </p:sp>
      <p:sp>
        <p:nvSpPr>
          <p:cNvPr id="3478534" name="Rectangle 6"/>
          <p:cNvSpPr>
            <a:spLocks noChangeArrowheads="1"/>
          </p:cNvSpPr>
          <p:nvPr/>
        </p:nvSpPr>
        <p:spPr bwMode="auto">
          <a:xfrm>
            <a:off x="1689100" y="4127500"/>
            <a:ext cx="5676900" cy="1549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fr-FR"/>
          </a:p>
        </p:txBody>
      </p:sp>
      <p:sp>
        <p:nvSpPr>
          <p:cNvPr id="3478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190500"/>
            <a:ext cx="9144000" cy="1943100"/>
          </a:xfrm>
          <a:noFill/>
          <a:ln/>
        </p:spPr>
        <p:txBody>
          <a:bodyPr/>
          <a:lstStyle/>
          <a:p>
            <a:r>
              <a:rPr lang="en-GB" sz="4000" b="1" dirty="0"/>
              <a:t>GCM Standardization</a:t>
            </a:r>
            <a:r>
              <a:rPr lang="en-GB" sz="4000" b="1" dirty="0">
                <a:solidFill>
                  <a:srgbClr val="00448B"/>
                </a:solidFill>
              </a:rPr>
              <a:t/>
            </a:r>
            <a:br>
              <a:rPr lang="en-GB" sz="4000" b="1" dirty="0">
                <a:solidFill>
                  <a:srgbClr val="00448B"/>
                </a:solidFill>
              </a:rPr>
            </a:br>
            <a:r>
              <a:rPr lang="en-GB" b="1" i="1" dirty="0">
                <a:solidFill>
                  <a:srgbClr val="00448B"/>
                </a:solidFill>
              </a:rPr>
              <a:t>Fractal Based</a:t>
            </a:r>
            <a:r>
              <a:rPr lang="en-GB" b="1" dirty="0">
                <a:solidFill>
                  <a:srgbClr val="00448B"/>
                </a:solidFill>
              </a:rPr>
              <a:t> </a:t>
            </a:r>
            <a:r>
              <a:rPr lang="en-GB" b="1" u="sng" dirty="0">
                <a:solidFill>
                  <a:srgbClr val="00448B"/>
                </a:solidFill>
              </a:rPr>
              <a:t>Grid Component Model</a:t>
            </a:r>
            <a:endParaRPr lang="en-GB" b="1" u="sng" dirty="0">
              <a:solidFill>
                <a:srgbClr val="F26520"/>
              </a:solidFill>
            </a:endParaRPr>
          </a:p>
        </p:txBody>
      </p:sp>
      <p:pic>
        <p:nvPicPr>
          <p:cNvPr id="3478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1675" y="1431925"/>
            <a:ext cx="3275013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78532" name="Rectangle 4"/>
          <p:cNvSpPr>
            <a:spLocks/>
          </p:cNvSpPr>
          <p:nvPr/>
        </p:nvSpPr>
        <p:spPr bwMode="auto">
          <a:xfrm>
            <a:off x="63500" y="3289300"/>
            <a:ext cx="90805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3200" b="1" dirty="0">
                <a:solidFill>
                  <a:srgbClr val="00448B"/>
                </a:solidFill>
                <a:latin typeface="Helvetica" pitchFamily="34" charset="0"/>
              </a:rPr>
              <a:t>4 Standards</a:t>
            </a:r>
            <a:r>
              <a:rPr lang="en-GB" sz="3200" b="1" dirty="0" smtClean="0">
                <a:solidFill>
                  <a:srgbClr val="00448B"/>
                </a:solidFill>
                <a:latin typeface="Helvetica" pitchFamily="34" charset="0"/>
              </a:rPr>
              <a:t>: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en-GB" sz="3200" b="1" dirty="0">
              <a:solidFill>
                <a:srgbClr val="00448B"/>
              </a:solidFill>
              <a:latin typeface="Helvetica" pitchFamily="34" charset="0"/>
            </a:endParaRP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1. GCM Interoperability Deployment	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2. GCM Application Description 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3. GCM Fractal ADL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4. GCM Management API</a:t>
            </a:r>
          </a:p>
          <a:p>
            <a:pPr marL="381000" indent="-381000" algn="ctr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78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78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7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853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23987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Key </a:t>
            </a:r>
            <a:r>
              <a:rPr lang="en-US" dirty="0" smtClean="0">
                <a:solidFill>
                  <a:schemeClr val="bg1"/>
                </a:solidFill>
              </a:rPr>
              <a:t>Points about Parallel </a:t>
            </a:r>
            <a:r>
              <a:rPr lang="en-US" dirty="0">
                <a:solidFill>
                  <a:schemeClr val="bg1"/>
                </a:solidFill>
              </a:rPr>
              <a:t>Components</a:t>
            </a:r>
          </a:p>
        </p:txBody>
      </p:sp>
      <p:sp>
        <p:nvSpPr>
          <p:cNvPr id="3358723" name="Rectangle 3"/>
          <p:cNvSpPr>
            <a:spLocks noGrp="1"/>
          </p:cNvSpPr>
          <p:nvPr>
            <p:ph idx="1"/>
          </p:nvPr>
        </p:nvSpPr>
        <p:spPr>
          <a:xfrm>
            <a:off x="0" y="2273300"/>
            <a:ext cx="9144000" cy="41449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Parallelism is </a:t>
            </a:r>
            <a:r>
              <a:rPr lang="en-US" i="1" u="sng" dirty="0"/>
              <a:t>captured</a:t>
            </a:r>
            <a:r>
              <a:rPr lang="en-US" dirty="0"/>
              <a:t> at the Module </a:t>
            </a:r>
            <a:r>
              <a:rPr lang="en-US" i="1" u="sng" dirty="0"/>
              <a:t>interface</a:t>
            </a:r>
          </a:p>
          <a:p>
            <a:pPr>
              <a:buNone/>
            </a:pPr>
            <a:r>
              <a:rPr lang="en-US" dirty="0"/>
              <a:t>   </a:t>
            </a:r>
            <a:r>
              <a:rPr lang="en-US" dirty="0" smtClean="0"/>
              <a:t> Identical </a:t>
            </a:r>
            <a:r>
              <a:rPr lang="en-US" dirty="0"/>
              <a:t>to Typing for functional aspects</a:t>
            </a:r>
          </a:p>
          <a:p>
            <a:r>
              <a:rPr lang="en-US" i="1" u="sng" dirty="0"/>
              <a:t>Composition</a:t>
            </a:r>
            <a:r>
              <a:rPr lang="en-US" dirty="0"/>
              <a:t>, </a:t>
            </a:r>
            <a:r>
              <a:rPr lang="en-US" dirty="0" smtClean="0"/>
              <a:t>parallel </a:t>
            </a:r>
            <a:r>
              <a:rPr lang="en-US" dirty="0"/>
              <a:t>word, becomes possible</a:t>
            </a:r>
          </a:p>
          <a:p>
            <a:r>
              <a:rPr lang="en-US" dirty="0"/>
              <a:t> </a:t>
            </a:r>
            <a:r>
              <a:rPr lang="en-US" i="1" u="sng" dirty="0"/>
              <a:t>Configuration</a:t>
            </a:r>
            <a:r>
              <a:rPr lang="en-US" dirty="0"/>
              <a:t> of the Parallel </a:t>
            </a:r>
            <a:r>
              <a:rPr lang="en-US" i="1" dirty="0" smtClean="0"/>
              <a:t>aspects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Masque_ProActive">
  <a:themeElements>
    <a:clrScheme name="Template_Masque_ProActiv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_Masque_ProActive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_Masque_ProActiv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4408</TotalTime>
  <Pages>2</Pages>
  <Words>2251</Words>
  <Application>Microsoft Office PowerPoint</Application>
  <PresentationFormat>Affichage à l'écran (4:3)</PresentationFormat>
  <Paragraphs>715</Paragraphs>
  <Slides>80</Slides>
  <Notes>52</Notes>
  <HiddenSlides>0</HiddenSlides>
  <MMClips>0</MMClips>
  <ScaleCrop>false</ScaleCrop>
  <HeadingPairs>
    <vt:vector size="8" baseType="variant">
      <vt:variant>
        <vt:lpstr>Thème</vt:lpstr>
      </vt:variant>
      <vt:variant>
        <vt:i4>5</vt:i4>
      </vt:variant>
      <vt:variant>
        <vt:lpstr>Liaisons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80</vt:i4>
      </vt:variant>
    </vt:vector>
  </HeadingPairs>
  <TitlesOfParts>
    <vt:vector size="87" baseType="lpstr">
      <vt:lpstr>Template_Masque_ProActive</vt:lpstr>
      <vt:lpstr>Template</vt:lpstr>
      <vt:lpstr>1_Template</vt:lpstr>
      <vt:lpstr>Conception personnalisée</vt:lpstr>
      <vt:lpstr>2_Template</vt:lpstr>
      <vt:lpstr>GRIDSatWORK-2008_flyer-1.pdf</vt:lpstr>
      <vt:lpstr>Image Photo Editor</vt:lpstr>
      <vt:lpstr>Diapositive 1</vt:lpstr>
      <vt:lpstr>Key Objectives</vt:lpstr>
      <vt:lpstr>1. Background</vt:lpstr>
      <vt:lpstr>OASIS Team &amp; INRIA</vt:lpstr>
      <vt:lpstr>OASIS Team Composition (35)</vt:lpstr>
      <vt:lpstr>Startup Company Born of INRIA</vt:lpstr>
      <vt:lpstr>Diapositive 7</vt:lpstr>
      <vt:lpstr>Symetrical Multi-Core: 8-ways Niagara II</vt:lpstr>
      <vt:lpstr>Multi-Cores  A Few Key Points</vt:lpstr>
      <vt:lpstr>Diapositive 10</vt:lpstr>
      <vt:lpstr>2. Programming Optimizing</vt:lpstr>
      <vt:lpstr>OW2:  Object Web + Orient Ware </vt:lpstr>
      <vt:lpstr>OW2:  Object Web + Orient Ware </vt:lpstr>
      <vt:lpstr>Product: ProActive Parallel Suite</vt:lpstr>
      <vt:lpstr>ProActive Parallel Suite</vt:lpstr>
      <vt:lpstr>ProActive Contributors</vt:lpstr>
      <vt:lpstr>ProActive Programming:   Active Objects   </vt:lpstr>
      <vt:lpstr>ProActive Programming</vt:lpstr>
      <vt:lpstr>ProActive : Active objects</vt:lpstr>
      <vt:lpstr>Standard system at Runtime: No Sharing</vt:lpstr>
      <vt:lpstr>(2) ASP: Asynchronous Sequential Processes</vt:lpstr>
      <vt:lpstr>Key Point:  Locality will more than ever be Fundamental</vt:lpstr>
      <vt:lpstr>TYPED  ASYNCHRONOUS GROUPS</vt:lpstr>
      <vt:lpstr>Broadcast  and  Scatter</vt:lpstr>
      <vt:lpstr>Dynamic Dispatch Group</vt:lpstr>
      <vt:lpstr>Abstractions  for Parallelism</vt:lpstr>
      <vt:lpstr>ProActive Parallel Suite</vt:lpstr>
      <vt:lpstr> Components:  GCM Standard</vt:lpstr>
      <vt:lpstr>GridCOMP Partners</vt:lpstr>
      <vt:lpstr>Objects to Distributed Components</vt:lpstr>
      <vt:lpstr>Diapositive 31</vt:lpstr>
      <vt:lpstr>From 2004 to 2008:</vt:lpstr>
      <vt:lpstr>Grid 5000 - ALADDIN</vt:lpstr>
      <vt:lpstr>Diapositive 34</vt:lpstr>
      <vt:lpstr>Chinese Collaborations on Grid PlugTests</vt:lpstr>
      <vt:lpstr>Infrastructure tested in Plugtests and in GCM Deployment Standard</vt:lpstr>
      <vt:lpstr>GCM Official Standardization                 Grid Component Model</vt:lpstr>
      <vt:lpstr>Infrastructure tested in Plugtests and in GCM Deployment Standard</vt:lpstr>
      <vt:lpstr> IC2D: Optimizing</vt:lpstr>
      <vt:lpstr>IC2D</vt:lpstr>
      <vt:lpstr>IC2D</vt:lpstr>
      <vt:lpstr>ChartIt</vt:lpstr>
      <vt:lpstr>Pies for Analysis and Optimization</vt:lpstr>
      <vt:lpstr>Video 1:  IC2D Optimizing Monitoring, Debugging, Optimizing  </vt:lpstr>
      <vt:lpstr>Scheduling &amp; Resourcing  </vt:lpstr>
      <vt:lpstr>  ProActive Scheduling  </vt:lpstr>
      <vt:lpstr>ProActive Scheduling Big Picture</vt:lpstr>
      <vt:lpstr>Scheduler: User Interface</vt:lpstr>
      <vt:lpstr>Another Example : Picture Denoising </vt:lpstr>
      <vt:lpstr>  ProActive Resourcing  </vt:lpstr>
      <vt:lpstr>RESOURCING User Interface</vt:lpstr>
      <vt:lpstr>Video 2: Scheduler, Resource Manager  </vt:lpstr>
      <vt:lpstr>  Clusters to Grids to Clouds:     e.g. on Amazon EC2 </vt:lpstr>
      <vt:lpstr>Node source Usecase :  Configuration for external cloud with EC2 </vt:lpstr>
      <vt:lpstr>ProActive Parallel Suite</vt:lpstr>
      <vt:lpstr>3. Use Case: Genomics   </vt:lpstr>
      <vt:lpstr>SOLiD and ProActive</vt:lpstr>
      <vt:lpstr>Resources set up</vt:lpstr>
      <vt:lpstr>First Benchmarks </vt:lpstr>
      <vt:lpstr>4. Cloud Seeding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Conclusion</vt:lpstr>
      <vt:lpstr>Conclusion</vt:lpstr>
      <vt:lpstr>6. SOA, SLA and QoS</vt:lpstr>
      <vt:lpstr>AGOS: Grid Architecture for SOA</vt:lpstr>
      <vt:lpstr>AGOS Generic Architecture for  Autonomic SOA with GRIDs &amp; Clouds</vt:lpstr>
      <vt:lpstr>Key Point: Software Evolution</vt:lpstr>
      <vt:lpstr>Creating AO and Groups</vt:lpstr>
      <vt:lpstr>GCM Standardization Fractal Based Grid Component Model</vt:lpstr>
      <vt:lpstr>Key Points about Parallel Components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Institut National de Recherche  en Informatique et en Automatique  </dc:title>
  <dc:subject>Diapo modele. INRIA</dc:subject>
  <dc:creator/>
  <cp:keywords/>
  <dc:description>Maj 26/03/97 Dem B. Larrouturou_x000d_dia 24 : Origin 2000 et _x000d_dia 14 : 200 proj europŽens</dc:description>
  <cp:lastModifiedBy>Denis Caromel</cp:lastModifiedBy>
  <cp:revision>2290</cp:revision>
  <cp:lastPrinted>2004-08-27T11:32:00Z</cp:lastPrinted>
  <dcterms:created xsi:type="dcterms:W3CDTF">1997-06-06T12:07:05Z</dcterms:created>
  <dcterms:modified xsi:type="dcterms:W3CDTF">2010-01-21T10:48:12Z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D:\</vt:lpwstr>
  </property>
</Properties>
</file>