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8" r:id="rId3"/>
    <p:sldId id="271" r:id="rId4"/>
    <p:sldId id="260" r:id="rId5"/>
    <p:sldId id="267" r:id="rId6"/>
    <p:sldId id="268" r:id="rId7"/>
    <p:sldId id="276" r:id="rId8"/>
    <p:sldId id="275" r:id="rId9"/>
    <p:sldId id="269" r:id="rId10"/>
    <p:sldId id="270" r:id="rId11"/>
    <p:sldId id="278" r:id="rId12"/>
    <p:sldId id="273" r:id="rId13"/>
    <p:sldId id="279" r:id="rId14"/>
    <p:sldId id="266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BAC87-87DA-46AA-84DB-0A61EA70CA23}" type="datetimeFigureOut">
              <a:rPr lang="fr-FR" smtClean="0"/>
              <a:t>02/07/2014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2AB31-5CDE-4853-B8EB-778E4886A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6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2AB31-5CDE-4853-B8EB-778E4886ABD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45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9E74-D3B1-4B0C-AA0C-0272EF27C997}" type="datetime1">
              <a:rPr lang="fr-FR" smtClean="0"/>
              <a:t>02/07/2014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76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8517-99FB-42C4-8488-0019A22CCC7C}" type="datetime1">
              <a:rPr lang="fr-FR" smtClean="0"/>
              <a:t>02/07/2014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41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868C-C588-4375-8185-EBAA0F5CE581}" type="datetime1">
              <a:rPr lang="fr-FR" smtClean="0"/>
              <a:t>02/07/2014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51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EA7-3530-4D14-8364-E9C0BF6807A9}" type="datetime1">
              <a:rPr lang="fr-FR" smtClean="0"/>
              <a:t>02/07/2014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33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280A-E548-4D6A-BDDB-D0E70EB64812}" type="datetime1">
              <a:rPr lang="fr-FR" smtClean="0"/>
              <a:t>02/07/2014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95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F6C0-6E98-41C3-9205-E3B71EE969DF}" type="datetime1">
              <a:rPr lang="fr-FR" smtClean="0"/>
              <a:t>02/07/2014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23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A52C-5A55-4B08-843B-DA69CAAA3803}" type="datetime1">
              <a:rPr lang="fr-FR" smtClean="0"/>
              <a:t>02/07/2014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21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3381-D290-48C9-A20D-E27BD411CE2B}" type="datetime1">
              <a:rPr lang="fr-FR" smtClean="0"/>
              <a:t>02/07/2014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7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D38B-7FBC-4569-859E-12680E524813}" type="datetime1">
              <a:rPr lang="fr-FR" smtClean="0"/>
              <a:t>02/07/2014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78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1B4B-398C-4A00-8328-795113F579D7}" type="datetime1">
              <a:rPr lang="fr-FR" smtClean="0"/>
              <a:t>02/07/2014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35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812D-7C2D-413A-9DA2-6107F1A306CD}" type="datetime1">
              <a:rPr lang="fr-FR" smtClean="0"/>
              <a:t>02/07/2014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4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A4C9-8B69-4124-8ACD-CF43989F0AD6}" type="datetime1">
              <a:rPr lang="fr-FR" smtClean="0"/>
              <a:t>02/07/2014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A29B5-AE17-4BFA-8D55-16C2D46C0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93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279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Gaussian Processes to Speed up Hamiltonian Monte Carlo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Matthieu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Lê</a:t>
            </a: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1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07504" y="585810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Neal, </a:t>
            </a:r>
            <a:r>
              <a:rPr lang="fr-FR" sz="1400" dirty="0" err="1"/>
              <a:t>Radford</a:t>
            </a:r>
            <a:r>
              <a:rPr lang="fr-FR" sz="1400" dirty="0"/>
              <a:t> M (2011).  " </a:t>
            </a:r>
            <a:r>
              <a:rPr lang="fr-FR" sz="1400" dirty="0" smtClean="0"/>
              <a:t>MCMC </a:t>
            </a:r>
            <a:r>
              <a:rPr lang="fr-FR" sz="1400" dirty="0" err="1" smtClean="0"/>
              <a:t>Using</a:t>
            </a:r>
            <a:r>
              <a:rPr lang="fr-FR" sz="1400" dirty="0" smtClean="0"/>
              <a:t> </a:t>
            </a:r>
            <a:r>
              <a:rPr lang="fr-FR" sz="1400" dirty="0" err="1" smtClean="0"/>
              <a:t>Hamiltonian</a:t>
            </a:r>
            <a:r>
              <a:rPr lang="fr-FR" sz="1400" dirty="0" smtClean="0"/>
              <a:t> Dynamics.</a:t>
            </a:r>
            <a:r>
              <a:rPr lang="fr-FR" sz="1400" dirty="0"/>
              <a:t> "</a:t>
            </a:r>
            <a:r>
              <a:rPr lang="fr-FR" sz="1400" dirty="0" smtClean="0"/>
              <a:t> In </a:t>
            </a:r>
            <a:r>
              <a:rPr lang="fr-FR" sz="1400" dirty="0"/>
              <a:t>Steve Brooks, Andrew </a:t>
            </a:r>
            <a:r>
              <a:rPr lang="fr-FR" sz="1400" dirty="0" err="1"/>
              <a:t>Gelman</a:t>
            </a:r>
            <a:r>
              <a:rPr lang="fr-FR" sz="1400" dirty="0"/>
              <a:t>, </a:t>
            </a:r>
            <a:r>
              <a:rPr lang="fr-FR" sz="1400" dirty="0" err="1"/>
              <a:t>Galin</a:t>
            </a:r>
            <a:r>
              <a:rPr lang="fr-FR" sz="1400" dirty="0"/>
              <a:t> L. Jones, and </a:t>
            </a:r>
            <a:r>
              <a:rPr lang="fr-FR" sz="1400" dirty="0" err="1"/>
              <a:t>Xiao</a:t>
            </a:r>
            <a:r>
              <a:rPr lang="fr-FR" sz="1400" dirty="0"/>
              <a:t>-Li Meng. </a:t>
            </a:r>
            <a:r>
              <a:rPr lang="fr-FR" sz="1400" i="1" dirty="0" err="1"/>
              <a:t>Handbook</a:t>
            </a:r>
            <a:r>
              <a:rPr lang="fr-FR" sz="1400" i="1" dirty="0"/>
              <a:t> of Markov Chain Monte Carlo</a:t>
            </a:r>
            <a:r>
              <a:rPr lang="fr-FR" sz="1400" dirty="0"/>
              <a:t>. Chapman and Hall/CRC</a:t>
            </a:r>
            <a:r>
              <a:rPr lang="fr-FR" sz="1400" dirty="0" smtClean="0"/>
              <a:t>.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521003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Rasmussen, Carl Edward. "</a:t>
            </a:r>
            <a:r>
              <a:rPr lang="fr-FR" sz="1400" dirty="0" err="1"/>
              <a:t>Gaussian</a:t>
            </a:r>
            <a:r>
              <a:rPr lang="fr-FR" sz="1400" dirty="0"/>
              <a:t> </a:t>
            </a:r>
            <a:r>
              <a:rPr lang="fr-FR" sz="1400" dirty="0" err="1"/>
              <a:t>processes</a:t>
            </a:r>
            <a:r>
              <a:rPr lang="fr-FR" sz="1400" dirty="0"/>
              <a:t> to speed up </a:t>
            </a:r>
            <a:r>
              <a:rPr lang="fr-FR" sz="1400" dirty="0" err="1"/>
              <a:t>hybrid</a:t>
            </a:r>
            <a:r>
              <a:rPr lang="fr-FR" sz="1400" dirty="0"/>
              <a:t> Monte Carlo for </a:t>
            </a:r>
            <a:r>
              <a:rPr lang="fr-FR" sz="1400" dirty="0" err="1"/>
              <a:t>expensive</a:t>
            </a:r>
            <a:r>
              <a:rPr lang="fr-FR" sz="1400" dirty="0"/>
              <a:t> </a:t>
            </a:r>
            <a:r>
              <a:rPr lang="fr-FR" sz="1400" dirty="0" err="1"/>
              <a:t>Bayesian</a:t>
            </a:r>
            <a:r>
              <a:rPr lang="fr-FR" sz="1400" dirty="0"/>
              <a:t> </a:t>
            </a:r>
            <a:r>
              <a:rPr lang="fr-FR" sz="1400" dirty="0" err="1"/>
              <a:t>integrals</a:t>
            </a:r>
            <a:r>
              <a:rPr lang="fr-FR" sz="1400" dirty="0"/>
              <a:t>." </a:t>
            </a:r>
            <a:r>
              <a:rPr lang="fr-FR" sz="1400" i="1" dirty="0" err="1"/>
              <a:t>Bayesian</a:t>
            </a:r>
            <a:r>
              <a:rPr lang="fr-FR" sz="1400" i="1" dirty="0"/>
              <a:t> </a:t>
            </a:r>
            <a:r>
              <a:rPr lang="fr-FR" sz="1400" i="1" dirty="0" err="1"/>
              <a:t>Statistics</a:t>
            </a:r>
            <a:r>
              <a:rPr lang="fr-FR" sz="1400" i="1" dirty="0"/>
              <a:t> 7: </a:t>
            </a:r>
            <a:r>
              <a:rPr lang="fr-FR" sz="1400" i="1" dirty="0" err="1"/>
              <a:t>Proceedings</a:t>
            </a:r>
            <a:r>
              <a:rPr lang="fr-FR" sz="1400" i="1" dirty="0"/>
              <a:t> of the 7th Valencia International Meeting</a:t>
            </a:r>
            <a:r>
              <a:rPr lang="fr-FR" sz="1400" dirty="0"/>
              <a:t>. Oxford </a:t>
            </a:r>
            <a:r>
              <a:rPr lang="fr-FR" sz="1400" dirty="0" err="1"/>
              <a:t>University</a:t>
            </a:r>
            <a:r>
              <a:rPr lang="fr-FR" sz="1400" dirty="0"/>
              <a:t> </a:t>
            </a:r>
            <a:r>
              <a:rPr lang="fr-FR" sz="1400" dirty="0" err="1"/>
              <a:t>Press</a:t>
            </a:r>
            <a:r>
              <a:rPr lang="fr-FR" sz="1400" dirty="0"/>
              <a:t>, 2003.</a:t>
            </a:r>
          </a:p>
        </p:txBody>
      </p:sp>
      <p:pic>
        <p:nvPicPr>
          <p:cNvPr id="8" name="Picture 2" descr="C:\Users\mle\Documents\presentations\computer_vision_talk\test_funct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15207" r="6651" b="7137"/>
          <a:stretch/>
        </p:blipFill>
        <p:spPr bwMode="auto">
          <a:xfrm>
            <a:off x="2998492" y="2564904"/>
            <a:ext cx="3147016" cy="189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504" y="4777407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Murray, </a:t>
            </a:r>
            <a:r>
              <a:rPr lang="fr-FR" sz="1400" dirty="0" err="1" smtClean="0"/>
              <a:t>Iain</a:t>
            </a:r>
            <a:r>
              <a:rPr lang="fr-FR" sz="1400" dirty="0" smtClean="0"/>
              <a:t>  http</a:t>
            </a:r>
            <a:r>
              <a:rPr lang="fr-FR" sz="1400" dirty="0"/>
              <a:t>://videolectures.net/mlss09uk_murray_mcmc/</a:t>
            </a:r>
          </a:p>
        </p:txBody>
      </p:sp>
    </p:spTree>
    <p:extLst>
      <p:ext uri="{BB962C8B-B14F-4D97-AF65-F5344CB8AC3E}">
        <p14:creationId xmlns:p14="http://schemas.microsoft.com/office/powerpoint/2010/main" val="31127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t="6337" r="3277" b="4760"/>
          <a:stretch/>
        </p:blipFill>
        <p:spPr bwMode="auto">
          <a:xfrm>
            <a:off x="1371237" y="4221088"/>
            <a:ext cx="5937067" cy="20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Gaussian Process HMC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10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0" y="1196752"/>
                <a:ext cx="8928992" cy="3109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Same algorithm as HMC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BUT </a:t>
                </a:r>
                <a:r>
                  <a:rPr lang="en-US" dirty="0" smtClean="0"/>
                  <a:t>the Hamiltonian dynamic is computed using Gaussian process simulating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𝑝𝑜𝑡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𝑝𝑜𝑡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Gaussian process = distribution over smooth function to 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𝑝𝑜𝑡</m:t>
                        </m:r>
                      </m:sub>
                    </m:sSub>
                  </m:oMath>
                </a14:m>
                <a:r>
                  <a:rPr lang="en-US" dirty="0" smtClean="0"/>
                  <a:t> 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𝑝𝑜𝑡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pq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exp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(−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𝑞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6752"/>
                <a:ext cx="8928992" cy="3109826"/>
              </a:xfrm>
              <a:prstGeom prst="rect">
                <a:avLst/>
              </a:prstGeom>
              <a:blipFill rotWithShape="1">
                <a:blip r:embed="rId3"/>
                <a:stretch>
                  <a:fillRect l="-546" t="-9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2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Gaussian Process HMC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0" y="1196752"/>
                <a:ext cx="8928992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Once the Gaussian process is defined with a covariance matrix, we can predict new values : </a:t>
                </a:r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𝑝𝑜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  <m:e>
                          <m:r>
                            <a:rPr lang="en-US" b="1" i="1" smtClean="0">
                              <a:latin typeface="Cambria Math"/>
                            </a:rPr>
                            <m:t>𝜽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𝒑𝒐𝒕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/>
                <a:endParaRPr lang="en-US" dirty="0" smtClean="0"/>
              </a:p>
              <a:p>
                <a:pPr/>
                <a:r>
                  <a:rPr lang="en-US" dirty="0" smtClean="0"/>
                  <a:t>If the Gaussian process is “good”,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 </m:t>
                    </m:r>
                  </m:oMath>
                </a14:m>
                <a:r>
                  <a:rPr lang="en-US" dirty="0" smtClean="0"/>
                  <a:t>target density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6752"/>
                <a:ext cx="8928992" cy="1521955"/>
              </a:xfrm>
              <a:prstGeom prst="rect">
                <a:avLst/>
              </a:prstGeom>
              <a:blipFill rotWithShape="1">
                <a:blip r:embed="rId2"/>
                <a:stretch>
                  <a:fillRect l="-546" t="-2000" b="-52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67644" y="2996952"/>
                <a:ext cx="6408712" cy="3182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Algorithm :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Initialization 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Evaluate the target density at D random points to define the Gaussian process.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Exploratory phase 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HMC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𝑝𝑜𝑡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: evaluation of points with high target value and high uncertainty. Evaluate the real target density at the end of each iteration.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Sampling phase 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HMC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𝑝𝑜𝑡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  <a:endParaRPr lang="en-US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4" y="2996952"/>
                <a:ext cx="6408712" cy="3182153"/>
              </a:xfrm>
              <a:prstGeom prst="rect">
                <a:avLst/>
              </a:prstGeom>
              <a:blipFill rotWithShape="1">
                <a:blip r:embed="rId3"/>
                <a:stretch>
                  <a:fillRect l="-760" t="-9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187624" y="2852936"/>
            <a:ext cx="6768752" cy="33843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3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Gaussian Process HMC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12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179512" y="585810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Rasmussen, Carl Edward. "</a:t>
            </a:r>
            <a:r>
              <a:rPr lang="fr-FR" sz="1400" dirty="0" err="1"/>
              <a:t>Gaussian</a:t>
            </a:r>
            <a:r>
              <a:rPr lang="fr-FR" sz="1400" dirty="0"/>
              <a:t> </a:t>
            </a:r>
            <a:r>
              <a:rPr lang="fr-FR" sz="1400" dirty="0" err="1"/>
              <a:t>processes</a:t>
            </a:r>
            <a:r>
              <a:rPr lang="fr-FR" sz="1400" dirty="0"/>
              <a:t> to speed up </a:t>
            </a:r>
            <a:r>
              <a:rPr lang="fr-FR" sz="1400" dirty="0" err="1"/>
              <a:t>hybrid</a:t>
            </a:r>
            <a:r>
              <a:rPr lang="fr-FR" sz="1400" dirty="0"/>
              <a:t> Monte Carlo for </a:t>
            </a:r>
            <a:r>
              <a:rPr lang="fr-FR" sz="1400" dirty="0" err="1"/>
              <a:t>expensive</a:t>
            </a:r>
            <a:r>
              <a:rPr lang="fr-FR" sz="1400" dirty="0"/>
              <a:t> </a:t>
            </a:r>
            <a:r>
              <a:rPr lang="fr-FR" sz="1400" dirty="0" err="1"/>
              <a:t>Bayesian</a:t>
            </a:r>
            <a:r>
              <a:rPr lang="fr-FR" sz="1400" dirty="0"/>
              <a:t> </a:t>
            </a:r>
            <a:r>
              <a:rPr lang="fr-FR" sz="1400" dirty="0" err="1"/>
              <a:t>integrals</a:t>
            </a:r>
            <a:r>
              <a:rPr lang="fr-FR" sz="1400" dirty="0"/>
              <a:t>." </a:t>
            </a:r>
            <a:r>
              <a:rPr lang="fr-FR" sz="1400" i="1" dirty="0" err="1"/>
              <a:t>Bayesian</a:t>
            </a:r>
            <a:r>
              <a:rPr lang="fr-FR" sz="1400" i="1" dirty="0"/>
              <a:t> </a:t>
            </a:r>
            <a:r>
              <a:rPr lang="fr-FR" sz="1400" i="1" dirty="0" err="1"/>
              <a:t>Statistics</a:t>
            </a:r>
            <a:r>
              <a:rPr lang="fr-FR" sz="1400" i="1" dirty="0"/>
              <a:t> 7: </a:t>
            </a:r>
            <a:r>
              <a:rPr lang="fr-FR" sz="1400" i="1" dirty="0" err="1"/>
              <a:t>Proceedings</a:t>
            </a:r>
            <a:r>
              <a:rPr lang="fr-FR" sz="1400" i="1" dirty="0"/>
              <a:t> of the 7th Valencia International Meeting</a:t>
            </a:r>
            <a:r>
              <a:rPr lang="fr-FR" sz="1400" dirty="0"/>
              <a:t>. Oxford </a:t>
            </a:r>
            <a:r>
              <a:rPr lang="fr-FR" sz="1400" dirty="0" err="1"/>
              <a:t>University</a:t>
            </a:r>
            <a:r>
              <a:rPr lang="fr-FR" sz="1400" dirty="0"/>
              <a:t> </a:t>
            </a:r>
            <a:r>
              <a:rPr lang="fr-FR" sz="1400" dirty="0" err="1"/>
              <a:t>Press</a:t>
            </a:r>
            <a:r>
              <a:rPr lang="fr-FR" sz="1400" dirty="0"/>
              <a:t>, 2003.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08" y="1985249"/>
            <a:ext cx="7193385" cy="273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0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13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7504" y="2204864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Metropolis-Hastings : few model evaluation per iteration but important rejection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Hamiltonian Monte Carlo : a lot of model evaluation per iteration but low rejection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GPHMC : few model evaluation per iteration and low rejection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: Initialization requires model evaluations to define a “good” Gaussian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: Exploratory phase requires one model evaluation per iteration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44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le\Documents\presentations\journal_club\cartoons-text_00239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1224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/>
          <a:stretch/>
        </p:blipFill>
        <p:spPr bwMode="auto">
          <a:xfrm>
            <a:off x="683568" y="4365104"/>
            <a:ext cx="3890288" cy="14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MCMC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23" y="1484784"/>
            <a:ext cx="2722265" cy="181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556792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Monte Carlo </a:t>
            </a:r>
            <a:r>
              <a:rPr lang="en-US" dirty="0"/>
              <a:t>: R</a:t>
            </a:r>
            <a:r>
              <a:rPr lang="en-US" dirty="0" smtClean="0"/>
              <a:t>ejection sampling, Importance sampling, …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MCMC </a:t>
            </a:r>
            <a:r>
              <a:rPr lang="en-US" dirty="0" smtClean="0"/>
              <a:t>: Markov Chain Monte Carlo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Sampling </a:t>
            </a:r>
            <a:r>
              <a:rPr lang="en-US" dirty="0" smtClean="0"/>
              <a:t>technique </a:t>
            </a:r>
            <a:r>
              <a:rPr lang="en-US" dirty="0" smtClean="0"/>
              <a:t>to estimate a probability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971600" y="357301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1515170" y="3558567"/>
            <a:ext cx="611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raw </a:t>
            </a:r>
            <a:r>
              <a:rPr lang="en-US" dirty="0"/>
              <a:t>samples from complex probability distributions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932040" y="4653136"/>
                <a:ext cx="3960440" cy="914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In general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∫</m:t>
                      </m:r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𝑑𝑥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p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  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14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~</m:t>
                          </m:r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653136"/>
                <a:ext cx="3960440" cy="914802"/>
              </a:xfrm>
              <a:prstGeom prst="rect">
                <a:avLst/>
              </a:prstGeom>
              <a:blipFill rotWithShape="1">
                <a:blip r:embed="rId4"/>
                <a:stretch>
                  <a:fillRect l="-308" t="-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2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23528" y="1268760"/>
                <a:ext cx="8640960" cy="4573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Bayesian Inference 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fr-FR" dirty="0" smtClean="0"/>
                  <a:t> : </a:t>
                </a:r>
                <a:r>
                  <a:rPr lang="fr-FR" dirty="0" smtClean="0"/>
                  <a:t>Model </a:t>
                </a:r>
                <a:r>
                  <a:rPr lang="fr-FR" dirty="0" err="1" smtClean="0"/>
                  <a:t>parameter</a:t>
                </a:r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b="1" dirty="0" smtClean="0"/>
                  <a:t> </a:t>
                </a:r>
                <a:r>
                  <a:rPr lang="fr-FR" dirty="0" smtClean="0"/>
                  <a:t>: </a:t>
                </a:r>
                <a:r>
                  <a:rPr lang="fr-FR" dirty="0" smtClean="0"/>
                  <a:t>Observations</a:t>
                </a:r>
                <a:endParaRPr lang="fr-FR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…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…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fr-FR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MCMC : sample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…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without</a:t>
                </a:r>
                <a:r>
                  <a:rPr lang="fr-FR" dirty="0" smtClean="0"/>
                  <a:t> the </a:t>
                </a:r>
                <a:r>
                  <a:rPr lang="fr-FR" dirty="0" err="1" smtClean="0"/>
                  <a:t>knowledge</a:t>
                </a:r>
                <a:r>
                  <a:rPr lang="fr-FR" dirty="0" smtClean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𝑍</m:t>
                    </m:r>
                  </m:oMath>
                </a14:m>
                <a:endParaRPr lang="fr-FR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68760"/>
                <a:ext cx="8640960" cy="4573175"/>
              </a:xfrm>
              <a:prstGeom prst="rect">
                <a:avLst/>
              </a:prstGeom>
              <a:blipFill rotWithShape="1">
                <a:blip r:embed="rId2"/>
                <a:stretch>
                  <a:fillRect l="-564" t="-667" b="-12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Objective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3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987824" y="1821276"/>
                <a:ext cx="41240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fr-FR" dirty="0" smtClean="0"/>
                  <a:t> : </a:t>
                </a:r>
                <a:r>
                  <a:rPr lang="fr-FR" dirty="0" err="1"/>
                  <a:t>prior</a:t>
                </a:r>
                <a:r>
                  <a:rPr lang="fr-FR" dirty="0"/>
                  <a:t> on the model </a:t>
                </a:r>
                <a:r>
                  <a:rPr lang="fr-FR" dirty="0" err="1" smtClean="0"/>
                  <a:t>parameters</a:t>
                </a:r>
                <a:r>
                  <a:rPr lang="fr-FR" dirty="0" smtClean="0"/>
                  <a:t> </a:t>
                </a:r>
                <a:endParaRPr lang="en-US" i="1" dirty="0">
                  <a:latin typeface="Cambria Math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821276"/>
                <a:ext cx="412401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86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987824" y="2088227"/>
                <a:ext cx="93610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…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fr-FR" dirty="0" smtClean="0"/>
                  <a:t> : </a:t>
                </a:r>
                <a:r>
                  <a:rPr lang="fr-FR" dirty="0" err="1"/>
                  <a:t>likelyhood</a:t>
                </a:r>
                <a:r>
                  <a:rPr lang="fr-FR" dirty="0"/>
                  <a:t>, </a:t>
                </a:r>
                <a:r>
                  <a:rPr lang="fr-FR" dirty="0" err="1" smtClean="0"/>
                  <a:t>potentially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expensive</a:t>
                </a:r>
                <a:r>
                  <a:rPr lang="fr-FR" dirty="0"/>
                  <a:t> </a:t>
                </a:r>
                <a:r>
                  <a:rPr lang="fr-FR" dirty="0" smtClean="0"/>
                  <a:t>to </a:t>
                </a:r>
                <a:r>
                  <a:rPr lang="fr-FR" dirty="0" err="1" smtClean="0"/>
                  <a:t>evaluate</a:t>
                </a:r>
                <a:endParaRPr lang="fr-FR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088227"/>
                <a:ext cx="936104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91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2051720" y="2996952"/>
            <a:ext cx="5328592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2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7504" y="1844824"/>
                <a:ext cx="8928992" cy="223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1.     Propose </a:t>
                </a:r>
                <a:r>
                  <a:rPr lang="en-US" dirty="0" smtClean="0"/>
                  <a:t>new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from the transition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). The transition from one parameter to another is a Markov </a:t>
                </a:r>
                <a:r>
                  <a:rPr lang="en-US" dirty="0" smtClean="0"/>
                  <a:t>Chain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2.     Accept </a:t>
                </a:r>
                <a:r>
                  <a:rPr lang="en-US" dirty="0" smtClean="0"/>
                  <a:t>the new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with a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min</m:t>
                    </m:r>
                    <m:r>
                      <a:rPr lang="en-US" b="0" i="1" smtClean="0">
                        <a:latin typeface="Cambria Math"/>
                      </a:rPr>
                      <m:t>⁡(1,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must be chosen to fulfill some technical </a:t>
                </a:r>
                <a:r>
                  <a:rPr lang="en-US" dirty="0" smtClean="0"/>
                  <a:t>requirements. </a:t>
                </a:r>
                <a:r>
                  <a:rPr lang="en-US" dirty="0" smtClean="0"/>
                  <a:t>	</a:t>
                </a:r>
              </a:p>
              <a:p>
                <a:r>
                  <a:rPr lang="en-US" dirty="0"/>
                  <a:t>Samples are not </a:t>
                </a:r>
                <a:r>
                  <a:rPr lang="en-US" dirty="0" smtClean="0"/>
                  <a:t>independent. 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44824"/>
                <a:ext cx="8928992" cy="2233432"/>
              </a:xfrm>
              <a:prstGeom prst="rect">
                <a:avLst/>
              </a:prstGeom>
              <a:blipFill rotWithShape="1">
                <a:blip r:embed="rId2"/>
                <a:stretch>
                  <a:fillRect l="-615" t="-1366" r="-410" b="-35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Metropolis-Hastings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699792" y="1196752"/>
                <a:ext cx="3744416" cy="65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want to draw samples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196752"/>
                <a:ext cx="3744416" cy="651269"/>
              </a:xfrm>
              <a:prstGeom prst="rect">
                <a:avLst/>
              </a:prstGeom>
              <a:blipFill rotWithShape="1">
                <a:blip r:embed="rId3"/>
                <a:stretch>
                  <a:fillRect l="-1466" t="-3738" r="-45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49127"/>
            <a:ext cx="2160240" cy="198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38322"/>
            <a:ext cx="3312368" cy="17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580112" y="4037875"/>
                <a:ext cx="237626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Sample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  <m:r>
                          <a:rPr lang="en-US" sz="140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400" dirty="0"/>
                  <a:t>) </a:t>
                </a:r>
                <a:endParaRPr lang="fr-FR" sz="1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037875"/>
                <a:ext cx="2376264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Metropolis-Hastings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5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07504" y="5301296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Problem : The proposed samples come from a Gaussian. There is possibly an important rejection rate.</a:t>
            </a:r>
            <a:endParaRPr lang="en-US" dirty="0"/>
          </a:p>
          <a:p>
            <a:r>
              <a:rPr lang="en-US" dirty="0" smtClean="0"/>
              <a:t>	</a:t>
            </a:r>
          </a:p>
        </p:txBody>
      </p:sp>
      <p:pic>
        <p:nvPicPr>
          <p:cNvPr id="1026" name="Picture 2" descr="C:\Users\mle\Documents\presentations\computer_vision_talk\test_func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15207" r="6651" b="7137"/>
          <a:stretch/>
        </p:blipFill>
        <p:spPr bwMode="auto">
          <a:xfrm>
            <a:off x="611560" y="1988840"/>
            <a:ext cx="3867096" cy="233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le\Documents\presentations\computer_vision_talk\metropolis_hastings_it_1000_v_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6" t="1980" r="18888" b="6149"/>
          <a:stretch/>
        </p:blipFill>
        <p:spPr bwMode="auto">
          <a:xfrm>
            <a:off x="4932040" y="1268760"/>
            <a:ext cx="3679818" cy="30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95610" y="4233774"/>
            <a:ext cx="4367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Metropolis-Hastings: 1000 samples, step 0.1</a:t>
            </a:r>
          </a:p>
          <a:p>
            <a:r>
              <a:rPr lang="en-US" dirty="0" smtClean="0"/>
              <a:t>Rejection rate: 44%</a:t>
            </a:r>
            <a:endParaRPr lang="en-US" dirty="0"/>
          </a:p>
          <a:p>
            <a:r>
              <a:rPr lang="en-US" dirty="0" smtClean="0"/>
              <a:t>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512" y="5157192"/>
            <a:ext cx="8712968" cy="936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9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Hamiltonian Monte Carlo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6</a:t>
            </a:fld>
            <a:endParaRPr lang="fr-FR" dirty="0"/>
          </a:p>
        </p:txBody>
      </p:sp>
      <p:sp>
        <p:nvSpPr>
          <p:cNvPr id="28" name="Oval 27"/>
          <p:cNvSpPr/>
          <p:nvPr/>
        </p:nvSpPr>
        <p:spPr>
          <a:xfrm>
            <a:off x="5040682" y="4485796"/>
            <a:ext cx="750767" cy="75076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val 28"/>
          <p:cNvSpPr/>
          <p:nvPr/>
        </p:nvSpPr>
        <p:spPr>
          <a:xfrm>
            <a:off x="4750966" y="4793260"/>
            <a:ext cx="750767" cy="75076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val 29"/>
          <p:cNvSpPr/>
          <p:nvPr/>
        </p:nvSpPr>
        <p:spPr>
          <a:xfrm>
            <a:off x="4375583" y="4949635"/>
            <a:ext cx="750767" cy="75076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val 30"/>
          <p:cNvSpPr/>
          <p:nvPr/>
        </p:nvSpPr>
        <p:spPr>
          <a:xfrm>
            <a:off x="3966981" y="4969500"/>
            <a:ext cx="750767" cy="75076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3591598" y="4853963"/>
            <a:ext cx="750767" cy="75076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val 32"/>
          <p:cNvSpPr/>
          <p:nvPr/>
        </p:nvSpPr>
        <p:spPr>
          <a:xfrm>
            <a:off x="3273163" y="4607373"/>
            <a:ext cx="750767" cy="75076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val 33"/>
          <p:cNvSpPr/>
          <p:nvPr/>
        </p:nvSpPr>
        <p:spPr>
          <a:xfrm>
            <a:off x="2915816" y="2628579"/>
            <a:ext cx="3146648" cy="314664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2627784" y="2526102"/>
            <a:ext cx="3600400" cy="1675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val 35"/>
          <p:cNvSpPr/>
          <p:nvPr/>
        </p:nvSpPr>
        <p:spPr>
          <a:xfrm>
            <a:off x="3029145" y="4182286"/>
            <a:ext cx="750767" cy="75076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Oval 36"/>
          <p:cNvSpPr/>
          <p:nvPr/>
        </p:nvSpPr>
        <p:spPr>
          <a:xfrm>
            <a:off x="5220072" y="4182286"/>
            <a:ext cx="750767" cy="75076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3217458" y="4373003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458" y="4373003"/>
                <a:ext cx="37414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5360486" y="4373003"/>
                <a:ext cx="4699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86" y="4373003"/>
                <a:ext cx="46993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3022566" y="4582658"/>
            <a:ext cx="462735" cy="14968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2915816" y="5331070"/>
                <a:ext cx="368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331070"/>
                <a:ext cx="36862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23333" r="-29508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>
            <a:off x="5601621" y="4596472"/>
            <a:ext cx="379657" cy="14968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5791449" y="5405895"/>
                <a:ext cx="462178" cy="39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49" y="5405895"/>
                <a:ext cx="462178" cy="397673"/>
              </a:xfrm>
              <a:prstGeom prst="rect">
                <a:avLst/>
              </a:prstGeom>
              <a:blipFill rotWithShape="1"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5752351" y="1964764"/>
                <a:ext cx="2088232" cy="119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𝜕𝜃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𝑘𝑖𝑛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𝑝𝑜𝑡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51" y="1964764"/>
                <a:ext cx="2088232" cy="11994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5382385" y="1820748"/>
            <a:ext cx="2573991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7504" y="1346588"/>
                <a:ext cx="8928992" cy="3162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Same idea as Metropolis-Hastings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BUT</a:t>
                </a:r>
                <a:r>
                  <a:rPr lang="en-US" dirty="0" smtClean="0"/>
                  <a:t> the proposed samples now come from the </a:t>
                </a:r>
                <a:r>
                  <a:rPr lang="en-US" dirty="0"/>
                  <a:t>H</a:t>
                </a:r>
                <a:r>
                  <a:rPr lang="en-US" dirty="0" smtClean="0"/>
                  <a:t>amiltonian dynamics : </a:t>
                </a:r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𝑝𝑜𝑡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𝑘𝑖𝑛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   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𝑝𝑜𝑡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346588"/>
                <a:ext cx="8928992" cy="3162532"/>
              </a:xfrm>
              <a:prstGeom prst="rect">
                <a:avLst/>
              </a:prstGeom>
              <a:blipFill rotWithShape="1">
                <a:blip r:embed="rId7"/>
                <a:stretch>
                  <a:fillRect l="-615" t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2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9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Hamiltonian Monte Carlo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7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338254" y="4953942"/>
            <a:ext cx="8482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Energy is conserved so the acceptance probability should theoretically be 1.</a:t>
            </a:r>
          </a:p>
          <a:p>
            <a:r>
              <a:rPr lang="en-US" dirty="0" smtClean="0"/>
              <a:t>Because of the numerical precision, we need the Metropolis-Hastings type decision in the end.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060848" y="1868906"/>
                <a:ext cx="5022304" cy="2352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Algorithm :</a:t>
                </a:r>
              </a:p>
              <a:p>
                <a:r>
                  <a:rPr lang="en-US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according to its known distribution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Run the Hamiltonian dynamics during a time T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</a:t>
                </a:r>
                <a:r>
                  <a:rPr lang="en-US" dirty="0"/>
                  <a:t>ccept the new sample with probability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min</m:t>
                      </m:r>
                      <m:r>
                        <a:rPr lang="en-US" i="1">
                          <a:latin typeface="Cambria Math"/>
                        </a:rPr>
                        <m:t>⁡(1,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𝑝𝑜𝑡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𝑝𝑜𝑡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exp</m:t>
                      </m:r>
                      <m:r>
                        <a:rPr lang="en-US" i="1">
                          <a:latin typeface="Cambria Math"/>
                        </a:rPr>
                        <m:t>⁡(−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𝑘𝑖𝑛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𝑘𝑖𝑛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848" y="1868906"/>
                <a:ext cx="5022304" cy="2352182"/>
              </a:xfrm>
              <a:prstGeom prst="rect">
                <a:avLst/>
              </a:prstGeom>
              <a:blipFill rotWithShape="1">
                <a:blip r:embed="rId2"/>
                <a:stretch>
                  <a:fillRect l="-971" t="-1299" b="-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1763688" y="1700808"/>
            <a:ext cx="5472608" cy="2952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0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Hamiltonian Monte Carlo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406"/>
            <a:ext cx="9141446" cy="34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55576" y="453060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Gibbs Sampling</a:t>
            </a:r>
            <a:endParaRPr lang="fr-FR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843808" y="453060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Metropolis-Hastings</a:t>
            </a:r>
            <a:endParaRPr lang="fr-FR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436096" y="453060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Hamiltonian Monte Carlo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989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Hamiltonian Monte Carlo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Journal Club 11/04/14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29B5-AE17-4BFA-8D55-16C2D46C0CE5}" type="slidenum">
              <a:rPr lang="fr-FR" smtClean="0"/>
              <a:t>9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07504" y="1054477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Advantage : The Hamiltonian stays (approximately) constant during the dynamic, hence lower rejection rate !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169966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Problem : Computing the Hamiltonian dynamic requires computing the model partial derivatives, high number of simulation evaluation !</a:t>
            </a:r>
            <a:endParaRPr lang="en-US" dirty="0"/>
          </a:p>
          <a:p>
            <a:r>
              <a:rPr lang="en-US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593011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Neal, </a:t>
            </a:r>
            <a:r>
              <a:rPr lang="fr-FR" sz="1400" dirty="0" err="1"/>
              <a:t>Radford</a:t>
            </a:r>
            <a:r>
              <a:rPr lang="fr-FR" sz="1400" dirty="0"/>
              <a:t> M (2011).  " </a:t>
            </a:r>
            <a:r>
              <a:rPr lang="fr-FR" sz="1400" dirty="0" smtClean="0"/>
              <a:t>MCMC </a:t>
            </a:r>
            <a:r>
              <a:rPr lang="fr-FR" sz="1400" dirty="0" err="1" smtClean="0"/>
              <a:t>Using</a:t>
            </a:r>
            <a:r>
              <a:rPr lang="fr-FR" sz="1400" dirty="0" smtClean="0"/>
              <a:t> </a:t>
            </a:r>
            <a:r>
              <a:rPr lang="fr-FR" sz="1400" dirty="0" err="1" smtClean="0"/>
              <a:t>Hamiltonian</a:t>
            </a:r>
            <a:r>
              <a:rPr lang="fr-FR" sz="1400" dirty="0" smtClean="0"/>
              <a:t> Dynamics.</a:t>
            </a:r>
            <a:r>
              <a:rPr lang="fr-FR" sz="1400" dirty="0"/>
              <a:t> "</a:t>
            </a:r>
            <a:r>
              <a:rPr lang="fr-FR" sz="1400" dirty="0" smtClean="0"/>
              <a:t> In </a:t>
            </a:r>
            <a:r>
              <a:rPr lang="fr-FR" sz="1400" dirty="0"/>
              <a:t>Steve Brooks, Andrew </a:t>
            </a:r>
            <a:r>
              <a:rPr lang="fr-FR" sz="1400" dirty="0" err="1"/>
              <a:t>Gelman</a:t>
            </a:r>
            <a:r>
              <a:rPr lang="fr-FR" sz="1400" dirty="0"/>
              <a:t>, </a:t>
            </a:r>
            <a:r>
              <a:rPr lang="fr-FR" sz="1400" dirty="0" err="1"/>
              <a:t>Galin</a:t>
            </a:r>
            <a:r>
              <a:rPr lang="fr-FR" sz="1400" dirty="0"/>
              <a:t> L. Jones, and </a:t>
            </a:r>
            <a:r>
              <a:rPr lang="fr-FR" sz="1400" dirty="0" err="1"/>
              <a:t>Xiao</a:t>
            </a:r>
            <a:r>
              <a:rPr lang="fr-FR" sz="1400" dirty="0"/>
              <a:t>-Li Meng. </a:t>
            </a:r>
            <a:r>
              <a:rPr lang="fr-FR" sz="1400" i="1" dirty="0" err="1"/>
              <a:t>Handbook</a:t>
            </a:r>
            <a:r>
              <a:rPr lang="fr-FR" sz="1400" i="1" dirty="0"/>
              <a:t> of Markov Chain Monte Carlo</a:t>
            </a:r>
            <a:r>
              <a:rPr lang="fr-FR" sz="1400" dirty="0"/>
              <a:t>. Chapman and Hall/CRC</a:t>
            </a:r>
            <a:r>
              <a:rPr lang="fr-FR" sz="1400" dirty="0" smtClean="0"/>
              <a:t>.</a:t>
            </a:r>
            <a:endParaRPr lang="fr-FR" dirty="0"/>
          </a:p>
        </p:txBody>
      </p:sp>
      <p:pic>
        <p:nvPicPr>
          <p:cNvPr id="9" name="Picture 2" descr="C:\Users\mle\Documents\presentations\computer_vision_talk\test_func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15207" r="6651" b="7137"/>
          <a:stretch/>
        </p:blipFill>
        <p:spPr bwMode="auto">
          <a:xfrm>
            <a:off x="560888" y="2204864"/>
            <a:ext cx="3867096" cy="233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le\Documents\presentations\computer_vision_talk\hmc_it_1000_L_200_e_0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8" t="4073" r="19915" b="6577"/>
          <a:stretch/>
        </p:blipFill>
        <p:spPr bwMode="auto">
          <a:xfrm>
            <a:off x="5076056" y="1628800"/>
            <a:ext cx="3130026" cy="257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63802" y="4143801"/>
                <a:ext cx="3154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1000 samples, L = 200,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=0,01</a:t>
                </a:r>
              </a:p>
              <a:p>
                <a:r>
                  <a:rPr lang="en-US" dirty="0" smtClean="0"/>
                  <a:t>Rejection rate = 0%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802" y="4143801"/>
                <a:ext cx="3154533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741" t="-33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179512" y="5109243"/>
            <a:ext cx="8712968" cy="7318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3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</TotalTime>
  <Words>1037</Words>
  <Application>Microsoft Office PowerPoint</Application>
  <PresentationFormat>On-screen Show (4:3)</PresentationFormat>
  <Paragraphs>139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Gaussian Processes to Speed up Hamiltonian Monte Carlo</vt:lpstr>
      <vt:lpstr>MCMC</vt:lpstr>
      <vt:lpstr>Objective</vt:lpstr>
      <vt:lpstr>Metropolis-Hastings</vt:lpstr>
      <vt:lpstr>Metropolis-Hastings</vt:lpstr>
      <vt:lpstr>Hamiltonian Monte Carlo</vt:lpstr>
      <vt:lpstr>Hamiltonian Monte Carlo</vt:lpstr>
      <vt:lpstr>Hamiltonian Monte Carlo</vt:lpstr>
      <vt:lpstr>Hamiltonian Monte Carlo</vt:lpstr>
      <vt:lpstr>Gaussian Process HMC</vt:lpstr>
      <vt:lpstr>Gaussian Process HMC</vt:lpstr>
      <vt:lpstr>Gaussian Process HMC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 and big Data: The Consensus Monte Carlo Algorithm</dc:title>
  <dc:creator>Utilisateur Windows</dc:creator>
  <cp:lastModifiedBy>Utilisateur Windows</cp:lastModifiedBy>
  <cp:revision>84</cp:revision>
  <dcterms:created xsi:type="dcterms:W3CDTF">2014-04-09T08:06:42Z</dcterms:created>
  <dcterms:modified xsi:type="dcterms:W3CDTF">2014-07-02T11:58:20Z</dcterms:modified>
</cp:coreProperties>
</file>