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8" r:id="rId2"/>
    <p:sldId id="259" r:id="rId3"/>
    <p:sldId id="261" r:id="rId4"/>
    <p:sldId id="262" r:id="rId5"/>
    <p:sldId id="263" r:id="rId6"/>
    <p:sldId id="264" r:id="rId7"/>
    <p:sldId id="267" r:id="rId8"/>
    <p:sldId id="274" r:id="rId9"/>
    <p:sldId id="265" r:id="rId10"/>
    <p:sldId id="268" r:id="rId11"/>
    <p:sldId id="260" r:id="rId12"/>
    <p:sldId id="270" r:id="rId13"/>
    <p:sldId id="271" r:id="rId14"/>
    <p:sldId id="272" r:id="rId15"/>
    <p:sldId id="273" r:id="rId16"/>
    <p:sldId id="276" r:id="rId17"/>
    <p:sldId id="275" r:id="rId18"/>
    <p:sldId id="266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22022-0363-4C42-A362-6483A0880ECB}" type="datetimeFigureOut">
              <a:rPr lang="fr-FR" smtClean="0"/>
              <a:t>11/06/2014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CF1C7-6406-4BEB-BA17-6296EE0D7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47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CF1C7-6406-4BEB-BA17-6296EE0D7FA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96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00800" y="3912780"/>
            <a:ext cx="2732567" cy="2776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7698" y="129521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Neo Sans Std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8562" y="2979474"/>
            <a:ext cx="6400800" cy="75255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Neo Sans Std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C50-558C-4301-93EA-94A00BECA25F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11/06/2014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EE99-AE87-4D0E-99A4-2D0BF9D99FB3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4" descr="C:\Users\inria\Desktop\MSR-INRIA_bande pied de 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57648" cy="15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nria\Desktop\Visuels Msr-Inria Joint Centre\Msr_Inria Joint Centre_Logos\MSR-INRIA_UK_CMY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3995170"/>
            <a:ext cx="2952328" cy="16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4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457200" rtl="0" eaLnBrk="1" latinLnBrk="0" hangingPunct="1">
              <a:defRPr lang="fr-FR" sz="2400" b="1" kern="1200" dirty="0">
                <a:solidFill>
                  <a:srgbClr val="5A5A59"/>
                </a:solidFill>
                <a:latin typeface="Neo Sans Std"/>
                <a:ea typeface="+mn-ea"/>
                <a:cs typeface="Neo Sans St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C50-558C-4301-93EA-94A00BECA25F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11/06/2014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EE99-AE87-4D0E-99A4-2D0BF9D99FB3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2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defRPr lang="fr-FR" sz="2900" b="1" kern="1200" dirty="0">
                <a:solidFill>
                  <a:srgbClr val="5A5A59"/>
                </a:solidFill>
                <a:latin typeface="Neo Sans Std"/>
                <a:ea typeface="+mn-ea"/>
                <a:cs typeface="Neo Sans St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C50-558C-4301-93EA-94A00BECA25F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11/06/2014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EE99-AE87-4D0E-99A4-2D0BF9D99FB3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8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algn="l" defTabSz="457200" rtl="0" eaLnBrk="1" latinLnBrk="0" hangingPunct="1">
              <a:defRPr lang="fr-FR" sz="2900" b="1" kern="1200" dirty="0">
                <a:solidFill>
                  <a:srgbClr val="5A5A59"/>
                </a:solidFill>
                <a:latin typeface="Neo Sans Std"/>
                <a:ea typeface="+mn-ea"/>
                <a:cs typeface="Neo Sans St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C50-558C-4301-93EA-94A00BECA25F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11/06/2014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EE99-AE87-4D0E-99A4-2D0BF9D99FB3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8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fr-FR" sz="2900" b="1" kern="1200" dirty="0">
                <a:solidFill>
                  <a:srgbClr val="5A5A59"/>
                </a:solidFill>
                <a:latin typeface="Neo Sans Std"/>
                <a:ea typeface="+mn-ea"/>
                <a:cs typeface="Neo Sans St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sz="2000" kern="1200" dirty="0" smtClean="0">
                <a:solidFill>
                  <a:schemeClr val="tx1">
                    <a:tint val="75000"/>
                  </a:schemeClr>
                </a:solidFill>
                <a:latin typeface="Neo Sans Std Medium" pitchFamily="34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C50-558C-4301-93EA-94A00BECA25F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11/06/2014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EE99-AE87-4D0E-99A4-2D0BF9D99FB3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4" descr="C:\Users\inria\Desktop\MSR-INRIA_bande pied de 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57648" cy="15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inria\Desktop\Visuels Msr-Inria Joint Centre\Msr_Inria Joint Centre_Logos\MSR-INRIA_UK_CMY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2952328" cy="16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4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41F3-96CC-4075-ADE5-D5B95D239B2B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11/06/2014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Loïc Le Folgoc, Hervé Delingette, Antonio Criminisi, Nicholas Ayache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>
                    <a:tint val="75000"/>
                  </a:srgbClr>
                </a:solidFill>
              </a:rPr>
              <a:t>- </a:t>
            </a:r>
            <a:fld id="{CCD8A327-4A42-4F42-8894-A6F43B7F265B}" type="slidenum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>
                <a:solidFill>
                  <a:schemeClr val="tx1"/>
                </a:solidFill>
              </a:defRPr>
            </a:lvl2pPr>
            <a:lvl3pPr marL="1076325" indent="361950">
              <a:buFont typeface="Arial" pitchFamily="34" charset="0"/>
              <a:buNone/>
              <a:defRPr sz="2000">
                <a:solidFill>
                  <a:schemeClr val="tx1"/>
                </a:solidFill>
              </a:defRPr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05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fr-FR" sz="2900" b="1" kern="1200" dirty="0">
                <a:solidFill>
                  <a:srgbClr val="5A5A59"/>
                </a:solidFill>
                <a:latin typeface="Neo Sans Std"/>
                <a:ea typeface="+mn-ea"/>
                <a:cs typeface="Neo Sans St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C50-558C-4301-93EA-94A00BECA25F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11/06/2014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EE99-AE87-4D0E-99A4-2D0BF9D99FB3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9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fr-FR" sz="2900" b="1" kern="1200" dirty="0">
                <a:solidFill>
                  <a:srgbClr val="5A5A59"/>
                </a:solidFill>
                <a:latin typeface="Neo Sans Std"/>
                <a:ea typeface="+mn-ea"/>
                <a:cs typeface="Neo Sans St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C50-558C-4301-93EA-94A00BECA25F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11/06/2014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EE99-AE87-4D0E-99A4-2D0BF9D99FB3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4" descr="C:\Users\inria\Desktop\MSR-INRIA_bande pied de 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57648" cy="15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1916832"/>
            <a:ext cx="7488832" cy="3362771"/>
          </a:xfrm>
        </p:spPr>
        <p:txBody>
          <a:bodyPr/>
          <a:lstStyle>
            <a:lvl1pPr marL="400050" indent="-400050">
              <a:lnSpc>
                <a:spcPct val="150000"/>
              </a:lnSpc>
              <a:buFont typeface="+mj-lt"/>
              <a:buAutoNum type="romanUcPeriod"/>
              <a:defRPr u="sng">
                <a:latin typeface="Neo Sans Std Medium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 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Modifiez les styles du texte du masque 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Modifiez les styles du texte du masque 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Modifiez les styles du texte du masque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 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4834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partie suiv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894" y="2141984"/>
            <a:ext cx="8229600" cy="1143000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lang="fr-FR" sz="2800" kern="1200" dirty="0">
                <a:solidFill>
                  <a:schemeClr val="accent1">
                    <a:lumMod val="50000"/>
                  </a:schemeClr>
                </a:solidFill>
                <a:latin typeface="Neo Sans Std Black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C50-558C-4301-93EA-94A00BECA25F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11/06/2014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EE99-AE87-4D0E-99A4-2D0BF9D99FB3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4" descr="C:\Users\inria\Desktop\MSR-INRIA_bande pied de 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57648" cy="15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3492500" y="3501008"/>
            <a:ext cx="2374900" cy="20161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10" name="Picture 2" descr="C:\Users\inria\Desktop\Visuels Msr-Inria Joint Centre\Msr_Inria Joint Centre_Logos\MSR-INRIA_UK_CMYK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32"/>
            <a:ext cx="1764196" cy="99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1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fr-FR" sz="2900" b="1" kern="1200" dirty="0">
                <a:solidFill>
                  <a:srgbClr val="5A5A59"/>
                </a:solidFill>
                <a:latin typeface="Neo Sans Std"/>
                <a:ea typeface="+mn-ea"/>
                <a:cs typeface="Neo Sans St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1143000" indent="-228600">
              <a:defRPr lang="fr-FR" sz="1400" kern="1200" dirty="0" smtClean="0">
                <a:solidFill>
                  <a:schemeClr val="tx1"/>
                </a:solidFill>
                <a:latin typeface="Neo Sans Std" pitchFamily="34" charset="0"/>
                <a:ea typeface="+mn-ea"/>
                <a:cs typeface="+mn-cs"/>
              </a:defRPr>
            </a:lvl3pPr>
            <a:lvl4pPr>
              <a:defRPr sz="1400"/>
            </a:lvl4pPr>
            <a:lvl5pPr marL="2057400" indent="-228600">
              <a:defRPr lang="fr-FR" sz="1200" kern="1200" dirty="0">
                <a:solidFill>
                  <a:schemeClr val="tx1"/>
                </a:solidFill>
                <a:latin typeface="Neo Sans Std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C50-558C-4301-93EA-94A00BECA25F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11/06/2014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EE99-AE87-4D0E-99A4-2D0BF9D99FB3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9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fr-FR" sz="2900" b="1" kern="1200" dirty="0">
                <a:solidFill>
                  <a:srgbClr val="5A5A59"/>
                </a:solidFill>
                <a:latin typeface="Neo Sans Std"/>
                <a:ea typeface="+mn-ea"/>
                <a:cs typeface="Neo Sans St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fr-FR" sz="1800" b="1" kern="1200" dirty="0" smtClean="0">
                <a:solidFill>
                  <a:schemeClr val="tx1"/>
                </a:solidFill>
                <a:latin typeface="Neo Sans Std Medium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defRPr lang="fr-FR" sz="1600" kern="1200" dirty="0" smtClean="0">
                <a:solidFill>
                  <a:schemeClr val="tx1"/>
                </a:solidFill>
                <a:latin typeface="Neo Sans Std" pitchFamily="34" charset="0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fr-FR" smtClean="0"/>
              <a:t>Deuxième niveau</a:t>
            </a:r>
          </a:p>
          <a:p>
            <a:pPr marL="342900" lvl="2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fr-FR" smtClean="0"/>
              <a:t>Troisième niveau</a:t>
            </a:r>
          </a:p>
          <a:p>
            <a:pPr marL="342900" lvl="3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fr-FR" smtClean="0"/>
              <a:t>Quatrième niveau</a:t>
            </a:r>
          </a:p>
          <a:p>
            <a:pPr marL="342900" lvl="4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C50-558C-4301-93EA-94A00BECA25F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11/06/2014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EE99-AE87-4D0E-99A4-2D0BF9D99FB3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C50-558C-4301-93EA-94A00BECA25F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11/06/2014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31688" y="3859619"/>
            <a:ext cx="2732567" cy="2776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EE99-AE87-4D0E-99A4-2D0BF9D99FB3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defRPr lang="fr-FR" sz="2900" b="1" kern="1200" dirty="0">
                <a:solidFill>
                  <a:srgbClr val="5A5A59"/>
                </a:solidFill>
                <a:latin typeface="Neo Sans Std"/>
                <a:ea typeface="+mn-ea"/>
                <a:cs typeface="Neo Sans St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554221" y="4115516"/>
            <a:ext cx="6202362" cy="2121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2258071" y="1814480"/>
            <a:ext cx="6202362" cy="2121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9"/>
          </p:nvPr>
        </p:nvSpPr>
        <p:spPr>
          <a:xfrm>
            <a:off x="457200" y="1814513"/>
            <a:ext cx="1666875" cy="2122487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0" name="Espace réservé pour une image  17"/>
          <p:cNvSpPr>
            <a:spLocks noGrp="1"/>
          </p:cNvSpPr>
          <p:nvPr>
            <p:ph type="pic" sz="quarter" idx="20"/>
          </p:nvPr>
        </p:nvSpPr>
        <p:spPr>
          <a:xfrm>
            <a:off x="6864533" y="4090541"/>
            <a:ext cx="1666875" cy="2122487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73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C50-558C-4301-93EA-94A00BECA25F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11/06/2014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EE99-AE87-4D0E-99A4-2D0BF9D99FB3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457200" rtl="0" eaLnBrk="1" latinLnBrk="0" hangingPunct="1">
              <a:defRPr lang="fr-FR" sz="2000" b="1" kern="1200" dirty="0">
                <a:solidFill>
                  <a:srgbClr val="5A5A59"/>
                </a:solidFill>
                <a:latin typeface="Neo Sans Std"/>
                <a:ea typeface="+mn-ea"/>
                <a:cs typeface="Neo Sans St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C50-558C-4301-93EA-94A00BECA25F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11/06/2014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EE99-AE87-4D0E-99A4-2D0BF9D99FB3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8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inria\Desktop\Sans titre-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91" y="4128165"/>
            <a:ext cx="2383498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06C50-558C-4301-93EA-94A00BECA25F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11/06/2014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8" name="Picture 4" descr="C:\Users\inria\Desktop\MSR-INRIA_bande pied de pag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7" y="6718999"/>
            <a:ext cx="9157648" cy="15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space réservé du titre 27"/>
          <p:cNvSpPr>
            <a:spLocks noGrp="1"/>
          </p:cNvSpPr>
          <p:nvPr>
            <p:ph type="title"/>
          </p:nvPr>
        </p:nvSpPr>
        <p:spPr>
          <a:xfrm>
            <a:off x="457200" y="3838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315740" y="3774558"/>
            <a:ext cx="2731149" cy="286185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EE99-AE87-4D0E-99A4-2D0BF9D99FB3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Neo Sans Std Medium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Neo Sans Std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fr-FR" sz="1400" kern="1200" dirty="0" smtClean="0">
          <a:solidFill>
            <a:schemeClr val="tx1"/>
          </a:solidFill>
          <a:latin typeface="Neo Sans Std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fr-FR" sz="1400" kern="1200" dirty="0" smtClean="0">
          <a:solidFill>
            <a:schemeClr val="tx1"/>
          </a:solidFill>
          <a:latin typeface="Neo Sans Std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400" kern="1200" dirty="0" smtClean="0">
          <a:solidFill>
            <a:schemeClr val="tx1"/>
          </a:solidFill>
          <a:latin typeface="Neo Sans Std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400" kern="1200" dirty="0">
          <a:solidFill>
            <a:schemeClr val="tx1"/>
          </a:solidFill>
          <a:latin typeface="Neo Sans Std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true story of trees, forests</a:t>
            </a:r>
            <a:br>
              <a:rPr lang="en-US" dirty="0" smtClean="0"/>
            </a:br>
            <a:r>
              <a:rPr lang="en-US" dirty="0" smtClean="0"/>
              <a:t>&amp; papers</a:t>
            </a:r>
            <a:endParaRPr lang="fr-FR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Journal club on </a:t>
            </a:r>
            <a:r>
              <a:rPr lang="fr-FR" i="1" dirty="0" err="1" smtClean="0"/>
              <a:t>Filter</a:t>
            </a:r>
            <a:r>
              <a:rPr lang="fr-FR" i="1" dirty="0" smtClean="0"/>
              <a:t> </a:t>
            </a:r>
            <a:r>
              <a:rPr lang="fr-FR" i="1" dirty="0" err="1"/>
              <a:t>Forests</a:t>
            </a:r>
            <a:r>
              <a:rPr lang="fr-FR" i="1" dirty="0"/>
              <a:t> for Learning Data-</a:t>
            </a:r>
            <a:r>
              <a:rPr lang="fr-FR" i="1" dirty="0" err="1"/>
              <a:t>Dependent</a:t>
            </a:r>
            <a:r>
              <a:rPr lang="fr-FR" i="1" dirty="0"/>
              <a:t> </a:t>
            </a:r>
            <a:r>
              <a:rPr lang="fr-FR" i="1" dirty="0" err="1"/>
              <a:t>Convolutional</a:t>
            </a:r>
            <a:r>
              <a:rPr lang="fr-FR" i="1" dirty="0"/>
              <a:t> </a:t>
            </a:r>
            <a:r>
              <a:rPr lang="fr-FR" i="1" dirty="0" err="1" smtClean="0"/>
              <a:t>Kernels</a:t>
            </a:r>
            <a:r>
              <a:rPr lang="fr-FR" dirty="0" smtClean="0"/>
              <a:t>, </a:t>
            </a:r>
            <a:r>
              <a:rPr lang="fr-FR" dirty="0" err="1" smtClean="0"/>
              <a:t>Fanello</a:t>
            </a:r>
            <a:r>
              <a:rPr lang="fr-FR" dirty="0" smtClean="0"/>
              <a:t> et al. (CVPR ’14)</a:t>
            </a:r>
            <a:endParaRPr lang="fr-FR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11/06/2014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Loïc Le Folgoc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Decision</a:t>
            </a:r>
            <a:r>
              <a:rPr lang="fr-FR" dirty="0" smtClean="0"/>
              <a:t> </a:t>
            </a:r>
            <a:r>
              <a:rPr lang="fr-FR" dirty="0" err="1" smtClean="0"/>
              <a:t>forests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sz="2000" dirty="0" smtClean="0">
                <a:solidFill>
                  <a:schemeClr val="accent5"/>
                </a:solidFill>
              </a:rPr>
              <a:t>Max-</a:t>
            </a:r>
            <a:r>
              <a:rPr lang="fr-FR" sz="2000" dirty="0" err="1" smtClean="0">
                <a:solidFill>
                  <a:schemeClr val="accent5"/>
                </a:solidFill>
              </a:rPr>
              <a:t>margin</a:t>
            </a:r>
            <a:r>
              <a:rPr lang="fr-FR" sz="2000" dirty="0" smtClean="0">
                <a:solidFill>
                  <a:schemeClr val="accent5"/>
                </a:solidFill>
              </a:rPr>
              <a:t> </a:t>
            </a:r>
            <a:r>
              <a:rPr lang="fr-FR" sz="2000" dirty="0" err="1" smtClean="0">
                <a:solidFill>
                  <a:schemeClr val="accent5"/>
                </a:solidFill>
              </a:rPr>
              <a:t>behaviour</a:t>
            </a:r>
            <a:endParaRPr lang="fr-FR" sz="2000" dirty="0">
              <a:solidFill>
                <a:schemeClr val="accent5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099163" y="2083526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327763" y="2159726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251563" y="2235926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403963" y="2388326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175363" y="2464526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908663" y="2314303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56363" y="2540726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642360" y="236220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880757" y="220980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784963" y="2096589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505200" y="266700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165963" y="2638697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783874" y="3015025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250474" y="2762794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123111" y="274320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470763" y="251460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612277" y="2562497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623163" y="266700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084320" y="274320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3956957" y="236220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836523" y="266700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4899660" y="2076994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4536077" y="3015025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653643" y="3091225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308963" y="2669177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5232763" y="2791097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4995454" y="2168435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4919254" y="3624625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4806043" y="3700825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5239294" y="3378926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5147854" y="3319825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4236720" y="3624625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4280262" y="3777025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4126774" y="3785415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470763" y="3988526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653643" y="4109809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160520" y="4022723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312920" y="4192221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231277" y="4303254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307477" y="449824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452948" y="4096425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4536077" y="4608054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4684123" y="4576937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4688477" y="4760454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4501243" y="4851254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3376748" y="4227054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4348843" y="4608054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4551317" y="4343373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3819797" y="3988526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3709851" y="3912326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4025537" y="2918273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3977640" y="3053386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3250474" y="3957409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384368" y="3957409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3507377" y="4311641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3237410" y="3530659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3389810" y="3683059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3297825" y="3700825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3456214" y="3373584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2645770" y="3551791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2492282" y="3633015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2540178" y="3785415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2438670" y="3847883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890155" y="3759926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2984863" y="3683059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3137263" y="3835459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3010987" y="3957409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2932610" y="4078692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3137263" y="3457828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2493370" y="3457828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3036025" y="4180987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2740478" y="4116021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2270756" y="3700825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3263537" y="4441578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droit 80"/>
          <p:cNvCxnSpPr/>
          <p:nvPr/>
        </p:nvCxnSpPr>
        <p:spPr>
          <a:xfrm flipH="1" flipV="1">
            <a:off x="1524001" y="2644910"/>
            <a:ext cx="5181599" cy="1257507"/>
          </a:xfrm>
          <a:prstGeom prst="line">
            <a:avLst/>
          </a:prstGeom>
          <a:ln w="5715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 flipV="1">
            <a:off x="1228996" y="3271609"/>
            <a:ext cx="5486401" cy="617427"/>
          </a:xfrm>
          <a:prstGeom prst="line">
            <a:avLst/>
          </a:prstGeom>
          <a:ln w="5715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H="1" flipV="1">
            <a:off x="1573529" y="2267043"/>
            <a:ext cx="4442461" cy="2357963"/>
          </a:xfrm>
          <a:prstGeom prst="line">
            <a:avLst/>
          </a:prstGeom>
          <a:ln w="5715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H="1">
            <a:off x="1033598" y="3091998"/>
            <a:ext cx="5724798" cy="503768"/>
          </a:xfrm>
          <a:prstGeom prst="line">
            <a:avLst/>
          </a:prstGeom>
          <a:ln w="5715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H="1" flipV="1">
            <a:off x="1143000" y="3242103"/>
            <a:ext cx="5511980" cy="58265"/>
          </a:xfrm>
          <a:prstGeom prst="line">
            <a:avLst/>
          </a:prstGeom>
          <a:ln w="5715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H="1" flipV="1">
            <a:off x="1970993" y="2120781"/>
            <a:ext cx="4276728" cy="2425039"/>
          </a:xfrm>
          <a:prstGeom prst="line">
            <a:avLst/>
          </a:prstGeom>
          <a:ln w="5715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4" name="Groupe 103"/>
          <p:cNvGrpSpPr/>
          <p:nvPr/>
        </p:nvGrpSpPr>
        <p:grpSpPr>
          <a:xfrm>
            <a:off x="-654369" y="824606"/>
            <a:ext cx="8990647" cy="5178756"/>
            <a:chOff x="-654369" y="824606"/>
            <a:chExt cx="8990647" cy="5178756"/>
          </a:xfrm>
        </p:grpSpPr>
        <p:sp>
          <p:nvSpPr>
            <p:cNvPr id="98" name="Arc 97"/>
            <p:cNvSpPr/>
            <p:nvPr/>
          </p:nvSpPr>
          <p:spPr>
            <a:xfrm rot="21111149">
              <a:off x="-654369" y="3380803"/>
              <a:ext cx="5681799" cy="2622559"/>
            </a:xfrm>
            <a:prstGeom prst="arc">
              <a:avLst>
                <a:gd name="adj1" fmla="val 16200000"/>
                <a:gd name="adj2" fmla="val 6009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Arc 98"/>
            <p:cNvSpPr/>
            <p:nvPr/>
          </p:nvSpPr>
          <p:spPr>
            <a:xfrm rot="10800000">
              <a:off x="2654479" y="824606"/>
              <a:ext cx="5681799" cy="2622559"/>
            </a:xfrm>
            <a:prstGeom prst="arc">
              <a:avLst>
                <a:gd name="adj1" fmla="val 16200000"/>
                <a:gd name="adj2" fmla="val 6009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Forme libre 102"/>
            <p:cNvSpPr/>
            <p:nvPr/>
          </p:nvSpPr>
          <p:spPr>
            <a:xfrm rot="21319864">
              <a:off x="1237795" y="2421720"/>
              <a:ext cx="5414373" cy="2505509"/>
            </a:xfrm>
            <a:custGeom>
              <a:avLst/>
              <a:gdLst>
                <a:gd name="connsiteX0" fmla="*/ 0 w 5669280"/>
                <a:gd name="connsiteY0" fmla="*/ 0 h 2272938"/>
                <a:gd name="connsiteX1" fmla="*/ 3204754 w 5669280"/>
                <a:gd name="connsiteY1" fmla="*/ 792480 h 2272938"/>
                <a:gd name="connsiteX2" fmla="*/ 5669280 w 5669280"/>
                <a:gd name="connsiteY2" fmla="*/ 2272938 h 2272938"/>
                <a:gd name="connsiteX0" fmla="*/ 0 w 5414373"/>
                <a:gd name="connsiteY0" fmla="*/ 0 h 2505509"/>
                <a:gd name="connsiteX1" fmla="*/ 2949847 w 5414373"/>
                <a:gd name="connsiteY1" fmla="*/ 1025051 h 2505509"/>
                <a:gd name="connsiteX2" fmla="*/ 5414373 w 5414373"/>
                <a:gd name="connsiteY2" fmla="*/ 2505509 h 2505509"/>
                <a:gd name="connsiteX0" fmla="*/ 0 w 5414373"/>
                <a:gd name="connsiteY0" fmla="*/ 0 h 2505509"/>
                <a:gd name="connsiteX1" fmla="*/ 2949847 w 5414373"/>
                <a:gd name="connsiteY1" fmla="*/ 1025051 h 2505509"/>
                <a:gd name="connsiteX2" fmla="*/ 5414373 w 5414373"/>
                <a:gd name="connsiteY2" fmla="*/ 2505509 h 2505509"/>
                <a:gd name="connsiteX0" fmla="*/ 0 w 5414373"/>
                <a:gd name="connsiteY0" fmla="*/ 0 h 2505509"/>
                <a:gd name="connsiteX1" fmla="*/ 2949847 w 5414373"/>
                <a:gd name="connsiteY1" fmla="*/ 1025051 h 2505509"/>
                <a:gd name="connsiteX2" fmla="*/ 5414373 w 5414373"/>
                <a:gd name="connsiteY2" fmla="*/ 2505509 h 2505509"/>
                <a:gd name="connsiteX0" fmla="*/ 0 w 5414373"/>
                <a:gd name="connsiteY0" fmla="*/ 0 h 2505509"/>
                <a:gd name="connsiteX1" fmla="*/ 2949847 w 5414373"/>
                <a:gd name="connsiteY1" fmla="*/ 1025051 h 2505509"/>
                <a:gd name="connsiteX2" fmla="*/ 5414373 w 5414373"/>
                <a:gd name="connsiteY2" fmla="*/ 2505509 h 2505509"/>
                <a:gd name="connsiteX0" fmla="*/ 0 w 5414373"/>
                <a:gd name="connsiteY0" fmla="*/ 0 h 2505509"/>
                <a:gd name="connsiteX1" fmla="*/ 2949847 w 5414373"/>
                <a:gd name="connsiteY1" fmla="*/ 1025051 h 2505509"/>
                <a:gd name="connsiteX2" fmla="*/ 5414373 w 5414373"/>
                <a:gd name="connsiteY2" fmla="*/ 2505509 h 250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4373" h="2505509">
                  <a:moveTo>
                    <a:pt x="0" y="0"/>
                  </a:moveTo>
                  <a:cubicBezTo>
                    <a:pt x="1882044" y="626492"/>
                    <a:pt x="2019287" y="631378"/>
                    <a:pt x="2949847" y="1025051"/>
                  </a:cubicBezTo>
                  <a:cubicBezTo>
                    <a:pt x="3880407" y="1418724"/>
                    <a:pt x="4951367" y="2165875"/>
                    <a:pt x="5414373" y="250550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994217" y="1240741"/>
                <a:ext cx="2823210" cy="87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fr-FR" b="1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Τ</m:t>
                      </m:r>
                      <m:r>
                        <a:rPr lang="fr-FR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fr-FR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fr-FR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fr-FR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b="1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dirty="0">
                  <a:solidFill>
                    <a:schemeClr val="tx2"/>
                  </a:solidFill>
                  <a:latin typeface="Neo Sans Std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217" y="1240741"/>
                <a:ext cx="2823210" cy="8712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9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quick, dirty and </a:t>
            </a:r>
            <a:r>
              <a:rPr lang="en-US" i="1" dirty="0" smtClean="0"/>
              <a:t>totally</a:t>
            </a:r>
            <a:r>
              <a:rPr lang="en-US" dirty="0" smtClean="0"/>
              <a:t> accurate story of trees &amp; forests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Same </a:t>
            </a:r>
            <a:r>
              <a:rPr lang="en-US" dirty="0" err="1" smtClean="0"/>
              <a:t>same</a:t>
            </a:r>
            <a:endParaRPr lang="en-US" dirty="0" smtClean="0"/>
          </a:p>
          <a:p>
            <a:pPr lvl="1"/>
            <a:r>
              <a:rPr lang="en-US" sz="1200" dirty="0" smtClean="0"/>
              <a:t>CART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smtClean="0">
                <a:solidFill>
                  <a:schemeClr val="accent1"/>
                </a:solidFill>
              </a:rPr>
              <a:t>a.k.a</a:t>
            </a:r>
            <a:r>
              <a:rPr lang="en-US" sz="1200" dirty="0">
                <a:solidFill>
                  <a:schemeClr val="accent1"/>
                </a:solidFill>
              </a:rPr>
              <a:t>.</a:t>
            </a:r>
            <a:r>
              <a:rPr lang="en-US" sz="1200" dirty="0" smtClean="0">
                <a:solidFill>
                  <a:schemeClr val="accent1"/>
                </a:solidFill>
              </a:rPr>
              <a:t> Classification and Regression Trees (generic term for ensemble tree models)</a:t>
            </a:r>
          </a:p>
          <a:p>
            <a:pPr lvl="1"/>
            <a:r>
              <a:rPr lang="en-US" sz="1200" dirty="0" smtClean="0"/>
              <a:t>Random Forests</a:t>
            </a:r>
            <a:r>
              <a:rPr lang="en-US" sz="1200" dirty="0" smtClean="0">
                <a:solidFill>
                  <a:schemeClr val="accent1"/>
                </a:solidFill>
              </a:rPr>
              <a:t> (</a:t>
            </a:r>
            <a:r>
              <a:rPr lang="en-US" sz="1200" dirty="0" err="1" smtClean="0">
                <a:solidFill>
                  <a:schemeClr val="accent1"/>
                </a:solidFill>
              </a:rPr>
              <a:t>Breiman</a:t>
            </a:r>
            <a:r>
              <a:rPr lang="en-US" sz="1200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sz="1200" dirty="0" smtClean="0"/>
              <a:t>Decision Forests</a:t>
            </a:r>
            <a:r>
              <a:rPr lang="en-US" sz="1200" dirty="0" smtClean="0">
                <a:solidFill>
                  <a:schemeClr val="accent1"/>
                </a:solidFill>
              </a:rPr>
              <a:t> (Microsoft)</a:t>
            </a:r>
          </a:p>
          <a:p>
            <a:pPr lvl="1"/>
            <a:r>
              <a:rPr lang="en-US" sz="1200" dirty="0" smtClean="0"/>
              <a:t>XXX Forests, where XXX sounds cool</a:t>
            </a:r>
            <a:r>
              <a:rPr lang="en-US" sz="1200" dirty="0" smtClean="0">
                <a:solidFill>
                  <a:schemeClr val="accent1"/>
                </a:solidFill>
              </a:rPr>
              <a:t> (Microsoft or you, to be accepted at the next big conference)</a:t>
            </a:r>
          </a:p>
          <a:p>
            <a:endParaRPr lang="en-US" dirty="0" smtClean="0"/>
          </a:p>
          <a:p>
            <a:r>
              <a:rPr lang="en-US" dirty="0" smtClean="0"/>
              <a:t>Quick history</a:t>
            </a:r>
          </a:p>
          <a:p>
            <a:pPr lvl="1"/>
            <a:r>
              <a:rPr lang="en-US" sz="1200" dirty="0" smtClean="0"/>
              <a:t>Decision tree: some time before I was born?</a:t>
            </a:r>
          </a:p>
          <a:p>
            <a:pPr lvl="1"/>
            <a:r>
              <a:rPr lang="en-US" sz="1200" dirty="0" smtClean="0"/>
              <a:t>Amit and </a:t>
            </a:r>
            <a:r>
              <a:rPr lang="en-US" sz="1200" dirty="0" err="1" smtClean="0"/>
              <a:t>Geman</a:t>
            </a:r>
            <a:r>
              <a:rPr lang="en-US" sz="1200" dirty="0" smtClean="0"/>
              <a:t> (1997): randomized subset of features for a single decision tree</a:t>
            </a:r>
          </a:p>
          <a:p>
            <a:pPr lvl="1"/>
            <a:r>
              <a:rPr lang="en-US" sz="1200" dirty="0" err="1" smtClean="0"/>
              <a:t>Breiman</a:t>
            </a:r>
            <a:r>
              <a:rPr lang="en-US" sz="1200" dirty="0" smtClean="0"/>
              <a:t> (1996, 2001): </a:t>
            </a:r>
            <a:r>
              <a:rPr lang="en-US" sz="1200" dirty="0" smtClean="0">
                <a:solidFill>
                  <a:schemeClr val="accent4"/>
                </a:solidFill>
              </a:rPr>
              <a:t>Random Forest(tm)</a:t>
            </a:r>
          </a:p>
          <a:p>
            <a:pPr lvl="2"/>
            <a:r>
              <a:rPr lang="en-US" sz="1200" dirty="0" err="1" smtClean="0"/>
              <a:t>Boostrap</a:t>
            </a:r>
            <a:r>
              <a:rPr lang="en-US" sz="1200" dirty="0" smtClean="0"/>
              <a:t> aggregating (bagging): random subset of data training points at each node</a:t>
            </a:r>
          </a:p>
          <a:p>
            <a:pPr lvl="2"/>
            <a:r>
              <a:rPr lang="en-US" sz="1200" dirty="0" smtClean="0"/>
              <a:t>Theoretical bounds on the generalization error, out-of-bag empirical estimates</a:t>
            </a:r>
          </a:p>
          <a:p>
            <a:pPr lvl="1"/>
            <a:r>
              <a:rPr lang="en-US" sz="1200" dirty="0" smtClean="0"/>
              <a:t>Decision forests: same thing, terminology popularized by Microsoft</a:t>
            </a:r>
          </a:p>
          <a:p>
            <a:pPr lvl="2"/>
            <a:r>
              <a:rPr lang="en-US" sz="1200" dirty="0" smtClean="0"/>
              <a:t>Probably motivated by Kinect (2010)</a:t>
            </a:r>
          </a:p>
          <a:p>
            <a:pPr lvl="2"/>
            <a:r>
              <a:rPr lang="en-US" sz="1200" dirty="0" smtClean="0"/>
              <a:t>A good overview by </a:t>
            </a:r>
            <a:r>
              <a:rPr lang="en-US" sz="1200" dirty="0" err="1" smtClean="0"/>
              <a:t>Criminisi</a:t>
            </a:r>
            <a:r>
              <a:rPr lang="en-US" sz="1200" dirty="0" smtClean="0"/>
              <a:t> and </a:t>
            </a:r>
            <a:r>
              <a:rPr lang="en-US" sz="1200" dirty="0" err="1" smtClean="0"/>
              <a:t>Shotton</a:t>
            </a:r>
            <a:r>
              <a:rPr lang="en-US" sz="1200" dirty="0" smtClean="0"/>
              <a:t>: </a:t>
            </a:r>
            <a:r>
              <a:rPr lang="en-US" sz="1200" i="1" dirty="0" smtClean="0"/>
              <a:t>Decision forests for Computer Vision and Medical Image Analysis</a:t>
            </a:r>
            <a:r>
              <a:rPr lang="en-US" sz="1200" dirty="0" smtClean="0"/>
              <a:t> (Springer 2013)</a:t>
            </a:r>
          </a:p>
          <a:p>
            <a:pPr lvl="2"/>
            <a:r>
              <a:rPr lang="en-US" sz="1200" dirty="0" smtClean="0">
                <a:solidFill>
                  <a:schemeClr val="accent4"/>
                </a:solidFill>
              </a:rPr>
              <a:t>Active research on forests with spatial regularization</a:t>
            </a:r>
            <a:r>
              <a:rPr lang="en-US" sz="1200" dirty="0" smtClean="0"/>
              <a:t>: entangled forests, geodesic forests</a:t>
            </a:r>
          </a:p>
          <a:p>
            <a:pPr lvl="2"/>
            <a:endParaRPr lang="en-US" sz="1200" dirty="0"/>
          </a:p>
          <a:p>
            <a:r>
              <a:rPr lang="en-US" dirty="0" smtClean="0"/>
              <a:t>For people who think they are probably somewhat </a:t>
            </a:r>
            <a:r>
              <a:rPr lang="en-US" dirty="0" err="1" smtClean="0"/>
              <a:t>bayesian</a:t>
            </a:r>
            <a:r>
              <a:rPr lang="en-US" dirty="0" smtClean="0"/>
              <a:t>-inclined a priori</a:t>
            </a:r>
          </a:p>
          <a:p>
            <a:pPr lvl="1"/>
            <a:r>
              <a:rPr lang="en-US" sz="1200" dirty="0" err="1" smtClean="0"/>
              <a:t>Chipman</a:t>
            </a:r>
            <a:r>
              <a:rPr lang="en-US" sz="1200" dirty="0" smtClean="0"/>
              <a:t> et al. (1998): </a:t>
            </a:r>
            <a:r>
              <a:rPr lang="en-US" sz="1200" dirty="0" smtClean="0">
                <a:solidFill>
                  <a:schemeClr val="accent1"/>
                </a:solidFill>
              </a:rPr>
              <a:t>Bayesian CART model search</a:t>
            </a:r>
          </a:p>
          <a:p>
            <a:pPr lvl="1"/>
            <a:r>
              <a:rPr lang="en-US" sz="1200" dirty="0" err="1" smtClean="0"/>
              <a:t>Chipman</a:t>
            </a:r>
            <a:r>
              <a:rPr lang="en-US" sz="1200" dirty="0" smtClean="0"/>
              <a:t> et al. (2007): </a:t>
            </a:r>
            <a:r>
              <a:rPr lang="en-US" sz="1200" dirty="0" smtClean="0">
                <a:solidFill>
                  <a:schemeClr val="accent1"/>
                </a:solidFill>
              </a:rPr>
              <a:t>Bayesian Ensemble Learning (BART)</a:t>
            </a:r>
            <a:r>
              <a:rPr lang="en-US" sz="1200" dirty="0" smtClean="0"/>
              <a:t> </a:t>
            </a:r>
          </a:p>
          <a:p>
            <a:pPr lvl="1"/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705600"/>
            <a:ext cx="9144000" cy="168275"/>
          </a:xfrm>
        </p:spPr>
        <p:txBody>
          <a:bodyPr/>
          <a:lstStyle/>
          <a:p>
            <a:r>
              <a:rPr lang="en-US" sz="1050" dirty="0" smtClean="0">
                <a:solidFill>
                  <a:schemeClr val="bg1"/>
                </a:solidFill>
              </a:rPr>
              <a:t>Disclaimer: I don't actually know much about the history of random forests. Point and laugh if you want.</a:t>
            </a:r>
            <a:endParaRPr lang="fr-FR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Fanello</a:t>
            </a:r>
            <a:r>
              <a:rPr lang="fr-FR" dirty="0" smtClean="0"/>
              <a:t> et al. </a:t>
            </a:r>
            <a:r>
              <a:rPr lang="fr-FR" i="1" dirty="0" err="1" smtClean="0"/>
              <a:t>Filter</a:t>
            </a:r>
            <a:r>
              <a:rPr lang="fr-FR" i="1" dirty="0" smtClean="0"/>
              <a:t> </a:t>
            </a:r>
            <a:r>
              <a:rPr lang="fr-FR" i="1" dirty="0" err="1"/>
              <a:t>Forests</a:t>
            </a:r>
            <a:r>
              <a:rPr lang="fr-FR" i="1" dirty="0"/>
              <a:t> for Learning Data-</a:t>
            </a:r>
            <a:r>
              <a:rPr lang="fr-FR" i="1" dirty="0" err="1"/>
              <a:t>Dependent</a:t>
            </a:r>
            <a:r>
              <a:rPr lang="fr-FR" i="1" dirty="0"/>
              <a:t> </a:t>
            </a:r>
            <a:r>
              <a:rPr lang="fr-FR" i="1" dirty="0" err="1"/>
              <a:t>Convolutional</a:t>
            </a:r>
            <a:r>
              <a:rPr lang="fr-FR" i="1" dirty="0"/>
              <a:t> </a:t>
            </a:r>
            <a:r>
              <a:rPr lang="fr-FR" i="1" dirty="0" err="1" smtClean="0"/>
              <a:t>Kernels</a:t>
            </a:r>
            <a:r>
              <a:rPr lang="fr-FR" i="1" dirty="0" smtClean="0"/>
              <a:t> </a:t>
            </a:r>
            <a:r>
              <a:rPr lang="fr-FR" dirty="0" smtClean="0"/>
              <a:t>(CVPR 2014)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Application to image/signal </a:t>
            </a:r>
            <a:r>
              <a:rPr lang="fr-FR" dirty="0" err="1" smtClean="0"/>
              <a:t>denoising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0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 </a:t>
            </a:r>
            <a:r>
              <a:rPr lang="fr-FR" dirty="0" err="1" smtClean="0"/>
              <a:t>restoration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sz="2000" dirty="0" smtClean="0">
                <a:solidFill>
                  <a:schemeClr val="accent5"/>
                </a:solidFill>
              </a:rPr>
              <a:t>A </a:t>
            </a:r>
            <a:r>
              <a:rPr lang="fr-FR" sz="2000" dirty="0" err="1" smtClean="0">
                <a:solidFill>
                  <a:schemeClr val="accent5"/>
                </a:solidFill>
              </a:rPr>
              <a:t>regression</a:t>
            </a:r>
            <a:r>
              <a:rPr lang="fr-FR" sz="2000" dirty="0" smtClean="0">
                <a:solidFill>
                  <a:schemeClr val="accent5"/>
                </a:solidFill>
              </a:rPr>
              <a:t> </a:t>
            </a:r>
            <a:r>
              <a:rPr lang="fr-FR" sz="2000" dirty="0" err="1" smtClean="0">
                <a:solidFill>
                  <a:schemeClr val="accent5"/>
                </a:solidFill>
              </a:rPr>
              <a:t>task</a:t>
            </a:r>
            <a:endParaRPr lang="fr-FR" sz="2000" dirty="0">
              <a:solidFill>
                <a:schemeClr val="accent5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/>
          <a:lstStyle/>
          <a:p>
            <a:pPr algn="ctr"/>
            <a:r>
              <a:rPr lang="fr-FR" dirty="0" smtClean="0"/>
              <a:t>Noisy image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0" y="2286000"/>
            <a:ext cx="4106288" cy="2624637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/>
          <a:lstStyle/>
          <a:p>
            <a:pPr algn="ctr"/>
            <a:r>
              <a:rPr lang="fr-FR" dirty="0" err="1" smtClean="0"/>
              <a:t>Denoised</a:t>
            </a:r>
            <a:r>
              <a:rPr lang="fr-FR" dirty="0" smtClean="0"/>
              <a:t> image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86000"/>
            <a:ext cx="4041775" cy="2624637"/>
          </a:xfrm>
        </p:spPr>
      </p:pic>
      <p:sp>
        <p:nvSpPr>
          <p:cNvPr id="11" name="ZoneTexte 10"/>
          <p:cNvSpPr txBox="1"/>
          <p:nvPr/>
        </p:nvSpPr>
        <p:spPr>
          <a:xfrm>
            <a:off x="457200" y="61838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accent6"/>
                </a:solidFill>
              </a:rPr>
              <a:t>Infer</a:t>
            </a:r>
            <a:r>
              <a:rPr lang="fr-FR" dirty="0" smtClean="0">
                <a:solidFill>
                  <a:schemeClr val="accent6"/>
                </a:solidFill>
              </a:rPr>
              <a:t> « </a:t>
            </a:r>
            <a:r>
              <a:rPr lang="fr-FR" dirty="0" err="1" smtClean="0">
                <a:solidFill>
                  <a:schemeClr val="accent6"/>
                </a:solidFill>
              </a:rPr>
              <a:t>true</a:t>
            </a:r>
            <a:r>
              <a:rPr lang="fr-FR" dirty="0" smtClean="0">
                <a:solidFill>
                  <a:schemeClr val="accent6"/>
                </a:solidFill>
              </a:rPr>
              <a:t> » pixel values </a:t>
            </a:r>
            <a:r>
              <a:rPr lang="fr-FR" dirty="0" err="1" smtClean="0">
                <a:solidFill>
                  <a:schemeClr val="accent6"/>
                </a:solidFill>
              </a:rPr>
              <a:t>using</a:t>
            </a:r>
            <a:r>
              <a:rPr lang="fr-FR" dirty="0" smtClean="0">
                <a:solidFill>
                  <a:schemeClr val="accent6"/>
                </a:solidFill>
              </a:rPr>
              <a:t> </a:t>
            </a:r>
            <a:r>
              <a:rPr lang="fr-FR" dirty="0" err="1" smtClean="0">
                <a:solidFill>
                  <a:schemeClr val="accent6"/>
                </a:solidFill>
              </a:rPr>
              <a:t>context</a:t>
            </a:r>
            <a:r>
              <a:rPr lang="fr-FR" dirty="0" smtClean="0">
                <a:solidFill>
                  <a:schemeClr val="accent6"/>
                </a:solidFill>
              </a:rPr>
              <a:t> (patch) information</a:t>
            </a: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Filter</a:t>
            </a:r>
            <a:r>
              <a:rPr lang="fr-FR" dirty="0" smtClean="0"/>
              <a:t> </a:t>
            </a:r>
            <a:r>
              <a:rPr lang="fr-FR" dirty="0" err="1" smtClean="0"/>
              <a:t>Forests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sz="2000" dirty="0" smtClean="0">
                <a:solidFill>
                  <a:schemeClr val="accent5"/>
                </a:solidFill>
              </a:rPr>
              <a:t>Model </a:t>
            </a:r>
            <a:r>
              <a:rPr lang="fr-FR" sz="2000" dirty="0" err="1" smtClean="0">
                <a:solidFill>
                  <a:schemeClr val="accent5"/>
                </a:solidFill>
              </a:rPr>
              <a:t>specification</a:t>
            </a:r>
            <a:endParaRPr lang="fr-FR" sz="2000" dirty="0">
              <a:solidFill>
                <a:schemeClr val="accent5"/>
              </a:solidFill>
            </a:endParaRPr>
          </a:p>
        </p:txBody>
      </p:sp>
      <p:pic>
        <p:nvPicPr>
          <p:cNvPr id="9" name="Espace réservé du contenu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41" y="838200"/>
            <a:ext cx="2384323" cy="1524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91000"/>
            <a:ext cx="3739407" cy="1026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181600" cy="4525963"/>
              </a:xfrm>
            </p:spPr>
            <p:txBody>
              <a:bodyPr>
                <a:normAutofit/>
              </a:bodyPr>
              <a:lstStyle/>
              <a:p>
                <a:r>
                  <a:rPr lang="fr-FR" dirty="0" smtClean="0">
                    <a:solidFill>
                      <a:schemeClr val="accent2"/>
                    </a:solidFill>
                  </a:rPr>
                  <a:t>Input data / </a:t>
                </a:r>
                <a:r>
                  <a:rPr lang="fr-FR" dirty="0" err="1" smtClean="0">
                    <a:solidFill>
                      <a:schemeClr val="accent2"/>
                    </a:solidFill>
                  </a:rPr>
                  <a:t>descriptor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: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each</a:t>
                </a:r>
                <a:r>
                  <a:rPr lang="fr-FR" dirty="0" smtClean="0"/>
                  <a:t> input pixel center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associated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context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specifically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vector</a:t>
                </a:r>
                <a:r>
                  <a:rPr lang="fr-FR" dirty="0" smtClean="0"/>
                  <a:t> of </a:t>
                </a:r>
                <a:r>
                  <a:rPr lang="fr-FR" dirty="0" err="1" smtClean="0"/>
                  <a:t>intensity</a:t>
                </a:r>
                <a:r>
                  <a:rPr lang="fr-FR" dirty="0" smtClean="0"/>
                  <a:t> values </a:t>
                </a:r>
                <a14:m>
                  <m:oMath xmlns:m="http://schemas.openxmlformats.org/officeDocument/2006/math">
                    <m:r>
                      <a:rPr lang="fr-FR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fr-FR" dirty="0" smtClean="0"/>
                  <a:t> in a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11×11</m:t>
                    </m:r>
                  </m:oMath>
                </a14:m>
                <a:r>
                  <a:rPr lang="fr-FR" dirty="0" smtClean="0"/>
                  <a:t> (</a:t>
                </a:r>
                <a:r>
                  <a:rPr lang="fr-FR" dirty="0" err="1" smtClean="0"/>
                  <a:t>resp</a:t>
                </a:r>
                <a:r>
                  <a:rPr lang="fr-FR" dirty="0" smtClean="0"/>
                  <a:t>.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7×7</m:t>
                    </m:r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r>
                  <a:rPr lang="fr-FR" dirty="0" smtClean="0"/>
                  <a:t>) </a:t>
                </a:r>
                <a:r>
                  <a:rPr lang="fr-FR" dirty="0" err="1" smtClean="0"/>
                  <a:t>neighbourhood</a:t>
                </a:r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r>
                  <a:rPr lang="fr-FR" dirty="0" err="1" smtClean="0">
                    <a:solidFill>
                      <a:schemeClr val="accent2"/>
                    </a:solidFill>
                  </a:rPr>
                  <a:t>Node</a:t>
                </a:r>
                <a:r>
                  <a:rPr lang="fr-FR" dirty="0" err="1">
                    <a:solidFill>
                      <a:schemeClr val="accent2"/>
                    </a:solidFill>
                  </a:rPr>
                  <a:t>-</a:t>
                </a:r>
                <a:r>
                  <a:rPr lang="fr-FR" dirty="0" err="1" smtClean="0">
                    <a:solidFill>
                      <a:schemeClr val="accent2"/>
                    </a:solidFill>
                  </a:rPr>
                  <a:t>splitting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accent2"/>
                    </a:solidFill>
                  </a:rPr>
                  <a:t>rule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:</a:t>
                </a:r>
                <a:endParaRPr lang="fr-FR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fr-FR" dirty="0" err="1" smtClean="0">
                    <a:solidFill>
                      <a:schemeClr val="accent6"/>
                    </a:solidFill>
                  </a:rPr>
                  <a:t>preliminary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step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: 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filter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bank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creation</a:t>
                </a:r>
                <a:r>
                  <a:rPr lang="fr-FR" dirty="0"/>
                  <a:t/>
                </a:r>
                <a:br>
                  <a:rPr lang="fr-FR" dirty="0"/>
                </a:br>
                <a:r>
                  <a:rPr lang="fr-FR" dirty="0" err="1" smtClean="0"/>
                  <a:t>retain</a:t>
                </a:r>
                <a:r>
                  <a:rPr lang="fr-FR" dirty="0" smtClean="0"/>
                  <a:t> the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fr-FR" dirty="0" smtClean="0"/>
                  <a:t> first principal modes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dirty="0" smtClean="0"/>
                  <a:t> from a PCA </a:t>
                </a:r>
                <a:r>
                  <a:rPr lang="fr-FR" dirty="0" err="1" smtClean="0"/>
                  <a:t>analysis</a:t>
                </a:r>
                <a:r>
                  <a:rPr lang="fr-FR" dirty="0" smtClean="0"/>
                  <a:t> on </a:t>
                </a:r>
                <a:r>
                  <a:rPr lang="fr-FR" dirty="0" err="1" smtClean="0"/>
                  <a:t>your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noisy</a:t>
                </a:r>
                <a:r>
                  <a:rPr lang="fr-FR" dirty="0" smtClean="0"/>
                  <a:t> training images;</a:t>
                </a:r>
                <a:br>
                  <a:rPr lang="fr-FR" dirty="0" smtClean="0"/>
                </a:br>
                <a:r>
                  <a:rPr lang="fr-FR" dirty="0" smtClean="0"/>
                  <a:t>(do </a:t>
                </a:r>
                <a:r>
                  <a:rPr lang="fr-FR" dirty="0" err="1" smtClean="0"/>
                  <a:t>this</a:t>
                </a:r>
                <a:r>
                  <a:rPr lang="fr-FR" dirty="0" smtClean="0"/>
                  <a:t> for all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scales</a:t>
                </a:r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=1,2,3</m:t>
                    </m:r>
                  </m:oMath>
                </a14:m>
                <a:r>
                  <a:rPr lang="fr-FR" dirty="0" smtClean="0"/>
                  <a:t>)</a:t>
                </a:r>
              </a:p>
              <a:p>
                <a:pPr lvl="1"/>
                <a:r>
                  <a:rPr lang="fr-FR" dirty="0" smtClean="0">
                    <a:solidFill>
                      <a:schemeClr val="accent6"/>
                    </a:solidFill>
                  </a:rPr>
                  <a:t>1</a:t>
                </a:r>
                <a:r>
                  <a:rPr lang="fr-FR" baseline="30000" dirty="0" smtClean="0">
                    <a:solidFill>
                      <a:schemeClr val="accent6"/>
                    </a:solidFill>
                  </a:rPr>
                  <a:t>st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feature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 type: 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response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 to a 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filter</a:t>
                </a:r>
                <a:r>
                  <a:rPr lang="fr-FR" dirty="0">
                    <a:solidFill>
                      <a:schemeClr val="accent6"/>
                    </a:solidFill>
                  </a:rPr>
                  <a:t/>
                </a:r>
                <a:br>
                  <a:rPr lang="fr-FR" dirty="0">
                    <a:solidFill>
                      <a:schemeClr val="accent6"/>
                    </a:solidFill>
                  </a:rPr>
                </a:b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fr-FR" dirty="0" smtClean="0">
                    <a:solidFill>
                      <a:schemeClr val="accent6"/>
                    </a:solidFill>
                  </a:rPr>
                  <a:t>2</a:t>
                </a:r>
                <a:r>
                  <a:rPr lang="fr-FR" baseline="30000" dirty="0" smtClean="0">
                    <a:solidFill>
                      <a:schemeClr val="accent6"/>
                    </a:solidFill>
                  </a:rPr>
                  <a:t>nd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feature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 type: 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difference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 of 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responses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 to 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filters</a:t>
                </a:r>
                <a:r>
                  <a:rPr lang="fr-FR" dirty="0">
                    <a:solidFill>
                      <a:schemeClr val="accent6"/>
                    </a:solidFill>
                  </a:rPr>
                  <a:t/>
                </a:r>
                <a:br>
                  <a:rPr lang="fr-FR" dirty="0">
                    <a:solidFill>
                      <a:schemeClr val="accent6"/>
                    </a:solidFill>
                  </a:rPr>
                </a:b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dirty="0" smtClean="0"/>
              </a:p>
              <a:p>
                <a:pPr lvl="1"/>
                <a:r>
                  <a:rPr lang="fr-FR" dirty="0" smtClean="0">
                    <a:solidFill>
                      <a:schemeClr val="accent6"/>
                    </a:solidFill>
                  </a:rPr>
                  <a:t>3</a:t>
                </a:r>
                <a:r>
                  <a:rPr lang="fr-FR" baseline="30000" dirty="0" smtClean="0">
                    <a:solidFill>
                      <a:schemeClr val="accent6"/>
                    </a:solidFill>
                  </a:rPr>
                  <a:t>rd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feature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 type: patch « </a:t>
                </a:r>
                <a:r>
                  <a:rPr lang="fr-FR" dirty="0" err="1" smtClean="0">
                    <a:solidFill>
                      <a:schemeClr val="accent6"/>
                    </a:solidFill>
                  </a:rPr>
                  <a:t>uniformity</a:t>
                </a:r>
                <a:r>
                  <a:rPr lang="fr-FR" dirty="0" smtClean="0">
                    <a:solidFill>
                      <a:schemeClr val="accent6"/>
                    </a:solidFill>
                  </a:rPr>
                  <a:t> »</a:t>
                </a:r>
                <a:endParaRPr lang="fr-FR" dirty="0">
                  <a:solidFill>
                    <a:schemeClr val="accent6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  <a:p>
                <a:endParaRPr lang="fr-FR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Espace réservé du conten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181600" cy="4525963"/>
              </a:xfrm>
              <a:blipFill rotWithShape="0">
                <a:blip r:embed="rId4"/>
                <a:stretch>
                  <a:fillRect l="-471" t="-4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e 5"/>
          <p:cNvGrpSpPr/>
          <p:nvPr/>
        </p:nvGrpSpPr>
        <p:grpSpPr>
          <a:xfrm>
            <a:off x="5946403" y="2495190"/>
            <a:ext cx="2057400" cy="909677"/>
            <a:chOff x="6286500" y="247667"/>
            <a:chExt cx="2057400" cy="909677"/>
          </a:xfrm>
        </p:grpSpPr>
        <p:grpSp>
          <p:nvGrpSpPr>
            <p:cNvPr id="11" name="Groupe 10"/>
            <p:cNvGrpSpPr>
              <a:grpSpLocks noChangeAspect="1"/>
            </p:cNvGrpSpPr>
            <p:nvPr/>
          </p:nvGrpSpPr>
          <p:grpSpPr>
            <a:xfrm>
              <a:off x="6982074" y="562669"/>
              <a:ext cx="625379" cy="594675"/>
              <a:chOff x="7070821" y="244507"/>
              <a:chExt cx="1214287" cy="115467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083883" y="256177"/>
                <a:ext cx="1201225" cy="1143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" name="Connecteur droit 13"/>
              <p:cNvCxnSpPr/>
              <p:nvPr/>
            </p:nvCxnSpPr>
            <p:spPr>
              <a:xfrm>
                <a:off x="7467600" y="244507"/>
                <a:ext cx="0" cy="11393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7872272" y="244507"/>
                <a:ext cx="0" cy="11393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7083883" y="627018"/>
                <a:ext cx="120122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7070821" y="1008018"/>
                <a:ext cx="120122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ZoneTexte 11"/>
                <p:cNvSpPr txBox="1"/>
                <p:nvPr/>
              </p:nvSpPr>
              <p:spPr>
                <a:xfrm>
                  <a:off x="6286500" y="247667"/>
                  <a:ext cx="2057400" cy="334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,⋯, </m:t>
                        </m:r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12" name="ZoneText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0" y="247667"/>
                  <a:ext cx="2057400" cy="33419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50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Filter</a:t>
            </a:r>
            <a:r>
              <a:rPr lang="fr-FR" dirty="0"/>
              <a:t> </a:t>
            </a:r>
            <a:r>
              <a:rPr lang="fr-FR" dirty="0" err="1"/>
              <a:t>Forests</a:t>
            </a:r>
            <a:r>
              <a:rPr lang="fr-FR" dirty="0"/>
              <a:t>:</a:t>
            </a:r>
            <a:br>
              <a:rPr lang="fr-FR" dirty="0"/>
            </a:br>
            <a:r>
              <a:rPr lang="fr-FR" sz="2000" dirty="0">
                <a:solidFill>
                  <a:schemeClr val="accent5"/>
                </a:solidFill>
              </a:rPr>
              <a:t>Model </a:t>
            </a:r>
            <a:r>
              <a:rPr lang="fr-FR" sz="2000" dirty="0" err="1">
                <a:solidFill>
                  <a:schemeClr val="accent5"/>
                </a:solidFill>
              </a:rPr>
              <a:t>specification</a:t>
            </a:r>
            <a:endParaRPr lang="fr-FR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5844331" cy="4525963"/>
              </a:xfrm>
            </p:spPr>
            <p:txBody>
              <a:bodyPr/>
              <a:lstStyle/>
              <a:p>
                <a:r>
                  <a:rPr lang="fr-FR" dirty="0" smtClean="0">
                    <a:solidFill>
                      <a:schemeClr val="accent2"/>
                    </a:solidFill>
                  </a:rPr>
                  <a:t>Leaf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 model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: </a:t>
                </a:r>
                <a:r>
                  <a:rPr lang="fr-FR" dirty="0" err="1" smtClean="0">
                    <a:solidFill>
                      <a:schemeClr val="accent2"/>
                    </a:solidFill>
                  </a:rPr>
                  <a:t>linear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accent2"/>
                    </a:solidFill>
                  </a:rPr>
                  <a:t>regression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accent2"/>
                    </a:solidFill>
                  </a:rPr>
                  <a:t>function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 (w/ PLSR)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fr-FR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fr-FR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fr-FR" sz="14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fr-F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fr-F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‖</m:t>
                          </m:r>
                          <m:sSub>
                            <m:sSubPr>
                              <m:ctrlPr>
                                <a:rPr lang="fr-F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fr-FR" sz="1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fr-FR" sz="1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sSup>
                            <m:sSupPr>
                              <m:ctrlPr>
                                <a:rPr lang="fr-FR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fr-FR" sz="1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b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b="1"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sSubSup>
                            <m:sSubSupPr>
                              <m:ctrlPr>
                                <a:rPr lang="fr-FR" sz="1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fr-FR" sz="1400" b="1" dirty="0" smtClean="0">
                  <a:solidFill>
                    <a:schemeClr val="tx1"/>
                  </a:solidFill>
                </a:endParaRPr>
              </a:p>
              <a:p>
                <a:endParaRPr lang="fr-FR" dirty="0" smtClean="0">
                  <a:solidFill>
                    <a:schemeClr val="accent2"/>
                  </a:solidFill>
                </a:endParaRPr>
              </a:p>
              <a:p>
                <a:r>
                  <a:rPr lang="fr-FR" dirty="0" err="1" smtClean="0">
                    <a:solidFill>
                      <a:schemeClr val="accent2"/>
                    </a:solidFill>
                  </a:rPr>
                  <a:t>Cost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dirty="0" err="1">
                    <a:solidFill>
                      <a:schemeClr val="accent2"/>
                    </a:solidFill>
                  </a:rPr>
                  <a:t>function</a:t>
                </a:r>
                <a:r>
                  <a:rPr lang="fr-FR" dirty="0">
                    <a:solidFill>
                      <a:schemeClr val="accent2"/>
                    </a:solidFill>
                  </a:rPr>
                  <a:t>: </a:t>
                </a:r>
                <a:r>
                  <a:rPr lang="fr-FR" dirty="0" err="1">
                    <a:solidFill>
                      <a:schemeClr val="accent2"/>
                    </a:solidFill>
                  </a:rPr>
                  <a:t>sum</a:t>
                </a:r>
                <a:r>
                  <a:rPr lang="fr-FR" dirty="0">
                    <a:solidFill>
                      <a:schemeClr val="accent2"/>
                    </a:solidFill>
                  </a:rPr>
                  <a:t> of square </a:t>
                </a:r>
                <a:r>
                  <a:rPr lang="fr-FR" dirty="0" err="1" smtClean="0">
                    <a:solidFill>
                      <a:schemeClr val="accent2"/>
                    </a:solidFill>
                  </a:rPr>
                  <a:t>errors</a:t>
                </a:r>
                <a:endParaRPr lang="fr-FR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d>
                        <m:d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∈{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fr-FR" sz="1400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fr-FR" sz="1400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fr-FR" sz="1400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‖</m:t>
                          </m:r>
                          <m:sSub>
                            <m:sSubPr>
                              <m:ctrlPr>
                                <a:rPr lang="fr-F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sz="1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fr-FR" sz="1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sz="1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p>
                            <m:sSupPr>
                              <m:ctrlPr>
                                <a:rPr lang="fr-FR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fr-FR" sz="1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sz="1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p>
                            <m:sSupPr>
                              <m:ctrlPr>
                                <a:rPr lang="fr-FR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1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fr-FR" sz="1400" dirty="0"/>
              </a:p>
              <a:p>
                <a:r>
                  <a:rPr lang="fr-FR" dirty="0" smtClean="0">
                    <a:solidFill>
                      <a:schemeClr val="accent2"/>
                    </a:solidFill>
                  </a:rPr>
                  <a:t>Data-</a:t>
                </a:r>
                <a:r>
                  <a:rPr lang="fr-FR" dirty="0" err="1" smtClean="0">
                    <a:solidFill>
                      <a:schemeClr val="accent2"/>
                    </a:solidFill>
                  </a:rPr>
                  <a:t>dependent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 penalization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fr-FR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fr-FR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fr-FR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endParaRPr lang="fr-FR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fr-FR" dirty="0" err="1" smtClean="0"/>
                  <a:t>Penalizes</a:t>
                </a:r>
                <a:r>
                  <a:rPr lang="fr-FR" dirty="0" smtClean="0"/>
                  <a:t> high </a:t>
                </a:r>
                <a:r>
                  <a:rPr lang="fr-FR" dirty="0" err="1" smtClean="0"/>
                  <a:t>average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discrepancy</a:t>
                </a:r>
                <a:r>
                  <a:rPr lang="fr-FR" dirty="0" smtClean="0"/>
                  <a:t> over the training set </a:t>
                </a:r>
                <a:r>
                  <a:rPr lang="fr-FR" dirty="0" err="1" smtClean="0"/>
                  <a:t>between</a:t>
                </a:r>
                <a:r>
                  <a:rPr lang="fr-FR" dirty="0" smtClean="0"/>
                  <a:t> the </a:t>
                </a:r>
                <a:r>
                  <a:rPr lang="fr-FR" dirty="0" err="1" smtClean="0"/>
                  <a:t>true</a:t>
                </a:r>
                <a:r>
                  <a:rPr lang="fr-FR" dirty="0" smtClean="0"/>
                  <a:t> pixel value (at the patch center) and the offset pixel value</a:t>
                </a:r>
              </a:p>
              <a:p>
                <a:pPr lvl="1"/>
                <a:r>
                  <a:rPr lang="fr-FR" dirty="0" err="1" smtClean="0"/>
                  <a:t>Coupled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the </a:t>
                </a:r>
                <a:r>
                  <a:rPr lang="fr-FR" dirty="0" err="1" smtClean="0"/>
                  <a:t>splitting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decision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ensures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edge</a:t>
                </a:r>
                <a:r>
                  <a:rPr lang="fr-FR" dirty="0" err="1"/>
                  <a:t>-</a:t>
                </a:r>
                <a:r>
                  <a:rPr lang="fr-FR" dirty="0" err="1" smtClean="0"/>
                  <a:t>aware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regularization</a:t>
                </a:r>
                <a:endParaRPr lang="fr-FR" dirty="0" smtClean="0"/>
              </a:p>
              <a:p>
                <a:pPr lvl="1"/>
                <a:r>
                  <a:rPr lang="fr-FR" dirty="0" err="1" smtClean="0"/>
                  <a:t>Hidden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link</a:t>
                </a:r>
                <a:r>
                  <a:rPr lang="fr-FR" dirty="0" smtClean="0"/>
                  <a:t> w/ </a:t>
                </a:r>
                <a:r>
                  <a:rPr lang="fr-FR" dirty="0" err="1" smtClean="0"/>
                  <a:t>sparse</a:t>
                </a:r>
                <a:r>
                  <a:rPr lang="fr-FR" dirty="0" smtClean="0"/>
                  <a:t> techniques and </a:t>
                </a:r>
                <a:r>
                  <a:rPr lang="fr-FR" dirty="0" err="1" smtClean="0"/>
                  <a:t>bayesian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inference</a:t>
                </a:r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5844331" cy="4525963"/>
              </a:xfrm>
              <a:blipFill rotWithShape="0">
                <a:blip r:embed="rId2"/>
                <a:stretch>
                  <a:fillRect l="-418" t="-52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e 13"/>
          <p:cNvGrpSpPr/>
          <p:nvPr/>
        </p:nvGrpSpPr>
        <p:grpSpPr>
          <a:xfrm>
            <a:off x="6443426" y="1579601"/>
            <a:ext cx="2398702" cy="1796840"/>
            <a:chOff x="6700984" y="3006117"/>
            <a:chExt cx="2398702" cy="1796840"/>
          </a:xfrm>
        </p:grpSpPr>
        <p:grpSp>
          <p:nvGrpSpPr>
            <p:cNvPr id="11" name="Groupe 10"/>
            <p:cNvGrpSpPr/>
            <p:nvPr/>
          </p:nvGrpSpPr>
          <p:grpSpPr>
            <a:xfrm>
              <a:off x="7086600" y="3276600"/>
              <a:ext cx="1275563" cy="858604"/>
              <a:chOff x="6781800" y="3124200"/>
              <a:chExt cx="1275563" cy="858604"/>
            </a:xfrm>
          </p:grpSpPr>
          <p:sp>
            <p:nvSpPr>
              <p:cNvPr id="4" name="Oval 5"/>
              <p:cNvSpPr/>
              <p:nvPr/>
            </p:nvSpPr>
            <p:spPr>
              <a:xfrm>
                <a:off x="7272075" y="3124200"/>
                <a:ext cx="223984" cy="22398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" name="Oval 6"/>
              <p:cNvSpPr/>
              <p:nvPr/>
            </p:nvSpPr>
            <p:spPr>
              <a:xfrm>
                <a:off x="6781800" y="3758820"/>
                <a:ext cx="223984" cy="22398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Oval 7"/>
              <p:cNvSpPr/>
              <p:nvPr/>
            </p:nvSpPr>
            <p:spPr>
              <a:xfrm>
                <a:off x="7833379" y="3758820"/>
                <a:ext cx="223984" cy="22398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" name="Straight Arrow Connector 12"/>
              <p:cNvCxnSpPr>
                <a:stCxn id="4" idx="3"/>
                <a:endCxn id="5" idx="7"/>
              </p:cNvCxnSpPr>
              <p:nvPr/>
            </p:nvCxnSpPr>
            <p:spPr>
              <a:xfrm flipH="1">
                <a:off x="6972982" y="3315382"/>
                <a:ext cx="331894" cy="4762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13"/>
              <p:cNvCxnSpPr>
                <a:stCxn id="4" idx="5"/>
                <a:endCxn id="6" idx="1"/>
              </p:cNvCxnSpPr>
              <p:nvPr/>
            </p:nvCxnSpPr>
            <p:spPr>
              <a:xfrm>
                <a:off x="7463257" y="3315382"/>
                <a:ext cx="402924" cy="4762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7310584" y="3006117"/>
                  <a:ext cx="86039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 smtClean="0">
                      <a:latin typeface="Neo Sans Std"/>
                    </a:rPr>
                    <a:t>Feature</a:t>
                  </a:r>
                  <a:r>
                    <a:rPr lang="fr-FR" sz="1200" dirty="0" smtClean="0">
                      <a:latin typeface="Neo Sans Std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20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endParaRPr lang="fr-FR" sz="1200" dirty="0" smtClean="0">
                    <a:latin typeface="Neo Sans Std"/>
                  </a:endParaRPr>
                </a:p>
              </p:txBody>
            </p:sp>
          </mc:Choice>
          <mc:Fallback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0584" y="3006117"/>
                  <a:ext cx="860397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09" t="-2174" b="-1304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ZoneTexte 11"/>
                <p:cNvSpPr txBox="1"/>
                <p:nvPr/>
              </p:nvSpPr>
              <p:spPr>
                <a:xfrm>
                  <a:off x="6700984" y="4156626"/>
                  <a:ext cx="1219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>
                      <a:latin typeface="Neo Sans Std"/>
                    </a:rPr>
                    <a:t>Left </a:t>
                  </a:r>
                  <a:r>
                    <a:rPr lang="fr-FR" sz="1200" dirty="0" err="1" smtClean="0">
                      <a:latin typeface="Neo Sans Std"/>
                    </a:rPr>
                    <a:t>child</a:t>
                  </a:r>
                  <a:endParaRPr lang="fr-FR" sz="1200" dirty="0" smtClean="0">
                    <a:latin typeface="Neo Sans Std"/>
                  </a:endParaRPr>
                </a:p>
                <a:p>
                  <a:r>
                    <a:rPr lang="fr-FR" sz="1200" dirty="0">
                      <a:latin typeface="Neo Sans Std"/>
                    </a:rPr>
                    <a:t>Leaf model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a14:m>
                  <a:endParaRPr lang="fr-FR" sz="1200" b="1" i="1" dirty="0">
                    <a:latin typeface="Neo Sans Std"/>
                  </a:endParaRPr>
                </a:p>
                <a:p>
                  <a:endParaRPr lang="fr-FR" sz="1200" b="1" i="1" dirty="0">
                    <a:latin typeface="Neo Sans Std"/>
                  </a:endParaRPr>
                </a:p>
              </p:txBody>
            </p:sp>
          </mc:Choice>
          <mc:Fallback>
            <p:sp>
              <p:nvSpPr>
                <p:cNvPr id="12" name="ZoneText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0984" y="4156626"/>
                  <a:ext cx="1219200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00" t="-188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7858329" y="4156626"/>
                  <a:ext cx="124135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>
                      <a:latin typeface="Neo Sans Std"/>
                    </a:rPr>
                    <a:t>Right </a:t>
                  </a:r>
                  <a:r>
                    <a:rPr lang="fr-FR" sz="1200" dirty="0" err="1" smtClean="0">
                      <a:latin typeface="Neo Sans Std"/>
                    </a:rPr>
                    <a:t>child</a:t>
                  </a:r>
                  <a:endParaRPr lang="fr-FR" sz="1200" dirty="0" smtClean="0">
                    <a:latin typeface="Neo Sans Std"/>
                  </a:endParaRPr>
                </a:p>
                <a:p>
                  <a:r>
                    <a:rPr lang="fr-FR" sz="1200" dirty="0">
                      <a:latin typeface="Neo Sans Std"/>
                    </a:rPr>
                    <a:t>Leaf model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endParaRPr lang="fr-FR" sz="1200" b="1" i="1" dirty="0">
                    <a:latin typeface="Neo Sans Std"/>
                  </a:endParaRPr>
                </a:p>
                <a:p>
                  <a:endParaRPr lang="fr-FR" sz="1200" b="1" i="1" dirty="0">
                    <a:latin typeface="Neo Sans Std"/>
                  </a:endParaRPr>
                </a:p>
              </p:txBody>
            </p:sp>
          </mc:Choice>
          <mc:Fallback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8329" y="4156626"/>
                  <a:ext cx="1241357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93" t="-188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e 25"/>
          <p:cNvGrpSpPr/>
          <p:nvPr/>
        </p:nvGrpSpPr>
        <p:grpSpPr>
          <a:xfrm>
            <a:off x="6454524" y="362699"/>
            <a:ext cx="2057400" cy="909677"/>
            <a:chOff x="6286500" y="247667"/>
            <a:chExt cx="2057400" cy="909677"/>
          </a:xfrm>
        </p:grpSpPr>
        <p:grpSp>
          <p:nvGrpSpPr>
            <p:cNvPr id="24" name="Groupe 23"/>
            <p:cNvGrpSpPr>
              <a:grpSpLocks noChangeAspect="1"/>
            </p:cNvGrpSpPr>
            <p:nvPr/>
          </p:nvGrpSpPr>
          <p:grpSpPr>
            <a:xfrm>
              <a:off x="6982074" y="562669"/>
              <a:ext cx="625379" cy="594675"/>
              <a:chOff x="7070821" y="244507"/>
              <a:chExt cx="1214287" cy="115467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083883" y="256177"/>
                <a:ext cx="1201225" cy="1143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7" name="Connecteur droit 16"/>
              <p:cNvCxnSpPr/>
              <p:nvPr/>
            </p:nvCxnSpPr>
            <p:spPr>
              <a:xfrm>
                <a:off x="7467600" y="244507"/>
                <a:ext cx="0" cy="11393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7872272" y="244507"/>
                <a:ext cx="0" cy="11393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7083883" y="627018"/>
                <a:ext cx="120122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7070821" y="1008018"/>
                <a:ext cx="120122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6286500" y="247667"/>
                  <a:ext cx="2057400" cy="334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,⋯, </m:t>
                        </m:r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0" y="247667"/>
                  <a:ext cx="2057400" cy="33419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35" y="3581400"/>
            <a:ext cx="3118065" cy="274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Filter</a:t>
            </a:r>
            <a:r>
              <a:rPr lang="fr-FR" dirty="0" smtClean="0"/>
              <a:t> </a:t>
            </a:r>
            <a:r>
              <a:rPr lang="fr-FR" dirty="0" err="1" smtClean="0"/>
              <a:t>Forests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sz="2000" dirty="0" err="1" smtClean="0">
                <a:solidFill>
                  <a:schemeClr val="accent5"/>
                </a:solidFill>
              </a:rPr>
              <a:t>Summary</a:t>
            </a:r>
            <a:endParaRPr lang="fr-FR" sz="2000" dirty="0">
              <a:solidFill>
                <a:schemeClr val="accent5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742865" y="2362200"/>
            <a:ext cx="1658270" cy="2457150"/>
            <a:chOff x="2709516" y="2667000"/>
            <a:chExt cx="1658270" cy="2457150"/>
          </a:xfrm>
        </p:grpSpPr>
        <p:sp>
          <p:nvSpPr>
            <p:cNvPr id="5" name="Oval 5"/>
            <p:cNvSpPr/>
            <p:nvPr/>
          </p:nvSpPr>
          <p:spPr>
            <a:xfrm>
              <a:off x="3622084" y="2667000"/>
              <a:ext cx="247650" cy="2476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Oval 6"/>
            <p:cNvSpPr/>
            <p:nvPr/>
          </p:nvSpPr>
          <p:spPr>
            <a:xfrm>
              <a:off x="3080006" y="3368675"/>
              <a:ext cx="247650" cy="2476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Straight Arrow Connector 12"/>
            <p:cNvCxnSpPr>
              <a:stCxn id="5" idx="3"/>
              <a:endCxn id="6" idx="7"/>
            </p:cNvCxnSpPr>
            <p:nvPr/>
          </p:nvCxnSpPr>
          <p:spPr>
            <a:xfrm flipH="1">
              <a:off x="3291388" y="2878383"/>
              <a:ext cx="366963" cy="5265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13"/>
            <p:cNvCxnSpPr>
              <a:stCxn id="5" idx="5"/>
              <a:endCxn id="11" idx="0"/>
            </p:cNvCxnSpPr>
            <p:nvPr/>
          </p:nvCxnSpPr>
          <p:spPr>
            <a:xfrm>
              <a:off x="3833466" y="2878383"/>
              <a:ext cx="435260" cy="5265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20"/>
            <p:cNvCxnSpPr>
              <a:stCxn id="6" idx="4"/>
              <a:endCxn id="12" idx="0"/>
            </p:cNvCxnSpPr>
            <p:nvPr/>
          </p:nvCxnSpPr>
          <p:spPr>
            <a:xfrm flipH="1">
              <a:off x="2808576" y="3616325"/>
              <a:ext cx="395255" cy="5337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22"/>
            <p:cNvCxnSpPr>
              <a:stCxn id="6" idx="4"/>
              <a:endCxn id="13" idx="0"/>
            </p:cNvCxnSpPr>
            <p:nvPr/>
          </p:nvCxnSpPr>
          <p:spPr>
            <a:xfrm>
              <a:off x="3203831" y="3616325"/>
              <a:ext cx="344796" cy="5315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169666" y="3404942"/>
              <a:ext cx="198120" cy="19704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09516" y="4150070"/>
              <a:ext cx="198120" cy="19704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Oval 6"/>
            <p:cNvSpPr/>
            <p:nvPr/>
          </p:nvSpPr>
          <p:spPr>
            <a:xfrm>
              <a:off x="3424802" y="4147892"/>
              <a:ext cx="247650" cy="2476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Straight Arrow Connector 20"/>
            <p:cNvCxnSpPr>
              <a:stCxn id="13" idx="4"/>
              <a:endCxn id="17" idx="0"/>
            </p:cNvCxnSpPr>
            <p:nvPr/>
          </p:nvCxnSpPr>
          <p:spPr>
            <a:xfrm flipH="1">
              <a:off x="3179066" y="4395542"/>
              <a:ext cx="369561" cy="5315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22"/>
            <p:cNvCxnSpPr>
              <a:stCxn id="13" idx="4"/>
              <a:endCxn id="16" idx="0"/>
            </p:cNvCxnSpPr>
            <p:nvPr/>
          </p:nvCxnSpPr>
          <p:spPr>
            <a:xfrm>
              <a:off x="3548627" y="4395542"/>
              <a:ext cx="370490" cy="5293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820057" y="4924931"/>
              <a:ext cx="198120" cy="19704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80006" y="4927109"/>
              <a:ext cx="198120" cy="19704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620844" y="1459647"/>
            <a:ext cx="1164342" cy="746980"/>
            <a:chOff x="6253625" y="-209556"/>
            <a:chExt cx="2057400" cy="1366900"/>
          </a:xfrm>
        </p:grpSpPr>
        <p:grpSp>
          <p:nvGrpSpPr>
            <p:cNvPr id="19" name="Groupe 18"/>
            <p:cNvGrpSpPr>
              <a:grpSpLocks noChangeAspect="1"/>
            </p:cNvGrpSpPr>
            <p:nvPr/>
          </p:nvGrpSpPr>
          <p:grpSpPr>
            <a:xfrm>
              <a:off x="6982074" y="562669"/>
              <a:ext cx="625379" cy="594675"/>
              <a:chOff x="7070821" y="244507"/>
              <a:chExt cx="1214287" cy="115467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083883" y="256177"/>
                <a:ext cx="1201225" cy="1143000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21"/>
              <p:cNvCxnSpPr/>
              <p:nvPr/>
            </p:nvCxnSpPr>
            <p:spPr>
              <a:xfrm>
                <a:off x="7467600" y="244507"/>
                <a:ext cx="0" cy="1139394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7872272" y="244507"/>
                <a:ext cx="0" cy="1139394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7083883" y="627018"/>
                <a:ext cx="1201225" cy="0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7070821" y="1008018"/>
                <a:ext cx="1201225" cy="0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6253625" y="-209556"/>
                  <a:ext cx="2057400" cy="826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i="0" dirty="0" smtClean="0">
                      <a:solidFill>
                        <a:schemeClr val="accent4"/>
                      </a:solidFill>
                      <a:latin typeface="Neo Sans Std"/>
                    </a:rPr>
                    <a:t>Input</a:t>
                  </a: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1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fr-FR" sz="1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fr-FR" sz="11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1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1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,⋯, </m:t>
                        </m:r>
                        <m:sSub>
                          <m:sSubPr>
                            <m:ctrlPr>
                              <a:rPr lang="fr-FR" sz="11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11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1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fr-FR" sz="11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r>
                          <a:rPr lang="fr-FR" sz="1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11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3625" y="-209556"/>
                  <a:ext cx="2057400" cy="82626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Connecteur droit avec flèche 26"/>
          <p:cNvCxnSpPr/>
          <p:nvPr/>
        </p:nvCxnSpPr>
        <p:spPr>
          <a:xfrm>
            <a:off x="4508218" y="1582984"/>
            <a:ext cx="0" cy="577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77" y="2804950"/>
            <a:ext cx="2097370" cy="575862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726456" y="2519200"/>
            <a:ext cx="2312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Neo Sans Std"/>
              </a:rPr>
              <a:t>PCA </a:t>
            </a:r>
            <a:r>
              <a:rPr lang="fr-FR" sz="1200" dirty="0" err="1" smtClean="0">
                <a:latin typeface="Neo Sans Std"/>
              </a:rPr>
              <a:t>based</a:t>
            </a:r>
            <a:r>
              <a:rPr lang="fr-FR" sz="1200" dirty="0" smtClean="0">
                <a:latin typeface="Neo Sans Std"/>
              </a:rPr>
              <a:t> split </a:t>
            </a:r>
            <a:r>
              <a:rPr lang="fr-FR" sz="1200" dirty="0" err="1" smtClean="0">
                <a:latin typeface="Neo Sans Std"/>
              </a:rPr>
              <a:t>rule</a:t>
            </a:r>
            <a:endParaRPr lang="fr-FR" sz="1200" dirty="0">
              <a:latin typeface="Neo Sans Std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34" y="5176485"/>
            <a:ext cx="958112" cy="1043208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4343400" y="4894218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Neo Sans Std"/>
              </a:rPr>
              <a:t>Edge-aware</a:t>
            </a:r>
            <a:r>
              <a:rPr lang="fr-FR" sz="1200" dirty="0" smtClean="0">
                <a:latin typeface="Neo Sans Std"/>
              </a:rPr>
              <a:t> convolution </a:t>
            </a:r>
            <a:r>
              <a:rPr lang="fr-FR" sz="1200" dirty="0" err="1" smtClean="0">
                <a:latin typeface="Neo Sans Std"/>
              </a:rPr>
              <a:t>filter</a:t>
            </a:r>
            <a:endParaRPr lang="fr-FR" sz="1200" dirty="0">
              <a:latin typeface="Neo Sans Std"/>
            </a:endParaRPr>
          </a:p>
        </p:txBody>
      </p:sp>
    </p:spTree>
    <p:extLst>
      <p:ext uri="{BB962C8B-B14F-4D97-AF65-F5344CB8AC3E}">
        <p14:creationId xmlns:p14="http://schemas.microsoft.com/office/powerpoint/2010/main" val="12627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828800" y="781042"/>
            <a:ext cx="5458587" cy="4648849"/>
            <a:chOff x="1371600" y="781042"/>
            <a:chExt cx="5458587" cy="464884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838200"/>
              <a:ext cx="3620005" cy="4591691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605" y="781042"/>
              <a:ext cx="1838582" cy="4648849"/>
            </a:xfrm>
            <a:prstGeom prst="rect">
              <a:avLst/>
            </a:prstGeom>
          </p:spPr>
        </p:pic>
      </p:grpSp>
      <p:sp>
        <p:nvSpPr>
          <p:cNvPr id="10" name="ZoneTexte 9"/>
          <p:cNvSpPr txBox="1"/>
          <p:nvPr/>
        </p:nvSpPr>
        <p:spPr>
          <a:xfrm>
            <a:off x="1828799" y="5528846"/>
            <a:ext cx="545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Dataset</a:t>
            </a:r>
            <a:r>
              <a:rPr lang="fr-FR" sz="1600" dirty="0" smtClean="0"/>
              <a:t> on </a:t>
            </a:r>
            <a:r>
              <a:rPr lang="fr-FR" sz="1600" dirty="0" err="1" smtClean="0"/>
              <a:t>which</a:t>
            </a:r>
            <a:r>
              <a:rPr lang="fr-FR" sz="1600" dirty="0" smtClean="0"/>
              <a:t> </a:t>
            </a:r>
            <a:r>
              <a:rPr lang="fr-FR" sz="1600" dirty="0" err="1" smtClean="0"/>
              <a:t>they</a:t>
            </a:r>
            <a:r>
              <a:rPr lang="fr-FR" sz="1600" dirty="0" smtClean="0"/>
              <a:t> </a:t>
            </a:r>
            <a:r>
              <a:rPr lang="fr-FR" sz="1600" dirty="0" err="1" smtClean="0"/>
              <a:t>perform</a:t>
            </a:r>
            <a:r>
              <a:rPr lang="fr-FR" sz="1600" dirty="0" smtClean="0"/>
              <a:t> </a:t>
            </a:r>
            <a:r>
              <a:rPr lang="fr-FR" sz="1600" dirty="0" err="1" smtClean="0"/>
              <a:t>better</a:t>
            </a:r>
            <a:r>
              <a:rPr lang="fr-FR" sz="1600" dirty="0" smtClean="0"/>
              <a:t> </a:t>
            </a:r>
            <a:r>
              <a:rPr lang="fr-FR" sz="1600" dirty="0" err="1" smtClean="0"/>
              <a:t>than</a:t>
            </a:r>
            <a:r>
              <a:rPr lang="fr-FR" sz="1600" dirty="0" smtClean="0"/>
              <a:t> the </a:t>
            </a:r>
            <a:r>
              <a:rPr lang="fr-FR" sz="1600" dirty="0" err="1" smtClean="0"/>
              <a:t>others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360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&amp; not so cool stuff about decision forests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400" dirty="0" smtClean="0">
                    <a:solidFill>
                      <a:schemeClr val="accent4"/>
                    </a:solidFill>
                  </a:rPr>
                  <a:t>Fast, flexible, few assumptions, seamlessly handles various applications</a:t>
                </a:r>
              </a:p>
              <a:p>
                <a:r>
                  <a:rPr lang="en-US" sz="1400" dirty="0" smtClean="0"/>
                  <a:t>Openly available implementations in python, R, </a:t>
                </a:r>
                <a:r>
                  <a:rPr lang="en-US" sz="1400" dirty="0" err="1" smtClean="0"/>
                  <a:t>matlab</a:t>
                </a:r>
                <a:r>
                  <a:rPr lang="en-US" sz="1400" dirty="0" smtClean="0"/>
                  <a:t>, etc.</a:t>
                </a:r>
              </a:p>
              <a:p>
                <a:r>
                  <a:rPr lang="en-US" sz="1400" dirty="0" smtClean="0"/>
                  <a:t>You can rediscover information theory, statistics and interpolation theory all the time and nobody minds</a:t>
                </a:r>
              </a:p>
              <a:p>
                <a:r>
                  <a:rPr lang="en-US" sz="1400" dirty="0" smtClean="0"/>
                  <a:t>A lot of contributions to RF are application driven or incremental (e.g. change the input descriptors, the decision rules, the cost function)</a:t>
                </a:r>
              </a:p>
              <a:p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Typical cost functions enforce </a:t>
                </a:r>
                <a:r>
                  <a:rPr lang="en-US" sz="1400" dirty="0" smtClean="0">
                    <a:solidFill>
                      <a:schemeClr val="accent4"/>
                    </a:solidFill>
                  </a:rPr>
                  <a:t>no control of complexity</a:t>
                </a:r>
                <a:r>
                  <a:rPr lang="en-US" sz="1400" dirty="0" smtClean="0"/>
                  <a:t>: the tree grows indefinitely without “hacky” heuristics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/>
                  <a:t>e</a:t>
                </a:r>
                <a:r>
                  <a:rPr lang="en-US" sz="1400" dirty="0" smtClean="0"/>
                  <a:t>asy to </a:t>
                </a:r>
                <a:r>
                  <a:rPr lang="en-US" sz="1400" dirty="0" smtClean="0">
                    <a:solidFill>
                      <a:schemeClr val="accent4"/>
                    </a:solidFill>
                  </a:rPr>
                  <a:t>over fit</a:t>
                </a:r>
              </a:p>
              <a:p>
                <a:r>
                  <a:rPr lang="en-US" sz="1400" dirty="0" smtClean="0"/>
                  <a:t>Bagging heuristics</a:t>
                </a:r>
              </a:p>
              <a:p>
                <a:r>
                  <a:rPr lang="en-US" sz="1400" dirty="0" smtClean="0"/>
                  <a:t>Feature sampling &amp; optimizing at each node involves a trade-off, with no principled way to tune the randomness parameter</a:t>
                </a:r>
              </a:p>
              <a:p>
                <a:pPr lvl="1"/>
                <a:r>
                  <a:rPr lang="fr-FR" sz="1200" dirty="0" smtClean="0"/>
                  <a:t>No </a:t>
                </a:r>
                <a:r>
                  <a:rPr lang="fr-FR" sz="1200" dirty="0" err="1" smtClean="0"/>
                  <a:t>optimization</a:t>
                </a:r>
                <a:r>
                  <a:rPr lang="fr-FR" sz="1200" dirty="0" smtClean="0"/>
                  <a:t> (</a:t>
                </a:r>
                <a:r>
                  <a:rPr lang="fr-FR" sz="1200" dirty="0" err="1" smtClean="0"/>
                  <a:t>extremely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randomized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forests</a:t>
                </a:r>
                <a:r>
                  <a:rPr lang="fr-FR" sz="1200" dirty="0" smtClean="0"/>
                  <a:t>): </a:t>
                </a:r>
                <a:r>
                  <a:rPr lang="fr-FR" sz="1200" dirty="0" err="1" smtClean="0"/>
                  <a:t>prohibitively</a:t>
                </a:r>
                <a:r>
                  <a:rPr lang="fr-FR" sz="1200" dirty="0" smtClean="0"/>
                  <a:t> slow </a:t>
                </a:r>
                <a:r>
                  <a:rPr lang="fr-FR" sz="1200" dirty="0" err="1" smtClean="0"/>
                  <a:t>learning</a:t>
                </a:r>
                <a:r>
                  <a:rPr lang="fr-FR" sz="1200" dirty="0" smtClean="0"/>
                  <a:t> rate for </a:t>
                </a:r>
                <a:r>
                  <a:rPr lang="fr-FR" sz="1200" dirty="0" err="1" smtClean="0"/>
                  <a:t>most</a:t>
                </a:r>
                <a:r>
                  <a:rPr lang="fr-FR" sz="1200" dirty="0" smtClean="0"/>
                  <a:t> applications</a:t>
                </a:r>
              </a:p>
              <a:p>
                <a:pPr lvl="1"/>
                <a:r>
                  <a:rPr lang="fr-FR" sz="1200" dirty="0" smtClean="0"/>
                  <a:t>No </a:t>
                </a:r>
                <a:r>
                  <a:rPr lang="fr-FR" sz="1200" dirty="0" err="1" smtClean="0"/>
                  <a:t>randomness</a:t>
                </a:r>
                <a:r>
                  <a:rPr lang="fr-FR" sz="1200" dirty="0" smtClean="0"/>
                  <a:t> (</a:t>
                </a:r>
                <a:r>
                  <a:rPr lang="fr-FR" sz="1200" dirty="0" err="1"/>
                  <a:t>fully</a:t>
                </a:r>
                <a:r>
                  <a:rPr lang="fr-FR" sz="1200" dirty="0"/>
                  <a:t> </a:t>
                </a:r>
                <a:r>
                  <a:rPr lang="fr-FR" sz="1200" dirty="0" err="1"/>
                  <a:t>greedy</a:t>
                </a:r>
                <a:r>
                  <a:rPr lang="fr-FR" sz="1200" dirty="0" smtClean="0"/>
                  <a:t>): back to a single </a:t>
                </a:r>
                <a:r>
                  <a:rPr lang="fr-FR" sz="1200" dirty="0" err="1" smtClean="0"/>
                  <a:t>decision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tree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with</a:t>
                </a:r>
                <a:r>
                  <a:rPr lang="fr-FR" sz="1200" dirty="0" smtClean="0"/>
                  <a:t> a </a:t>
                </a:r>
                <a:r>
                  <a:rPr lang="fr-FR" sz="1200" dirty="0" err="1" smtClean="0"/>
                  <a:t>huge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loss</a:t>
                </a:r>
                <a:r>
                  <a:rPr lang="fr-FR" sz="1200" dirty="0" smtClean="0"/>
                  <a:t> of </a:t>
                </a:r>
                <a:r>
                  <a:rPr lang="fr-FR" sz="1200" dirty="0" err="1" smtClean="0"/>
                  <a:t>generalization</a:t>
                </a:r>
                <a:r>
                  <a:rPr lang="fr-FR" sz="1200" dirty="0" smtClean="0"/>
                  <a:t> power</a:t>
                </a:r>
              </a:p>
              <a:p>
                <a:r>
                  <a:rPr lang="fr-FR" sz="1400" dirty="0" smtClean="0"/>
                  <a:t>By default, </a:t>
                </a:r>
                <a:r>
                  <a:rPr lang="fr-FR" sz="1400" dirty="0" err="1" smtClean="0">
                    <a:solidFill>
                      <a:schemeClr val="accent4"/>
                    </a:solidFill>
                  </a:rPr>
                  <a:t>lack</a:t>
                </a:r>
                <a:r>
                  <a:rPr lang="fr-FR" sz="1400" dirty="0" smtClean="0">
                    <a:solidFill>
                      <a:schemeClr val="accent4"/>
                    </a:solidFill>
                  </a:rPr>
                  <a:t> of spatial </a:t>
                </a:r>
                <a:r>
                  <a:rPr lang="fr-FR" sz="1400" dirty="0" err="1" smtClean="0">
                    <a:solidFill>
                      <a:schemeClr val="accent4"/>
                    </a:solidFill>
                  </a:rPr>
                  <a:t>regularity</a:t>
                </a:r>
                <a:r>
                  <a:rPr lang="fr-FR" sz="1400" dirty="0" smtClean="0"/>
                  <a:t> in the output for </a:t>
                </a:r>
                <a:r>
                  <a:rPr lang="fr-FR" sz="1400" dirty="0" err="1" smtClean="0"/>
                  <a:t>e.g</a:t>
                </a:r>
                <a:r>
                  <a:rPr lang="fr-FR" sz="1400" dirty="0" smtClean="0"/>
                  <a:t>. segmentation </a:t>
                </a:r>
                <a:r>
                  <a:rPr lang="fr-FR" sz="1400" dirty="0" err="1" smtClean="0"/>
                  <a:t>tasks</a:t>
                </a:r>
                <a:r>
                  <a:rPr lang="fr-FR" sz="1400" dirty="0" smtClean="0"/>
                  <a:t>, but active </a:t>
                </a:r>
                <a:r>
                  <a:rPr lang="fr-FR" sz="1400" dirty="0" err="1" smtClean="0"/>
                  <a:t>research</a:t>
                </a:r>
                <a:r>
                  <a:rPr lang="fr-FR" sz="1400" dirty="0" smtClean="0"/>
                  <a:t> and </a:t>
                </a:r>
                <a:r>
                  <a:rPr lang="fr-FR" sz="1400" dirty="0" err="1" smtClean="0"/>
                  <a:t>recent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progress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with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e.g</a:t>
                </a:r>
                <a:r>
                  <a:rPr lang="fr-FR" sz="1400" dirty="0" smtClean="0"/>
                  <a:t>. </a:t>
                </a:r>
                <a:r>
                  <a:rPr lang="fr-FR" sz="1400" dirty="0" err="1" smtClean="0"/>
                  <a:t>entangled</a:t>
                </a:r>
                <a:r>
                  <a:rPr lang="fr-FR" sz="1400" dirty="0" smtClean="0"/>
                  <a:t> &amp; </a:t>
                </a:r>
                <a:r>
                  <a:rPr lang="fr-FR" sz="1400" dirty="0" err="1" smtClean="0"/>
                  <a:t>geodesic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forests</a:t>
                </a:r>
                <a:endParaRPr lang="fr-F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2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3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End \o/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8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51" y="228600"/>
            <a:ext cx="2757069" cy="1869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29" y="266463"/>
            <a:ext cx="3265880" cy="1333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2599966" cy="2337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520" y="1901681"/>
            <a:ext cx="2313036" cy="1238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3" y="5181600"/>
            <a:ext cx="2621729" cy="1266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57800"/>
            <a:ext cx="3982004" cy="1028843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611410"/>
            <a:ext cx="9144000" cy="365125"/>
          </a:xfrm>
        </p:spPr>
        <p:txBody>
          <a:bodyPr/>
          <a:lstStyle/>
          <a:p>
            <a:r>
              <a:rPr lang="en-US" sz="1050" dirty="0" smtClean="0">
                <a:solidFill>
                  <a:schemeClr val="bg1"/>
                </a:solidFill>
              </a:rPr>
              <a:t>Warm thanks to all of the authors, whose permission for image reproduction I certainly did not ask.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6409378"/>
            <a:ext cx="2102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err="1" smtClean="0">
                <a:solidFill>
                  <a:schemeClr val="accent2"/>
                </a:solidFill>
              </a:rPr>
              <a:t>Margeta</a:t>
            </a:r>
            <a:r>
              <a:rPr lang="en-US" sz="800" dirty="0" smtClean="0">
                <a:solidFill>
                  <a:schemeClr val="accent2"/>
                </a:solidFill>
              </a:rPr>
              <a:t> et al. </a:t>
            </a:r>
            <a:r>
              <a:rPr lang="en-US" sz="800" i="1" dirty="0" err="1" smtClean="0">
                <a:solidFill>
                  <a:schemeClr val="accent2"/>
                </a:solidFill>
              </a:rPr>
              <a:t>Spatio</a:t>
            </a:r>
            <a:r>
              <a:rPr lang="en-US" sz="800" i="1" dirty="0" smtClean="0">
                <a:solidFill>
                  <a:schemeClr val="accent2"/>
                </a:solidFill>
              </a:rPr>
              <a:t>-temporal forests for LV segmentation </a:t>
            </a:r>
            <a:r>
              <a:rPr lang="en-US" sz="800" dirty="0" smtClean="0">
                <a:solidFill>
                  <a:schemeClr val="accent2"/>
                </a:solidFill>
              </a:rPr>
              <a:t>(STACOM 2012)</a:t>
            </a:r>
            <a:endParaRPr lang="fr-FR" sz="8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6103" y="3683001"/>
            <a:ext cx="24070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accent2"/>
                </a:solidFill>
              </a:rPr>
              <a:t>Shotton</a:t>
            </a:r>
            <a:r>
              <a:rPr lang="en-US" sz="800" dirty="0" smtClean="0">
                <a:solidFill>
                  <a:schemeClr val="accent2"/>
                </a:solidFill>
              </a:rPr>
              <a:t> et al. </a:t>
            </a:r>
            <a:r>
              <a:rPr lang="en-US" sz="800" i="1" dirty="0" smtClean="0">
                <a:solidFill>
                  <a:schemeClr val="accent2"/>
                </a:solidFill>
              </a:rPr>
              <a:t> Semantic </a:t>
            </a:r>
            <a:r>
              <a:rPr lang="en-US" sz="800" i="1" dirty="0" err="1" smtClean="0">
                <a:solidFill>
                  <a:schemeClr val="accent2"/>
                </a:solidFill>
              </a:rPr>
              <a:t>texton</a:t>
            </a:r>
            <a:r>
              <a:rPr lang="en-US" sz="800" i="1" dirty="0" smtClean="0">
                <a:solidFill>
                  <a:schemeClr val="accent2"/>
                </a:solidFill>
              </a:rPr>
              <a:t> forests </a:t>
            </a:r>
            <a:r>
              <a:rPr lang="en-US" sz="800" dirty="0" smtClean="0">
                <a:solidFill>
                  <a:schemeClr val="accent2"/>
                </a:solidFill>
              </a:rPr>
              <a:t>(CVPR 2008)</a:t>
            </a:r>
            <a:endParaRPr lang="fr-FR" sz="8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724400"/>
            <a:ext cx="2904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>
                <a:solidFill>
                  <a:schemeClr val="accent2"/>
                </a:solidFill>
              </a:rPr>
              <a:t>Girshick</a:t>
            </a:r>
            <a:r>
              <a:rPr lang="en-US" sz="800" dirty="0" smtClean="0">
                <a:solidFill>
                  <a:schemeClr val="accent2"/>
                </a:solidFill>
              </a:rPr>
              <a:t> et al. </a:t>
            </a:r>
            <a:r>
              <a:rPr lang="en-US" sz="800" i="1" dirty="0" smtClean="0">
                <a:solidFill>
                  <a:schemeClr val="accent2"/>
                </a:solidFill>
              </a:rPr>
              <a:t> Regression of human pose,</a:t>
            </a:r>
            <a:br>
              <a:rPr lang="en-US" sz="800" i="1" dirty="0" smtClean="0">
                <a:solidFill>
                  <a:schemeClr val="accent2"/>
                </a:solidFill>
              </a:rPr>
            </a:br>
            <a:r>
              <a:rPr lang="en-US" sz="800" i="1" dirty="0" smtClean="0">
                <a:solidFill>
                  <a:schemeClr val="accent2"/>
                </a:solidFill>
              </a:rPr>
              <a:t>but I’m not sure what this pose is about </a:t>
            </a:r>
            <a:r>
              <a:rPr lang="en-US" sz="800" dirty="0" smtClean="0">
                <a:solidFill>
                  <a:schemeClr val="accent2"/>
                </a:solidFill>
              </a:rPr>
              <a:t>(ICCV 2011)</a:t>
            </a:r>
            <a:endParaRPr lang="fr-FR" sz="8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1537" y="93351"/>
            <a:ext cx="3485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>
                <a:solidFill>
                  <a:schemeClr val="accent2"/>
                </a:solidFill>
              </a:rPr>
              <a:t>Criminisi</a:t>
            </a:r>
            <a:r>
              <a:rPr lang="en-US" sz="800" dirty="0" smtClean="0">
                <a:solidFill>
                  <a:schemeClr val="accent2"/>
                </a:solidFill>
              </a:rPr>
              <a:t>  et al. </a:t>
            </a:r>
            <a:r>
              <a:rPr lang="en-US" sz="800" i="1" dirty="0" smtClean="0">
                <a:solidFill>
                  <a:schemeClr val="accent2"/>
                </a:solidFill>
              </a:rPr>
              <a:t> Organ localization w/ long-range spatial context </a:t>
            </a:r>
            <a:r>
              <a:rPr lang="en-US" sz="800" dirty="0" smtClean="0">
                <a:solidFill>
                  <a:schemeClr val="accent2"/>
                </a:solidFill>
              </a:rPr>
              <a:t>(PMMIA 2009)</a:t>
            </a:r>
            <a:endParaRPr lang="fr-FR" sz="8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4789" y="2081460"/>
            <a:ext cx="25134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accent2"/>
                </a:solidFill>
              </a:rPr>
              <a:t>Montillo</a:t>
            </a:r>
            <a:r>
              <a:rPr lang="en-US" sz="800" dirty="0" smtClean="0">
                <a:solidFill>
                  <a:schemeClr val="accent2"/>
                </a:solidFill>
              </a:rPr>
              <a:t> et al. </a:t>
            </a:r>
            <a:r>
              <a:rPr lang="en-US" sz="800" i="1" dirty="0" smtClean="0">
                <a:solidFill>
                  <a:schemeClr val="accent2"/>
                </a:solidFill>
              </a:rPr>
              <a:t> Entangled decision forests </a:t>
            </a:r>
            <a:r>
              <a:rPr lang="en-US" sz="800" dirty="0" smtClean="0">
                <a:solidFill>
                  <a:schemeClr val="accent2"/>
                </a:solidFill>
              </a:rPr>
              <a:t>(PMMIA 2009)</a:t>
            </a:r>
            <a:endParaRPr lang="fr-FR" sz="8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199" y="6248400"/>
            <a:ext cx="40243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accent2"/>
                </a:solidFill>
              </a:rPr>
              <a:t>Geremia</a:t>
            </a:r>
            <a:r>
              <a:rPr lang="en-US" sz="800" dirty="0" smtClean="0">
                <a:solidFill>
                  <a:schemeClr val="accent2"/>
                </a:solidFill>
              </a:rPr>
              <a:t> et al. </a:t>
            </a:r>
            <a:r>
              <a:rPr lang="en-US" sz="800" i="1" dirty="0" smtClean="0">
                <a:solidFill>
                  <a:schemeClr val="accent2"/>
                </a:solidFill>
              </a:rPr>
              <a:t> Spatial decision forests for Multiple Sclerosis lesion segmentation  </a:t>
            </a:r>
            <a:r>
              <a:rPr lang="en-US" sz="800" dirty="0" smtClean="0">
                <a:solidFill>
                  <a:schemeClr val="accent2"/>
                </a:solidFill>
              </a:rPr>
              <a:t>(ICCV 2011)</a:t>
            </a:r>
            <a:endParaRPr lang="fr-FR" sz="800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3700046"/>
            <a:ext cx="129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2"/>
                </a:solidFill>
              </a:rPr>
              <a:t>Gall et al. </a:t>
            </a:r>
            <a:r>
              <a:rPr lang="en-US" sz="800" i="1" dirty="0" smtClean="0">
                <a:solidFill>
                  <a:schemeClr val="accent2"/>
                </a:solidFill>
              </a:rPr>
              <a:t> Hough forests for object detection </a:t>
            </a:r>
            <a:r>
              <a:rPr lang="en-US" sz="800" dirty="0" smtClean="0">
                <a:solidFill>
                  <a:schemeClr val="accent2"/>
                </a:solidFill>
              </a:rPr>
              <a:t>(2013)</a:t>
            </a:r>
            <a:endParaRPr lang="fr-FR" sz="800" dirty="0">
              <a:solidFill>
                <a:schemeClr val="accent2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09" y="1219200"/>
            <a:ext cx="1023571" cy="2514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42221" y="1701801"/>
            <a:ext cx="184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2"/>
                </a:solidFill>
              </a:rPr>
              <a:t>Miranda et al. </a:t>
            </a:r>
            <a:r>
              <a:rPr lang="en-US" sz="800" i="1" dirty="0" smtClean="0">
                <a:solidFill>
                  <a:schemeClr val="accent2"/>
                </a:solidFill>
              </a:rPr>
              <a:t> I didn’t kill the old lady, she stumbled </a:t>
            </a:r>
            <a:r>
              <a:rPr lang="en-US" sz="800" dirty="0" smtClean="0">
                <a:solidFill>
                  <a:schemeClr val="accent2"/>
                </a:solidFill>
              </a:rPr>
              <a:t>(Tumor segmentation in white,  SIBGRAPI 2012)</a:t>
            </a:r>
            <a:endParaRPr lang="fr-FR" sz="8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52277"/>
            <a:ext cx="2684030" cy="17766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88588"/>
            <a:ext cx="1168959" cy="19500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24489" y="3124200"/>
            <a:ext cx="24070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>
                <a:solidFill>
                  <a:schemeClr val="accent2"/>
                </a:solidFill>
              </a:rPr>
              <a:t>Kontschieder</a:t>
            </a:r>
            <a:r>
              <a:rPr lang="en-US" sz="800" dirty="0" smtClean="0">
                <a:solidFill>
                  <a:schemeClr val="accent2"/>
                </a:solidFill>
              </a:rPr>
              <a:t> et al. </a:t>
            </a:r>
            <a:r>
              <a:rPr lang="en-US" sz="800" i="1" dirty="0" smtClean="0">
                <a:solidFill>
                  <a:schemeClr val="accent2"/>
                </a:solidFill>
              </a:rPr>
              <a:t> Geodesic Forests </a:t>
            </a:r>
            <a:r>
              <a:rPr lang="en-US" sz="800" dirty="0" smtClean="0">
                <a:solidFill>
                  <a:schemeClr val="accent2"/>
                </a:solidFill>
              </a:rPr>
              <a:t>(CVPR 2013)</a:t>
            </a:r>
            <a:endParaRPr lang="fr-FR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tree: 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5"/>
                </a:solidFill>
              </a:rPr>
              <a:t>Did it rain over the night? y/n</a:t>
            </a:r>
            <a:endParaRPr lang="fr-FR" sz="2000" dirty="0">
              <a:solidFill>
                <a:schemeClr val="accent5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600200" y="1417971"/>
            <a:ext cx="5010150" cy="4026313"/>
            <a:chOff x="1143000" y="1696868"/>
            <a:chExt cx="5010150" cy="4026313"/>
          </a:xfrm>
        </p:grpSpPr>
        <p:grpSp>
          <p:nvGrpSpPr>
            <p:cNvPr id="2" name="Groupe 1"/>
            <p:cNvGrpSpPr/>
            <p:nvPr/>
          </p:nvGrpSpPr>
          <p:grpSpPr>
            <a:xfrm>
              <a:off x="1143000" y="1696868"/>
              <a:ext cx="4608155" cy="2951332"/>
              <a:chOff x="1143000" y="1696868"/>
              <a:chExt cx="4608155" cy="295133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415366" y="20447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Neo Sans Std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581400" y="3124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Neo Sans Std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370155" y="3124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Neo Sans Std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819400" y="4267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Neo Sans Std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233333" y="4267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Neo Sans Std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657600" y="1696868"/>
                <a:ext cx="1981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Neo Sans Std"/>
                  </a:rPr>
                  <a:t>Is the grass wet?</a:t>
                </a:r>
                <a:endParaRPr lang="fr-FR" sz="1600" dirty="0">
                  <a:latin typeface="Neo Sans Std"/>
                </a:endParaRPr>
              </a:p>
            </p:txBody>
          </p:sp>
          <p:cxnSp>
            <p:nvCxnSpPr>
              <p:cNvPr id="13" name="Straight Arrow Connector 12"/>
              <p:cNvCxnSpPr>
                <a:stCxn id="6" idx="3"/>
                <a:endCxn id="7" idx="7"/>
              </p:cNvCxnSpPr>
              <p:nvPr/>
            </p:nvCxnSpPr>
            <p:spPr>
              <a:xfrm flipH="1">
                <a:off x="3906604" y="2369904"/>
                <a:ext cx="564558" cy="8100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6" idx="5"/>
                <a:endCxn id="8" idx="1"/>
              </p:cNvCxnSpPr>
              <p:nvPr/>
            </p:nvCxnSpPr>
            <p:spPr>
              <a:xfrm>
                <a:off x="4740570" y="2369904"/>
                <a:ext cx="685381" cy="8100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7" idx="4"/>
                <a:endCxn id="9" idx="7"/>
              </p:cNvCxnSpPr>
              <p:nvPr/>
            </p:nvCxnSpPr>
            <p:spPr>
              <a:xfrm flipH="1">
                <a:off x="3144604" y="3505200"/>
                <a:ext cx="627296" cy="8177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7" idx="4"/>
                <a:endCxn id="10" idx="1"/>
              </p:cNvCxnSpPr>
              <p:nvPr/>
            </p:nvCxnSpPr>
            <p:spPr>
              <a:xfrm>
                <a:off x="3771900" y="3505200"/>
                <a:ext cx="517229" cy="8177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3581400" y="24257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1"/>
                    </a:solidFill>
                    <a:latin typeface="Neo Sans Std"/>
                  </a:rPr>
                  <a:t>Yes.</a:t>
                </a:r>
                <a:endParaRPr lang="fr-FR" sz="1600" dirty="0">
                  <a:solidFill>
                    <a:schemeClr val="accent1"/>
                  </a:solidFill>
                  <a:latin typeface="Neo Sans Std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953000" y="24257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1"/>
                    </a:solidFill>
                    <a:latin typeface="Neo Sans Std"/>
                  </a:rPr>
                  <a:t>No.</a:t>
                </a:r>
                <a:endParaRPr lang="fr-FR" sz="1600" dirty="0">
                  <a:solidFill>
                    <a:schemeClr val="accent1"/>
                  </a:solidFill>
                  <a:latin typeface="Neo Sans Std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143000" y="3124200"/>
                <a:ext cx="2514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Neo Sans Std"/>
                  </a:rPr>
                  <a:t>Did you water the grass?</a:t>
                </a:r>
                <a:endParaRPr lang="fr-FR" sz="1600" dirty="0">
                  <a:latin typeface="Neo Sans Std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819400" y="3729432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1"/>
                    </a:solidFill>
                    <a:latin typeface="Neo Sans Std"/>
                  </a:rPr>
                  <a:t>Yes.</a:t>
                </a:r>
                <a:endParaRPr lang="fr-FR" sz="1600" dirty="0">
                  <a:solidFill>
                    <a:schemeClr val="accent1"/>
                  </a:solidFill>
                  <a:latin typeface="Neo Sans Std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62400" y="3729432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1"/>
                    </a:solidFill>
                    <a:latin typeface="Neo Sans Std"/>
                  </a:rPr>
                  <a:t>No.</a:t>
                </a:r>
                <a:endParaRPr lang="fr-FR" sz="1600" dirty="0">
                  <a:solidFill>
                    <a:schemeClr val="accent1"/>
                  </a:solidFill>
                  <a:latin typeface="Neo Sans Std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696929" y="4707007"/>
              <a:ext cx="895350" cy="1016174"/>
              <a:chOff x="781050" y="1913180"/>
              <a:chExt cx="895350" cy="101617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218137" y="2159173"/>
                <a:ext cx="314325" cy="451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Neo Sans Std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88999" y="2406266"/>
                <a:ext cx="314325" cy="2040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Neo Sans Std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781050" y="2610366"/>
                <a:ext cx="89535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91633" y="1913180"/>
                <a:ext cx="0" cy="697187"/>
              </a:xfrm>
              <a:prstGeom prst="line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902226" y="2590284"/>
                <a:ext cx="339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3">
                        <a:lumMod val="75000"/>
                      </a:schemeClr>
                    </a:solidFill>
                    <a:latin typeface="Neo Sans Std"/>
                  </a:rPr>
                  <a:t>Y</a:t>
                </a:r>
                <a:endParaRPr lang="fr-FR" sz="1600" dirty="0">
                  <a:solidFill>
                    <a:schemeClr val="accent3">
                      <a:lumMod val="75000"/>
                    </a:schemeClr>
                  </a:solidFill>
                  <a:latin typeface="Neo Sans Std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19200" y="2590800"/>
                <a:ext cx="339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  <a:latin typeface="Neo Sans Std"/>
                  </a:rPr>
                  <a:t>N</a:t>
                </a:r>
                <a:endParaRPr lang="fr-FR" sz="1600" dirty="0">
                  <a:solidFill>
                    <a:schemeClr val="accent2">
                      <a:lumMod val="75000"/>
                    </a:schemeClr>
                  </a:solidFill>
                  <a:latin typeface="Neo Sans Std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057650" y="4707007"/>
              <a:ext cx="895350" cy="1016174"/>
              <a:chOff x="781050" y="1913180"/>
              <a:chExt cx="895350" cy="101617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218137" y="2564646"/>
                <a:ext cx="3143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Neo Sans Std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88999" y="2065867"/>
                <a:ext cx="314325" cy="5444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Neo Sans Std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781050" y="2610366"/>
                <a:ext cx="89535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791633" y="1913180"/>
                <a:ext cx="0" cy="697187"/>
              </a:xfrm>
              <a:prstGeom prst="line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902226" y="2590284"/>
                <a:ext cx="339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3">
                        <a:lumMod val="75000"/>
                      </a:schemeClr>
                    </a:solidFill>
                    <a:latin typeface="Neo Sans Std"/>
                  </a:rPr>
                  <a:t>Y</a:t>
                </a:r>
                <a:endParaRPr lang="fr-FR" sz="1600" dirty="0">
                  <a:solidFill>
                    <a:schemeClr val="accent3">
                      <a:lumMod val="75000"/>
                    </a:schemeClr>
                  </a:solidFill>
                  <a:latin typeface="Neo Sans Std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219200" y="2590800"/>
                <a:ext cx="339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  <a:latin typeface="Neo Sans Std"/>
                  </a:rPr>
                  <a:t>N</a:t>
                </a:r>
                <a:endParaRPr lang="fr-FR" sz="1600" dirty="0">
                  <a:solidFill>
                    <a:schemeClr val="accent2">
                      <a:lumMod val="75000"/>
                    </a:schemeClr>
                  </a:solidFill>
                  <a:latin typeface="Neo Sans Std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5257800" y="3539067"/>
              <a:ext cx="895350" cy="1016174"/>
              <a:chOff x="781050" y="1913180"/>
              <a:chExt cx="895350" cy="101617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218137" y="2031714"/>
                <a:ext cx="314325" cy="5786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Neo Sans Std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88999" y="2518032"/>
                <a:ext cx="314325" cy="9233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Neo Sans Std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781050" y="2610366"/>
                <a:ext cx="89535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791633" y="1913180"/>
                <a:ext cx="0" cy="697187"/>
              </a:xfrm>
              <a:prstGeom prst="line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902226" y="2590284"/>
                <a:ext cx="339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3">
                        <a:lumMod val="75000"/>
                      </a:schemeClr>
                    </a:solidFill>
                    <a:latin typeface="Neo Sans Std"/>
                  </a:rPr>
                  <a:t>Y</a:t>
                </a:r>
                <a:endParaRPr lang="fr-FR" sz="1600" dirty="0">
                  <a:solidFill>
                    <a:schemeClr val="accent3">
                      <a:lumMod val="75000"/>
                    </a:schemeClr>
                  </a:solidFill>
                  <a:latin typeface="Neo Sans Std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219200" y="2590800"/>
                <a:ext cx="339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  <a:latin typeface="Neo Sans Std"/>
                  </a:rPr>
                  <a:t>N</a:t>
                </a:r>
                <a:endParaRPr lang="fr-FR" sz="1600" dirty="0">
                  <a:solidFill>
                    <a:schemeClr val="accent2">
                      <a:lumMod val="75000"/>
                    </a:schemeClr>
                  </a:solidFill>
                  <a:latin typeface="Neo Sans Std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838200" y="5722203"/>
                <a:ext cx="8305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 smtClean="0">
                    <a:latin typeface="Neo Sans Std"/>
                  </a:rPr>
                  <a:t>Descriptor / input </a:t>
                </a:r>
                <a:r>
                  <a:rPr lang="fr-FR" sz="1600" dirty="0" err="1" smtClean="0">
                    <a:latin typeface="Neo Sans Std"/>
                  </a:rPr>
                  <a:t>feature</a:t>
                </a:r>
                <a:r>
                  <a:rPr lang="fr-FR" sz="1600" dirty="0" smtClean="0">
                    <a:latin typeface="Neo Sans Std"/>
                  </a:rPr>
                  <a:t> </a:t>
                </a:r>
                <a:r>
                  <a:rPr lang="fr-FR" sz="1600" dirty="0" err="1" smtClean="0">
                    <a:latin typeface="Neo Sans Std"/>
                  </a:rPr>
                  <a:t>vector</a:t>
                </a:r>
                <a:r>
                  <a:rPr lang="fr-FR" sz="1600" dirty="0" smtClean="0">
                    <a:latin typeface="Neo Sans Std"/>
                    <a:sym typeface="Wingdings" panose="05000000000000000000" pitchFamily="2" charset="2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sz="1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fr-FR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r>
                  <a:rPr lang="fr-FR" sz="1600" dirty="0" smtClean="0">
                    <a:latin typeface="Neo Sans Std"/>
                    <a:sym typeface="Wingdings" panose="05000000000000000000" pitchFamily="2" charset="2"/>
                  </a:rPr>
                  <a:t> (</a:t>
                </a:r>
                <a:r>
                  <a:rPr lang="fr-FR" sz="1600" dirty="0" err="1" smtClean="0">
                    <a:latin typeface="Neo Sans Std"/>
                    <a:sym typeface="Wingdings" panose="05000000000000000000" pitchFamily="2" charset="2"/>
                  </a:rPr>
                  <a:t>yes</a:t>
                </a:r>
                <a:r>
                  <a:rPr lang="fr-FR" sz="1600" dirty="0" smtClean="0">
                    <a:latin typeface="Neo Sans Std"/>
                    <a:sym typeface="Wingdings" panose="05000000000000000000" pitchFamily="2" charset="2"/>
                  </a:rPr>
                  <a:t> </a:t>
                </a:r>
                <a:r>
                  <a:rPr lang="fr-FR" sz="1600" dirty="0" smtClean="0">
                    <a:solidFill>
                      <a:schemeClr val="accent1"/>
                    </a:solidFill>
                    <a:latin typeface="Neo Sans Std"/>
                    <a:sym typeface="Wingdings" panose="05000000000000000000" pitchFamily="2" charset="2"/>
                  </a:rPr>
                  <a:t>the </a:t>
                </a:r>
                <a:r>
                  <a:rPr lang="fr-FR" sz="1600" dirty="0" err="1" smtClean="0">
                    <a:solidFill>
                      <a:schemeClr val="accent1"/>
                    </a:solidFill>
                    <a:latin typeface="Neo Sans Std"/>
                    <a:sym typeface="Wingdings" panose="05000000000000000000" pitchFamily="2" charset="2"/>
                  </a:rPr>
                  <a:t>grass</a:t>
                </a:r>
                <a:r>
                  <a:rPr lang="fr-FR" sz="1600" dirty="0" smtClean="0">
                    <a:solidFill>
                      <a:schemeClr val="accent1"/>
                    </a:solidFill>
                    <a:latin typeface="Neo Sans Std"/>
                    <a:sym typeface="Wingdings" panose="05000000000000000000" pitchFamily="2" charset="2"/>
                  </a:rPr>
                  <a:t> </a:t>
                </a:r>
                <a:r>
                  <a:rPr lang="fr-FR" sz="1600" dirty="0" err="1" smtClean="0">
                    <a:solidFill>
                      <a:schemeClr val="accent1"/>
                    </a:solidFill>
                    <a:latin typeface="Neo Sans Std"/>
                    <a:sym typeface="Wingdings" panose="05000000000000000000" pitchFamily="2" charset="2"/>
                  </a:rPr>
                  <a:t>is</a:t>
                </a:r>
                <a:r>
                  <a:rPr lang="fr-FR" sz="1600" dirty="0" smtClean="0">
                    <a:solidFill>
                      <a:schemeClr val="accent1"/>
                    </a:solidFill>
                    <a:latin typeface="Neo Sans Std"/>
                    <a:sym typeface="Wingdings" panose="05000000000000000000" pitchFamily="2" charset="2"/>
                  </a:rPr>
                  <a:t> </a:t>
                </a:r>
                <a:r>
                  <a:rPr lang="fr-FR" sz="1600" dirty="0" err="1" smtClean="0">
                    <a:solidFill>
                      <a:schemeClr val="accent1"/>
                    </a:solidFill>
                    <a:latin typeface="Neo Sans Std"/>
                    <a:sym typeface="Wingdings" panose="05000000000000000000" pitchFamily="2" charset="2"/>
                  </a:rPr>
                  <a:t>wet</a:t>
                </a:r>
                <a:r>
                  <a:rPr lang="fr-FR" sz="1600" dirty="0" smtClean="0">
                    <a:latin typeface="Neo Sans Std"/>
                    <a:sym typeface="Wingdings" panose="05000000000000000000" pitchFamily="2" charset="2"/>
                  </a:rPr>
                  <a:t>, no </a:t>
                </a:r>
                <a:r>
                  <a:rPr lang="fr-FR" sz="1600" dirty="0" smtClean="0">
                    <a:solidFill>
                      <a:schemeClr val="accent1"/>
                    </a:solidFill>
                    <a:latin typeface="Neo Sans Std"/>
                    <a:sym typeface="Wingdings" panose="05000000000000000000" pitchFamily="2" charset="2"/>
                  </a:rPr>
                  <a:t>I </a:t>
                </a:r>
                <a:r>
                  <a:rPr lang="fr-FR" sz="1600" dirty="0" err="1" smtClean="0">
                    <a:solidFill>
                      <a:schemeClr val="accent1"/>
                    </a:solidFill>
                    <a:latin typeface="Neo Sans Std"/>
                    <a:sym typeface="Wingdings" panose="05000000000000000000" pitchFamily="2" charset="2"/>
                  </a:rPr>
                  <a:t>didn’t</a:t>
                </a:r>
                <a:r>
                  <a:rPr lang="fr-FR" sz="1600" dirty="0" smtClean="0">
                    <a:solidFill>
                      <a:schemeClr val="accent1"/>
                    </a:solidFill>
                    <a:latin typeface="Neo Sans Std"/>
                    <a:sym typeface="Wingdings" panose="05000000000000000000" pitchFamily="2" charset="2"/>
                  </a:rPr>
                  <a:t> water </a:t>
                </a:r>
                <a:r>
                  <a:rPr lang="fr-FR" sz="1600" dirty="0" err="1" smtClean="0">
                    <a:solidFill>
                      <a:schemeClr val="accent1"/>
                    </a:solidFill>
                    <a:latin typeface="Neo Sans Std"/>
                    <a:sym typeface="Wingdings" panose="05000000000000000000" pitchFamily="2" charset="2"/>
                  </a:rPr>
                  <a:t>it</a:t>
                </a:r>
                <a:r>
                  <a:rPr lang="fr-FR" sz="1600" dirty="0" smtClean="0">
                    <a:latin typeface="Neo Sans Std"/>
                    <a:sym typeface="Wingdings" panose="05000000000000000000" pitchFamily="2" charset="2"/>
                  </a:rPr>
                  <a:t>, </a:t>
                </a:r>
                <a:r>
                  <a:rPr lang="fr-FR" sz="1600" dirty="0" err="1" smtClean="0">
                    <a:latin typeface="Neo Sans Std"/>
                    <a:sym typeface="Wingdings" panose="05000000000000000000" pitchFamily="2" charset="2"/>
                  </a:rPr>
                  <a:t>yes</a:t>
                </a:r>
                <a:r>
                  <a:rPr lang="fr-FR" sz="1600" dirty="0" smtClean="0">
                    <a:latin typeface="Neo Sans Std"/>
                    <a:sym typeface="Wingdings" panose="05000000000000000000" pitchFamily="2" charset="2"/>
                  </a:rPr>
                  <a:t> </a:t>
                </a:r>
                <a:r>
                  <a:rPr lang="fr-FR" sz="1600" dirty="0" smtClean="0">
                    <a:solidFill>
                      <a:schemeClr val="accent1"/>
                    </a:solidFill>
                    <a:latin typeface="Neo Sans Std"/>
                    <a:sym typeface="Wingdings" panose="05000000000000000000" pitchFamily="2" charset="2"/>
                  </a:rPr>
                  <a:t>I </a:t>
                </a:r>
                <a:r>
                  <a:rPr lang="fr-FR" sz="1600" dirty="0" err="1" smtClean="0">
                    <a:solidFill>
                      <a:schemeClr val="accent1"/>
                    </a:solidFill>
                    <a:latin typeface="Neo Sans Std"/>
                    <a:sym typeface="Wingdings" panose="05000000000000000000" pitchFamily="2" charset="2"/>
                  </a:rPr>
                  <a:t>like</a:t>
                </a:r>
                <a:r>
                  <a:rPr lang="fr-FR" sz="1600" dirty="0" smtClean="0">
                    <a:solidFill>
                      <a:schemeClr val="accent1"/>
                    </a:solidFill>
                    <a:latin typeface="Neo Sans Std"/>
                    <a:sym typeface="Wingdings" panose="05000000000000000000" pitchFamily="2" charset="2"/>
                  </a:rPr>
                  <a:t> </a:t>
                </a:r>
                <a:r>
                  <a:rPr lang="fr-FR" sz="1600" dirty="0" err="1" smtClean="0">
                    <a:solidFill>
                      <a:schemeClr val="accent1"/>
                    </a:solidFill>
                    <a:latin typeface="Neo Sans Std"/>
                    <a:sym typeface="Wingdings" panose="05000000000000000000" pitchFamily="2" charset="2"/>
                  </a:rPr>
                  <a:t>strawberries</a:t>
                </a:r>
                <a:r>
                  <a:rPr lang="fr-FR" sz="1600" dirty="0" smtClean="0">
                    <a:latin typeface="Neo Sans Std"/>
                    <a:sym typeface="Wingdings" panose="05000000000000000000" pitchFamily="2" charset="2"/>
                  </a:rPr>
                  <a:t>)</a:t>
                </a:r>
                <a:endParaRPr lang="fr-FR" sz="1600" dirty="0" smtClean="0">
                  <a:latin typeface="Neo Sans Std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 err="1" smtClean="0">
                    <a:latin typeface="Neo Sans Std"/>
                  </a:rPr>
                  <a:t>Binary</a:t>
                </a:r>
                <a:r>
                  <a:rPr lang="fr-FR" sz="1600" dirty="0" smtClean="0">
                    <a:latin typeface="Neo Sans Std"/>
                  </a:rPr>
                  <a:t> </a:t>
                </a:r>
                <a:r>
                  <a:rPr lang="fr-FR" sz="1600" dirty="0" err="1" smtClean="0">
                    <a:latin typeface="Neo Sans Std"/>
                  </a:rPr>
                  <a:t>decision</a:t>
                </a:r>
                <a:r>
                  <a:rPr lang="fr-FR" sz="1600" dirty="0" smtClean="0">
                    <a:latin typeface="Neo Sans Std"/>
                  </a:rPr>
                  <a:t> </a:t>
                </a:r>
                <a:r>
                  <a:rPr lang="fr-FR" sz="1600" dirty="0" err="1" smtClean="0">
                    <a:latin typeface="Neo Sans Std"/>
                  </a:rPr>
                  <a:t>rule</a:t>
                </a:r>
                <a:r>
                  <a:rPr lang="fr-FR" sz="1600" dirty="0" smtClean="0">
                    <a:latin typeface="Neo Sans Std"/>
                  </a:rPr>
                  <a:t>: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16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600" i="1" dirty="0" smtClean="0">
                        <a:latin typeface="Cambria Math" panose="02040503050406030204" pitchFamily="18" charset="0"/>
                      </a:rPr>
                      <m:t> ==</m:t>
                    </m:r>
                  </m:oMath>
                </a14:m>
                <a:r>
                  <a:rPr lang="fr-FR" sz="1600" dirty="0" smtClean="0">
                    <a:latin typeface="Neo Sans Std"/>
                  </a:rPr>
                  <a:t> </a:t>
                </a:r>
                <a:r>
                  <a:rPr lang="fr-FR" sz="1600" dirty="0" err="1" smtClean="0">
                    <a:latin typeface="Neo Sans Std"/>
                  </a:rPr>
                  <a:t>true</a:t>
                </a:r>
                <a:r>
                  <a:rPr lang="fr-FR" sz="1600" dirty="0" smtClean="0">
                    <a:latin typeface="Neo Sans Std"/>
                  </a:rPr>
                  <a:t>], </a:t>
                </a:r>
                <a:r>
                  <a:rPr lang="fr-FR" sz="1600" dirty="0" err="1" smtClean="0">
                    <a:latin typeface="Neo Sans Std"/>
                  </a:rPr>
                  <a:t>fully</a:t>
                </a:r>
                <a:r>
                  <a:rPr lang="fr-FR" sz="1600" dirty="0" smtClean="0">
                    <a:latin typeface="Neo Sans Std"/>
                  </a:rPr>
                  <a:t> </a:t>
                </a:r>
                <a:r>
                  <a:rPr lang="fr-FR" sz="1600" dirty="0" err="1" smtClean="0">
                    <a:latin typeface="Neo Sans Std"/>
                  </a:rPr>
                  <a:t>parameterized</a:t>
                </a:r>
                <a:r>
                  <a:rPr lang="fr-FR" sz="1600" dirty="0" smtClean="0">
                    <a:latin typeface="Neo Sans Std"/>
                  </a:rPr>
                  <a:t> by a </a:t>
                </a:r>
                <a:r>
                  <a:rPr lang="fr-FR" sz="1600" dirty="0" err="1" smtClean="0">
                    <a:latin typeface="Neo Sans Std"/>
                  </a:rPr>
                  <a:t>feature</a:t>
                </a:r>
                <a:r>
                  <a:rPr lang="fr-FR" sz="1600" dirty="0" smtClean="0">
                    <a:latin typeface="Neo Sans Std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fr-FR" sz="1600" dirty="0" smtClean="0">
                  <a:latin typeface="Neo Sans Std"/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22203"/>
                <a:ext cx="830580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294" t="-2206" b="-8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e 66"/>
          <p:cNvGrpSpPr/>
          <p:nvPr/>
        </p:nvGrpSpPr>
        <p:grpSpPr>
          <a:xfrm>
            <a:off x="685800" y="1587248"/>
            <a:ext cx="7692310" cy="3213352"/>
            <a:chOff x="685800" y="1587248"/>
            <a:chExt cx="7692310" cy="3213352"/>
          </a:xfrm>
        </p:grpSpPr>
        <p:cxnSp>
          <p:nvCxnSpPr>
            <p:cNvPr id="12" name="Connecteur en arc 11"/>
            <p:cNvCxnSpPr>
              <a:stCxn id="20" idx="3"/>
              <a:endCxn id="11" idx="1"/>
            </p:cNvCxnSpPr>
            <p:nvPr/>
          </p:nvCxnSpPr>
          <p:spPr>
            <a:xfrm flipV="1">
              <a:off x="2209800" y="1587248"/>
              <a:ext cx="1905000" cy="563229"/>
            </a:xfrm>
            <a:prstGeom prst="curvedConnector3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685800" y="198120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err="1" smtClean="0">
                  <a:solidFill>
                    <a:schemeClr val="accent4"/>
                  </a:solidFill>
                  <a:latin typeface="Neo Sans Std"/>
                </a:rPr>
                <a:t>Decision</a:t>
              </a:r>
              <a:r>
                <a:rPr lang="fr-FR" sz="1600" dirty="0" smtClean="0">
                  <a:solidFill>
                    <a:schemeClr val="accent4"/>
                  </a:solidFill>
                  <a:latin typeface="Neo Sans Std"/>
                </a:rPr>
                <a:t> </a:t>
              </a:r>
              <a:r>
                <a:rPr lang="fr-FR" sz="1600" dirty="0" err="1" smtClean="0">
                  <a:solidFill>
                    <a:schemeClr val="accent4"/>
                  </a:solidFill>
                  <a:latin typeface="Neo Sans Std"/>
                </a:rPr>
                <a:t>rules</a:t>
              </a:r>
              <a:endParaRPr lang="fr-FR" sz="1600" dirty="0">
                <a:solidFill>
                  <a:schemeClr val="accent4"/>
                </a:solidFill>
                <a:latin typeface="Neo Sans Std"/>
              </a:endParaRPr>
            </a:p>
          </p:txBody>
        </p:sp>
        <p:cxnSp>
          <p:nvCxnSpPr>
            <p:cNvPr id="37" name="Connecteur en arc 36"/>
            <p:cNvCxnSpPr>
              <a:stCxn id="20" idx="2"/>
              <a:endCxn id="26" idx="1"/>
            </p:cNvCxnSpPr>
            <p:nvPr/>
          </p:nvCxnSpPr>
          <p:spPr>
            <a:xfrm rot="16200000" flipH="1">
              <a:off x="1176587" y="2590967"/>
              <a:ext cx="694826" cy="152400"/>
            </a:xfrm>
            <a:prstGeom prst="curvedConnector2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en arc 58"/>
            <p:cNvCxnSpPr>
              <a:stCxn id="60" idx="2"/>
            </p:cNvCxnSpPr>
            <p:nvPr/>
          </p:nvCxnSpPr>
          <p:spPr>
            <a:xfrm rot="5400000">
              <a:off x="5553715" y="2738204"/>
              <a:ext cx="1801408" cy="2323383"/>
            </a:xfrm>
            <a:prstGeom prst="curvedConnector2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6854110" y="2660637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err="1" smtClean="0">
                  <a:solidFill>
                    <a:schemeClr val="accent4"/>
                  </a:solidFill>
                  <a:latin typeface="Neo Sans Std"/>
                </a:rPr>
                <a:t>Leaf</a:t>
              </a:r>
              <a:r>
                <a:rPr lang="fr-FR" sz="1600" dirty="0" smtClean="0">
                  <a:solidFill>
                    <a:schemeClr val="accent4"/>
                  </a:solidFill>
                  <a:latin typeface="Neo Sans Std"/>
                </a:rPr>
                <a:t> model</a:t>
              </a:r>
              <a:endParaRPr lang="fr-FR" sz="1600" dirty="0">
                <a:solidFill>
                  <a:schemeClr val="accent4"/>
                </a:solidFill>
                <a:latin typeface="Neo Sans Std"/>
              </a:endParaRPr>
            </a:p>
          </p:txBody>
        </p:sp>
        <p:cxnSp>
          <p:nvCxnSpPr>
            <p:cNvPr id="61" name="Connecteur en arc 60"/>
            <p:cNvCxnSpPr>
              <a:stCxn id="60" idx="2"/>
            </p:cNvCxnSpPr>
            <p:nvPr/>
          </p:nvCxnSpPr>
          <p:spPr>
            <a:xfrm rot="5400000">
              <a:off x="6784026" y="2825517"/>
              <a:ext cx="658410" cy="1005759"/>
            </a:xfrm>
            <a:prstGeom prst="curvedConnector2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00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tree: 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5"/>
                </a:solidFill>
              </a:rPr>
              <a:t>Did it rain over the night? y/n</a:t>
            </a:r>
            <a:endParaRPr lang="fr-FR" sz="2000" dirty="0">
              <a:solidFill>
                <a:schemeClr val="accent5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15366" y="20447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3581400" y="31242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5370155" y="31242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3352800" y="1696535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eo Sans Std"/>
              </a:rPr>
              <a:t>Do you like strawberries?</a:t>
            </a:r>
            <a:endParaRPr lang="fr-FR" dirty="0">
              <a:latin typeface="Neo Sans Std"/>
            </a:endParaRPr>
          </a:p>
        </p:txBody>
      </p:sp>
      <p:cxnSp>
        <p:nvCxnSpPr>
          <p:cNvPr id="13" name="Straight Arrow Connector 12"/>
          <p:cNvCxnSpPr>
            <a:stCxn id="6" idx="3"/>
            <a:endCxn id="7" idx="7"/>
          </p:cNvCxnSpPr>
          <p:nvPr/>
        </p:nvCxnSpPr>
        <p:spPr>
          <a:xfrm flipH="1">
            <a:off x="3906604" y="2369904"/>
            <a:ext cx="564558" cy="810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5"/>
            <a:endCxn id="8" idx="1"/>
          </p:cNvCxnSpPr>
          <p:nvPr/>
        </p:nvCxnSpPr>
        <p:spPr>
          <a:xfrm>
            <a:off x="4740570" y="2369904"/>
            <a:ext cx="685381" cy="810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81400" y="24257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Neo Sans Std"/>
              </a:rPr>
              <a:t>Yes.</a:t>
            </a:r>
            <a:endParaRPr lang="fr-FR" dirty="0">
              <a:solidFill>
                <a:schemeClr val="accent1"/>
              </a:solidFill>
              <a:latin typeface="Neo Sans St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24257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Neo Sans Std"/>
              </a:rPr>
              <a:t>No.</a:t>
            </a:r>
            <a:endParaRPr lang="fr-FR" dirty="0">
              <a:solidFill>
                <a:schemeClr val="accent1"/>
              </a:solidFill>
              <a:latin typeface="Neo Sans Std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427411" y="3539067"/>
            <a:ext cx="895350" cy="1016174"/>
            <a:chOff x="781050" y="1913180"/>
            <a:chExt cx="895350" cy="1016174"/>
          </a:xfrm>
        </p:grpSpPr>
        <p:sp>
          <p:nvSpPr>
            <p:cNvPr id="39" name="Rectangle 38"/>
            <p:cNvSpPr/>
            <p:nvPr/>
          </p:nvSpPr>
          <p:spPr>
            <a:xfrm>
              <a:off x="1218137" y="2310424"/>
              <a:ext cx="314325" cy="2999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88999" y="2310424"/>
              <a:ext cx="314325" cy="299941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81050" y="2610366"/>
              <a:ext cx="89535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91633" y="1913180"/>
              <a:ext cx="0" cy="697187"/>
            </a:xfrm>
            <a:prstGeom prst="line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02226" y="2590284"/>
              <a:ext cx="3397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Y</a:t>
              </a:r>
              <a:endParaRPr lang="fr-FR" sz="1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0" y="2590800"/>
              <a:ext cx="3397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N</a:t>
              </a:r>
              <a:endParaRPr lang="fr-FR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57800" y="3539067"/>
            <a:ext cx="895350" cy="1016174"/>
            <a:chOff x="781050" y="1913180"/>
            <a:chExt cx="895350" cy="1016174"/>
          </a:xfrm>
        </p:grpSpPr>
        <p:sp>
          <p:nvSpPr>
            <p:cNvPr id="52" name="Rectangle 51"/>
            <p:cNvSpPr/>
            <p:nvPr/>
          </p:nvSpPr>
          <p:spPr>
            <a:xfrm>
              <a:off x="1218137" y="2310424"/>
              <a:ext cx="314325" cy="2999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88999" y="2310424"/>
              <a:ext cx="314325" cy="2999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781050" y="2610366"/>
              <a:ext cx="89535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91633" y="1913180"/>
              <a:ext cx="0" cy="697187"/>
            </a:xfrm>
            <a:prstGeom prst="line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902226" y="2590284"/>
              <a:ext cx="3397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Y</a:t>
              </a:r>
              <a:endParaRPr lang="fr-FR" sz="1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19200" y="2590800"/>
              <a:ext cx="3397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N</a:t>
              </a:r>
              <a:endParaRPr lang="fr-FR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762000" y="510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Neo Sans Std"/>
              </a:rPr>
              <a:t>We</a:t>
            </a:r>
            <a:r>
              <a:rPr lang="fr-FR" sz="1600" dirty="0" smtClean="0">
                <a:latin typeface="Neo Sans Std"/>
              </a:rPr>
              <a:t> </a:t>
            </a:r>
            <a:r>
              <a:rPr lang="fr-FR" sz="1600" dirty="0" err="1" smtClean="0">
                <a:latin typeface="Neo Sans Std"/>
              </a:rPr>
              <a:t>want</a:t>
            </a:r>
            <a:r>
              <a:rPr lang="fr-FR" sz="1600" dirty="0" smtClean="0">
                <a:latin typeface="Neo Sans Std"/>
              </a:rPr>
              <a:t> to select relevant </a:t>
            </a:r>
            <a:r>
              <a:rPr lang="fr-FR" sz="1600" dirty="0" err="1" smtClean="0">
                <a:latin typeface="Neo Sans Std"/>
              </a:rPr>
              <a:t>decisions</a:t>
            </a:r>
            <a:r>
              <a:rPr lang="fr-FR" sz="1600" dirty="0" smtClean="0">
                <a:latin typeface="Neo Sans Std"/>
              </a:rPr>
              <a:t> at </a:t>
            </a:r>
            <a:r>
              <a:rPr lang="fr-FR" sz="1600" dirty="0" err="1" smtClean="0">
                <a:latin typeface="Neo Sans Std"/>
              </a:rPr>
              <a:t>each</a:t>
            </a:r>
            <a:r>
              <a:rPr lang="fr-FR" sz="1600" dirty="0" smtClean="0">
                <a:latin typeface="Neo Sans Std"/>
              </a:rPr>
              <a:t> </a:t>
            </a:r>
            <a:r>
              <a:rPr lang="fr-FR" sz="1600" dirty="0" err="1" smtClean="0">
                <a:latin typeface="Neo Sans Std"/>
              </a:rPr>
              <a:t>node</a:t>
            </a:r>
            <a:r>
              <a:rPr lang="fr-FR" sz="1600" dirty="0" smtClean="0">
                <a:latin typeface="Neo Sans Std"/>
              </a:rPr>
              <a:t>, not </a:t>
            </a:r>
            <a:r>
              <a:rPr lang="fr-FR" sz="1600" dirty="0" err="1" smtClean="0">
                <a:latin typeface="Neo Sans Std"/>
              </a:rPr>
              <a:t>silly</a:t>
            </a:r>
            <a:r>
              <a:rPr lang="fr-FR" sz="1600" dirty="0" smtClean="0">
                <a:latin typeface="Neo Sans Std"/>
              </a:rPr>
              <a:t> </a:t>
            </a:r>
            <a:r>
              <a:rPr lang="fr-FR" sz="1600" dirty="0" err="1" smtClean="0">
                <a:latin typeface="Neo Sans Std"/>
              </a:rPr>
              <a:t>ones</a:t>
            </a:r>
            <a:r>
              <a:rPr lang="fr-FR" sz="1600" dirty="0" smtClean="0">
                <a:latin typeface="Neo Sans Std"/>
              </a:rPr>
              <a:t> </a:t>
            </a:r>
            <a:r>
              <a:rPr lang="fr-FR" sz="1600" dirty="0" err="1" smtClean="0">
                <a:latin typeface="Neo Sans Std"/>
              </a:rPr>
              <a:t>like</a:t>
            </a:r>
            <a:r>
              <a:rPr lang="fr-FR" sz="1600" dirty="0" smtClean="0">
                <a:latin typeface="Neo Sans Std"/>
              </a:rPr>
              <a:t> </a:t>
            </a:r>
            <a:r>
              <a:rPr lang="fr-FR" sz="1600" dirty="0" err="1" smtClean="0">
                <a:latin typeface="Neo Sans Std"/>
              </a:rPr>
              <a:t>above</a:t>
            </a:r>
            <a:endParaRPr lang="fr-FR" sz="1600" dirty="0" smtClean="0">
              <a:latin typeface="Neo Sans St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Neo Sans Std"/>
              </a:rPr>
              <a:t>We</a:t>
            </a:r>
            <a:r>
              <a:rPr lang="fr-FR" sz="1600" dirty="0" smtClean="0">
                <a:latin typeface="Neo Sans Std"/>
              </a:rPr>
              <a:t> </a:t>
            </a:r>
            <a:r>
              <a:rPr lang="fr-FR" sz="1600" dirty="0" err="1" smtClean="0">
                <a:latin typeface="Neo Sans Std"/>
              </a:rPr>
              <a:t>define</a:t>
            </a:r>
            <a:r>
              <a:rPr lang="fr-FR" sz="1600" dirty="0" smtClean="0">
                <a:latin typeface="Neo Sans Std"/>
              </a:rPr>
              <a:t> a </a:t>
            </a:r>
            <a:r>
              <a:rPr lang="fr-FR" sz="1600" dirty="0" err="1" smtClean="0">
                <a:latin typeface="Neo Sans Std"/>
              </a:rPr>
              <a:t>criterion</a:t>
            </a:r>
            <a:r>
              <a:rPr lang="fr-FR" sz="1600" dirty="0" smtClean="0">
                <a:latin typeface="Neo Sans Std"/>
              </a:rPr>
              <a:t> / </a:t>
            </a:r>
            <a:r>
              <a:rPr lang="fr-FR" sz="1600" dirty="0" err="1" smtClean="0">
                <a:latin typeface="Neo Sans Std"/>
              </a:rPr>
              <a:t>cost</a:t>
            </a:r>
            <a:r>
              <a:rPr lang="fr-FR" sz="1600" dirty="0" smtClean="0">
                <a:latin typeface="Neo Sans Std"/>
              </a:rPr>
              <a:t> </a:t>
            </a:r>
            <a:r>
              <a:rPr lang="fr-FR" sz="1600" dirty="0" err="1" smtClean="0">
                <a:latin typeface="Neo Sans Std"/>
              </a:rPr>
              <a:t>function</a:t>
            </a:r>
            <a:r>
              <a:rPr lang="fr-FR" sz="1600" dirty="0" smtClean="0">
                <a:latin typeface="Neo Sans Std"/>
              </a:rPr>
              <a:t> to </a:t>
            </a:r>
            <a:r>
              <a:rPr lang="fr-FR" sz="1600" dirty="0" err="1" smtClean="0">
                <a:latin typeface="Neo Sans Std"/>
              </a:rPr>
              <a:t>optimize</a:t>
            </a:r>
            <a:r>
              <a:rPr lang="fr-FR" sz="1600" dirty="0" smtClean="0">
                <a:latin typeface="Neo Sans Std"/>
              </a:rPr>
              <a:t>: the </a:t>
            </a:r>
            <a:r>
              <a:rPr lang="fr-FR" sz="1600" dirty="0" err="1" smtClean="0">
                <a:latin typeface="Neo Sans Std"/>
              </a:rPr>
              <a:t>better</a:t>
            </a:r>
            <a:r>
              <a:rPr lang="fr-FR" sz="1600" dirty="0" smtClean="0">
                <a:latin typeface="Neo Sans Std"/>
              </a:rPr>
              <a:t> the </a:t>
            </a:r>
            <a:r>
              <a:rPr lang="fr-FR" sz="1600" dirty="0" err="1" smtClean="0">
                <a:latin typeface="Neo Sans Std"/>
              </a:rPr>
              <a:t>cost</a:t>
            </a:r>
            <a:r>
              <a:rPr lang="fr-FR" sz="1600" dirty="0" smtClean="0">
                <a:latin typeface="Neo Sans Std"/>
              </a:rPr>
              <a:t>, the more the </a:t>
            </a:r>
            <a:r>
              <a:rPr lang="fr-FR" sz="1600" dirty="0" err="1" smtClean="0">
                <a:latin typeface="Neo Sans Std"/>
              </a:rPr>
              <a:t>feature</a:t>
            </a:r>
            <a:r>
              <a:rPr lang="fr-FR" sz="1600" dirty="0" smtClean="0">
                <a:latin typeface="Neo Sans Std"/>
              </a:rPr>
              <a:t> </a:t>
            </a:r>
            <a:r>
              <a:rPr lang="fr-FR" sz="1600" dirty="0" err="1" smtClean="0">
                <a:latin typeface="Neo Sans Std"/>
              </a:rPr>
              <a:t>helps</a:t>
            </a:r>
            <a:r>
              <a:rPr lang="fr-FR" sz="1600" dirty="0" smtClean="0">
                <a:latin typeface="Neo Sans Std"/>
              </a:rPr>
              <a:t> </a:t>
            </a:r>
            <a:r>
              <a:rPr lang="fr-FR" sz="1600" dirty="0" err="1" smtClean="0">
                <a:latin typeface="Neo Sans Std"/>
              </a:rPr>
              <a:t>improve</a:t>
            </a:r>
            <a:r>
              <a:rPr lang="fr-FR" sz="1600" dirty="0" smtClean="0">
                <a:latin typeface="Neo Sans Std"/>
              </a:rPr>
              <a:t> the final </a:t>
            </a:r>
            <a:r>
              <a:rPr lang="fr-FR" sz="1600" dirty="0" err="1" smtClean="0">
                <a:latin typeface="Neo Sans Std"/>
              </a:rPr>
              <a:t>decision</a:t>
            </a:r>
            <a:endParaRPr lang="fr-FR" sz="1600" dirty="0" smtClean="0">
              <a:latin typeface="Neo Sans St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Neo Sans Std"/>
              </a:rPr>
              <a:t>In real applications the </a:t>
            </a:r>
            <a:r>
              <a:rPr lang="fr-FR" sz="1600" dirty="0" err="1" smtClean="0">
                <a:latin typeface="Neo Sans Std"/>
              </a:rPr>
              <a:t>cost</a:t>
            </a:r>
            <a:r>
              <a:rPr lang="fr-FR" sz="1600" dirty="0" smtClean="0">
                <a:latin typeface="Neo Sans Std"/>
              </a:rPr>
              <a:t> </a:t>
            </a:r>
            <a:r>
              <a:rPr lang="fr-FR" sz="1600" dirty="0" err="1" smtClean="0">
                <a:latin typeface="Neo Sans Std"/>
              </a:rPr>
              <a:t>function</a:t>
            </a:r>
            <a:r>
              <a:rPr lang="fr-FR" sz="1600" dirty="0" smtClean="0">
                <a:latin typeface="Neo Sans Std"/>
              </a:rPr>
              <a:t> </a:t>
            </a:r>
            <a:r>
              <a:rPr lang="fr-FR" sz="1600" dirty="0" err="1" smtClean="0">
                <a:latin typeface="Neo Sans Std"/>
              </a:rPr>
              <a:t>measures</a:t>
            </a:r>
            <a:r>
              <a:rPr lang="fr-FR" sz="1600" dirty="0" smtClean="0">
                <a:latin typeface="Neo Sans Std"/>
              </a:rPr>
              <a:t> performance w.r.t. a training </a:t>
            </a:r>
            <a:r>
              <a:rPr lang="fr-FR" sz="1600" dirty="0" err="1" smtClean="0">
                <a:latin typeface="Neo Sans Std"/>
              </a:rPr>
              <a:t>dataset</a:t>
            </a:r>
            <a:endParaRPr lang="fr-FR" sz="1600" dirty="0">
              <a:latin typeface="Neo Sans Std"/>
            </a:endParaRPr>
          </a:p>
        </p:txBody>
      </p:sp>
    </p:spTree>
    <p:extLst>
      <p:ext uri="{BB962C8B-B14F-4D97-AF65-F5344CB8AC3E}">
        <p14:creationId xmlns:p14="http://schemas.microsoft.com/office/powerpoint/2010/main" val="14873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9" name="ZoneTexte 68"/>
              <p:cNvSpPr txBox="1"/>
              <p:nvPr/>
            </p:nvSpPr>
            <p:spPr>
              <a:xfrm>
                <a:off x="533400" y="5105400"/>
                <a:ext cx="8001000" cy="122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Neo Sans Std"/>
                  </a:rPr>
                  <a:t>Training </a:t>
                </a:r>
                <a:r>
                  <a:rPr lang="en-US" sz="1600" dirty="0">
                    <a:latin typeface="Neo Sans Std"/>
                  </a:rPr>
                  <a:t>data </a:t>
                </a:r>
                <a14:m>
                  <m:oMath xmlns:m="http://schemas.openxmlformats.org/officeDocument/2006/math">
                    <m:r>
                      <a:rPr lang="en-US" sz="1600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,⋯</m:t>
                    </m:r>
                    <m:r>
                      <a:rPr lang="en-US" sz="1600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600" b="0" dirty="0" smtClean="0">
                  <a:latin typeface="Neo Sans Std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 err="1" smtClean="0">
                    <a:latin typeface="Neo Sans Std"/>
                  </a:rPr>
                  <a:t>Decision</a:t>
                </a:r>
                <a:r>
                  <a:rPr lang="fr-FR" sz="1600" dirty="0" smtClean="0">
                    <a:latin typeface="Neo Sans Std"/>
                  </a:rPr>
                  <a:t> </a:t>
                </a:r>
                <a:r>
                  <a:rPr lang="fr-FR" sz="1600" dirty="0" err="1" smtClean="0">
                    <a:latin typeface="Neo Sans Std"/>
                  </a:rPr>
                  <a:t>function</a:t>
                </a:r>
                <a:r>
                  <a:rPr lang="fr-FR" sz="1600" dirty="0" smtClean="0">
                    <a:latin typeface="Neo Sans Std"/>
                  </a:rPr>
                  <a:t>: </a:t>
                </a:r>
                <a14:m>
                  <m:oMath xmlns:m="http://schemas.openxmlformats.org/officeDocument/2006/math">
                    <m:r>
                      <a:rPr lang="fr-FR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600" b="0" dirty="0" smtClean="0">
                  <a:latin typeface="Neo Sans Std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1600" i="1" dirty="0" err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sz="16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fr-FR" sz="1600" b="0" i="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16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6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 b="0" i="0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fr-FR" sz="16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sz="16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FR" sz="16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fr-FR" sz="16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 b="0" i="0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fr-FR" sz="16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fr-FR" sz="1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fr-FR" sz="1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16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1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1" i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1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sz="1600" dirty="0" smtClean="0">
                    <a:latin typeface="Neo Sans Std"/>
                  </a:rPr>
                  <a:t> </a:t>
                </a:r>
                <a:r>
                  <a:rPr lang="fr-FR" sz="1600" dirty="0" err="1" smtClean="0">
                    <a:latin typeface="Neo Sans Std"/>
                  </a:rPr>
                  <a:t>where</a:t>
                </a:r>
                <a:r>
                  <a:rPr lang="fr-FR" sz="1600" dirty="0" smtClean="0">
                    <a:latin typeface="Neo Sans St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fr-FR" sz="16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600" dirty="0" smtClean="0">
                    <a:latin typeface="Neo Sans Std"/>
                  </a:rPr>
                  <a:t> </a:t>
                </a:r>
                <a:r>
                  <a:rPr lang="fr-FR" sz="1600" dirty="0" err="1" smtClean="0">
                    <a:latin typeface="Neo Sans Std"/>
                  </a:rPr>
                  <a:t>is</a:t>
                </a:r>
                <a:r>
                  <a:rPr lang="fr-FR" sz="1600" dirty="0" smtClean="0">
                    <a:latin typeface="Neo Sans Std"/>
                  </a:rPr>
                  <a:t> the portion of training data </a:t>
                </a:r>
                <a:r>
                  <a:rPr lang="fr-FR" sz="1600" dirty="0" err="1" smtClean="0">
                    <a:latin typeface="Neo Sans Std"/>
                  </a:rPr>
                  <a:t>reaching</a:t>
                </a:r>
                <a:r>
                  <a:rPr lang="fr-FR" sz="1600" dirty="0" smtClean="0">
                    <a:latin typeface="Neo Sans Std"/>
                  </a:rPr>
                  <a:t> </a:t>
                </a:r>
                <a:r>
                  <a:rPr lang="fr-FR" sz="1600" dirty="0" err="1" smtClean="0">
                    <a:latin typeface="Neo Sans Std"/>
                  </a:rPr>
                  <a:t>this</a:t>
                </a:r>
                <a:r>
                  <a:rPr lang="fr-FR" sz="1600" dirty="0" smtClean="0">
                    <a:latin typeface="Neo Sans Std"/>
                  </a:rPr>
                  <a:t> </a:t>
                </a:r>
                <a:r>
                  <a:rPr lang="fr-FR" sz="1600" dirty="0" err="1" smtClean="0">
                    <a:latin typeface="Neo Sans Std"/>
                  </a:rPr>
                  <a:t>node</a:t>
                </a:r>
                <a:endParaRPr lang="fr-FR" sz="1600" dirty="0" smtClean="0">
                  <a:latin typeface="Neo Sans Std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fr-FR" sz="16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1600" dirty="0" smtClean="0">
                    <a:latin typeface="Neo Sans Std"/>
                  </a:rPr>
                  <a:t> </a:t>
                </a:r>
                <a:r>
                  <a:rPr lang="fr-FR" sz="1600" dirty="0" err="1" smtClean="0">
                    <a:latin typeface="Neo Sans Std"/>
                  </a:rPr>
                  <a:t>parameters</a:t>
                </a:r>
                <a:r>
                  <a:rPr lang="fr-FR" sz="1600" dirty="0" smtClean="0">
                    <a:latin typeface="Neo Sans Std"/>
                  </a:rPr>
                  <a:t> of the </a:t>
                </a:r>
                <a:r>
                  <a:rPr lang="fr-FR" sz="1600" dirty="0" err="1" smtClean="0">
                    <a:latin typeface="Neo Sans Std"/>
                  </a:rPr>
                  <a:t>leaf</a:t>
                </a:r>
                <a:r>
                  <a:rPr lang="fr-FR" sz="1600" dirty="0" smtClean="0">
                    <a:latin typeface="Neo Sans Std"/>
                  </a:rPr>
                  <a:t> model (</a:t>
                </a:r>
                <a:r>
                  <a:rPr lang="fr-FR" sz="1600" dirty="0" err="1" smtClean="0">
                    <a:latin typeface="Neo Sans Std"/>
                  </a:rPr>
                  <a:t>e.g</a:t>
                </a:r>
                <a:r>
                  <a:rPr lang="fr-FR" sz="1600" dirty="0" smtClean="0">
                    <a:latin typeface="Neo Sans Std"/>
                  </a:rPr>
                  <a:t>. </a:t>
                </a:r>
                <a:r>
                  <a:rPr lang="fr-FR" sz="1600" dirty="0" err="1" smtClean="0">
                    <a:latin typeface="Neo Sans Std"/>
                  </a:rPr>
                  <a:t>histogram</a:t>
                </a:r>
                <a:r>
                  <a:rPr lang="fr-FR" sz="1600" dirty="0" smtClean="0">
                    <a:latin typeface="Neo Sans Std"/>
                  </a:rPr>
                  <a:t> of </a:t>
                </a:r>
                <a:r>
                  <a:rPr lang="fr-FR" sz="1600" dirty="0" err="1" smtClean="0">
                    <a:latin typeface="Neo Sans Std"/>
                  </a:rPr>
                  <a:t>probabilities</a:t>
                </a:r>
                <a:r>
                  <a:rPr lang="fr-FR" sz="1600" dirty="0" smtClean="0">
                    <a:latin typeface="Neo Sans Std"/>
                  </a:rPr>
                  <a:t>, </a:t>
                </a:r>
                <a:r>
                  <a:rPr lang="fr-FR" sz="1600" dirty="0" err="1" smtClean="0">
                    <a:latin typeface="Neo Sans Std"/>
                  </a:rPr>
                  <a:t>regression</a:t>
                </a:r>
                <a:r>
                  <a:rPr lang="fr-FR" sz="1600" dirty="0" smtClean="0">
                    <a:latin typeface="Neo Sans Std"/>
                  </a:rPr>
                  <a:t> </a:t>
                </a:r>
                <a:r>
                  <a:rPr lang="fr-FR" sz="1600" dirty="0" err="1" smtClean="0">
                    <a:latin typeface="Neo Sans Std"/>
                  </a:rPr>
                  <a:t>function</a:t>
                </a:r>
                <a:r>
                  <a:rPr lang="fr-FR" sz="1600" dirty="0" smtClean="0">
                    <a:latin typeface="Neo Sans Std"/>
                  </a:rPr>
                  <a:t>)</a:t>
                </a:r>
              </a:p>
            </p:txBody>
          </p:sp>
        </mc:Choice>
        <mc:Fallback>
          <p:sp>
            <p:nvSpPr>
              <p:cNvPr id="69" name="ZoneText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05400"/>
                <a:ext cx="8001000" cy="1228541"/>
              </a:xfrm>
              <a:prstGeom prst="rect">
                <a:avLst/>
              </a:prstGeom>
              <a:blipFill rotWithShape="0">
                <a:blip r:embed="rId2"/>
                <a:stretch>
                  <a:fillRect l="-305" t="-1493" b="-54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Decision tree: 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5"/>
                </a:solidFill>
              </a:rPr>
              <a:t>Training phase</a:t>
            </a:r>
            <a:endParaRPr lang="fr-FR" sz="2000" dirty="0">
              <a:solidFill>
                <a:schemeClr val="accent5"/>
              </a:solidFill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3352800" y="1765802"/>
            <a:ext cx="3515402" cy="2799199"/>
            <a:chOff x="3352800" y="1765802"/>
            <a:chExt cx="3515402" cy="2799199"/>
          </a:xfrm>
        </p:grpSpPr>
        <p:sp>
          <p:nvSpPr>
            <p:cNvPr id="6" name="Oval 5"/>
            <p:cNvSpPr/>
            <p:nvPr/>
          </p:nvSpPr>
          <p:spPr>
            <a:xfrm>
              <a:off x="4872566" y="1765803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Oval 6"/>
            <p:cNvSpPr/>
            <p:nvPr/>
          </p:nvSpPr>
          <p:spPr>
            <a:xfrm>
              <a:off x="4038600" y="2845303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980343" y="1765802"/>
                  <a:ext cx="24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fr-FR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fr-FR" dirty="0">
                    <a:latin typeface="Neo Sans Std"/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0343" y="1765802"/>
                  <a:ext cx="24900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1463" b="-3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>
              <a:stCxn id="6" idx="3"/>
              <a:endCxn id="7" idx="7"/>
            </p:cNvCxnSpPr>
            <p:nvPr/>
          </p:nvCxnSpPr>
          <p:spPr>
            <a:xfrm flipH="1">
              <a:off x="4363804" y="2091007"/>
              <a:ext cx="564558" cy="8100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5"/>
              <a:endCxn id="18" idx="0"/>
            </p:cNvCxnSpPr>
            <p:nvPr/>
          </p:nvCxnSpPr>
          <p:spPr>
            <a:xfrm>
              <a:off x="5197770" y="2091007"/>
              <a:ext cx="669630" cy="8100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4"/>
              <a:endCxn id="64" idx="0"/>
            </p:cNvCxnSpPr>
            <p:nvPr/>
          </p:nvCxnSpPr>
          <p:spPr>
            <a:xfrm flipH="1">
              <a:off x="3621016" y="3226303"/>
              <a:ext cx="608084" cy="8211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4"/>
              <a:endCxn id="63" idx="0"/>
            </p:cNvCxnSpPr>
            <p:nvPr/>
          </p:nvCxnSpPr>
          <p:spPr>
            <a:xfrm>
              <a:off x="4229100" y="3226303"/>
              <a:ext cx="530456" cy="8177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10"/>
                <p:cNvSpPr txBox="1"/>
                <p:nvPr/>
              </p:nvSpPr>
              <p:spPr>
                <a:xfrm>
                  <a:off x="4141451" y="2834907"/>
                  <a:ext cx="24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fr-FR" dirty="0">
                    <a:latin typeface="Neo Sans Std"/>
                  </a:endParaRPr>
                </a:p>
              </p:txBody>
            </p:sp>
          </mc:Choice>
          <mc:Fallback>
            <p:sp>
              <p:nvSpPr>
                <p:cNvPr id="58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451" y="2834907"/>
                  <a:ext cx="24900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1463" b="-163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5715000" y="2901099"/>
              <a:ext cx="304800" cy="3031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07156" y="4044099"/>
              <a:ext cx="304800" cy="3031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68616" y="4047449"/>
              <a:ext cx="304800" cy="3031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10"/>
                <p:cNvSpPr txBox="1"/>
                <p:nvPr/>
              </p:nvSpPr>
              <p:spPr>
                <a:xfrm>
                  <a:off x="6096000" y="3019573"/>
                  <a:ext cx="24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Neo Sans Std"/>
                  </a:endParaRPr>
                </a:p>
              </p:txBody>
            </p:sp>
          </mc:Choice>
          <mc:Fallback xmlns="">
            <p:sp>
              <p:nvSpPr>
                <p:cNvPr id="65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019573"/>
                  <a:ext cx="24900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707" b="-163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10"/>
                <p:cNvSpPr txBox="1"/>
                <p:nvPr/>
              </p:nvSpPr>
              <p:spPr>
                <a:xfrm>
                  <a:off x="4948766" y="4195669"/>
                  <a:ext cx="24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Neo Sans Std"/>
                  </a:endParaRPr>
                </a:p>
              </p:txBody>
            </p:sp>
          </mc:Choice>
          <mc:Fallback xmlns="">
            <p:sp>
              <p:nvSpPr>
                <p:cNvPr id="66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8766" y="4195669"/>
                  <a:ext cx="24900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1707" b="-163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10"/>
                <p:cNvSpPr txBox="1"/>
                <p:nvPr/>
              </p:nvSpPr>
              <p:spPr>
                <a:xfrm>
                  <a:off x="3816780" y="4195669"/>
                  <a:ext cx="24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Neo Sans Std"/>
                  </a:endParaRPr>
                </a:p>
              </p:txBody>
            </p:sp>
          </mc:Choice>
          <mc:Fallback xmlns="">
            <p:sp>
              <p:nvSpPr>
                <p:cNvPr id="68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6780" y="4195669"/>
                  <a:ext cx="24900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1707" b="-163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23"/>
                <p:cNvSpPr txBox="1"/>
                <p:nvPr/>
              </p:nvSpPr>
              <p:spPr>
                <a:xfrm>
                  <a:off x="3352800" y="2217195"/>
                  <a:ext cx="1295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fr-FR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fr-FR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⋅</m:t>
                            </m:r>
                          </m:e>
                        </m:d>
                        <m:r>
                          <a:rPr lang="fr-F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fr-FR" dirty="0">
                    <a:solidFill>
                      <a:schemeClr val="accent1"/>
                    </a:solidFill>
                    <a:latin typeface="Neo Sans Std"/>
                  </a:endParaRPr>
                </a:p>
              </p:txBody>
            </p:sp>
          </mc:Choice>
          <mc:Fallback xmlns="">
            <p:sp>
              <p:nvSpPr>
                <p:cNvPr id="72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2217195"/>
                  <a:ext cx="129540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817" b="-1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23"/>
                <p:cNvSpPr txBox="1"/>
                <p:nvPr/>
              </p:nvSpPr>
              <p:spPr>
                <a:xfrm>
                  <a:off x="5572802" y="2218254"/>
                  <a:ext cx="1295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fr-FR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fr-FR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⋅</m:t>
                            </m:r>
                          </m:e>
                        </m:d>
                        <m:r>
                          <a:rPr lang="fr-F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fr-FR" dirty="0">
                    <a:solidFill>
                      <a:schemeClr val="accent1"/>
                    </a:solidFill>
                    <a:latin typeface="Neo Sans Std"/>
                  </a:endParaRPr>
                </a:p>
              </p:txBody>
            </p:sp>
          </mc:Choice>
          <mc:Fallback xmlns="">
            <p:sp>
              <p:nvSpPr>
                <p:cNvPr id="73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802" y="2218254"/>
                  <a:ext cx="129540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817" b="-1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423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457200" y="2178545"/>
                <a:ext cx="2057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dirty="0" smtClean="0">
                  <a:solidFill>
                    <a:schemeClr val="accent4"/>
                  </a:solidFill>
                  <a:latin typeface="Neo Sans St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fr-F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fr-FR" dirty="0">
                  <a:solidFill>
                    <a:schemeClr val="accent4"/>
                  </a:solidFill>
                  <a:latin typeface="Neo Sans Std"/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78545"/>
                <a:ext cx="2057400" cy="646331"/>
              </a:xfrm>
              <a:prstGeom prst="rect">
                <a:avLst/>
              </a:prstGeom>
              <a:blipFill rotWithShape="0">
                <a:blip r:embed="rId2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Decision tree: 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5"/>
                </a:solidFill>
              </a:rPr>
              <a:t>Test phase</a:t>
            </a:r>
            <a:endParaRPr lang="fr-FR" sz="2000" dirty="0">
              <a:solidFill>
                <a:schemeClr val="accent5"/>
              </a:solidFill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3468616" y="1765802"/>
            <a:ext cx="2876388" cy="2799199"/>
            <a:chOff x="3468616" y="1765802"/>
            <a:chExt cx="2876388" cy="2799199"/>
          </a:xfrm>
        </p:grpSpPr>
        <p:sp>
          <p:nvSpPr>
            <p:cNvPr id="6" name="Oval 5"/>
            <p:cNvSpPr/>
            <p:nvPr/>
          </p:nvSpPr>
          <p:spPr>
            <a:xfrm>
              <a:off x="4872566" y="1765803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Oval 6"/>
            <p:cNvSpPr/>
            <p:nvPr/>
          </p:nvSpPr>
          <p:spPr>
            <a:xfrm>
              <a:off x="4038600" y="2845303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980343" y="1765802"/>
                  <a:ext cx="24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0343" y="1765802"/>
                  <a:ext cx="24900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9024" b="-1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>
              <a:stCxn id="6" idx="3"/>
              <a:endCxn id="7" idx="7"/>
            </p:cNvCxnSpPr>
            <p:nvPr/>
          </p:nvCxnSpPr>
          <p:spPr>
            <a:xfrm flipH="1">
              <a:off x="4363804" y="2091007"/>
              <a:ext cx="564558" cy="8100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5"/>
              <a:endCxn id="18" idx="0"/>
            </p:cNvCxnSpPr>
            <p:nvPr/>
          </p:nvCxnSpPr>
          <p:spPr>
            <a:xfrm>
              <a:off x="5197770" y="2091007"/>
              <a:ext cx="669630" cy="8100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4"/>
              <a:endCxn id="64" idx="0"/>
            </p:cNvCxnSpPr>
            <p:nvPr/>
          </p:nvCxnSpPr>
          <p:spPr>
            <a:xfrm flipH="1">
              <a:off x="3621016" y="3226303"/>
              <a:ext cx="608084" cy="8211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4"/>
              <a:endCxn id="63" idx="0"/>
            </p:cNvCxnSpPr>
            <p:nvPr/>
          </p:nvCxnSpPr>
          <p:spPr>
            <a:xfrm>
              <a:off x="4229100" y="3226303"/>
              <a:ext cx="530456" cy="8177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10"/>
                <p:cNvSpPr txBox="1"/>
                <p:nvPr/>
              </p:nvSpPr>
              <p:spPr>
                <a:xfrm>
                  <a:off x="4141451" y="2834907"/>
                  <a:ext cx="24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58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451" y="2834907"/>
                  <a:ext cx="24900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9024" r="-243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5715000" y="2901099"/>
              <a:ext cx="304800" cy="3031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07156" y="4044099"/>
              <a:ext cx="304800" cy="3031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68616" y="4047449"/>
              <a:ext cx="304800" cy="3031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10"/>
                <p:cNvSpPr txBox="1"/>
                <p:nvPr/>
              </p:nvSpPr>
              <p:spPr>
                <a:xfrm>
                  <a:off x="6096000" y="3019573"/>
                  <a:ext cx="24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65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019573"/>
                  <a:ext cx="24900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92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10"/>
                <p:cNvSpPr txBox="1"/>
                <p:nvPr/>
              </p:nvSpPr>
              <p:spPr>
                <a:xfrm>
                  <a:off x="4948766" y="4195669"/>
                  <a:ext cx="24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66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8766" y="4195669"/>
                  <a:ext cx="24900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170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10"/>
                <p:cNvSpPr txBox="1"/>
                <p:nvPr/>
              </p:nvSpPr>
              <p:spPr>
                <a:xfrm>
                  <a:off x="3816780" y="4195669"/>
                  <a:ext cx="24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68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6780" y="4195669"/>
                  <a:ext cx="24900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92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e 8"/>
          <p:cNvGrpSpPr/>
          <p:nvPr/>
        </p:nvGrpSpPr>
        <p:grpSpPr>
          <a:xfrm>
            <a:off x="4948766" y="1176922"/>
            <a:ext cx="385234" cy="419930"/>
            <a:chOff x="5036730" y="1264446"/>
            <a:chExt cx="385234" cy="4199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ZoneTexte 1"/>
                <p:cNvSpPr txBox="1"/>
                <p:nvPr/>
              </p:nvSpPr>
              <p:spPr>
                <a:xfrm>
                  <a:off x="5036730" y="1272162"/>
                  <a:ext cx="385234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FR" b="1" dirty="0">
                    <a:solidFill>
                      <a:schemeClr val="accent4"/>
                    </a:solidFill>
                    <a:latin typeface="Neo Sans Std"/>
                  </a:endParaRPr>
                </a:p>
              </p:txBody>
            </p:sp>
          </mc:Choice>
          <mc:Fallback xmlns="">
            <p:sp>
              <p:nvSpPr>
                <p:cNvPr id="2" name="ZoneText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6730" y="1272162"/>
                  <a:ext cx="385234" cy="3810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Connecteur droit avec flèche 3"/>
            <p:cNvCxnSpPr/>
            <p:nvPr/>
          </p:nvCxnSpPr>
          <p:spPr>
            <a:xfrm>
              <a:off x="5060949" y="1264446"/>
              <a:ext cx="2117" cy="41993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57200" y="2178545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fr-F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=3≥0</m:t>
                      </m:r>
                    </m:oMath>
                  </m:oMathPara>
                </a14:m>
                <a:endParaRPr lang="fr-FR" dirty="0" smtClean="0">
                  <a:solidFill>
                    <a:schemeClr val="accent4"/>
                  </a:solidFill>
                  <a:latin typeface="Neo Sans Std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78545"/>
                <a:ext cx="2057400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762000" y="5105400"/>
                <a:ext cx="777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chemeClr val="accent4"/>
                    </a:solidFill>
                    <a:latin typeface="Neo Sans Std"/>
                  </a:rPr>
                  <a:t>Use the </a:t>
                </a:r>
                <a:r>
                  <a:rPr lang="fr-FR" sz="1600" dirty="0" err="1" smtClean="0">
                    <a:solidFill>
                      <a:schemeClr val="accent4"/>
                    </a:solidFill>
                    <a:latin typeface="Neo Sans Std"/>
                  </a:rPr>
                  <a:t>leaf</a:t>
                </a:r>
                <a:r>
                  <a:rPr lang="fr-FR" sz="1600" dirty="0" smtClean="0">
                    <a:solidFill>
                      <a:schemeClr val="accent4"/>
                    </a:solidFill>
                    <a:latin typeface="Neo Sans Std"/>
                  </a:rPr>
                  <a:t>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fr-FR" sz="160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600" dirty="0" smtClean="0">
                    <a:solidFill>
                      <a:schemeClr val="accent4"/>
                    </a:solidFill>
                    <a:latin typeface="Neo Sans Std"/>
                  </a:rPr>
                  <a:t> to </a:t>
                </a:r>
                <a:r>
                  <a:rPr lang="fr-FR" sz="1600" dirty="0" err="1" smtClean="0">
                    <a:solidFill>
                      <a:schemeClr val="accent4"/>
                    </a:solidFill>
                    <a:latin typeface="Neo Sans Std"/>
                  </a:rPr>
                  <a:t>make</a:t>
                </a:r>
                <a:r>
                  <a:rPr lang="fr-FR" sz="1600" dirty="0" smtClean="0">
                    <a:solidFill>
                      <a:schemeClr val="accent4"/>
                    </a:solidFill>
                    <a:latin typeface="Neo Sans Std"/>
                  </a:rPr>
                  <a:t> </a:t>
                </a:r>
                <a:r>
                  <a:rPr lang="fr-FR" sz="1600" dirty="0" err="1" smtClean="0">
                    <a:solidFill>
                      <a:schemeClr val="accent4"/>
                    </a:solidFill>
                    <a:latin typeface="Neo Sans Std"/>
                  </a:rPr>
                  <a:t>your</a:t>
                </a:r>
                <a:r>
                  <a:rPr lang="fr-FR" sz="1600" dirty="0" smtClean="0">
                    <a:solidFill>
                      <a:schemeClr val="accent4"/>
                    </a:solidFill>
                    <a:latin typeface="Neo Sans Std"/>
                  </a:rPr>
                  <a:t> </a:t>
                </a:r>
                <a:r>
                  <a:rPr lang="fr-FR" sz="1600" dirty="0" err="1" smtClean="0">
                    <a:solidFill>
                      <a:schemeClr val="accent4"/>
                    </a:solidFill>
                    <a:latin typeface="Neo Sans Std"/>
                  </a:rPr>
                  <a:t>prediction</a:t>
                </a:r>
                <a:r>
                  <a:rPr lang="fr-FR" sz="1600" dirty="0" smtClean="0">
                    <a:solidFill>
                      <a:schemeClr val="accent4"/>
                    </a:solidFill>
                    <a:latin typeface="Neo Sans Std"/>
                  </a:rPr>
                  <a:t> for input point </a:t>
                </a:r>
                <a14:m>
                  <m:oMath xmlns:m="http://schemas.openxmlformats.org/officeDocument/2006/math">
                    <m:r>
                      <a:rPr lang="fr-FR" sz="1600" b="1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1600" b="1" dirty="0" smtClean="0">
                  <a:solidFill>
                    <a:schemeClr val="accent4"/>
                  </a:solidFill>
                  <a:latin typeface="Neo Sans Std"/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05400"/>
                <a:ext cx="7772400" cy="338554"/>
              </a:xfrm>
              <a:prstGeom prst="rect">
                <a:avLst/>
              </a:prstGeom>
              <a:blipFill rotWithShape="0">
                <a:blip r:embed="rId10"/>
                <a:stretch>
                  <a:fillRect t="-5455" b="-2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45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12882 0.2122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1060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82 0.21227 L -0.20746 0.3979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8" grpId="0"/>
      <p:bldP spid="8" grpId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Decision</a:t>
            </a:r>
            <a:r>
              <a:rPr lang="fr-FR" dirty="0" smtClean="0"/>
              <a:t> </a:t>
            </a:r>
            <a:r>
              <a:rPr lang="fr-FR" dirty="0" err="1" smtClean="0"/>
              <a:t>tree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sz="2000" dirty="0" err="1" smtClean="0">
                <a:solidFill>
                  <a:schemeClr val="accent5"/>
                </a:solidFill>
              </a:rPr>
              <a:t>Weak</a:t>
            </a:r>
            <a:r>
              <a:rPr lang="fr-FR" sz="2000" dirty="0" smtClean="0">
                <a:solidFill>
                  <a:schemeClr val="accent5"/>
                </a:solidFill>
              </a:rPr>
              <a:t> </a:t>
            </a:r>
            <a:r>
              <a:rPr lang="fr-FR" sz="2000" dirty="0" err="1" smtClean="0">
                <a:solidFill>
                  <a:schemeClr val="accent5"/>
                </a:solidFill>
              </a:rPr>
              <a:t>learners</a:t>
            </a:r>
            <a:r>
              <a:rPr lang="fr-FR" sz="2000" dirty="0" smtClean="0">
                <a:solidFill>
                  <a:schemeClr val="accent5"/>
                </a:solidFill>
              </a:rPr>
              <a:t> are cool</a:t>
            </a:r>
            <a:endParaRPr lang="fr-FR" sz="2000" dirty="0">
              <a:solidFill>
                <a:schemeClr val="accent5"/>
              </a:solidFill>
            </a:endParaRPr>
          </a:p>
        </p:txBody>
      </p:sp>
      <p:grpSp>
        <p:nvGrpSpPr>
          <p:cNvPr id="83" name="Groupe 82"/>
          <p:cNvGrpSpPr/>
          <p:nvPr/>
        </p:nvGrpSpPr>
        <p:grpSpPr>
          <a:xfrm>
            <a:off x="2270756" y="2076994"/>
            <a:ext cx="3190607" cy="2926660"/>
            <a:chOff x="2270756" y="2076994"/>
            <a:chExt cx="3190607" cy="2926660"/>
          </a:xfrm>
        </p:grpSpPr>
        <p:sp>
          <p:nvSpPr>
            <p:cNvPr id="4" name="Ellipse 3"/>
            <p:cNvSpPr/>
            <p:nvPr/>
          </p:nvSpPr>
          <p:spPr>
            <a:xfrm>
              <a:off x="3099163" y="2083526"/>
              <a:ext cx="152400" cy="152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3327763" y="2159726"/>
              <a:ext cx="152400" cy="152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3251563" y="2235926"/>
              <a:ext cx="152400" cy="152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3403963" y="2388326"/>
              <a:ext cx="152400" cy="152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3175363" y="2464526"/>
              <a:ext cx="152400" cy="152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2908663" y="2314303"/>
              <a:ext cx="152400" cy="152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556363" y="2540726"/>
              <a:ext cx="152400" cy="152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642360" y="2362200"/>
              <a:ext cx="152400" cy="152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3880757" y="2209800"/>
              <a:ext cx="152400" cy="152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784963" y="2096589"/>
              <a:ext cx="152400" cy="152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3505200" y="2667000"/>
              <a:ext cx="152400" cy="152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4165963" y="2638697"/>
              <a:ext cx="152400" cy="152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783874" y="3015025"/>
              <a:ext cx="152400" cy="152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250474" y="2762794"/>
              <a:ext cx="152400" cy="152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3123111" y="2743200"/>
              <a:ext cx="152400" cy="152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470763" y="25146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612277" y="2562497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623163" y="26670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4084320" y="27432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3956957" y="23622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4836523" y="26670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899660" y="2076994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536077" y="3015025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653643" y="3091225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308963" y="2669177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232763" y="2791097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4995454" y="2168435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919254" y="3624625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806043" y="3700825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5239294" y="3378926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147854" y="3319825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4236720" y="3624625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4280262" y="3777025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4126774" y="3785415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4470763" y="3988526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4653643" y="4109809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4160520" y="4022723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4312920" y="4192221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4231277" y="4303254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307477" y="4498240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452948" y="4096425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536077" y="4608054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684123" y="4576937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688477" y="4760454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501243" y="4851254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/>
            <p:cNvSpPr/>
            <p:nvPr/>
          </p:nvSpPr>
          <p:spPr>
            <a:xfrm>
              <a:off x="3376748" y="4227054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4348843" y="4608054"/>
              <a:ext cx="1524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4551317" y="4343373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>
              <a:off x="3819797" y="3988526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>
              <a:off x="3709851" y="3912326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4025537" y="2918273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3977640" y="3053386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3250474" y="3957409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/>
            <p:cNvSpPr/>
            <p:nvPr/>
          </p:nvSpPr>
          <p:spPr>
            <a:xfrm>
              <a:off x="3384368" y="3957409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507377" y="4311641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/>
            <p:cNvSpPr/>
            <p:nvPr/>
          </p:nvSpPr>
          <p:spPr>
            <a:xfrm>
              <a:off x="3237410" y="3530659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/>
            <p:cNvSpPr/>
            <p:nvPr/>
          </p:nvSpPr>
          <p:spPr>
            <a:xfrm>
              <a:off x="3389810" y="3683059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3297825" y="3700825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3456214" y="3373584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>
              <a:off x="2645770" y="3551791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2492282" y="3633015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2540178" y="3785415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2438670" y="3847883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2890155" y="3759926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2984863" y="3683059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>
              <a:off x="3137263" y="3835459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3010987" y="3957409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2932610" y="4078692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3137263" y="3457828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2493370" y="3457828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3036025" y="4180987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2740478" y="4116021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2270756" y="3700825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Ellipse 77"/>
            <p:cNvSpPr/>
            <p:nvPr/>
          </p:nvSpPr>
          <p:spPr>
            <a:xfrm>
              <a:off x="3263537" y="4441578"/>
              <a:ext cx="152400" cy="152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80" name="Connecteur droit 79"/>
          <p:cNvCxnSpPr/>
          <p:nvPr/>
        </p:nvCxnSpPr>
        <p:spPr>
          <a:xfrm flipH="1">
            <a:off x="3507376" y="1626326"/>
            <a:ext cx="1070068" cy="3810000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H="1" flipV="1">
            <a:off x="1844036" y="2464526"/>
            <a:ext cx="2191298" cy="1061458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 flipV="1">
            <a:off x="4174671" y="3081022"/>
            <a:ext cx="2191298" cy="1061458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1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Decision</a:t>
            </a:r>
            <a:r>
              <a:rPr lang="fr-FR" dirty="0" smtClean="0"/>
              <a:t> </a:t>
            </a:r>
            <a:r>
              <a:rPr lang="fr-FR" dirty="0" err="1" smtClean="0"/>
              <a:t>tree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sz="2000" dirty="0" err="1" smtClean="0">
                <a:solidFill>
                  <a:schemeClr val="accent5"/>
                </a:solidFill>
              </a:rPr>
              <a:t>Entropy</a:t>
            </a:r>
            <a:r>
              <a:rPr lang="fr-FR" sz="2000" dirty="0" smtClean="0">
                <a:solidFill>
                  <a:schemeClr val="accent5"/>
                </a:solidFill>
              </a:rPr>
              <a:t> – the </a:t>
            </a:r>
            <a:r>
              <a:rPr lang="fr-FR" sz="2000" dirty="0" err="1" smtClean="0">
                <a:solidFill>
                  <a:schemeClr val="accent5"/>
                </a:solidFill>
              </a:rPr>
              <a:t>classic</a:t>
            </a:r>
            <a:r>
              <a:rPr lang="fr-FR" sz="2000" dirty="0" smtClean="0">
                <a:solidFill>
                  <a:schemeClr val="accent5"/>
                </a:solidFill>
              </a:rPr>
              <a:t> </a:t>
            </a:r>
            <a:r>
              <a:rPr lang="fr-FR" sz="2000" dirty="0" err="1" smtClean="0">
                <a:solidFill>
                  <a:schemeClr val="accent5"/>
                </a:solidFill>
              </a:rPr>
              <a:t>cost</a:t>
            </a:r>
            <a:r>
              <a:rPr lang="fr-FR" sz="2000" dirty="0" smtClean="0">
                <a:solidFill>
                  <a:schemeClr val="accent5"/>
                </a:solidFill>
              </a:rPr>
              <a:t> </a:t>
            </a:r>
            <a:r>
              <a:rPr lang="fr-FR" sz="2000" dirty="0" err="1" smtClean="0">
                <a:solidFill>
                  <a:schemeClr val="accent5"/>
                </a:solidFill>
              </a:rPr>
              <a:t>function</a:t>
            </a:r>
            <a:endParaRPr lang="fr-FR" sz="2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r-FR" sz="1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For a </a:t>
                </a:r>
                <a:r>
                  <a:rPr lang="fr-FR" sz="1400" i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k</a:t>
                </a:r>
                <a:r>
                  <a:rPr lang="fr-FR" sz="1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-class classification problem, </a:t>
                </a:r>
                <a:r>
                  <a:rPr lang="fr-FR" sz="14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where</a:t>
                </a:r>
                <a:r>
                  <a:rPr lang="fr-FR" sz="1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r-FR" sz="14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is</a:t>
                </a:r>
                <a:r>
                  <a:rPr lang="fr-FR" sz="1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r-FR" sz="14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assigned</a:t>
                </a:r>
                <a:r>
                  <a:rPr lang="fr-FR" sz="1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a </a:t>
                </a:r>
                <a:r>
                  <a:rPr lang="fr-FR" sz="14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probability</a:t>
                </a:r>
                <a:r>
                  <a:rPr lang="fr-FR" sz="1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1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d>
                        <m:d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fr-FR" sz="1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fr-FR" sz="1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[−</m:t>
                    </m:r>
                    <m:func>
                      <m:func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1400" dirty="0" err="1" smtClean="0">
                    <a:solidFill>
                      <a:schemeClr val="tx1"/>
                    </a:solidFill>
                  </a:rPr>
                  <a:t>measures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 how </a:t>
                </a:r>
                <a:r>
                  <a:rPr lang="fr-FR" sz="1400" dirty="0" err="1" smtClean="0">
                    <a:solidFill>
                      <a:schemeClr val="tx1"/>
                    </a:solidFill>
                  </a:rPr>
                  <a:t>uninformative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 a distribution </a:t>
                </a:r>
                <a:r>
                  <a:rPr lang="fr-FR" sz="1400" dirty="0" err="1" smtClean="0">
                    <a:solidFill>
                      <a:schemeClr val="tx1"/>
                    </a:solidFill>
                  </a:rPr>
                  <a:t>is</a:t>
                </a:r>
                <a:endParaRPr lang="fr-FR" sz="1400" dirty="0" smtClean="0">
                  <a:solidFill>
                    <a:schemeClr val="tx1"/>
                  </a:solidFill>
                </a:endParaRPr>
              </a:p>
              <a:p>
                <a:r>
                  <a:rPr lang="fr-FR" sz="1400" dirty="0" smtClean="0"/>
                  <a:t>It </a:t>
                </a:r>
                <a:r>
                  <a:rPr lang="fr-FR" sz="1400" dirty="0" err="1" smtClean="0"/>
                  <a:t>is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related</a:t>
                </a:r>
                <a:r>
                  <a:rPr lang="fr-FR" sz="1400" dirty="0" smtClean="0"/>
                  <a:t> to the size of the optimal code for data </a:t>
                </a:r>
                <a:r>
                  <a:rPr lang="fr-FR" sz="1400" dirty="0" err="1" smtClean="0"/>
                  <a:t>sampled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according</a:t>
                </a:r>
                <a:r>
                  <a:rPr lang="fr-FR" sz="1400" dirty="0" smtClean="0"/>
                  <a:t> to </a:t>
                </a:r>
                <a14:m>
                  <m:oMath xmlns:m="http://schemas.openxmlformats.org/officeDocument/2006/math">
                    <m:r>
                      <a:rPr lang="fr-FR" sz="1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sz="1400" dirty="0" smtClean="0">
                    <a:solidFill>
                      <a:schemeClr val="tx1"/>
                    </a:solidFill>
                  </a:rPr>
                  <a:t> (MDL)</a:t>
                </a:r>
              </a:p>
              <a:p>
                <a:endParaRPr lang="fr-FR" sz="1400" dirty="0"/>
              </a:p>
              <a:p>
                <a:endParaRPr lang="fr-FR" sz="1400" dirty="0" smtClean="0">
                  <a:solidFill>
                    <a:schemeClr val="tx1"/>
                  </a:solidFill>
                </a:endParaRPr>
              </a:p>
              <a:p>
                <a:endParaRPr lang="fr-FR" sz="1400" dirty="0"/>
              </a:p>
              <a:p>
                <a:endParaRPr lang="fr-FR" sz="1400" dirty="0" smtClean="0">
                  <a:solidFill>
                    <a:schemeClr val="tx1"/>
                  </a:solidFill>
                </a:endParaRPr>
              </a:p>
              <a:p>
                <a:endParaRPr lang="fr-FR" sz="1400" dirty="0"/>
              </a:p>
              <a:p>
                <a:endParaRPr lang="fr-FR" sz="1400" dirty="0" smtClean="0">
                  <a:solidFill>
                    <a:schemeClr val="tx1"/>
                  </a:solidFill>
                </a:endParaRPr>
              </a:p>
              <a:p>
                <a:r>
                  <a:rPr lang="fr-FR" sz="1400" dirty="0"/>
                  <a:t>F</a:t>
                </a:r>
                <a:r>
                  <a:rPr lang="fr-FR" sz="1400" dirty="0" smtClean="0"/>
                  <a:t>or a set of </a:t>
                </a:r>
                <a:r>
                  <a:rPr lang="fr-FR" sz="1400" dirty="0" err="1" smtClean="0"/>
                  <a:t>i.i.d</a:t>
                </a:r>
                <a:r>
                  <a:rPr lang="fr-FR" sz="1400" dirty="0" smtClean="0"/>
                  <a:t>. </a:t>
                </a:r>
                <a:r>
                  <a:rPr lang="fr-FR" sz="1400" dirty="0" err="1" smtClean="0"/>
                  <a:t>samples</a:t>
                </a:r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r>
                      <a:rPr lang="fr-FR" sz="1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1400" dirty="0" smtClean="0"/>
                  <a:t> </a:t>
                </a:r>
                <a:r>
                  <a:rPr lang="fr-FR" sz="1400" dirty="0" err="1" smtClean="0"/>
                  <a:t>with</a:t>
                </a:r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400" dirty="0" smtClean="0"/>
                  <a:t> points of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400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fr-F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supHide m:val="on"/>
                        <m:ctrlPr>
                          <a:rPr lang="fr-F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FR" sz="1400" dirty="0" smtClean="0"/>
                  <a:t>, the </a:t>
                </a:r>
                <a:r>
                  <a:rPr lang="fr-FR" sz="1400" dirty="0" err="1" smtClean="0"/>
                  <a:t>entropy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is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related</a:t>
                </a:r>
                <a:r>
                  <a:rPr lang="fr-FR" sz="1400" dirty="0" smtClean="0"/>
                  <a:t> to the </a:t>
                </a:r>
                <a:r>
                  <a:rPr lang="fr-FR" sz="1400" dirty="0" err="1" smtClean="0"/>
                  <a:t>probability</a:t>
                </a:r>
                <a:r>
                  <a:rPr lang="fr-FR" sz="1400" dirty="0" smtClean="0"/>
                  <a:t> of the </a:t>
                </a:r>
                <a:r>
                  <a:rPr lang="fr-FR" sz="1400" dirty="0" err="1" smtClean="0"/>
                  <a:t>samples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under</a:t>
                </a:r>
                <a:r>
                  <a:rPr lang="fr-FR" sz="1400" dirty="0" smtClean="0"/>
                  <a:t> the maximum </a:t>
                </a:r>
                <a:r>
                  <a:rPr lang="fr-FR" sz="1400" dirty="0" err="1" smtClean="0"/>
                  <a:t>likelihood</a:t>
                </a:r>
                <a:r>
                  <a:rPr lang="fr-FR" sz="1400" dirty="0" smtClean="0"/>
                  <a:t> Bernoulli/</a:t>
                </a:r>
                <a:r>
                  <a:rPr lang="fr-FR" sz="1400" dirty="0" err="1" smtClean="0"/>
                  <a:t>categorical</a:t>
                </a:r>
                <a:r>
                  <a:rPr lang="fr-FR" sz="1400" dirty="0" smtClean="0"/>
                  <a:t> model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⋅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r-FR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fr-FR" sz="1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fr-FR" sz="1400" dirty="0"/>
              </a:p>
              <a:p>
                <a:r>
                  <a:rPr lang="fr-FR" sz="1400" dirty="0" err="1" smtClean="0">
                    <a:solidFill>
                      <a:schemeClr val="tx1"/>
                    </a:solidFill>
                  </a:rPr>
                  <a:t>Cost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1400" dirty="0" err="1" smtClean="0">
                    <a:solidFill>
                      <a:schemeClr val="tx1"/>
                    </a:solidFill>
                  </a:rPr>
                  <a:t>function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d>
                      <m:d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  <m:d>
                              <m:dPr>
                                <m:ctrlP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den>
                    </m:f>
                    <m:r>
                      <m:rPr>
                        <m:sty m:val="p"/>
                      </m:rPr>
                      <a:rPr lang="el-G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den>
                    </m:f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11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e 19"/>
          <p:cNvGrpSpPr/>
          <p:nvPr/>
        </p:nvGrpSpPr>
        <p:grpSpPr>
          <a:xfrm>
            <a:off x="3657600" y="3200400"/>
            <a:ext cx="895350" cy="1219200"/>
            <a:chOff x="3429000" y="3276600"/>
            <a:chExt cx="895350" cy="1219200"/>
          </a:xfrm>
        </p:grpSpPr>
        <p:grpSp>
          <p:nvGrpSpPr>
            <p:cNvPr id="4" name="Group 41"/>
            <p:cNvGrpSpPr/>
            <p:nvPr/>
          </p:nvGrpSpPr>
          <p:grpSpPr>
            <a:xfrm>
              <a:off x="3429000" y="3479626"/>
              <a:ext cx="895350" cy="1016174"/>
              <a:chOff x="781050" y="1913180"/>
              <a:chExt cx="895350" cy="101617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218137" y="2564646"/>
                <a:ext cx="314325" cy="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88999" y="2079485"/>
                <a:ext cx="314325" cy="5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" name="Straight Connector 31"/>
              <p:cNvCxnSpPr/>
              <p:nvPr/>
            </p:nvCxnSpPr>
            <p:spPr>
              <a:xfrm>
                <a:off x="781050" y="2610366"/>
                <a:ext cx="89535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4"/>
              <p:cNvCxnSpPr/>
              <p:nvPr/>
            </p:nvCxnSpPr>
            <p:spPr>
              <a:xfrm flipV="1">
                <a:off x="791633" y="1913180"/>
                <a:ext cx="0" cy="697187"/>
              </a:xfrm>
              <a:prstGeom prst="line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39"/>
              <p:cNvSpPr txBox="1"/>
              <p:nvPr/>
            </p:nvSpPr>
            <p:spPr>
              <a:xfrm>
                <a:off x="902226" y="2590284"/>
                <a:ext cx="339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Y</a:t>
                </a:r>
                <a:endParaRPr lang="fr-FR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TextBox 40"/>
              <p:cNvSpPr txBox="1"/>
              <p:nvPr/>
            </p:nvSpPr>
            <p:spPr>
              <a:xfrm>
                <a:off x="1219200" y="2590800"/>
                <a:ext cx="339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</a:rPr>
                  <a:t>N</a:t>
                </a:r>
                <a:endParaRPr lang="fr-FR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3505200" y="3276600"/>
                  <a:ext cx="7741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276600"/>
                  <a:ext cx="774174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e 20"/>
          <p:cNvGrpSpPr/>
          <p:nvPr/>
        </p:nvGrpSpPr>
        <p:grpSpPr>
          <a:xfrm>
            <a:off x="4724400" y="3200400"/>
            <a:ext cx="990600" cy="1219200"/>
            <a:chOff x="4495800" y="3276600"/>
            <a:chExt cx="990600" cy="1219200"/>
          </a:xfrm>
        </p:grpSpPr>
        <p:grpSp>
          <p:nvGrpSpPr>
            <p:cNvPr id="11" name="Group 41"/>
            <p:cNvGrpSpPr/>
            <p:nvPr/>
          </p:nvGrpSpPr>
          <p:grpSpPr>
            <a:xfrm>
              <a:off x="4514850" y="3479626"/>
              <a:ext cx="895350" cy="1016174"/>
              <a:chOff x="781050" y="1913180"/>
              <a:chExt cx="895350" cy="101617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218137" y="2310424"/>
                <a:ext cx="314325" cy="29994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88999" y="2310424"/>
                <a:ext cx="314325" cy="29994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" name="Straight Connector 31"/>
              <p:cNvCxnSpPr/>
              <p:nvPr/>
            </p:nvCxnSpPr>
            <p:spPr>
              <a:xfrm>
                <a:off x="781050" y="2610366"/>
                <a:ext cx="89535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34"/>
              <p:cNvCxnSpPr/>
              <p:nvPr/>
            </p:nvCxnSpPr>
            <p:spPr>
              <a:xfrm flipV="1">
                <a:off x="791633" y="1913180"/>
                <a:ext cx="0" cy="697187"/>
              </a:xfrm>
              <a:prstGeom prst="line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39"/>
              <p:cNvSpPr txBox="1"/>
              <p:nvPr/>
            </p:nvSpPr>
            <p:spPr>
              <a:xfrm>
                <a:off x="902226" y="2590284"/>
                <a:ext cx="339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Y</a:t>
                </a:r>
                <a:endParaRPr lang="fr-FR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TextBox 40"/>
              <p:cNvSpPr txBox="1"/>
              <p:nvPr/>
            </p:nvSpPr>
            <p:spPr>
              <a:xfrm>
                <a:off x="1219200" y="2590800"/>
                <a:ext cx="339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</a:rPr>
                  <a:t>N</a:t>
                </a:r>
                <a:endParaRPr lang="fr-FR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ZoneTexte 18"/>
                <p:cNvSpPr txBox="1"/>
                <p:nvPr/>
              </p:nvSpPr>
              <p:spPr>
                <a:xfrm>
                  <a:off x="4495800" y="3276600"/>
                  <a:ext cx="990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oMath>
                    </m:oMathPara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276600"/>
                  <a:ext cx="990600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861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Random forest: 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5"/>
                </a:solidFill>
              </a:rPr>
              <a:t>Ensemble of T decision trees</a:t>
            </a:r>
            <a:endParaRPr lang="fr-FR" sz="2000" dirty="0">
              <a:solidFill>
                <a:schemeClr val="accent5"/>
              </a:solidFill>
            </a:endParaRPr>
          </a:p>
        </p:txBody>
      </p:sp>
      <p:grpSp>
        <p:nvGrpSpPr>
          <p:cNvPr id="33" name="Groupe 32"/>
          <p:cNvGrpSpPr>
            <a:grpSpLocks noChangeAspect="1"/>
          </p:cNvGrpSpPr>
          <p:nvPr/>
        </p:nvGrpSpPr>
        <p:grpSpPr>
          <a:xfrm>
            <a:off x="533400" y="2478882"/>
            <a:ext cx="1658270" cy="1680111"/>
            <a:chOff x="3468616" y="1765803"/>
            <a:chExt cx="2551184" cy="2584786"/>
          </a:xfrm>
        </p:grpSpPr>
        <p:sp>
          <p:nvSpPr>
            <p:cNvPr id="6" name="Oval 5"/>
            <p:cNvSpPr/>
            <p:nvPr/>
          </p:nvSpPr>
          <p:spPr>
            <a:xfrm>
              <a:off x="4872566" y="1765803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Oval 6"/>
            <p:cNvSpPr/>
            <p:nvPr/>
          </p:nvSpPr>
          <p:spPr>
            <a:xfrm>
              <a:off x="4038600" y="2845303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Straight Arrow Connector 12"/>
            <p:cNvCxnSpPr>
              <a:stCxn id="6" idx="3"/>
              <a:endCxn id="7" idx="7"/>
            </p:cNvCxnSpPr>
            <p:nvPr/>
          </p:nvCxnSpPr>
          <p:spPr>
            <a:xfrm flipH="1">
              <a:off x="4363804" y="2091007"/>
              <a:ext cx="564558" cy="8100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5"/>
              <a:endCxn id="18" idx="0"/>
            </p:cNvCxnSpPr>
            <p:nvPr/>
          </p:nvCxnSpPr>
          <p:spPr>
            <a:xfrm>
              <a:off x="5197770" y="2091007"/>
              <a:ext cx="669630" cy="8100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4"/>
              <a:endCxn id="64" idx="0"/>
            </p:cNvCxnSpPr>
            <p:nvPr/>
          </p:nvCxnSpPr>
          <p:spPr>
            <a:xfrm flipH="1">
              <a:off x="3621016" y="3226303"/>
              <a:ext cx="608084" cy="8211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4"/>
              <a:endCxn id="63" idx="0"/>
            </p:cNvCxnSpPr>
            <p:nvPr/>
          </p:nvCxnSpPr>
          <p:spPr>
            <a:xfrm>
              <a:off x="4229100" y="3226303"/>
              <a:ext cx="530456" cy="8177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715000" y="2901099"/>
              <a:ext cx="304800" cy="3031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07156" y="4044099"/>
              <a:ext cx="304800" cy="3031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68616" y="4047449"/>
              <a:ext cx="304800" cy="3031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553200" y="2478882"/>
            <a:ext cx="1658270" cy="2457150"/>
            <a:chOff x="2709516" y="2667000"/>
            <a:chExt cx="1658270" cy="2457150"/>
          </a:xfrm>
        </p:grpSpPr>
        <p:sp>
          <p:nvSpPr>
            <p:cNvPr id="25" name="Oval 5"/>
            <p:cNvSpPr/>
            <p:nvPr/>
          </p:nvSpPr>
          <p:spPr>
            <a:xfrm>
              <a:off x="3622084" y="2667000"/>
              <a:ext cx="247650" cy="2476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val 6"/>
            <p:cNvSpPr/>
            <p:nvPr/>
          </p:nvSpPr>
          <p:spPr>
            <a:xfrm>
              <a:off x="3080006" y="3368675"/>
              <a:ext cx="247650" cy="2476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Straight Arrow Connector 12"/>
            <p:cNvCxnSpPr>
              <a:stCxn id="25" idx="3"/>
              <a:endCxn id="27" idx="7"/>
            </p:cNvCxnSpPr>
            <p:nvPr/>
          </p:nvCxnSpPr>
          <p:spPr>
            <a:xfrm flipH="1">
              <a:off x="3291388" y="2878383"/>
              <a:ext cx="366963" cy="5265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13"/>
            <p:cNvCxnSpPr>
              <a:stCxn id="25" idx="5"/>
              <a:endCxn id="34" idx="0"/>
            </p:cNvCxnSpPr>
            <p:nvPr/>
          </p:nvCxnSpPr>
          <p:spPr>
            <a:xfrm>
              <a:off x="3833466" y="2878383"/>
              <a:ext cx="435260" cy="5265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20"/>
            <p:cNvCxnSpPr>
              <a:stCxn id="27" idx="4"/>
              <a:endCxn id="36" idx="0"/>
            </p:cNvCxnSpPr>
            <p:nvPr/>
          </p:nvCxnSpPr>
          <p:spPr>
            <a:xfrm flipH="1">
              <a:off x="2808576" y="3616325"/>
              <a:ext cx="395255" cy="5337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22"/>
            <p:cNvCxnSpPr>
              <a:stCxn id="27" idx="4"/>
              <a:endCxn id="37" idx="0"/>
            </p:cNvCxnSpPr>
            <p:nvPr/>
          </p:nvCxnSpPr>
          <p:spPr>
            <a:xfrm>
              <a:off x="3203831" y="3616325"/>
              <a:ext cx="344796" cy="5315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169666" y="3404942"/>
              <a:ext cx="198120" cy="19704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09516" y="4150070"/>
              <a:ext cx="198120" cy="19704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Oval 6"/>
            <p:cNvSpPr/>
            <p:nvPr/>
          </p:nvSpPr>
          <p:spPr>
            <a:xfrm>
              <a:off x="3424802" y="4147892"/>
              <a:ext cx="247650" cy="2476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Straight Arrow Connector 20"/>
            <p:cNvCxnSpPr>
              <a:stCxn id="37" idx="4"/>
              <a:endCxn id="41" idx="0"/>
            </p:cNvCxnSpPr>
            <p:nvPr/>
          </p:nvCxnSpPr>
          <p:spPr>
            <a:xfrm flipH="1">
              <a:off x="3179066" y="4395542"/>
              <a:ext cx="369561" cy="5315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22"/>
            <p:cNvCxnSpPr>
              <a:stCxn id="37" idx="4"/>
              <a:endCxn id="40" idx="0"/>
            </p:cNvCxnSpPr>
            <p:nvPr/>
          </p:nvCxnSpPr>
          <p:spPr>
            <a:xfrm>
              <a:off x="3548627" y="4395542"/>
              <a:ext cx="370490" cy="5293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820057" y="4924931"/>
              <a:ext cx="198120" cy="19704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80006" y="4927109"/>
              <a:ext cx="198120" cy="19704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/>
          <p:cNvGrpSpPr>
            <a:grpSpLocks noChangeAspect="1"/>
          </p:cNvGrpSpPr>
          <p:nvPr/>
        </p:nvGrpSpPr>
        <p:grpSpPr>
          <a:xfrm>
            <a:off x="3039390" y="2475288"/>
            <a:ext cx="1175457" cy="934983"/>
            <a:chOff x="4211404" y="1765803"/>
            <a:chExt cx="1808396" cy="1438436"/>
          </a:xfrm>
        </p:grpSpPr>
        <p:sp>
          <p:nvSpPr>
            <p:cNvPr id="50" name="Oval 5"/>
            <p:cNvSpPr/>
            <p:nvPr/>
          </p:nvSpPr>
          <p:spPr>
            <a:xfrm>
              <a:off x="4872566" y="1765803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Straight Arrow Connector 12"/>
            <p:cNvCxnSpPr>
              <a:stCxn id="50" idx="3"/>
              <a:endCxn id="57" idx="0"/>
            </p:cNvCxnSpPr>
            <p:nvPr/>
          </p:nvCxnSpPr>
          <p:spPr>
            <a:xfrm flipH="1">
              <a:off x="4363804" y="2091006"/>
              <a:ext cx="564559" cy="8100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13"/>
            <p:cNvCxnSpPr>
              <a:stCxn id="50" idx="5"/>
              <a:endCxn id="56" idx="0"/>
            </p:cNvCxnSpPr>
            <p:nvPr/>
          </p:nvCxnSpPr>
          <p:spPr>
            <a:xfrm>
              <a:off x="5197770" y="2091007"/>
              <a:ext cx="669630" cy="8100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715000" y="2901099"/>
              <a:ext cx="304800" cy="3031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11404" y="2901099"/>
              <a:ext cx="304800" cy="3031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5015829" y="276873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29" y="2768730"/>
                <a:ext cx="121920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31520" y="1974057"/>
                <a:ext cx="1935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accent6"/>
                    </a:solidFill>
                    <a:latin typeface="Neo Sans Std"/>
                  </a:rPr>
                  <a:t>Train on </a:t>
                </a:r>
                <a:r>
                  <a:rPr lang="fr-FR" sz="1600" dirty="0" err="1" smtClean="0">
                    <a:solidFill>
                      <a:schemeClr val="accent6"/>
                    </a:solidFill>
                    <a:latin typeface="Neo Sans Std"/>
                  </a:rPr>
                  <a:t>subset</a:t>
                </a:r>
                <a:r>
                  <a:rPr lang="fr-FR" sz="1600" dirty="0" smtClean="0">
                    <a:solidFill>
                      <a:schemeClr val="accent6"/>
                    </a:solidFill>
                    <a:latin typeface="Neo Sans St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fr-FR" sz="16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fr-FR" sz="1600" dirty="0" smtClean="0">
                  <a:solidFill>
                    <a:schemeClr val="accent6"/>
                  </a:solidFill>
                  <a:latin typeface="Neo Sans Std"/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1974057"/>
                <a:ext cx="193548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1572" t="-5455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/>
              <p:cNvSpPr txBox="1"/>
              <p:nvPr/>
            </p:nvSpPr>
            <p:spPr>
              <a:xfrm>
                <a:off x="2819400" y="1969684"/>
                <a:ext cx="1935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accent6"/>
                    </a:solidFill>
                    <a:latin typeface="Neo Sans Std"/>
                  </a:rPr>
                  <a:t>Train on </a:t>
                </a:r>
                <a:r>
                  <a:rPr lang="fr-FR" sz="1600" dirty="0" err="1" smtClean="0">
                    <a:solidFill>
                      <a:schemeClr val="accent6"/>
                    </a:solidFill>
                    <a:latin typeface="Neo Sans Std"/>
                  </a:rPr>
                  <a:t>subset</a:t>
                </a:r>
                <a:r>
                  <a:rPr lang="fr-FR" sz="1600" dirty="0" smtClean="0">
                    <a:solidFill>
                      <a:schemeClr val="accent6"/>
                    </a:solidFill>
                    <a:latin typeface="Neo Sans St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fr-FR" sz="16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sz="1600" dirty="0" smtClean="0">
                  <a:solidFill>
                    <a:schemeClr val="accent6"/>
                  </a:solidFill>
                  <a:latin typeface="Neo Sans Std"/>
                </a:endParaRPr>
              </a:p>
            </p:txBody>
          </p:sp>
        </mc:Choice>
        <mc:Fallback xmlns="">
          <p:sp>
            <p:nvSpPr>
              <p:cNvPr id="62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969684"/>
                <a:ext cx="1935480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1893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/>
              <p:cNvSpPr txBox="1"/>
              <p:nvPr/>
            </p:nvSpPr>
            <p:spPr>
              <a:xfrm>
                <a:off x="6609816" y="1969684"/>
                <a:ext cx="1935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accent6"/>
                    </a:solidFill>
                    <a:latin typeface="Neo Sans Std"/>
                  </a:rPr>
                  <a:t>Train on </a:t>
                </a:r>
                <a:r>
                  <a:rPr lang="fr-FR" sz="1600" dirty="0" err="1" smtClean="0">
                    <a:solidFill>
                      <a:schemeClr val="accent6"/>
                    </a:solidFill>
                    <a:latin typeface="Neo Sans Std"/>
                  </a:rPr>
                  <a:t>subset</a:t>
                </a:r>
                <a:r>
                  <a:rPr lang="fr-FR" sz="1600" dirty="0" smtClean="0">
                    <a:solidFill>
                      <a:schemeClr val="accent6"/>
                    </a:solidFill>
                    <a:latin typeface="Neo Sans St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fr-FR" sz="16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fr-FR" sz="1600" dirty="0" smtClean="0">
                  <a:solidFill>
                    <a:schemeClr val="accent6"/>
                  </a:solidFill>
                  <a:latin typeface="Neo Sans Std"/>
                </a:endParaRPr>
              </a:p>
            </p:txBody>
          </p:sp>
        </mc:Choice>
        <mc:Fallback xmlns=""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816" y="1969684"/>
                <a:ext cx="1935480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1572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ZoneTexte 42"/>
          <p:cNvSpPr txBox="1"/>
          <p:nvPr/>
        </p:nvSpPr>
        <p:spPr>
          <a:xfrm>
            <a:off x="1273451" y="44444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accent6"/>
                </a:solidFill>
                <a:latin typeface="Neo Sans Std"/>
              </a:rPr>
              <a:t>Optimize</a:t>
            </a:r>
            <a:r>
              <a:rPr lang="fr-FR" sz="1600" dirty="0" smtClean="0">
                <a:solidFill>
                  <a:schemeClr val="accent6"/>
                </a:solidFill>
                <a:latin typeface="Neo Sans Std"/>
              </a:rPr>
              <a:t> over a </a:t>
            </a:r>
            <a:r>
              <a:rPr lang="fr-FR" sz="1600" dirty="0" err="1" smtClean="0">
                <a:solidFill>
                  <a:schemeClr val="accent6"/>
                </a:solidFill>
                <a:latin typeface="Neo Sans Std"/>
              </a:rPr>
              <a:t>subset</a:t>
            </a:r>
            <a:r>
              <a:rPr lang="fr-FR" sz="1600" dirty="0" smtClean="0">
                <a:solidFill>
                  <a:schemeClr val="accent6"/>
                </a:solidFill>
                <a:latin typeface="Neo Sans Std"/>
              </a:rPr>
              <a:t> of all the possible </a:t>
            </a:r>
            <a:r>
              <a:rPr lang="fr-FR" sz="1600" dirty="0" err="1" smtClean="0">
                <a:solidFill>
                  <a:schemeClr val="accent6"/>
                </a:solidFill>
                <a:latin typeface="Neo Sans Std"/>
              </a:rPr>
              <a:t>features</a:t>
            </a:r>
            <a:endParaRPr lang="fr-FR" sz="1600" dirty="0">
              <a:solidFill>
                <a:schemeClr val="accent6"/>
              </a:solidFill>
              <a:latin typeface="Neo Sans Std"/>
            </a:endParaRPr>
          </a:p>
        </p:txBody>
      </p:sp>
      <p:cxnSp>
        <p:nvCxnSpPr>
          <p:cNvPr id="60" name="Connecteur en arc 59"/>
          <p:cNvCxnSpPr>
            <a:stCxn id="43" idx="0"/>
            <a:endCxn id="7" idx="6"/>
          </p:cNvCxnSpPr>
          <p:nvPr/>
        </p:nvCxnSpPr>
        <p:spPr>
          <a:xfrm rot="16200000" flipV="1">
            <a:off x="1328275" y="3127648"/>
            <a:ext cx="1140043" cy="1493511"/>
          </a:xfrm>
          <a:prstGeom prst="curved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rc 69"/>
          <p:cNvCxnSpPr>
            <a:stCxn id="43" idx="0"/>
            <a:endCxn id="6" idx="6"/>
          </p:cNvCxnSpPr>
          <p:nvPr/>
        </p:nvCxnSpPr>
        <p:spPr>
          <a:xfrm rot="16200000" flipV="1">
            <a:off x="1248476" y="3047849"/>
            <a:ext cx="1841718" cy="951433"/>
          </a:xfrm>
          <a:prstGeom prst="curved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Accolade ouvrante 78"/>
          <p:cNvSpPr/>
          <p:nvPr/>
        </p:nvSpPr>
        <p:spPr>
          <a:xfrm rot="16200000">
            <a:off x="4407234" y="1499645"/>
            <a:ext cx="264228" cy="8011896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533400" y="5791200"/>
                <a:ext cx="8011896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6"/>
                    </a:solidFill>
                    <a:latin typeface="Neo Sans Std"/>
                  </a:rPr>
                  <a:t>Define an ensemble </a:t>
                </a:r>
                <a:r>
                  <a:rPr lang="fr-FR" dirty="0" err="1" smtClean="0">
                    <a:solidFill>
                      <a:schemeClr val="accent6"/>
                    </a:solidFill>
                    <a:latin typeface="Neo Sans Std"/>
                  </a:rPr>
                  <a:t>decision</a:t>
                </a:r>
                <a:r>
                  <a:rPr lang="fr-FR" dirty="0" smtClean="0">
                    <a:solidFill>
                      <a:schemeClr val="accent6"/>
                    </a:solidFill>
                    <a:latin typeface="Neo Sans Std"/>
                  </a:rPr>
                  <a:t> </a:t>
                </a:r>
                <a:r>
                  <a:rPr lang="fr-FR" dirty="0" err="1" smtClean="0">
                    <a:solidFill>
                      <a:schemeClr val="accent6"/>
                    </a:solidFill>
                    <a:latin typeface="Neo Sans Std"/>
                  </a:rPr>
                  <a:t>rule</a:t>
                </a:r>
                <a:r>
                  <a:rPr lang="fr-FR" dirty="0" smtClean="0">
                    <a:solidFill>
                      <a:schemeClr val="accent6"/>
                    </a:solidFill>
                    <a:latin typeface="Neo Sans Std"/>
                  </a:rPr>
                  <a:t>, </a:t>
                </a:r>
                <a:r>
                  <a:rPr lang="fr-FR" dirty="0" err="1" smtClean="0">
                    <a:solidFill>
                      <a:schemeClr val="accent6"/>
                    </a:solidFill>
                    <a:latin typeface="Neo Sans Std"/>
                  </a:rPr>
                  <a:t>e.g</a:t>
                </a:r>
                <a:r>
                  <a:rPr lang="fr-FR" dirty="0" smtClean="0">
                    <a:solidFill>
                      <a:schemeClr val="accent6"/>
                    </a:solidFill>
                    <a:latin typeface="Neo Sans Std"/>
                  </a:rPr>
                  <a:t>.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  <m:r>
                      <a:rPr lang="fr-FR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fr-FR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FR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fr-FR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fr-FR" dirty="0">
                  <a:solidFill>
                    <a:schemeClr val="accent6"/>
                  </a:solidFill>
                  <a:latin typeface="Neo Sans Std"/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91200"/>
                <a:ext cx="8011896" cy="491096"/>
              </a:xfrm>
              <a:prstGeom prst="rect">
                <a:avLst/>
              </a:prstGeom>
              <a:blipFill rotWithShape="0">
                <a:blip r:embed="rId6"/>
                <a:stretch>
                  <a:fillRect t="-76543" b="-127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3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rs-Inria Joint Centre_UK_4_3">
  <a:themeElements>
    <a:clrScheme name="Couleurs MSR-Inria Joint Centre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BABABA"/>
      </a:accent1>
      <a:accent2>
        <a:srgbClr val="F15E33"/>
      </a:accent2>
      <a:accent3>
        <a:srgbClr val="7AC043"/>
      </a:accent3>
      <a:accent4>
        <a:srgbClr val="FCB72B"/>
      </a:accent4>
      <a:accent5>
        <a:srgbClr val="4BACC6"/>
      </a:accent5>
      <a:accent6>
        <a:srgbClr val="F79646"/>
      </a:accent6>
      <a:hlink>
        <a:srgbClr val="299FDC"/>
      </a:hlink>
      <a:folHlink>
        <a:srgbClr val="5A5A5A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949</Words>
  <Application>Microsoft Office PowerPoint</Application>
  <PresentationFormat>Affichage à l'écran (4:3)</PresentationFormat>
  <Paragraphs>177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Cambria Math</vt:lpstr>
      <vt:lpstr>Neo Sans Std</vt:lpstr>
      <vt:lpstr>Neo Sans Std Black</vt:lpstr>
      <vt:lpstr>Neo Sans Std Medium</vt:lpstr>
      <vt:lpstr>Wingdings</vt:lpstr>
      <vt:lpstr>Mrs-Inria Joint Centre_UK_4_3</vt:lpstr>
      <vt:lpstr>A true story of trees, forests &amp; papers</vt:lpstr>
      <vt:lpstr>Présentation PowerPoint</vt:lpstr>
      <vt:lpstr>Decision tree:  Did it rain over the night? y/n</vt:lpstr>
      <vt:lpstr>Decision tree:  Did it rain over the night? y/n</vt:lpstr>
      <vt:lpstr>Decision tree:  Training phase</vt:lpstr>
      <vt:lpstr>Decision tree:  Test phase</vt:lpstr>
      <vt:lpstr>Decision tree: Weak learners are cool</vt:lpstr>
      <vt:lpstr>Decision tree: Entropy – the classic cost function</vt:lpstr>
      <vt:lpstr>Random forest:  Ensemble of T decision trees</vt:lpstr>
      <vt:lpstr>Decision forests: Max-margin behaviour</vt:lpstr>
      <vt:lpstr>A quick, dirty and totally accurate story of trees &amp; forests </vt:lpstr>
      <vt:lpstr>Fanello et al. Filter Forests for Learning Data-Dependent Convolutional Kernels (CVPR 2014)</vt:lpstr>
      <vt:lpstr>Image restoration: A regression task</vt:lpstr>
      <vt:lpstr>Filter Forests: Model specification</vt:lpstr>
      <vt:lpstr>Filter Forests: Model specification</vt:lpstr>
      <vt:lpstr>Filter Forests: Summary</vt:lpstr>
      <vt:lpstr>Présentation PowerPoint</vt:lpstr>
      <vt:lpstr>Cool &amp; not so cool stuff about decision forests</vt:lpstr>
      <vt:lpstr>Thank you.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llefolgo</dc:creator>
  <cp:lastModifiedBy>Loeg</cp:lastModifiedBy>
  <cp:revision>94</cp:revision>
  <dcterms:created xsi:type="dcterms:W3CDTF">2006-08-16T00:00:00Z</dcterms:created>
  <dcterms:modified xsi:type="dcterms:W3CDTF">2014-06-11T13:05:25Z</dcterms:modified>
</cp:coreProperties>
</file>