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12" r:id="rId1"/>
  </p:sldMasterIdLst>
  <p:notesMasterIdLst>
    <p:notesMasterId r:id="rId19"/>
  </p:notesMasterIdLst>
  <p:handoutMasterIdLst>
    <p:handoutMasterId r:id="rId20"/>
  </p:handoutMasterIdLst>
  <p:sldIdLst>
    <p:sldId id="256" r:id="rId2"/>
    <p:sldId id="325" r:id="rId3"/>
    <p:sldId id="326" r:id="rId4"/>
    <p:sldId id="327" r:id="rId5"/>
    <p:sldId id="328" r:id="rId6"/>
    <p:sldId id="330" r:id="rId7"/>
    <p:sldId id="357" r:id="rId8"/>
    <p:sldId id="348" r:id="rId9"/>
    <p:sldId id="349" r:id="rId10"/>
    <p:sldId id="351" r:id="rId11"/>
    <p:sldId id="350" r:id="rId12"/>
    <p:sldId id="352" r:id="rId13"/>
    <p:sldId id="353" r:id="rId14"/>
    <p:sldId id="346" r:id="rId15"/>
    <p:sldId id="354" r:id="rId16"/>
    <p:sldId id="355" r:id="rId17"/>
    <p:sldId id="28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9FA6985C-281F-2344-8B3D-BCCB0024A462}">
          <p14:sldIdLst>
            <p14:sldId id="256"/>
            <p14:sldId id="325"/>
            <p14:sldId id="326"/>
            <p14:sldId id="327"/>
            <p14:sldId id="328"/>
            <p14:sldId id="330"/>
            <p14:sldId id="357"/>
            <p14:sldId id="348"/>
            <p14:sldId id="349"/>
            <p14:sldId id="351"/>
            <p14:sldId id="350"/>
            <p14:sldId id="352"/>
            <p14:sldId id="353"/>
            <p14:sldId id="346"/>
            <p14:sldId id="354"/>
            <p14:sldId id="355"/>
            <p14:sldId id="289"/>
          </p14:sldIdLst>
        </p14:section>
        <p14:section name="Section sans titre" id="{161783C3-A66A-324A-A000-FCA72A76815F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F12"/>
    <a:srgbClr val="FFC517"/>
    <a:srgbClr val="2BE50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7267" autoAdjust="0"/>
    <p:restoredTop sz="97158" autoAdjust="0"/>
  </p:normalViewPr>
  <p:slideViewPr>
    <p:cSldViewPr snapToGrid="0" snapToObjects="1">
      <p:cViewPr>
        <p:scale>
          <a:sx n="125" d="100"/>
          <a:sy n="125" d="100"/>
        </p:scale>
        <p:origin x="-80" y="2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45551B-A4BC-6B46-A29C-1EB9DAC8C278}" type="datetimeFigureOut">
              <a:rPr lang="fr-FR" smtClean="0"/>
              <a:t>15-10-20</a:t>
            </a:fld>
            <a:endParaRPr lang="en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4FE2F-BDA0-4E42-BB95-D83A64C903D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55922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96EB5D-30B0-D146-876F-49E7B6713B5A}" type="datetimeFigureOut">
              <a:rPr lang="fr-FR" smtClean="0"/>
              <a:t>15-10-20</a:t>
            </a:fld>
            <a:endParaRPr lang="en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7BA4D-F370-874C-898F-2E177F0E1A4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07667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D2BD1-6A17-B444-B95B-028D6128689B}" type="datetime4">
              <a:rPr lang="fr-CA" smtClean="0"/>
              <a:t>October 20,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6C67-456E-6C46-AA08-B65F6AA69A97}" type="datetime4">
              <a:rPr lang="fr-CA" smtClean="0"/>
              <a:t>October 20,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7280-C00D-5243-8AB6-501975CFC627}" type="datetime4">
              <a:rPr lang="fr-CA" smtClean="0"/>
              <a:t>October 20, 2015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25A33-DB03-BC40-B877-BD7645DF12EB}" type="datetime4">
              <a:rPr lang="fr-CA" smtClean="0"/>
              <a:t>October 20,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A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A401-C9B9-9B4C-A6AD-CB2F0D66B249}" type="datetime4">
              <a:rPr lang="fr-CA" smtClean="0"/>
              <a:t>October 20,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FBCBB-95AB-1C43-8716-9DB7C8FDDD91}" type="datetime4">
              <a:rPr lang="fr-CA" smtClean="0"/>
              <a:t>October 20,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C2426-8C09-7843-94CF-0E6862F1A9B1}" type="datetime4">
              <a:rPr lang="fr-CA" smtClean="0"/>
              <a:t>October 20,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5861D-DB44-2845-AAB8-E44C454DF5EB}" type="datetime4">
              <a:rPr lang="fr-CA" smtClean="0"/>
              <a:t>October 20,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E263B-D4C1-7C44-A074-F58F515D1478}" type="datetime4">
              <a:rPr lang="fr-CA" smtClean="0"/>
              <a:t>October 20,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E11E-06F2-8E4B-93E0-C03A70325651}" type="datetime4">
              <a:rPr lang="fr-CA" smtClean="0"/>
              <a:t>October 20,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5F7D-272E-8544-BD94-35E7AF497A1D}" type="datetime4">
              <a:rPr lang="fr-CA" smtClean="0"/>
              <a:t>October 20,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72849A66-69C9-7A4C-B96E-087DB1891474}" type="datetime4">
              <a:rPr lang="fr-CA" smtClean="0"/>
              <a:t>October 20,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GRASTA October 2015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4.emf"/><Relationship Id="rId5" Type="http://schemas.openxmlformats.org/officeDocument/2006/relationships/image" Target="../media/image6.png"/><Relationship Id="rId6" Type="http://schemas.openxmlformats.org/officeDocument/2006/relationships/oleObject" Target="../embeddings/oleObject2.bin"/><Relationship Id="rId7" Type="http://schemas.openxmlformats.org/officeDocument/2006/relationships/image" Target="../media/image5.emf"/><Relationship Id="rId8" Type="http://schemas.openxmlformats.org/officeDocument/2006/relationships/image" Target="../media/image7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8.emf"/><Relationship Id="rId7" Type="http://schemas.openxmlformats.org/officeDocument/2006/relationships/oleObject" Target="../embeddings/oleObject5.bin"/><Relationship Id="rId8" Type="http://schemas.openxmlformats.org/officeDocument/2006/relationships/image" Target="../media/image9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4.emf"/><Relationship Id="rId5" Type="http://schemas.openxmlformats.org/officeDocument/2006/relationships/image" Target="../media/image11.png"/><Relationship Id="rId6" Type="http://schemas.openxmlformats.org/officeDocument/2006/relationships/oleObject" Target="../embeddings/oleObject7.bin"/><Relationship Id="rId7" Type="http://schemas.openxmlformats.org/officeDocument/2006/relationships/image" Target="../media/image10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4.emf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4.emf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4.emf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sz="4000" dirty="0" err="1" smtClean="0"/>
              <a:t>When</a:t>
            </a:r>
            <a:r>
              <a:rPr lang="fr-FR" sz="4000" dirty="0" smtClean="0"/>
              <a:t> </a:t>
            </a:r>
            <a:r>
              <a:rPr lang="fr-FR" sz="4000" dirty="0" err="1" smtClean="0"/>
              <a:t>patrolmen</a:t>
            </a:r>
            <a:r>
              <a:rPr lang="fr-FR" sz="4000" dirty="0" smtClean="0"/>
              <a:t> </a:t>
            </a:r>
            <a:r>
              <a:rPr lang="fr-FR" sz="4000" dirty="0" err="1" smtClean="0"/>
              <a:t>become</a:t>
            </a:r>
            <a:r>
              <a:rPr lang="fr-FR" sz="4000" dirty="0" smtClean="0"/>
              <a:t> </a:t>
            </a:r>
            <a:r>
              <a:rPr lang="fr-FR" sz="4000" dirty="0" err="1" smtClean="0"/>
              <a:t>corrupted</a:t>
            </a:r>
            <a:r>
              <a:rPr lang="fr-FR" sz="4000" dirty="0" smtClean="0"/>
              <a:t>: F</a:t>
            </a:r>
            <a:r>
              <a:rPr lang="pl-PL" sz="4000" dirty="0" err="1" smtClean="0"/>
              <a:t>ence</a:t>
            </a:r>
            <a:r>
              <a:rPr lang="pl-PL" sz="4000" dirty="0" smtClean="0"/>
              <a:t> monitoring </a:t>
            </a:r>
            <a:r>
              <a:rPr lang="pl-PL" sz="4000" dirty="0" smtClean="0"/>
              <a:t>by </a:t>
            </a:r>
            <a:r>
              <a:rPr lang="pl-PL" sz="4000" dirty="0" err="1" smtClean="0"/>
              <a:t>unreliable</a:t>
            </a:r>
            <a:r>
              <a:rPr lang="pl-PL" sz="4000" dirty="0" smtClean="0"/>
              <a:t> </a:t>
            </a:r>
            <a:r>
              <a:rPr lang="pl-PL" sz="4000" dirty="0" err="1" smtClean="0"/>
              <a:t>robots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fr-FR" sz="2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4389120"/>
            <a:ext cx="8080134" cy="1838960"/>
          </a:xfrm>
        </p:spPr>
        <p:txBody>
          <a:bodyPr>
            <a:normAutofit/>
          </a:bodyPr>
          <a:lstStyle/>
          <a:p>
            <a:pPr algn="ctr"/>
            <a:r>
              <a:rPr lang="fr-FR" sz="1800" dirty="0" smtClean="0">
                <a:solidFill>
                  <a:srgbClr val="FF0000"/>
                </a:solidFill>
              </a:rPr>
              <a:t>JUREK CZYZOWICZ</a:t>
            </a:r>
            <a:r>
              <a:rPr lang="fr-FR" sz="1800" dirty="0">
                <a:solidFill>
                  <a:srgbClr val="FF0000"/>
                </a:solidFill>
              </a:rPr>
              <a:t> </a:t>
            </a:r>
            <a:endParaRPr lang="fr-FR" sz="1800" dirty="0" smtClean="0">
              <a:solidFill>
                <a:srgbClr val="FF0000"/>
              </a:solidFill>
            </a:endParaRPr>
          </a:p>
          <a:p>
            <a:pPr algn="ctr"/>
            <a:r>
              <a:rPr lang="fr-FR" sz="1200" dirty="0" smtClean="0">
                <a:solidFill>
                  <a:srgbClr val="0000FF"/>
                </a:solidFill>
              </a:rPr>
              <a:t>(université du </a:t>
            </a:r>
            <a:r>
              <a:rPr lang="fr-FR" sz="1200" dirty="0" err="1" smtClean="0">
                <a:solidFill>
                  <a:srgbClr val="0000FF"/>
                </a:solidFill>
              </a:rPr>
              <a:t>québec</a:t>
            </a:r>
            <a:r>
              <a:rPr lang="fr-FR" sz="1200" dirty="0" smtClean="0">
                <a:solidFill>
                  <a:srgbClr val="0000FF"/>
                </a:solidFill>
              </a:rPr>
              <a:t> en </a:t>
            </a:r>
            <a:r>
              <a:rPr lang="fr-FR" sz="1200" dirty="0" err="1" smtClean="0">
                <a:solidFill>
                  <a:srgbClr val="0000FF"/>
                </a:solidFill>
              </a:rPr>
              <a:t>outaouais</a:t>
            </a:r>
            <a:r>
              <a:rPr lang="fr-FR" sz="1200" dirty="0" smtClean="0">
                <a:solidFill>
                  <a:srgbClr val="0000FF"/>
                </a:solidFill>
              </a:rPr>
              <a:t>)</a:t>
            </a:r>
          </a:p>
          <a:p>
            <a:pPr algn="ctr"/>
            <a:r>
              <a:rPr lang="fr-FR" sz="1200" dirty="0" smtClean="0">
                <a:solidFill>
                  <a:srgbClr val="0000FF"/>
                </a:solidFill>
              </a:rPr>
              <a:t>Joint </a:t>
            </a:r>
            <a:r>
              <a:rPr lang="fr-FR" sz="1200" dirty="0" err="1" smtClean="0">
                <a:solidFill>
                  <a:srgbClr val="0000FF"/>
                </a:solidFill>
              </a:rPr>
              <a:t>work</a:t>
            </a:r>
            <a:r>
              <a:rPr lang="fr-FR" sz="1200" dirty="0" smtClean="0">
                <a:solidFill>
                  <a:srgbClr val="0000FF"/>
                </a:solidFill>
              </a:rPr>
              <a:t> </a:t>
            </a:r>
            <a:r>
              <a:rPr lang="fr-FR" sz="1200" dirty="0" err="1" smtClean="0">
                <a:solidFill>
                  <a:srgbClr val="0000FF"/>
                </a:solidFill>
              </a:rPr>
              <a:t>with</a:t>
            </a:r>
            <a:r>
              <a:rPr lang="fr-FR" sz="1200" dirty="0" smtClean="0">
                <a:solidFill>
                  <a:srgbClr val="0000FF"/>
                </a:solidFill>
              </a:rPr>
              <a:t> </a:t>
            </a:r>
            <a:r>
              <a:rPr lang="fr-FR" sz="1200" dirty="0" err="1" smtClean="0">
                <a:solidFill>
                  <a:srgbClr val="2BE50D"/>
                </a:solidFill>
              </a:rPr>
              <a:t>L.gąsieniec</a:t>
            </a:r>
            <a:r>
              <a:rPr lang="fr-FR" sz="1200" dirty="0">
                <a:solidFill>
                  <a:srgbClr val="2BE50D"/>
                </a:solidFill>
              </a:rPr>
              <a:t>,</a:t>
            </a:r>
            <a:r>
              <a:rPr lang="fr-FR" sz="1200" dirty="0" smtClean="0">
                <a:solidFill>
                  <a:srgbClr val="2BE50D"/>
                </a:solidFill>
              </a:rPr>
              <a:t> </a:t>
            </a:r>
            <a:r>
              <a:rPr lang="fr-FR" sz="1200" dirty="0" err="1" smtClean="0">
                <a:solidFill>
                  <a:srgbClr val="2BE50D"/>
                </a:solidFill>
              </a:rPr>
              <a:t>A.kosowski</a:t>
            </a:r>
            <a:r>
              <a:rPr lang="fr-FR" sz="1200" dirty="0" smtClean="0">
                <a:solidFill>
                  <a:srgbClr val="2BE50D"/>
                </a:solidFill>
              </a:rPr>
              <a:t>, </a:t>
            </a:r>
          </a:p>
          <a:p>
            <a:pPr algn="ctr"/>
            <a:r>
              <a:rPr lang="fr-FR" sz="1200" dirty="0" err="1" smtClean="0">
                <a:solidFill>
                  <a:srgbClr val="2BE50D"/>
                </a:solidFill>
              </a:rPr>
              <a:t>E.kranakis</a:t>
            </a:r>
            <a:r>
              <a:rPr lang="fr-FR" sz="1200" dirty="0" smtClean="0">
                <a:solidFill>
                  <a:srgbClr val="2BE50D"/>
                </a:solidFill>
              </a:rPr>
              <a:t>, D. </a:t>
            </a:r>
            <a:r>
              <a:rPr lang="fr-FR" sz="1200" dirty="0" err="1" smtClean="0">
                <a:solidFill>
                  <a:srgbClr val="2BE50D"/>
                </a:solidFill>
              </a:rPr>
              <a:t>krizanc</a:t>
            </a:r>
            <a:r>
              <a:rPr lang="fr-FR" sz="1200" dirty="0" smtClean="0">
                <a:solidFill>
                  <a:srgbClr val="2BE50D"/>
                </a:solidFill>
              </a:rPr>
              <a:t> &amp; </a:t>
            </a:r>
            <a:r>
              <a:rPr lang="fr-FR" sz="1200" dirty="0" err="1" smtClean="0">
                <a:solidFill>
                  <a:srgbClr val="2BE50D"/>
                </a:solidFill>
              </a:rPr>
              <a:t>N.taleb</a:t>
            </a:r>
            <a:endParaRPr lang="fr-FR" sz="1200" dirty="0" smtClean="0">
              <a:solidFill>
                <a:srgbClr val="2BE5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793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7764379" cy="1371600"/>
          </a:xfrm>
        </p:spPr>
        <p:txBody>
          <a:bodyPr>
            <a:normAutofit fontScale="90000"/>
          </a:bodyPr>
          <a:lstStyle/>
          <a:p>
            <a:r>
              <a:rPr lang="fr-CA" dirty="0" smtClean="0"/>
              <a:t>The </a:t>
            </a:r>
            <a:r>
              <a:rPr lang="fr-CA" dirty="0" err="1" smtClean="0"/>
              <a:t>boundary</a:t>
            </a:r>
            <a:r>
              <a:rPr lang="fr-CA" dirty="0" smtClean="0"/>
              <a:t> pat-</a:t>
            </a:r>
            <a:br>
              <a:rPr lang="fr-CA" dirty="0" smtClean="0"/>
            </a:br>
            <a:r>
              <a:rPr lang="fr-CA" dirty="0" err="1" smtClean="0"/>
              <a:t>rolling</a:t>
            </a:r>
            <a:r>
              <a:rPr lang="fr-CA" dirty="0" smtClean="0"/>
              <a:t> </a:t>
            </a:r>
            <a:r>
              <a:rPr lang="fr-CA" dirty="0" err="1" smtClean="0"/>
              <a:t>problem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sz="16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285750" indent="-285750">
              <a:buFont typeface="Arial"/>
              <a:buChar char="•"/>
            </a:pPr>
            <a:r>
              <a:rPr lang="en-US" sz="1800" dirty="0"/>
              <a:t>A set of </a:t>
            </a:r>
            <a:r>
              <a:rPr lang="en-US" sz="1800" i="1" dirty="0"/>
              <a:t>k </a:t>
            </a:r>
            <a:r>
              <a:rPr lang="en-US" sz="1800" dirty="0" smtClean="0"/>
              <a:t>agents </a:t>
            </a:r>
            <a:r>
              <a:rPr lang="en-US" sz="1800" dirty="0"/>
              <a:t>are </a:t>
            </a:r>
            <a:r>
              <a:rPr lang="en-US" sz="1800" dirty="0" smtClean="0"/>
              <a:t>moving on </a:t>
            </a:r>
            <a:r>
              <a:rPr lang="en-US" sz="1800" dirty="0"/>
              <a:t>the boundary of a terrain. </a:t>
            </a:r>
            <a:endParaRPr lang="en-US" sz="1800" dirty="0" smtClean="0"/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rgbClr val="0000FF"/>
                </a:solidFill>
              </a:rPr>
              <a:t>An </a:t>
            </a:r>
            <a:r>
              <a:rPr lang="en-US" sz="1800" dirty="0">
                <a:solidFill>
                  <a:srgbClr val="0000FF"/>
                </a:solidFill>
              </a:rPr>
              <a:t>intruder attempts to penetrate to the interior of the </a:t>
            </a:r>
            <a:r>
              <a:rPr lang="en-US" sz="1800" dirty="0" smtClean="0">
                <a:solidFill>
                  <a:srgbClr val="0000FF"/>
                </a:solidFill>
              </a:rPr>
              <a:t>terrain through </a:t>
            </a:r>
            <a:r>
              <a:rPr lang="en-US" sz="1800" dirty="0">
                <a:solidFill>
                  <a:srgbClr val="0000FF"/>
                </a:solidFill>
              </a:rPr>
              <a:t>a </a:t>
            </a:r>
            <a:r>
              <a:rPr lang="en-US" sz="1800" dirty="0" smtClean="0">
                <a:solidFill>
                  <a:srgbClr val="0000FF"/>
                </a:solidFill>
              </a:rPr>
              <a:t>point </a:t>
            </a:r>
            <a:r>
              <a:rPr lang="en-US" sz="1800" dirty="0">
                <a:solidFill>
                  <a:srgbClr val="0000FF"/>
                </a:solidFill>
              </a:rPr>
              <a:t>of the boundary, unknown to and unseen by the agents. </a:t>
            </a:r>
            <a:endParaRPr lang="en-US" sz="1800" dirty="0" smtClean="0">
              <a:solidFill>
                <a:srgbClr val="0000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rgbClr val="FF0000"/>
                </a:solidFill>
              </a:rPr>
              <a:t>The </a:t>
            </a:r>
            <a:r>
              <a:rPr lang="en-US" sz="1800" dirty="0">
                <a:solidFill>
                  <a:srgbClr val="FF0000"/>
                </a:solidFill>
              </a:rPr>
              <a:t>intrusion requires some period of time  </a:t>
            </a:r>
            <a:endParaRPr lang="en-US" sz="1800" dirty="0" smtClean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rgbClr val="2BE50D"/>
                </a:solidFill>
              </a:rPr>
              <a:t>The </a:t>
            </a:r>
            <a:r>
              <a:rPr lang="en-US" sz="1800" dirty="0">
                <a:solidFill>
                  <a:srgbClr val="2BE50D"/>
                </a:solidFill>
              </a:rPr>
              <a:t>agents </a:t>
            </a:r>
            <a:r>
              <a:rPr lang="en-US" sz="1800" dirty="0" smtClean="0">
                <a:solidFill>
                  <a:srgbClr val="2BE50D"/>
                </a:solidFill>
              </a:rPr>
              <a:t>aim to </a:t>
            </a:r>
            <a:r>
              <a:rPr lang="en-US" sz="1800" dirty="0">
                <a:solidFill>
                  <a:srgbClr val="2BE50D"/>
                </a:solidFill>
              </a:rPr>
              <a:t>protect the </a:t>
            </a:r>
            <a:r>
              <a:rPr lang="en-US" sz="1800" dirty="0" smtClean="0">
                <a:solidFill>
                  <a:srgbClr val="2BE50D"/>
                </a:solidFill>
              </a:rPr>
              <a:t>boundary arriving </a:t>
            </a:r>
            <a:r>
              <a:rPr lang="en-US" sz="1800" dirty="0">
                <a:solidFill>
                  <a:srgbClr val="2BE50D"/>
                </a:solidFill>
              </a:rPr>
              <a:t>before the intrusion is complete. </a:t>
            </a:r>
            <a:endParaRPr lang="en-US" sz="1800" dirty="0" smtClean="0">
              <a:solidFill>
                <a:srgbClr val="2BE50D"/>
              </a:solidFill>
            </a:endParaRPr>
          </a:p>
          <a:p>
            <a:r>
              <a:rPr lang="en-US" sz="1800" dirty="0"/>
              <a:t>Our scenario: 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solidFill>
                  <a:srgbClr val="0000FF"/>
                </a:solidFill>
              </a:rPr>
              <a:t>Each agent has its own predefined maximal speed </a:t>
            </a:r>
            <a:r>
              <a:rPr lang="en-US" sz="1800" i="1" dirty="0" smtClean="0">
                <a:solidFill>
                  <a:srgbClr val="0000FF"/>
                </a:solidFill>
              </a:rPr>
              <a:t>v</a:t>
            </a:r>
            <a:r>
              <a:rPr lang="en-US" sz="1800" i="1" baseline="-25000" dirty="0" smtClean="0">
                <a:solidFill>
                  <a:srgbClr val="0000FF"/>
                </a:solidFill>
              </a:rPr>
              <a:t>i</a:t>
            </a:r>
            <a:r>
              <a:rPr lang="en-US" sz="1800" i="1" dirty="0" smtClean="0">
                <a:solidFill>
                  <a:srgbClr val="0000FF"/>
                </a:solidFill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rgbClr val="FF0000"/>
                </a:solidFill>
              </a:rPr>
              <a:t>Agents </a:t>
            </a:r>
            <a:r>
              <a:rPr lang="en-US" sz="1800" dirty="0">
                <a:solidFill>
                  <a:srgbClr val="FF0000"/>
                </a:solidFill>
              </a:rPr>
              <a:t>are deployed on the boundary and programmed to move around </a:t>
            </a:r>
            <a:r>
              <a:rPr lang="en-US" sz="1800" dirty="0" smtClean="0">
                <a:solidFill>
                  <a:srgbClr val="FF0000"/>
                </a:solidFill>
              </a:rPr>
              <a:t>it, </a:t>
            </a:r>
            <a:r>
              <a:rPr lang="en-US" sz="1800" dirty="0">
                <a:solidFill>
                  <a:srgbClr val="FF0000"/>
                </a:solidFill>
              </a:rPr>
              <a:t>without exceeding their maximum speed. </a:t>
            </a:r>
            <a:endParaRPr lang="en-US" sz="1800" dirty="0" smtClean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rgbClr val="2BE50D"/>
                </a:solidFill>
              </a:rPr>
              <a:t>Question</a:t>
            </a:r>
            <a:r>
              <a:rPr lang="en-US" sz="1800" dirty="0">
                <a:solidFill>
                  <a:srgbClr val="2BE50D"/>
                </a:solidFill>
              </a:rPr>
              <a:t>: for given (v</a:t>
            </a:r>
            <a:r>
              <a:rPr lang="en-US" sz="1800" baseline="-25000" dirty="0">
                <a:solidFill>
                  <a:srgbClr val="2BE50D"/>
                </a:solidFill>
              </a:rPr>
              <a:t>1</a:t>
            </a:r>
            <a:r>
              <a:rPr lang="en-US" sz="1800" dirty="0">
                <a:solidFill>
                  <a:srgbClr val="2BE50D"/>
                </a:solidFill>
              </a:rPr>
              <a:t>, </a:t>
            </a:r>
            <a:r>
              <a:rPr lang="en-US" sz="1800" i="1" dirty="0">
                <a:solidFill>
                  <a:srgbClr val="2BE50D"/>
                </a:solidFill>
              </a:rPr>
              <a:t>v</a:t>
            </a:r>
            <a:r>
              <a:rPr lang="en-US" sz="1800" i="1" baseline="-25000" dirty="0">
                <a:solidFill>
                  <a:srgbClr val="2BE50D"/>
                </a:solidFill>
              </a:rPr>
              <a:t>2</a:t>
            </a:r>
            <a:r>
              <a:rPr lang="en-US" sz="1800" i="1" dirty="0">
                <a:solidFill>
                  <a:srgbClr val="2BE50D"/>
                </a:solidFill>
              </a:rPr>
              <a:t>,...,  </a:t>
            </a:r>
            <a:r>
              <a:rPr lang="en-US" sz="1800" i="1" dirty="0" err="1">
                <a:solidFill>
                  <a:srgbClr val="2BE50D"/>
                </a:solidFill>
              </a:rPr>
              <a:t>v</a:t>
            </a:r>
            <a:r>
              <a:rPr lang="en-US" sz="1800" i="1" baseline="-25000" dirty="0" err="1">
                <a:solidFill>
                  <a:srgbClr val="2BE50D"/>
                </a:solidFill>
              </a:rPr>
              <a:t>k</a:t>
            </a:r>
            <a:r>
              <a:rPr lang="en-US" sz="1800" i="1" dirty="0">
                <a:solidFill>
                  <a:srgbClr val="2BE50D"/>
                </a:solidFill>
              </a:rPr>
              <a:t>), </a:t>
            </a:r>
            <a:r>
              <a:rPr lang="en-US" sz="1800" dirty="0">
                <a:solidFill>
                  <a:srgbClr val="2BE50D"/>
                </a:solidFill>
              </a:rPr>
              <a:t>does there exist a deployment of agents which protects the boundary from any intruder with intrusion time ? </a:t>
            </a:r>
          </a:p>
          <a:p>
            <a:endParaRPr lang="en-US" sz="1800" dirty="0"/>
          </a:p>
          <a:p>
            <a:r>
              <a:rPr lang="en-US" sz="1800" dirty="0" smtClean="0"/>
              <a:t>						</a:t>
            </a:r>
          </a:p>
          <a:p>
            <a:endParaRPr lang="en-US" sz="1800" dirty="0"/>
          </a:p>
          <a:p>
            <a:endParaRPr lang="en-US" sz="1900" dirty="0"/>
          </a:p>
          <a:p>
            <a:endParaRPr lang="en-US" sz="3200" dirty="0"/>
          </a:p>
          <a:p>
            <a:endParaRPr lang="fr-FR" sz="3200" dirty="0"/>
          </a:p>
          <a:p>
            <a:pPr algn="ctr"/>
            <a:endParaRPr lang="fr-FR" sz="3200" b="0" i="1" dirty="0" smtClean="0">
              <a:latin typeface="Times"/>
              <a:cs typeface="Times"/>
            </a:endParaRPr>
          </a:p>
          <a:p>
            <a:pPr algn="ctr"/>
            <a:endParaRPr lang="en-US" sz="3200" b="0" i="1" dirty="0" smtClean="0">
              <a:latin typeface="Times"/>
              <a:cs typeface="Times"/>
            </a:endParaRPr>
          </a:p>
          <a:p>
            <a:pPr marL="342900" indent="-342900">
              <a:buFont typeface="Arial"/>
              <a:buChar char="•"/>
            </a:pPr>
            <a:endParaRPr lang="en-US" dirty="0"/>
          </a:p>
          <a:p>
            <a:pPr marL="457200" indent="-457200">
              <a:buAutoNum type="alphaLcParenBoth"/>
            </a:pPr>
            <a:endParaRPr lang="en-US" dirty="0" smtClean="0"/>
          </a:p>
          <a:p>
            <a:endParaRPr lang="en-US" dirty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</p:txBody>
      </p:sp>
      <p:pic>
        <p:nvPicPr>
          <p:cNvPr id="3" name="Image 2" descr="patr-intr.jp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00" y="152718"/>
            <a:ext cx="1669529" cy="1478229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GRASTA </a:t>
            </a:r>
            <a:r>
              <a:rPr lang="fr-FR" dirty="0" err="1" smtClean="0"/>
              <a:t>October</a:t>
            </a:r>
            <a:r>
              <a:rPr lang="fr-FR" dirty="0" smtClean="0"/>
              <a:t> 2015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296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7764379" cy="13716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</a:t>
            </a:r>
            <a:r>
              <a:rPr lang="fr-CA" dirty="0" err="1" smtClean="0"/>
              <a:t>atrolling</a:t>
            </a:r>
            <a:r>
              <a:rPr lang="fr-CA" dirty="0" smtClean="0"/>
              <a:t> </a:t>
            </a:r>
            <a:r>
              <a:rPr lang="fr-CA" dirty="0" err="1" smtClean="0"/>
              <a:t>research</a:t>
            </a:r>
            <a:r>
              <a:rPr lang="fr-CA" dirty="0" smtClean="0"/>
              <a:t> </a:t>
            </a:r>
            <a:r>
              <a:rPr lang="fr-CA" dirty="0" err="1" smtClean="0"/>
              <a:t>context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sz="16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rgbClr val="0000FF"/>
                </a:solidFill>
              </a:rPr>
              <a:t>Patrolling is defined as the perpetual process of walking around an area in order to protect or supervise it. </a:t>
            </a:r>
          </a:p>
          <a:p>
            <a:r>
              <a:rPr lang="en-US" dirty="0"/>
              <a:t>Efficiency measure: 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How to optimize the frequency of visits to the points of the </a:t>
            </a:r>
            <a:r>
              <a:rPr lang="en-US" b="1" dirty="0" smtClean="0">
                <a:solidFill>
                  <a:srgbClr val="FF0000"/>
                </a:solidFill>
              </a:rPr>
              <a:t>environment</a:t>
            </a:r>
            <a:r>
              <a:rPr lang="en-US" b="1" dirty="0">
                <a:solidFill>
                  <a:srgbClr val="FF0000"/>
                </a:solidFill>
              </a:rPr>
              <a:t>? </a:t>
            </a:r>
          </a:p>
          <a:p>
            <a:pPr lvl="1"/>
            <a:r>
              <a:rPr lang="en-US" b="1" dirty="0">
                <a:solidFill>
                  <a:srgbClr val="000000"/>
                </a:solidFill>
              </a:rPr>
              <a:t>Idleness</a:t>
            </a:r>
            <a:r>
              <a:rPr lang="en-US" b="1" dirty="0">
                <a:solidFill>
                  <a:srgbClr val="2BE50D"/>
                </a:solidFill>
              </a:rPr>
              <a:t> </a:t>
            </a:r>
            <a:r>
              <a:rPr lang="en-US" b="1" dirty="0" smtClean="0">
                <a:solidFill>
                  <a:srgbClr val="2BE50D"/>
                </a:solidFill>
              </a:rPr>
              <a:t>(refresh time) </a:t>
            </a:r>
            <a:r>
              <a:rPr lang="en-US" b="1" dirty="0">
                <a:solidFill>
                  <a:srgbClr val="2BE50D"/>
                </a:solidFill>
              </a:rPr>
              <a:t>– the time elapsed since the last visit of the node: average, worst-case,  experimentally  verified,... </a:t>
            </a:r>
            <a:endParaRPr lang="en-US" b="1" dirty="0" smtClean="0">
              <a:solidFill>
                <a:srgbClr val="2BE50D"/>
              </a:solidFill>
            </a:endParaRP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the largest value </a:t>
            </a:r>
            <a:r>
              <a:rPr lang="en-US" b="1" i="1" dirty="0">
                <a:solidFill>
                  <a:srgbClr val="0000FF"/>
                </a:solidFill>
              </a:rPr>
              <a:t>I</a:t>
            </a:r>
            <a:r>
              <a:rPr lang="en-US" b="1" dirty="0">
                <a:solidFill>
                  <a:srgbClr val="0000FF"/>
                </a:solidFill>
              </a:rPr>
              <a:t>, such that </a:t>
            </a:r>
            <a:r>
              <a:rPr lang="en-US" b="1" dirty="0" smtClean="0">
                <a:solidFill>
                  <a:srgbClr val="0000FF"/>
                </a:solidFill>
              </a:rPr>
              <a:t>there exists a point </a:t>
            </a:r>
            <a:r>
              <a:rPr lang="en-US" b="1" i="1" dirty="0">
                <a:solidFill>
                  <a:srgbClr val="0000FF"/>
                </a:solidFill>
              </a:rPr>
              <a:t>p</a:t>
            </a:r>
            <a:r>
              <a:rPr lang="en-US" b="1" dirty="0">
                <a:solidFill>
                  <a:srgbClr val="0000FF"/>
                </a:solidFill>
              </a:rPr>
              <a:t> of the fence and </a:t>
            </a:r>
            <a:r>
              <a:rPr lang="en-US" b="1" dirty="0" smtClean="0">
                <a:solidFill>
                  <a:srgbClr val="0000FF"/>
                </a:solidFill>
              </a:rPr>
              <a:t>the time </a:t>
            </a:r>
            <a:r>
              <a:rPr lang="en-US" b="1" i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, such that point </a:t>
            </a:r>
            <a:r>
              <a:rPr lang="en-US" b="1" i="1" dirty="0">
                <a:solidFill>
                  <a:srgbClr val="0000FF"/>
                </a:solidFill>
              </a:rPr>
              <a:t>p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is visited at time moments </a:t>
            </a:r>
            <a:r>
              <a:rPr lang="en-US" b="1" i="1" dirty="0" smtClean="0">
                <a:solidFill>
                  <a:srgbClr val="0000FF"/>
                </a:solidFill>
              </a:rPr>
              <a:t>t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and </a:t>
            </a:r>
            <a:r>
              <a:rPr lang="en-US" b="1" i="1" dirty="0" err="1" smtClean="0">
                <a:solidFill>
                  <a:srgbClr val="0000FF"/>
                </a:solidFill>
              </a:rPr>
              <a:t>t</a:t>
            </a:r>
            <a:r>
              <a:rPr lang="en-US" b="1" i="1" dirty="0" err="1">
                <a:solidFill>
                  <a:srgbClr val="0000FF"/>
                </a:solidFill>
              </a:rPr>
              <a:t>+I</a:t>
            </a:r>
            <a:r>
              <a:rPr lang="en-US" b="1" dirty="0" smtClean="0">
                <a:solidFill>
                  <a:srgbClr val="0000FF"/>
                </a:solidFill>
              </a:rPr>
              <a:t>, and not in between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the smallest value </a:t>
            </a:r>
            <a:r>
              <a:rPr lang="en-US" b="1" i="1" dirty="0" smtClean="0">
                <a:solidFill>
                  <a:srgbClr val="FF0000"/>
                </a:solidFill>
              </a:rPr>
              <a:t>I</a:t>
            </a:r>
            <a:r>
              <a:rPr lang="en-US" b="1" dirty="0" smtClean="0">
                <a:solidFill>
                  <a:srgbClr val="FF0000"/>
                </a:solidFill>
              </a:rPr>
              <a:t>, such that for any point </a:t>
            </a:r>
            <a:r>
              <a:rPr lang="en-US" b="1" i="1" dirty="0" smtClean="0">
                <a:solidFill>
                  <a:srgbClr val="FF0000"/>
                </a:solidFill>
              </a:rPr>
              <a:t>p</a:t>
            </a:r>
            <a:r>
              <a:rPr lang="en-US" b="1" dirty="0" smtClean="0">
                <a:solidFill>
                  <a:srgbClr val="FF0000"/>
                </a:solidFill>
              </a:rPr>
              <a:t> of the fence and any starting time </a:t>
            </a:r>
            <a:r>
              <a:rPr lang="en-US" b="1" i="1" dirty="0" smtClean="0">
                <a:solidFill>
                  <a:srgbClr val="FF0000"/>
                </a:solidFill>
              </a:rPr>
              <a:t>t</a:t>
            </a:r>
            <a:r>
              <a:rPr lang="en-US" b="1" dirty="0" smtClean="0">
                <a:solidFill>
                  <a:srgbClr val="FF0000"/>
                </a:solidFill>
              </a:rPr>
              <a:t>, during the time interval </a:t>
            </a:r>
            <a:r>
              <a:rPr lang="en-US" b="1" i="1" dirty="0" smtClean="0">
                <a:solidFill>
                  <a:srgbClr val="FF0000"/>
                </a:solidFill>
              </a:rPr>
              <a:t>[t, </a:t>
            </a:r>
            <a:r>
              <a:rPr lang="en-US" b="1" i="1" dirty="0" err="1" smtClean="0">
                <a:solidFill>
                  <a:srgbClr val="FF0000"/>
                </a:solidFill>
              </a:rPr>
              <a:t>t+I</a:t>
            </a:r>
            <a:r>
              <a:rPr lang="en-US" b="1" i="1" dirty="0" smtClean="0">
                <a:solidFill>
                  <a:srgbClr val="FF0000"/>
                </a:solidFill>
              </a:rPr>
              <a:t>] </a:t>
            </a:r>
            <a:r>
              <a:rPr lang="en-US" b="1" dirty="0" smtClean="0">
                <a:solidFill>
                  <a:srgbClr val="FF0000"/>
                </a:solidFill>
              </a:rPr>
              <a:t>point </a:t>
            </a:r>
            <a:r>
              <a:rPr lang="en-US" b="1" i="1" dirty="0" smtClean="0">
                <a:solidFill>
                  <a:srgbClr val="FF0000"/>
                </a:solidFill>
              </a:rPr>
              <a:t>p</a:t>
            </a:r>
            <a:r>
              <a:rPr lang="en-US" b="1" dirty="0" smtClean="0">
                <a:solidFill>
                  <a:srgbClr val="FF0000"/>
                </a:solidFill>
              </a:rPr>
              <a:t> is visited at least once</a:t>
            </a:r>
            <a:endParaRPr lang="en-US" b="1" dirty="0">
              <a:solidFill>
                <a:srgbClr val="FF0000"/>
              </a:solidFill>
            </a:endParaRPr>
          </a:p>
          <a:p>
            <a:pPr lvl="1"/>
            <a:endParaRPr lang="en-US" sz="1600" b="1" dirty="0"/>
          </a:p>
          <a:p>
            <a:endParaRPr lang="en-US" sz="1900" dirty="0"/>
          </a:p>
          <a:p>
            <a:endParaRPr lang="en-US" sz="3200" dirty="0"/>
          </a:p>
          <a:p>
            <a:endParaRPr lang="fr-FR" sz="3200" dirty="0"/>
          </a:p>
          <a:p>
            <a:pPr algn="ctr"/>
            <a:endParaRPr lang="fr-FR" sz="3200" b="0" i="1" dirty="0" smtClean="0">
              <a:latin typeface="Times"/>
              <a:cs typeface="Times"/>
            </a:endParaRPr>
          </a:p>
          <a:p>
            <a:pPr algn="ctr"/>
            <a:endParaRPr lang="en-US" sz="3200" b="0" i="1" dirty="0" smtClean="0">
              <a:latin typeface="Times"/>
              <a:cs typeface="Times"/>
            </a:endParaRPr>
          </a:p>
          <a:p>
            <a:pPr marL="342900" indent="-342900">
              <a:buFont typeface="Arial"/>
              <a:buChar char="•"/>
            </a:pPr>
            <a:endParaRPr lang="en-US" dirty="0"/>
          </a:p>
          <a:p>
            <a:pPr marL="457200" indent="-457200">
              <a:buAutoNum type="alphaLcParenBoth"/>
            </a:pPr>
            <a:endParaRPr lang="en-US" dirty="0" smtClean="0"/>
          </a:p>
          <a:p>
            <a:endParaRPr lang="en-US" dirty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995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7764379" cy="1371600"/>
          </a:xfrm>
        </p:spPr>
        <p:txBody>
          <a:bodyPr>
            <a:normAutofit fontScale="90000"/>
          </a:bodyPr>
          <a:lstStyle/>
          <a:p>
            <a:r>
              <a:rPr lang="fr-FR" dirty="0"/>
              <a:t>P</a:t>
            </a:r>
            <a:r>
              <a:rPr lang="fr-CA" dirty="0" err="1"/>
              <a:t>atrolling</a:t>
            </a:r>
            <a:r>
              <a:rPr lang="fr-CA" dirty="0"/>
              <a:t> </a:t>
            </a:r>
            <a:r>
              <a:rPr lang="fr-CA" dirty="0" err="1"/>
              <a:t>research</a:t>
            </a:r>
            <a:r>
              <a:rPr lang="fr-CA" dirty="0"/>
              <a:t> </a:t>
            </a:r>
            <a:r>
              <a:rPr lang="fr-CA" dirty="0" err="1"/>
              <a:t>context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sz="16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Coordination of multiple agents: 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rgbClr val="FF0000"/>
                </a:solidFill>
              </a:rPr>
              <a:t>Distributed</a:t>
            </a:r>
            <a:r>
              <a:rPr lang="en-US" sz="1800" dirty="0" smtClean="0">
                <a:solidFill>
                  <a:srgbClr val="0000FF"/>
                </a:solidFill>
              </a:rPr>
              <a:t> </a:t>
            </a:r>
            <a:r>
              <a:rPr lang="en-US" sz="1800" dirty="0">
                <a:solidFill>
                  <a:srgbClr val="0000FF"/>
                </a:solidFill>
              </a:rPr>
              <a:t>coordination – using local information </a:t>
            </a:r>
            <a:r>
              <a:rPr lang="en-US" sz="1800" dirty="0" smtClean="0">
                <a:solidFill>
                  <a:srgbClr val="0000FF"/>
                </a:solidFill>
              </a:rPr>
              <a:t>exchange</a:t>
            </a:r>
          </a:p>
          <a:p>
            <a:pPr marL="742950" lvl="1" indent="-285750">
              <a:buFont typeface="Arial"/>
              <a:buChar char="•"/>
            </a:pPr>
            <a:r>
              <a:rPr lang="en-US" sz="1800" b="1" dirty="0" smtClean="0"/>
              <a:t>tokens</a:t>
            </a:r>
            <a:r>
              <a:rPr lang="en-US" sz="1800" b="1" dirty="0"/>
              <a:t>, pebbles, white boards, ant/swarm algorithms 	</a:t>
            </a:r>
            <a:r>
              <a:rPr lang="en-US" sz="1800" b="1" dirty="0" smtClean="0"/>
              <a:t>	[</a:t>
            </a:r>
            <a:r>
              <a:rPr lang="en-US" sz="1800" b="1" dirty="0" err="1"/>
              <a:t>Yanovski</a:t>
            </a:r>
            <a:r>
              <a:rPr lang="en-US" sz="1800" b="1" dirty="0"/>
              <a:t> et al. 2001, </a:t>
            </a:r>
            <a:r>
              <a:rPr lang="en-US" sz="1800" b="1" dirty="0" err="1"/>
              <a:t>Elor-Bruckstein</a:t>
            </a:r>
            <a:r>
              <a:rPr lang="en-US" sz="1800" b="1" dirty="0"/>
              <a:t> 2010] </a:t>
            </a:r>
            <a:r>
              <a:rPr lang="en-US" sz="1800" b="1" dirty="0" smtClean="0"/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rgbClr val="FF0000"/>
                </a:solidFill>
              </a:rPr>
              <a:t>Centralized</a:t>
            </a:r>
            <a:r>
              <a:rPr lang="en-US" sz="1800" dirty="0" smtClean="0">
                <a:solidFill>
                  <a:srgbClr val="2BE50D"/>
                </a:solidFill>
              </a:rPr>
              <a:t> </a:t>
            </a:r>
            <a:r>
              <a:rPr lang="en-US" sz="1800" dirty="0">
                <a:solidFill>
                  <a:srgbClr val="2BE50D"/>
                </a:solidFill>
              </a:rPr>
              <a:t>coordination – two main types of heuristics </a:t>
            </a:r>
            <a:r>
              <a:rPr lang="en-US" sz="1800" dirty="0" smtClean="0"/>
              <a:t>		[</a:t>
            </a:r>
            <a:r>
              <a:rPr lang="en-US" sz="1800" dirty="0" err="1"/>
              <a:t>Chevaleyre</a:t>
            </a:r>
            <a:r>
              <a:rPr lang="en-US" sz="1800" dirty="0"/>
              <a:t> 2004] </a:t>
            </a:r>
            <a:endParaRPr lang="en-US" sz="1800" dirty="0" smtClean="0"/>
          </a:p>
          <a:p>
            <a:pPr marL="285750" indent="-285750">
              <a:buFont typeface="Arial"/>
              <a:buChar char="•"/>
            </a:pPr>
            <a:endParaRPr lang="en-US" sz="1800" dirty="0" smtClean="0"/>
          </a:p>
          <a:p>
            <a:pPr marL="285750" indent="-285750">
              <a:buFont typeface="Arial"/>
              <a:buChar char="•"/>
            </a:pPr>
            <a:endParaRPr lang="en-US" sz="1800" dirty="0"/>
          </a:p>
          <a:p>
            <a:endParaRPr lang="en-US" sz="1800" dirty="0"/>
          </a:p>
          <a:p>
            <a:endParaRPr lang="en-US" sz="1900" dirty="0"/>
          </a:p>
          <a:p>
            <a:endParaRPr lang="en-US" sz="3200" dirty="0"/>
          </a:p>
          <a:p>
            <a:endParaRPr lang="fr-FR" sz="3200" dirty="0"/>
          </a:p>
          <a:p>
            <a:pPr algn="ctr"/>
            <a:endParaRPr lang="fr-FR" sz="3200" b="0" i="1" dirty="0" smtClean="0">
              <a:latin typeface="Times"/>
              <a:cs typeface="Times"/>
            </a:endParaRPr>
          </a:p>
          <a:p>
            <a:pPr algn="ctr"/>
            <a:endParaRPr lang="en-US" sz="3200" b="0" i="1" dirty="0" smtClean="0">
              <a:latin typeface="Times"/>
              <a:cs typeface="Times"/>
            </a:endParaRPr>
          </a:p>
          <a:p>
            <a:pPr marL="342900" indent="-342900">
              <a:buFont typeface="Arial"/>
              <a:buChar char="•"/>
            </a:pPr>
            <a:endParaRPr lang="en-US" dirty="0"/>
          </a:p>
          <a:p>
            <a:pPr marL="457200" indent="-457200">
              <a:buAutoNum type="alphaLcParenBoth"/>
            </a:pPr>
            <a:endParaRPr lang="en-US" dirty="0" smtClean="0"/>
          </a:p>
          <a:p>
            <a:endParaRPr lang="en-US" dirty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</p:txBody>
      </p:sp>
      <p:pic>
        <p:nvPicPr>
          <p:cNvPr id="3" name="Image 2" descr="part-cycl-patr.jp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89" y="4221079"/>
            <a:ext cx="7673474" cy="1809083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135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7764379" cy="1371600"/>
          </a:xfrm>
        </p:spPr>
        <p:txBody>
          <a:bodyPr>
            <a:normAutofit fontScale="90000"/>
          </a:bodyPr>
          <a:lstStyle/>
          <a:p>
            <a:r>
              <a:rPr lang="fr-FR" dirty="0" err="1" smtClean="0"/>
              <a:t>Boundary</a:t>
            </a:r>
            <a:r>
              <a:rPr lang="fr-FR" dirty="0" smtClean="0"/>
              <a:t> and </a:t>
            </a:r>
            <a:r>
              <a:rPr lang="fr-FR" dirty="0" err="1" smtClean="0"/>
              <a:t>Fence</a:t>
            </a:r>
            <a:r>
              <a:rPr lang="fr-FR" dirty="0" smtClean="0"/>
              <a:t> P</a:t>
            </a:r>
            <a:r>
              <a:rPr lang="fr-CA" dirty="0" err="1" smtClean="0"/>
              <a:t>atrolling</a:t>
            </a:r>
            <a:r>
              <a:rPr lang="fr-CA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sz="16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457200" y="1524318"/>
            <a:ext cx="6601326" cy="4197366"/>
          </a:xfrm>
        </p:spPr>
        <p:txBody>
          <a:bodyPr>
            <a:normAutofit/>
          </a:bodyPr>
          <a:lstStyle/>
          <a:p>
            <a:endParaRPr lang="en-US" sz="1800" dirty="0" smtClean="0"/>
          </a:p>
          <a:p>
            <a:r>
              <a:rPr lang="en-US" sz="1800" dirty="0" err="1" smtClean="0"/>
              <a:t>Cz</a:t>
            </a:r>
            <a:r>
              <a:rPr lang="en-US" sz="1800" dirty="0" smtClean="0"/>
              <a:t>. MAC 2010: Open Problems</a:t>
            </a:r>
          </a:p>
          <a:p>
            <a:r>
              <a:rPr lang="en-US" sz="1800" dirty="0" err="1" smtClean="0">
                <a:solidFill>
                  <a:srgbClr val="0000FF"/>
                </a:solidFill>
              </a:rPr>
              <a:t>Cz</a:t>
            </a:r>
            <a:r>
              <a:rPr lang="en-US" sz="1800" dirty="0" smtClean="0">
                <a:solidFill>
                  <a:srgbClr val="0000FF"/>
                </a:solidFill>
              </a:rPr>
              <a:t>., </a:t>
            </a:r>
            <a:r>
              <a:rPr lang="en-US" sz="1800" dirty="0" err="1" smtClean="0">
                <a:solidFill>
                  <a:srgbClr val="0000FF"/>
                </a:solidFill>
              </a:rPr>
              <a:t>Gąsieniec</a:t>
            </a:r>
            <a:r>
              <a:rPr lang="en-US" sz="1800" dirty="0" smtClean="0">
                <a:solidFill>
                  <a:srgbClr val="0000FF"/>
                </a:solidFill>
              </a:rPr>
              <a:t>. </a:t>
            </a:r>
            <a:r>
              <a:rPr lang="en-US" sz="1800" dirty="0" err="1" smtClean="0">
                <a:solidFill>
                  <a:srgbClr val="0000FF"/>
                </a:solidFill>
              </a:rPr>
              <a:t>Kosowski</a:t>
            </a:r>
            <a:r>
              <a:rPr lang="en-US" sz="1800" dirty="0">
                <a:solidFill>
                  <a:srgbClr val="0000FF"/>
                </a:solidFill>
              </a:rPr>
              <a:t>.</a:t>
            </a:r>
            <a:r>
              <a:rPr lang="en-US" sz="1800" dirty="0" smtClean="0">
                <a:solidFill>
                  <a:srgbClr val="0000FF"/>
                </a:solidFill>
              </a:rPr>
              <a:t> </a:t>
            </a:r>
            <a:r>
              <a:rPr lang="en-US" sz="1800" dirty="0" err="1" smtClean="0">
                <a:solidFill>
                  <a:srgbClr val="0000FF"/>
                </a:solidFill>
              </a:rPr>
              <a:t>Kranakis</a:t>
            </a:r>
            <a:r>
              <a:rPr lang="en-US" sz="1800" dirty="0" smtClean="0">
                <a:solidFill>
                  <a:srgbClr val="0000FF"/>
                </a:solidFill>
              </a:rPr>
              <a:t>. ESA 2011</a:t>
            </a:r>
          </a:p>
          <a:p>
            <a:r>
              <a:rPr lang="en-US" sz="1800" dirty="0" smtClean="0">
                <a:solidFill>
                  <a:srgbClr val="FF0000"/>
                </a:solidFill>
              </a:rPr>
              <a:t>Kawamura, Kobayashi, Dist. Computing 2015 </a:t>
            </a:r>
          </a:p>
          <a:p>
            <a:r>
              <a:rPr lang="en-US" sz="1800" dirty="0" err="1" smtClean="0">
                <a:solidFill>
                  <a:srgbClr val="2BE50D"/>
                </a:solidFill>
              </a:rPr>
              <a:t>Dumitrescu</a:t>
            </a:r>
            <a:r>
              <a:rPr lang="en-US" sz="1800" dirty="0" smtClean="0">
                <a:solidFill>
                  <a:srgbClr val="2BE50D"/>
                </a:solidFill>
              </a:rPr>
              <a:t>, Gosh, </a:t>
            </a:r>
            <a:r>
              <a:rPr lang="en-US" sz="1800" dirty="0" err="1" smtClean="0">
                <a:solidFill>
                  <a:srgbClr val="2BE50D"/>
                </a:solidFill>
              </a:rPr>
              <a:t>Toth</a:t>
            </a:r>
            <a:r>
              <a:rPr lang="en-US" sz="1800" dirty="0" smtClean="0">
                <a:solidFill>
                  <a:srgbClr val="2BE50D"/>
                </a:solidFill>
              </a:rPr>
              <a:t>, </a:t>
            </a:r>
            <a:r>
              <a:rPr lang="fr-FR" sz="1800" dirty="0">
                <a:solidFill>
                  <a:srgbClr val="2BE50D"/>
                </a:solidFill>
              </a:rPr>
              <a:t>Electr. J. </a:t>
            </a:r>
            <a:r>
              <a:rPr lang="fr-FR" sz="1800" dirty="0" err="1" smtClean="0">
                <a:solidFill>
                  <a:srgbClr val="2BE50D"/>
                </a:solidFill>
              </a:rPr>
              <a:t>Comb</a:t>
            </a:r>
            <a:r>
              <a:rPr lang="fr-FR" sz="1800" dirty="0" smtClean="0">
                <a:solidFill>
                  <a:srgbClr val="2BE50D"/>
                </a:solidFill>
              </a:rPr>
              <a:t>. 2014</a:t>
            </a:r>
          </a:p>
          <a:p>
            <a:r>
              <a:rPr lang="fr-FR" sz="1800" dirty="0" smtClean="0">
                <a:solidFill>
                  <a:srgbClr val="0000FF"/>
                </a:solidFill>
              </a:rPr>
              <a:t>Peters, 2014 </a:t>
            </a:r>
          </a:p>
          <a:p>
            <a:r>
              <a:rPr lang="fr-FR" sz="1800" dirty="0" smtClean="0">
                <a:solidFill>
                  <a:srgbClr val="FF0000"/>
                </a:solidFill>
              </a:rPr>
              <a:t>Cz. </a:t>
            </a:r>
            <a:r>
              <a:rPr lang="fr-FR" sz="1800" dirty="0" err="1" smtClean="0">
                <a:solidFill>
                  <a:srgbClr val="FF0000"/>
                </a:solidFill>
              </a:rPr>
              <a:t>Kranakis</a:t>
            </a:r>
            <a:r>
              <a:rPr lang="fr-FR" sz="1800" dirty="0" smtClean="0">
                <a:solidFill>
                  <a:srgbClr val="FF0000"/>
                </a:solidFill>
              </a:rPr>
              <a:t>, </a:t>
            </a:r>
            <a:r>
              <a:rPr lang="fr-FR" sz="1800" dirty="0" err="1" smtClean="0">
                <a:solidFill>
                  <a:srgbClr val="FF0000"/>
                </a:solidFill>
              </a:rPr>
              <a:t>Pajak</a:t>
            </a:r>
            <a:r>
              <a:rPr lang="fr-FR" sz="1800" dirty="0" smtClean="0">
                <a:solidFill>
                  <a:srgbClr val="FF0000"/>
                </a:solidFill>
              </a:rPr>
              <a:t>, Taleb SIROCCO 2014</a:t>
            </a:r>
          </a:p>
          <a:p>
            <a:r>
              <a:rPr lang="pl-PL" sz="1800" dirty="0" smtClean="0">
                <a:solidFill>
                  <a:srgbClr val="000000"/>
                </a:solidFill>
              </a:rPr>
              <a:t>Cz., </a:t>
            </a:r>
            <a:r>
              <a:rPr lang="pl-PL" sz="1800" dirty="0" err="1" smtClean="0">
                <a:solidFill>
                  <a:srgbClr val="000000"/>
                </a:solidFill>
              </a:rPr>
              <a:t>Gasieniec</a:t>
            </a:r>
            <a:r>
              <a:rPr lang="pl-PL" sz="1800" dirty="0">
                <a:solidFill>
                  <a:srgbClr val="000000"/>
                </a:solidFill>
              </a:rPr>
              <a:t>, </a:t>
            </a:r>
            <a:r>
              <a:rPr lang="pl-PL" sz="1800" dirty="0" smtClean="0">
                <a:solidFill>
                  <a:srgbClr val="000000"/>
                </a:solidFill>
              </a:rPr>
              <a:t>Kosowski</a:t>
            </a:r>
            <a:r>
              <a:rPr lang="pl-PL" sz="1800" dirty="0">
                <a:solidFill>
                  <a:srgbClr val="000000"/>
                </a:solidFill>
              </a:rPr>
              <a:t>, </a:t>
            </a:r>
            <a:r>
              <a:rPr lang="pl-PL" sz="1800" dirty="0" err="1" smtClean="0">
                <a:solidFill>
                  <a:srgbClr val="000000"/>
                </a:solidFill>
              </a:rPr>
              <a:t>Kranakis</a:t>
            </a:r>
            <a:r>
              <a:rPr lang="pl-PL" sz="1800" dirty="0">
                <a:solidFill>
                  <a:srgbClr val="000000"/>
                </a:solidFill>
              </a:rPr>
              <a:t>, </a:t>
            </a:r>
            <a:r>
              <a:rPr lang="pl-PL" sz="1800" dirty="0" err="1" smtClean="0">
                <a:solidFill>
                  <a:srgbClr val="000000"/>
                </a:solidFill>
              </a:rPr>
              <a:t>Krizanc</a:t>
            </a:r>
            <a:r>
              <a:rPr lang="pl-PL" sz="1800" dirty="0">
                <a:solidFill>
                  <a:srgbClr val="000000"/>
                </a:solidFill>
              </a:rPr>
              <a:t>, </a:t>
            </a:r>
            <a:r>
              <a:rPr lang="pl-PL" sz="1800" dirty="0" err="1" smtClean="0">
                <a:solidFill>
                  <a:srgbClr val="000000"/>
                </a:solidFill>
              </a:rPr>
              <a:t>Taleb</a:t>
            </a:r>
            <a:r>
              <a:rPr lang="pl-PL" sz="1800" dirty="0">
                <a:solidFill>
                  <a:srgbClr val="000000"/>
                </a:solidFill>
              </a:rPr>
              <a:t>, </a:t>
            </a:r>
            <a:r>
              <a:rPr lang="pl-PL" sz="1800">
                <a:solidFill>
                  <a:srgbClr val="000000"/>
                </a:solidFill>
              </a:rPr>
              <a:t>ISAAC </a:t>
            </a:r>
            <a:r>
              <a:rPr lang="pl-PL" sz="1800" smtClean="0">
                <a:solidFill>
                  <a:srgbClr val="000000"/>
                </a:solidFill>
              </a:rPr>
              <a:t>2015</a:t>
            </a:r>
            <a:endParaRPr lang="en-US" sz="1800" dirty="0">
              <a:solidFill>
                <a:srgbClr val="000000"/>
              </a:solidFill>
            </a:endParaRPr>
          </a:p>
          <a:p>
            <a:endParaRPr lang="en-US" sz="1800" dirty="0">
              <a:solidFill>
                <a:srgbClr val="2BE50D"/>
              </a:solidFill>
            </a:endParaRPr>
          </a:p>
          <a:p>
            <a:endParaRPr lang="en-US" sz="1800" dirty="0"/>
          </a:p>
          <a:p>
            <a:endParaRPr lang="en-US" sz="1900" dirty="0"/>
          </a:p>
          <a:p>
            <a:endParaRPr lang="en-US" sz="3200" dirty="0"/>
          </a:p>
          <a:p>
            <a:endParaRPr lang="fr-FR" sz="3200" dirty="0"/>
          </a:p>
          <a:p>
            <a:pPr algn="ctr"/>
            <a:endParaRPr lang="fr-FR" sz="3200" b="0" i="1" dirty="0" smtClean="0">
              <a:latin typeface="Times"/>
              <a:cs typeface="Times"/>
            </a:endParaRPr>
          </a:p>
          <a:p>
            <a:pPr algn="ctr"/>
            <a:endParaRPr lang="en-US" sz="3200" b="0" i="1" dirty="0" smtClean="0">
              <a:latin typeface="Times"/>
              <a:cs typeface="Times"/>
            </a:endParaRPr>
          </a:p>
          <a:p>
            <a:pPr marL="342900" indent="-342900">
              <a:buFont typeface="Arial"/>
              <a:buChar char="•"/>
            </a:pPr>
            <a:endParaRPr lang="en-US" dirty="0"/>
          </a:p>
          <a:p>
            <a:pPr marL="457200" indent="-457200">
              <a:buAutoNum type="alphaLcParenBoth"/>
            </a:pPr>
            <a:endParaRPr lang="en-US" dirty="0" smtClean="0"/>
          </a:p>
          <a:p>
            <a:endParaRPr lang="en-US" dirty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532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7764379" cy="13716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</a:t>
            </a:r>
            <a:r>
              <a:rPr lang="fr-CA" dirty="0" err="1" smtClean="0"/>
              <a:t>atrolling</a:t>
            </a:r>
            <a:r>
              <a:rPr lang="fr-CA" dirty="0" smtClean="0"/>
              <a:t> by </a:t>
            </a:r>
            <a:r>
              <a:rPr lang="fr-CA" dirty="0" err="1" smtClean="0"/>
              <a:t>equal</a:t>
            </a:r>
            <a:r>
              <a:rPr lang="fr-CA" dirty="0" smtClean="0"/>
              <a:t>-speed </a:t>
            </a:r>
            <a:r>
              <a:rPr lang="fr-CA" dirty="0" err="1" smtClean="0"/>
              <a:t>unreliable</a:t>
            </a:r>
            <a:r>
              <a:rPr lang="fr-CA" dirty="0" smtClean="0"/>
              <a:t> robots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sz="16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/>
              <a:buChar char="•"/>
            </a:pPr>
            <a:r>
              <a:rPr lang="en-CA" sz="1800" dirty="0" smtClean="0">
                <a:solidFill>
                  <a:srgbClr val="0000FF"/>
                </a:solidFill>
              </a:rPr>
              <a:t>A collection of k robots to patrol a segment</a:t>
            </a:r>
          </a:p>
          <a:p>
            <a:pPr marL="285750" indent="-285750">
              <a:buFont typeface="Arial"/>
              <a:buChar char="•"/>
            </a:pPr>
            <a:r>
              <a:rPr lang="en-CA" sz="1800" dirty="0" smtClean="0">
                <a:solidFill>
                  <a:srgbClr val="000090"/>
                </a:solidFill>
              </a:rPr>
              <a:t>They have the same maximal speed</a:t>
            </a:r>
          </a:p>
          <a:p>
            <a:pPr marL="285750" indent="-285750">
              <a:buFont typeface="Arial"/>
              <a:buChar char="•"/>
            </a:pPr>
            <a:r>
              <a:rPr lang="en-CA" sz="1800" dirty="0" smtClean="0">
                <a:solidFill>
                  <a:srgbClr val="2BE50D"/>
                </a:solidFill>
              </a:rPr>
              <a:t>Up to </a:t>
            </a:r>
            <a:r>
              <a:rPr lang="en-CA" sz="1800" i="1" dirty="0" smtClean="0">
                <a:solidFill>
                  <a:srgbClr val="2BE50D"/>
                </a:solidFill>
              </a:rPr>
              <a:t>f</a:t>
            </a:r>
            <a:r>
              <a:rPr lang="en-CA" sz="1800" dirty="0" smtClean="0">
                <a:solidFill>
                  <a:srgbClr val="2BE50D"/>
                </a:solidFill>
              </a:rPr>
              <a:t> of them may be faulty (fail to perform patrolling activity)</a:t>
            </a:r>
          </a:p>
          <a:p>
            <a:pPr marL="285750" indent="-285750">
              <a:buFont typeface="Arial"/>
              <a:buChar char="•"/>
            </a:pPr>
            <a:r>
              <a:rPr lang="en-CA" sz="1800" dirty="0" smtClean="0">
                <a:solidFill>
                  <a:srgbClr val="FF0000"/>
                </a:solidFill>
              </a:rPr>
              <a:t>What is the best worst-case idle time (achieved by the reliable robots) if the set of faulty robots are controlled by the adversary</a:t>
            </a:r>
          </a:p>
          <a:p>
            <a:pPr marL="285750" indent="-285750">
              <a:buFont typeface="Arial"/>
              <a:buChar char="•"/>
            </a:pPr>
            <a:r>
              <a:rPr lang="en-CA" sz="1800" dirty="0" smtClean="0">
                <a:solidFill>
                  <a:srgbClr val="0000FF"/>
                </a:solidFill>
              </a:rPr>
              <a:t>Equivalent setting (perhaps more realistic):</a:t>
            </a:r>
          </a:p>
          <a:p>
            <a:pPr marL="742950" lvl="1" indent="-285750">
              <a:buFont typeface="Arial"/>
              <a:buChar char="•"/>
            </a:pPr>
            <a:r>
              <a:rPr lang="en-CA" sz="1800" b="1" dirty="0" smtClean="0">
                <a:solidFill>
                  <a:srgbClr val="000000"/>
                </a:solidFill>
              </a:rPr>
              <a:t>We have a total number of robots more than sufficient to assure </a:t>
            </a:r>
            <a:r>
              <a:rPr lang="en-CA" sz="1800" b="1" dirty="0" err="1" smtClean="0">
                <a:solidFill>
                  <a:srgbClr val="000000"/>
                </a:solidFill>
              </a:rPr>
              <a:t>idletime</a:t>
            </a:r>
            <a:r>
              <a:rPr lang="en-CA" sz="1800" b="1" dirty="0" smtClean="0">
                <a:solidFill>
                  <a:srgbClr val="000000"/>
                </a:solidFill>
              </a:rPr>
              <a:t> beating the intruder. </a:t>
            </a:r>
          </a:p>
          <a:p>
            <a:pPr marL="742950" lvl="1" indent="-285750">
              <a:buFont typeface="Arial"/>
              <a:buChar char="•"/>
            </a:pPr>
            <a:r>
              <a:rPr lang="en-CA" sz="1800" b="1" dirty="0" smtClean="0">
                <a:solidFill>
                  <a:srgbClr val="FF0000"/>
                </a:solidFill>
              </a:rPr>
              <a:t>However some of the robots may be unreliable (faulty). </a:t>
            </a:r>
          </a:p>
          <a:p>
            <a:pPr marL="742950" lvl="1" indent="-285750">
              <a:buFont typeface="Arial"/>
              <a:buChar char="•"/>
            </a:pPr>
            <a:r>
              <a:rPr lang="en-CA" sz="1800" b="1" dirty="0" smtClean="0">
                <a:solidFill>
                  <a:srgbClr val="2BE50D"/>
                </a:solidFill>
              </a:rPr>
              <a:t>Design an algorithm (a schedule) which works for maximal possible number of faulty robots</a:t>
            </a:r>
            <a:r>
              <a:rPr lang="en-CA" sz="1800" dirty="0" smtClean="0">
                <a:solidFill>
                  <a:srgbClr val="2BE50D"/>
                </a:solidFill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pl-PL" sz="1800" dirty="0" smtClean="0">
                <a:solidFill>
                  <a:srgbClr val="000000"/>
                </a:solidFill>
              </a:rPr>
              <a:t>Czyzowicz, </a:t>
            </a:r>
            <a:r>
              <a:rPr lang="pl-PL" sz="1800" dirty="0">
                <a:solidFill>
                  <a:srgbClr val="000000"/>
                </a:solidFill>
              </a:rPr>
              <a:t>L. </a:t>
            </a:r>
            <a:r>
              <a:rPr lang="pl-PL" sz="1800" dirty="0" err="1">
                <a:solidFill>
                  <a:srgbClr val="000000"/>
                </a:solidFill>
              </a:rPr>
              <a:t>Gasieniec</a:t>
            </a:r>
            <a:r>
              <a:rPr lang="pl-PL" sz="1800" dirty="0">
                <a:solidFill>
                  <a:srgbClr val="000000"/>
                </a:solidFill>
              </a:rPr>
              <a:t>, A. Kosowski, E. </a:t>
            </a:r>
            <a:r>
              <a:rPr lang="pl-PL" sz="1800" dirty="0" err="1">
                <a:solidFill>
                  <a:srgbClr val="000000"/>
                </a:solidFill>
              </a:rPr>
              <a:t>Kranakis</a:t>
            </a:r>
            <a:r>
              <a:rPr lang="pl-PL" sz="1800" dirty="0">
                <a:solidFill>
                  <a:srgbClr val="000000"/>
                </a:solidFill>
              </a:rPr>
              <a:t>, D. </a:t>
            </a:r>
            <a:r>
              <a:rPr lang="pl-PL" sz="1800" dirty="0" err="1">
                <a:solidFill>
                  <a:srgbClr val="000000"/>
                </a:solidFill>
              </a:rPr>
              <a:t>Krizanc</a:t>
            </a:r>
            <a:r>
              <a:rPr lang="pl-PL" sz="1800" dirty="0">
                <a:solidFill>
                  <a:srgbClr val="000000"/>
                </a:solidFill>
              </a:rPr>
              <a:t>, N. </a:t>
            </a:r>
            <a:r>
              <a:rPr lang="pl-PL" sz="1800" dirty="0" err="1" smtClean="0">
                <a:solidFill>
                  <a:srgbClr val="000000"/>
                </a:solidFill>
              </a:rPr>
              <a:t>Taleb</a:t>
            </a:r>
            <a:r>
              <a:rPr lang="pl-PL" sz="1800" dirty="0" smtClean="0">
                <a:solidFill>
                  <a:srgbClr val="000000"/>
                </a:solidFill>
              </a:rPr>
              <a:t>, ISAAC 2016</a:t>
            </a:r>
            <a:endParaRPr lang="en-US" sz="1800" dirty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sz="1800" dirty="0"/>
          </a:p>
          <a:p>
            <a:pPr marL="342900" indent="-342900">
              <a:buFont typeface="Arial"/>
              <a:buChar char="•"/>
            </a:pPr>
            <a:endParaRPr lang="en-US" sz="1900" dirty="0"/>
          </a:p>
          <a:p>
            <a:pPr marL="457200" indent="-457200">
              <a:buFont typeface="Arial"/>
              <a:buChar char="•"/>
            </a:pPr>
            <a:endParaRPr lang="en-US" sz="3200" dirty="0"/>
          </a:p>
          <a:p>
            <a:pPr marL="457200" indent="-457200">
              <a:buFont typeface="Arial"/>
              <a:buChar char="•"/>
            </a:pPr>
            <a:endParaRPr lang="fr-FR" sz="3200" dirty="0"/>
          </a:p>
          <a:p>
            <a:pPr marL="457200" indent="-457200" algn="ctr">
              <a:buFont typeface="Arial"/>
              <a:buChar char="•"/>
            </a:pPr>
            <a:endParaRPr lang="fr-FR" sz="3200" b="0" i="1" dirty="0" smtClean="0">
              <a:latin typeface="Times"/>
              <a:cs typeface="Times"/>
            </a:endParaRPr>
          </a:p>
          <a:p>
            <a:pPr marL="457200" indent="-457200" algn="ctr">
              <a:buFont typeface="Arial"/>
              <a:buChar char="•"/>
            </a:pPr>
            <a:endParaRPr lang="en-US" sz="3200" b="0" i="1" dirty="0" smtClean="0">
              <a:latin typeface="Times"/>
              <a:cs typeface="Times"/>
            </a:endParaRPr>
          </a:p>
          <a:p>
            <a:pPr marL="342900" indent="-342900">
              <a:buFont typeface="Arial"/>
              <a:buChar char="•"/>
            </a:pPr>
            <a:endParaRPr lang="en-US" dirty="0"/>
          </a:p>
          <a:p>
            <a:pPr marL="457200" indent="-4572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35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7764379" cy="1371600"/>
          </a:xfrm>
        </p:spPr>
        <p:txBody>
          <a:bodyPr>
            <a:normAutofit fontScale="90000"/>
          </a:bodyPr>
          <a:lstStyle/>
          <a:p>
            <a:r>
              <a:rPr lang="fr-CA" dirty="0" err="1" smtClean="0"/>
              <a:t>unreliable</a:t>
            </a:r>
            <a:r>
              <a:rPr lang="fr-CA" dirty="0" smtClean="0"/>
              <a:t> robots on a cycle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sz="16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CA" sz="1800" dirty="0" smtClean="0">
                <a:solidFill>
                  <a:srgbClr val="0000FF"/>
                </a:solidFill>
              </a:rPr>
              <a:t>The upper bound of (</a:t>
            </a:r>
            <a:r>
              <a:rPr lang="en-CA" sz="1800" i="1" dirty="0" smtClean="0">
                <a:solidFill>
                  <a:srgbClr val="0000FF"/>
                </a:solidFill>
              </a:rPr>
              <a:t>f+1)/k</a:t>
            </a:r>
          </a:p>
          <a:p>
            <a:pPr marL="742950" lvl="1" indent="-285750">
              <a:buFont typeface="Arial"/>
              <a:buChar char="•"/>
            </a:pPr>
            <a:r>
              <a:rPr lang="en-CA" sz="1800" b="1" dirty="0" smtClean="0">
                <a:solidFill>
                  <a:srgbClr val="FF0000"/>
                </a:solidFill>
              </a:rPr>
              <a:t>Robots equidistant moving clockwise around the circle       (</a:t>
            </a:r>
            <a:r>
              <a:rPr lang="en-CA" sz="1800" b="1" i="1" dirty="0" smtClean="0">
                <a:solidFill>
                  <a:srgbClr val="FF0000"/>
                </a:solidFill>
              </a:rPr>
              <a:t>1/k </a:t>
            </a:r>
            <a:r>
              <a:rPr lang="en-CA" sz="1800" b="1" dirty="0" smtClean="0">
                <a:solidFill>
                  <a:srgbClr val="FF0000"/>
                </a:solidFill>
              </a:rPr>
              <a:t>distance between the neighbouring robots)</a:t>
            </a:r>
          </a:p>
          <a:p>
            <a:pPr marL="742950" lvl="1" indent="-285750">
              <a:buFont typeface="Arial"/>
              <a:buChar char="•"/>
            </a:pPr>
            <a:r>
              <a:rPr lang="en-CA" sz="1800" b="1" dirty="0" smtClean="0">
                <a:solidFill>
                  <a:srgbClr val="2BE50D"/>
                </a:solidFill>
              </a:rPr>
              <a:t>The worst case when </a:t>
            </a:r>
            <a:r>
              <a:rPr lang="en-CA" sz="1800" b="1" i="1" dirty="0" smtClean="0">
                <a:solidFill>
                  <a:srgbClr val="2BE50D"/>
                </a:solidFill>
              </a:rPr>
              <a:t>f</a:t>
            </a:r>
            <a:r>
              <a:rPr lang="en-CA" sz="1800" b="1" dirty="0" smtClean="0">
                <a:solidFill>
                  <a:srgbClr val="2BE50D"/>
                </a:solidFill>
              </a:rPr>
              <a:t> faulty ones are consecutive (the distance between the two reliable robots is at most (</a:t>
            </a:r>
            <a:r>
              <a:rPr lang="en-CA" sz="1800" b="1" i="1" dirty="0">
                <a:solidFill>
                  <a:srgbClr val="2BE50D"/>
                </a:solidFill>
              </a:rPr>
              <a:t>f+1)/k</a:t>
            </a:r>
          </a:p>
          <a:p>
            <a:pPr marL="742950" lvl="1" indent="-285750">
              <a:buFont typeface="Arial"/>
              <a:buChar char="•"/>
            </a:pPr>
            <a:endParaRPr lang="en-CA" sz="1800" dirty="0" smtClean="0">
              <a:solidFill>
                <a:srgbClr val="00009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CA" sz="1800" dirty="0" smtClean="0">
                <a:solidFill>
                  <a:srgbClr val="000000"/>
                </a:solidFill>
              </a:rPr>
              <a:t>The lower bound of (</a:t>
            </a:r>
            <a:r>
              <a:rPr lang="en-CA" sz="1800" i="1" dirty="0">
                <a:solidFill>
                  <a:srgbClr val="000000"/>
                </a:solidFill>
              </a:rPr>
              <a:t>f+1)/k</a:t>
            </a:r>
          </a:p>
          <a:p>
            <a:pPr marL="742950" lvl="1" indent="-285750">
              <a:buFont typeface="Arial"/>
              <a:buChar char="•"/>
            </a:pPr>
            <a:r>
              <a:rPr lang="en-CA" sz="1800" b="1" dirty="0" smtClean="0">
                <a:solidFill>
                  <a:srgbClr val="0000FF"/>
                </a:solidFill>
              </a:rPr>
              <a:t>Let </a:t>
            </a:r>
            <a:r>
              <a:rPr lang="en-CA" sz="1800" b="1" i="1" dirty="0" smtClean="0">
                <a:solidFill>
                  <a:srgbClr val="0000FF"/>
                </a:solidFill>
              </a:rPr>
              <a:t>I</a:t>
            </a:r>
            <a:r>
              <a:rPr lang="en-CA" sz="1800" b="1" dirty="0" smtClean="0">
                <a:solidFill>
                  <a:srgbClr val="0000FF"/>
                </a:solidFill>
              </a:rPr>
              <a:t> be the </a:t>
            </a:r>
            <a:r>
              <a:rPr lang="en-CA" sz="1800" b="1" dirty="0" err="1" smtClean="0">
                <a:solidFill>
                  <a:srgbClr val="0000FF"/>
                </a:solidFill>
              </a:rPr>
              <a:t>idletime</a:t>
            </a:r>
            <a:r>
              <a:rPr lang="en-CA" sz="1800" b="1" dirty="0" smtClean="0">
                <a:solidFill>
                  <a:srgbClr val="0000FF"/>
                </a:solidFill>
              </a:rPr>
              <a:t>. Suppose that</a:t>
            </a:r>
            <a:r>
              <a:rPr lang="en-CA" sz="1800" b="1" i="1" dirty="0" smtClean="0">
                <a:solidFill>
                  <a:srgbClr val="0000FF"/>
                </a:solidFill>
              </a:rPr>
              <a:t> I </a:t>
            </a:r>
            <a:r>
              <a:rPr lang="en-CA" sz="1800" b="1" dirty="0" smtClean="0">
                <a:solidFill>
                  <a:srgbClr val="0000FF"/>
                </a:solidFill>
              </a:rPr>
              <a:t>&lt; (</a:t>
            </a:r>
            <a:r>
              <a:rPr lang="en-CA" sz="1800" b="1" i="1" dirty="0">
                <a:solidFill>
                  <a:srgbClr val="0000FF"/>
                </a:solidFill>
              </a:rPr>
              <a:t>f+1)/</a:t>
            </a:r>
            <a:r>
              <a:rPr lang="en-CA" sz="1800" b="1" i="1" dirty="0" smtClean="0">
                <a:solidFill>
                  <a:srgbClr val="0000FF"/>
                </a:solidFill>
              </a:rPr>
              <a:t>k</a:t>
            </a:r>
            <a:endParaRPr lang="en-CA" sz="1800" b="1" dirty="0" smtClean="0">
              <a:solidFill>
                <a:srgbClr val="0000FF"/>
              </a:solidFill>
            </a:endParaRPr>
          </a:p>
          <a:p>
            <a:pPr marL="742950" lvl="1" indent="-285750">
              <a:buFont typeface="Arial"/>
              <a:buChar char="•"/>
            </a:pPr>
            <a:r>
              <a:rPr lang="en-CA" sz="1800" b="1" dirty="0" smtClean="0">
                <a:solidFill>
                  <a:srgbClr val="FF0000"/>
                </a:solidFill>
              </a:rPr>
              <a:t>During time </a:t>
            </a:r>
            <a:r>
              <a:rPr lang="en-CA" sz="1800" b="1" i="1" dirty="0" smtClean="0">
                <a:solidFill>
                  <a:srgbClr val="FF0000"/>
                </a:solidFill>
              </a:rPr>
              <a:t>I</a:t>
            </a:r>
            <a:r>
              <a:rPr lang="en-CA" sz="1800" b="1" dirty="0" smtClean="0">
                <a:solidFill>
                  <a:srgbClr val="FF0000"/>
                </a:solidFill>
              </a:rPr>
              <a:t> the sum of the lengths of the trajectories of all </a:t>
            </a:r>
            <a:r>
              <a:rPr lang="en-CA" sz="1800" b="1" i="1" dirty="0" smtClean="0">
                <a:solidFill>
                  <a:srgbClr val="FF0000"/>
                </a:solidFill>
              </a:rPr>
              <a:t>k</a:t>
            </a:r>
            <a:r>
              <a:rPr lang="en-CA" sz="1800" b="1" dirty="0" smtClean="0">
                <a:solidFill>
                  <a:srgbClr val="FF0000"/>
                </a:solidFill>
              </a:rPr>
              <a:t> robots is smaller than </a:t>
            </a:r>
            <a:r>
              <a:rPr lang="en-CA" sz="1800" b="1" i="1" dirty="0" smtClean="0">
                <a:solidFill>
                  <a:srgbClr val="FF0000"/>
                </a:solidFill>
              </a:rPr>
              <a:t>(f+1)</a:t>
            </a:r>
          </a:p>
          <a:p>
            <a:pPr marL="742950" lvl="1" indent="-285750">
              <a:buFont typeface="Arial"/>
              <a:buChar char="•"/>
            </a:pPr>
            <a:r>
              <a:rPr lang="en-CA" sz="1800" b="1" dirty="0" smtClean="0">
                <a:solidFill>
                  <a:srgbClr val="2BE50D"/>
                </a:solidFill>
              </a:rPr>
              <a:t>Hence there is a point which is visited by at most </a:t>
            </a:r>
            <a:r>
              <a:rPr lang="en-CA" sz="1800" b="1" i="1" dirty="0" smtClean="0">
                <a:solidFill>
                  <a:srgbClr val="2BE50D"/>
                </a:solidFill>
              </a:rPr>
              <a:t>f</a:t>
            </a:r>
            <a:r>
              <a:rPr lang="en-CA" sz="1800" b="1" dirty="0" smtClean="0">
                <a:solidFill>
                  <a:srgbClr val="2BE50D"/>
                </a:solidFill>
              </a:rPr>
              <a:t> robots</a:t>
            </a:r>
          </a:p>
          <a:p>
            <a:pPr marL="742950" lvl="1" indent="-285750">
              <a:buFont typeface="Arial"/>
              <a:buChar char="•"/>
            </a:pPr>
            <a:r>
              <a:rPr lang="en-CA" sz="1800" b="1" dirty="0" smtClean="0">
                <a:solidFill>
                  <a:srgbClr val="000000"/>
                </a:solidFill>
              </a:rPr>
              <a:t>Making all of them faulty creates a contradiction</a:t>
            </a:r>
          </a:p>
          <a:p>
            <a:pPr marL="285750" indent="-285750">
              <a:buFont typeface="Arial"/>
              <a:buChar char="•"/>
            </a:pPr>
            <a:endParaRPr lang="en-US" sz="1800" dirty="0"/>
          </a:p>
          <a:p>
            <a:pPr marL="342900" indent="-342900">
              <a:buFont typeface="Arial"/>
              <a:buChar char="•"/>
            </a:pPr>
            <a:endParaRPr lang="en-US" sz="1900" dirty="0"/>
          </a:p>
          <a:p>
            <a:pPr marL="457200" indent="-457200">
              <a:buFont typeface="Arial"/>
              <a:buChar char="•"/>
            </a:pPr>
            <a:endParaRPr lang="en-US" sz="3200" dirty="0"/>
          </a:p>
          <a:p>
            <a:pPr marL="457200" indent="-457200">
              <a:buFont typeface="Arial"/>
              <a:buChar char="•"/>
            </a:pPr>
            <a:endParaRPr lang="fr-FR" sz="3200" dirty="0"/>
          </a:p>
          <a:p>
            <a:pPr marL="457200" indent="-457200" algn="ctr">
              <a:buFont typeface="Arial"/>
              <a:buChar char="•"/>
            </a:pPr>
            <a:endParaRPr lang="fr-FR" sz="3200" b="0" i="1" dirty="0" smtClean="0">
              <a:latin typeface="Times"/>
              <a:cs typeface="Times"/>
            </a:endParaRPr>
          </a:p>
          <a:p>
            <a:pPr marL="457200" indent="-457200" algn="ctr">
              <a:buFont typeface="Arial"/>
              <a:buChar char="•"/>
            </a:pPr>
            <a:endParaRPr lang="en-US" sz="3200" b="0" i="1" dirty="0" smtClean="0">
              <a:latin typeface="Times"/>
              <a:cs typeface="Times"/>
            </a:endParaRPr>
          </a:p>
          <a:p>
            <a:pPr marL="342900" indent="-342900">
              <a:buFont typeface="Arial"/>
              <a:buChar char="•"/>
            </a:pPr>
            <a:endParaRPr lang="en-US" dirty="0"/>
          </a:p>
          <a:p>
            <a:pPr marL="457200" indent="-4572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755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7764379" cy="13716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</a:t>
            </a:r>
            <a:r>
              <a:rPr lang="fr-CA" dirty="0" err="1" smtClean="0"/>
              <a:t>atrolling</a:t>
            </a:r>
            <a:r>
              <a:rPr lang="fr-CA" dirty="0" smtClean="0"/>
              <a:t> by </a:t>
            </a:r>
            <a:r>
              <a:rPr lang="fr-CA" dirty="0" err="1" smtClean="0"/>
              <a:t>unreliable</a:t>
            </a:r>
            <a:r>
              <a:rPr lang="fr-CA" dirty="0" smtClean="0"/>
              <a:t> robots </a:t>
            </a:r>
            <a:r>
              <a:rPr lang="fr-FR" dirty="0" smtClean="0"/>
              <a:t>–</a:t>
            </a:r>
            <a:r>
              <a:rPr lang="fr-CA" dirty="0" smtClean="0"/>
              <a:t> the </a:t>
            </a:r>
            <a:r>
              <a:rPr lang="fr-CA" dirty="0" err="1" smtClean="0"/>
              <a:t>upper</a:t>
            </a:r>
            <a:r>
              <a:rPr lang="fr-CA" dirty="0" smtClean="0"/>
              <a:t> </a:t>
            </a:r>
            <a:r>
              <a:rPr lang="fr-CA" dirty="0" err="1" smtClean="0"/>
              <a:t>bound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sz="16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Theorem 1. </a:t>
            </a:r>
            <a:r>
              <a:rPr lang="en-US" sz="1800" i="1" dirty="0" smtClean="0">
                <a:solidFill>
                  <a:srgbClr val="0000FF"/>
                </a:solidFill>
              </a:rPr>
              <a:t>Consider k robots patrolling segment I </a:t>
            </a:r>
            <a:r>
              <a:rPr lang="en-US" sz="1800" dirty="0" smtClean="0">
                <a:solidFill>
                  <a:srgbClr val="0000FF"/>
                </a:solidFill>
              </a:rPr>
              <a:t>= [0, 1], </a:t>
            </a:r>
            <a:r>
              <a:rPr lang="en-US" sz="1800" i="1" dirty="0" smtClean="0">
                <a:solidFill>
                  <a:srgbClr val="0000FF"/>
                </a:solidFill>
              </a:rPr>
              <a:t>with at most f of them faulty where k </a:t>
            </a:r>
            <a:r>
              <a:rPr lang="en-US" sz="1800" dirty="0" smtClean="0">
                <a:solidFill>
                  <a:srgbClr val="0000FF"/>
                </a:solidFill>
              </a:rPr>
              <a:t>&gt; 2 </a:t>
            </a:r>
            <a:r>
              <a:rPr lang="en-US" sz="1800" i="1" dirty="0" smtClean="0">
                <a:solidFill>
                  <a:srgbClr val="0000FF"/>
                </a:solidFill>
              </a:rPr>
              <a:t>and f </a:t>
            </a:r>
            <a:r>
              <a:rPr lang="en-US" sz="1800" dirty="0" smtClean="0">
                <a:solidFill>
                  <a:srgbClr val="0000FF"/>
                </a:solidFill>
              </a:rPr>
              <a:t>&lt; </a:t>
            </a:r>
            <a:r>
              <a:rPr lang="en-US" sz="1800" i="1" dirty="0" smtClean="0">
                <a:solidFill>
                  <a:srgbClr val="0000FF"/>
                </a:solidFill>
              </a:rPr>
              <a:t>k/2 </a:t>
            </a:r>
            <a:r>
              <a:rPr lang="en-US" sz="1800" dirty="0" smtClean="0">
                <a:solidFill>
                  <a:srgbClr val="0000FF"/>
                </a:solidFill>
              </a:rPr>
              <a:t>− 1. </a:t>
            </a:r>
            <a:r>
              <a:rPr lang="en-US" sz="1800" i="1" dirty="0" smtClean="0">
                <a:solidFill>
                  <a:srgbClr val="0000FF"/>
                </a:solidFill>
              </a:rPr>
              <a:t>There exists a patrolling strategy P of I with idleness </a:t>
            </a:r>
            <a:endParaRPr lang="en-US" sz="1800" dirty="0" smtClean="0">
              <a:solidFill>
                <a:srgbClr val="0000FF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sz="1800" b="0" dirty="0" smtClean="0"/>
          </a:p>
          <a:p>
            <a:pPr algn="ctr"/>
            <a:endParaRPr lang="fr-FR" sz="1800" b="0" i="1" dirty="0" smtClean="0">
              <a:latin typeface="Times"/>
              <a:cs typeface="Times"/>
            </a:endParaRPr>
          </a:p>
          <a:p>
            <a:pPr marL="457200" indent="-457200" algn="ctr">
              <a:buFont typeface="Arial"/>
              <a:buChar char="•"/>
            </a:pPr>
            <a:endParaRPr lang="en-US" sz="1800" b="0" i="1" dirty="0" smtClean="0">
              <a:latin typeface="Times"/>
              <a:cs typeface="Times"/>
            </a:endParaRPr>
          </a:p>
          <a:p>
            <a:pPr marL="342900" indent="-342900">
              <a:buFont typeface="Arial"/>
              <a:buChar char="•"/>
            </a:pPr>
            <a:endParaRPr lang="en-US" sz="1800" b="0" dirty="0" smtClean="0"/>
          </a:p>
          <a:p>
            <a:pPr algn="ctr"/>
            <a:r>
              <a:rPr lang="fr-FR" sz="1800" b="0" dirty="0" smtClean="0"/>
              <a:t>                          for </a:t>
            </a:r>
            <a:r>
              <a:rPr lang="fr-FR" sz="1800" b="0" dirty="0" err="1" smtClean="0"/>
              <a:t>odd</a:t>
            </a:r>
            <a:r>
              <a:rPr lang="fr-FR" sz="1800" b="0" dirty="0" smtClean="0"/>
              <a:t> </a:t>
            </a:r>
            <a:r>
              <a:rPr lang="fr-FR" sz="1800" b="0" i="1" dirty="0" smtClean="0"/>
              <a:t>f</a:t>
            </a:r>
            <a:endParaRPr lang="en-US" sz="1800" b="0" i="1" dirty="0" smtClean="0"/>
          </a:p>
          <a:p>
            <a:pPr marL="342900" indent="-342900">
              <a:buFont typeface="Arial"/>
              <a:buChar char="•"/>
            </a:pPr>
            <a:endParaRPr lang="en-US" dirty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    </a:t>
            </a:r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2012795"/>
              </p:ext>
            </p:extLst>
          </p:nvPr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4" name="Equation" r:id="rId3" imgW="114300" imgH="165100" progId="Equation.3">
                  <p:embed/>
                </p:oleObj>
              </mc:Choice>
              <mc:Fallback>
                <p:oleObj name="Equation" r:id="rId3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Image 4" descr="th1.jp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0" y="2921000"/>
            <a:ext cx="3543300" cy="1016000"/>
          </a:xfrm>
          <a:prstGeom prst="rect">
            <a:avLst/>
          </a:prstGeom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8788945"/>
              </p:ext>
            </p:extLst>
          </p:nvPr>
        </p:nvGraphicFramePr>
        <p:xfrm>
          <a:off x="2715894" y="4116704"/>
          <a:ext cx="1595659" cy="871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5" name="Equation" r:id="rId6" imgW="1231900" imgH="673100" progId="Equation.3">
                  <p:embed/>
                </p:oleObj>
              </mc:Choice>
              <mc:Fallback>
                <p:oleObj name="Equation" r:id="rId6" imgW="1231900" imgH="673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15894" y="4116704"/>
                        <a:ext cx="1595659" cy="8718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Imag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9700" y="3086100"/>
            <a:ext cx="1231900" cy="6731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9700" y="3086100"/>
            <a:ext cx="12319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43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7764379" cy="13716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</a:t>
            </a:r>
            <a:r>
              <a:rPr lang="fr-CA" dirty="0" err="1" smtClean="0"/>
              <a:t>atrolling</a:t>
            </a:r>
            <a:r>
              <a:rPr lang="fr-CA" dirty="0" smtClean="0"/>
              <a:t> by </a:t>
            </a:r>
            <a:r>
              <a:rPr lang="fr-CA" dirty="0" err="1" smtClean="0"/>
              <a:t>unreliable</a:t>
            </a:r>
            <a:r>
              <a:rPr lang="fr-CA" dirty="0" smtClean="0"/>
              <a:t> robots </a:t>
            </a:r>
            <a:r>
              <a:rPr lang="fr-FR" dirty="0" smtClean="0"/>
              <a:t>–</a:t>
            </a:r>
            <a:r>
              <a:rPr lang="fr-CA" dirty="0" smtClean="0"/>
              <a:t> the </a:t>
            </a:r>
            <a:r>
              <a:rPr lang="fr-CA" dirty="0" err="1" smtClean="0"/>
              <a:t>upper</a:t>
            </a:r>
            <a:r>
              <a:rPr lang="fr-CA" dirty="0" smtClean="0"/>
              <a:t> </a:t>
            </a:r>
            <a:r>
              <a:rPr lang="fr-CA" dirty="0" err="1" smtClean="0"/>
              <a:t>bound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sz="1600" dirty="0"/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5170611"/>
              </p:ext>
            </p:extLst>
          </p:nvPr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Equation" r:id="rId3" imgW="114300" imgH="165100" progId="Equation.3">
                  <p:embed/>
                </p:oleObj>
              </mc:Choice>
              <mc:Fallback>
                <p:oleObj name="Equation" r:id="rId3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0000FF"/>
                </a:solidFill>
              </a:rPr>
              <a:t>Decompose </a:t>
            </a:r>
            <a:r>
              <a:rPr lang="en-US" dirty="0">
                <a:solidFill>
                  <a:srgbClr val="0000FF"/>
                </a:solidFill>
              </a:rPr>
              <a:t>the unit interval </a:t>
            </a:r>
            <a:r>
              <a:rPr lang="en-US" i="1" dirty="0">
                <a:solidFill>
                  <a:srgbClr val="0000FF"/>
                </a:solidFill>
              </a:rPr>
              <a:t>I </a:t>
            </a:r>
            <a:r>
              <a:rPr lang="en-US" dirty="0">
                <a:solidFill>
                  <a:srgbClr val="0000FF"/>
                </a:solidFill>
              </a:rPr>
              <a:t>into three segments </a:t>
            </a:r>
            <a:r>
              <a:rPr lang="en-US" i="1" dirty="0">
                <a:solidFill>
                  <a:srgbClr val="0000FF"/>
                </a:solidFill>
              </a:rPr>
              <a:t>I</a:t>
            </a:r>
            <a:r>
              <a:rPr lang="en-US" i="1" baseline="-25000" dirty="0">
                <a:solidFill>
                  <a:srgbClr val="0000FF"/>
                </a:solidFill>
              </a:rPr>
              <a:t>L</a:t>
            </a:r>
            <a:r>
              <a:rPr lang="en-US" i="1" dirty="0">
                <a:solidFill>
                  <a:srgbClr val="0000FF"/>
                </a:solidFill>
              </a:rPr>
              <a:t>, I</a:t>
            </a:r>
            <a:r>
              <a:rPr lang="en-US" i="1" baseline="-25000" dirty="0">
                <a:solidFill>
                  <a:srgbClr val="0000FF"/>
                </a:solidFill>
              </a:rPr>
              <a:t>M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and </a:t>
            </a:r>
            <a:r>
              <a:rPr lang="en-US" i="1" dirty="0">
                <a:solidFill>
                  <a:srgbClr val="0000FF"/>
                </a:solidFill>
              </a:rPr>
              <a:t>I</a:t>
            </a:r>
            <a:r>
              <a:rPr lang="en-US" i="1" baseline="-25000" dirty="0">
                <a:solidFill>
                  <a:srgbClr val="0000FF"/>
                </a:solidFill>
              </a:rPr>
              <a:t>R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with pairwise </a:t>
            </a:r>
            <a:r>
              <a:rPr lang="en-US" dirty="0" smtClean="0">
                <a:solidFill>
                  <a:srgbClr val="0000FF"/>
                </a:solidFill>
              </a:rPr>
              <a:t>disjoint </a:t>
            </a:r>
            <a:r>
              <a:rPr lang="en-US" dirty="0">
                <a:solidFill>
                  <a:srgbClr val="0000FF"/>
                </a:solidFill>
              </a:rPr>
              <a:t>interiors: </a:t>
            </a:r>
            <a:endParaRPr lang="en-US" dirty="0" smtClean="0">
              <a:solidFill>
                <a:srgbClr val="0000FF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For </a:t>
            </a:r>
            <a:r>
              <a:rPr lang="en-US" dirty="0">
                <a:solidFill>
                  <a:srgbClr val="FF0000"/>
                </a:solidFill>
              </a:rPr>
              <a:t>each of the segments </a:t>
            </a:r>
            <a:r>
              <a:rPr lang="en-US" i="1" dirty="0">
                <a:solidFill>
                  <a:srgbClr val="FF0000"/>
                </a:solidFill>
              </a:rPr>
              <a:t>I</a:t>
            </a:r>
            <a:r>
              <a:rPr lang="en-US" i="1" baseline="-25000" dirty="0">
                <a:solidFill>
                  <a:srgbClr val="FF0000"/>
                </a:solidFill>
              </a:rPr>
              <a:t>L</a:t>
            </a:r>
            <a:r>
              <a:rPr lang="en-US" i="1" dirty="0">
                <a:solidFill>
                  <a:srgbClr val="FF0000"/>
                </a:solidFill>
              </a:rPr>
              <a:t>, I</a:t>
            </a:r>
            <a:r>
              <a:rPr lang="en-US" i="1" baseline="-25000" dirty="0">
                <a:solidFill>
                  <a:srgbClr val="FF0000"/>
                </a:solidFill>
              </a:rPr>
              <a:t>R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assign </a:t>
            </a:r>
            <a:r>
              <a:rPr lang="en-US" dirty="0" smtClean="0">
                <a:solidFill>
                  <a:srgbClr val="FF0000"/>
                </a:solidFill>
              </a:rPr>
              <a:t>           equally </a:t>
            </a:r>
            <a:r>
              <a:rPr lang="en-US" dirty="0">
                <a:solidFill>
                  <a:srgbClr val="FF0000"/>
                </a:solidFill>
              </a:rPr>
              <a:t>spaced robots to perform </a:t>
            </a:r>
            <a:r>
              <a:rPr lang="en-US" dirty="0" err="1">
                <a:solidFill>
                  <a:srgbClr val="FF0000"/>
                </a:solidFill>
              </a:rPr>
              <a:t>Eulerian</a:t>
            </a:r>
            <a:r>
              <a:rPr lang="en-US" dirty="0">
                <a:solidFill>
                  <a:srgbClr val="FF0000"/>
                </a:solidFill>
              </a:rPr>
              <a:t> tour of this segment. </a:t>
            </a:r>
            <a:endParaRPr lang="en-US" dirty="0" smtClean="0">
              <a:solidFill>
                <a:srgbClr val="FF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2BE50D"/>
                </a:solidFill>
              </a:rPr>
              <a:t>The </a:t>
            </a:r>
            <a:r>
              <a:rPr lang="en-US" dirty="0">
                <a:solidFill>
                  <a:srgbClr val="2BE50D"/>
                </a:solidFill>
              </a:rPr>
              <a:t>remaining </a:t>
            </a:r>
            <a:r>
              <a:rPr lang="en-US" i="1" dirty="0">
                <a:solidFill>
                  <a:srgbClr val="2BE50D"/>
                </a:solidFill>
              </a:rPr>
              <a:t>k </a:t>
            </a:r>
            <a:r>
              <a:rPr lang="en-US" dirty="0">
                <a:solidFill>
                  <a:srgbClr val="2BE50D"/>
                </a:solidFill>
              </a:rPr>
              <a:t>− 2 </a:t>
            </a:r>
            <a:r>
              <a:rPr lang="en-US" dirty="0" smtClean="0">
                <a:solidFill>
                  <a:srgbClr val="2BE50D"/>
                </a:solidFill>
              </a:rPr>
              <a:t>          robots </a:t>
            </a:r>
            <a:r>
              <a:rPr lang="en-US" dirty="0">
                <a:solidFill>
                  <a:srgbClr val="2BE50D"/>
                </a:solidFill>
              </a:rPr>
              <a:t>perform the </a:t>
            </a:r>
            <a:r>
              <a:rPr lang="en-US" dirty="0" err="1">
                <a:solidFill>
                  <a:srgbClr val="2BE50D"/>
                </a:solidFill>
              </a:rPr>
              <a:t>Eulerian</a:t>
            </a:r>
            <a:r>
              <a:rPr lang="en-US" dirty="0">
                <a:solidFill>
                  <a:srgbClr val="2BE50D"/>
                </a:solidFill>
              </a:rPr>
              <a:t> tour of the entire segment </a:t>
            </a:r>
            <a:r>
              <a:rPr lang="en-US" i="1" dirty="0">
                <a:solidFill>
                  <a:srgbClr val="2BE50D"/>
                </a:solidFill>
              </a:rPr>
              <a:t>I. </a:t>
            </a:r>
            <a:r>
              <a:rPr lang="en-US" dirty="0">
                <a:solidFill>
                  <a:srgbClr val="2BE50D"/>
                </a:solidFill>
              </a:rPr>
              <a:t>These robots are also equally spaced around </a:t>
            </a:r>
            <a:r>
              <a:rPr lang="en-US" i="1" dirty="0">
                <a:solidFill>
                  <a:srgbClr val="2BE50D"/>
                </a:solidFill>
              </a:rPr>
              <a:t>I. </a:t>
            </a:r>
            <a:endParaRPr lang="en-US" dirty="0">
              <a:solidFill>
                <a:srgbClr val="2BE50D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endParaRPr lang="en-CA" dirty="0"/>
          </a:p>
        </p:txBody>
      </p:sp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7829903"/>
              </p:ext>
            </p:extLst>
          </p:nvPr>
        </p:nvGraphicFramePr>
        <p:xfrm>
          <a:off x="3264568" y="5032961"/>
          <a:ext cx="6096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4" name="Equation" r:id="rId5" imgW="609600" imgH="368300" progId="Equation.3">
                  <p:embed/>
                </p:oleObj>
              </mc:Choice>
              <mc:Fallback>
                <p:oleObj name="Equation" r:id="rId5" imgW="6096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64568" y="5032961"/>
                        <a:ext cx="609600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7713252"/>
              </p:ext>
            </p:extLst>
          </p:nvPr>
        </p:nvGraphicFramePr>
        <p:xfrm>
          <a:off x="5382126" y="4393848"/>
          <a:ext cx="6096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" name="Equation" r:id="rId7" imgW="609600" imgH="368300" progId="Equation.3">
                  <p:embed/>
                </p:oleObj>
              </mc:Choice>
              <mc:Fallback>
                <p:oleObj name="Equation" r:id="rId7" imgW="6096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82126" y="4393848"/>
                        <a:ext cx="609600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Image 14" descr="3-segs.jp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720" y="2451651"/>
            <a:ext cx="4318000" cy="1942197"/>
          </a:xfrm>
          <a:prstGeom prst="rect">
            <a:avLst/>
          </a:prstGeom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206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7764379" cy="105632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</a:t>
            </a:r>
            <a:r>
              <a:rPr lang="fr-CA" dirty="0" err="1" smtClean="0"/>
              <a:t>atrolling</a:t>
            </a:r>
            <a:r>
              <a:rPr lang="fr-CA" dirty="0" smtClean="0"/>
              <a:t> by </a:t>
            </a:r>
            <a:r>
              <a:rPr lang="fr-CA" dirty="0" err="1" smtClean="0"/>
              <a:t>unreliable</a:t>
            </a:r>
            <a:r>
              <a:rPr lang="fr-CA" dirty="0" smtClean="0"/>
              <a:t> robots </a:t>
            </a:r>
            <a:r>
              <a:rPr lang="fr-FR" dirty="0" smtClean="0"/>
              <a:t>–</a:t>
            </a:r>
            <a:r>
              <a:rPr lang="fr-CA" dirty="0" smtClean="0"/>
              <a:t> the </a:t>
            </a:r>
            <a:r>
              <a:rPr lang="fr-CA" dirty="0" err="1" smtClean="0"/>
              <a:t>upper</a:t>
            </a:r>
            <a:r>
              <a:rPr lang="fr-CA" dirty="0" smtClean="0"/>
              <a:t> </a:t>
            </a:r>
            <a:r>
              <a:rPr lang="fr-CA" dirty="0" err="1" smtClean="0"/>
              <a:t>bound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sz="1600" dirty="0"/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7190372"/>
              </p:ext>
            </p:extLst>
          </p:nvPr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1" name="Equation" r:id="rId3" imgW="114300" imgH="165100" progId="Equation.3">
                  <p:embed/>
                </p:oleObj>
              </mc:Choice>
              <mc:Fallback>
                <p:oleObj name="Equation" r:id="rId3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rgbClr val="2BE50D"/>
                </a:solidFill>
              </a:rPr>
              <a:t>Three sets of robots: </a:t>
            </a:r>
            <a:r>
              <a:rPr lang="en-US" i="1" dirty="0" smtClean="0">
                <a:solidFill>
                  <a:srgbClr val="2BE50D"/>
                </a:solidFill>
              </a:rPr>
              <a:t>S</a:t>
            </a:r>
            <a:r>
              <a:rPr lang="en-US" i="1" baseline="-25000" dirty="0" smtClean="0">
                <a:solidFill>
                  <a:srgbClr val="2BE50D"/>
                </a:solidFill>
              </a:rPr>
              <a:t>L</a:t>
            </a:r>
            <a:r>
              <a:rPr lang="en-US" i="1" dirty="0" smtClean="0">
                <a:solidFill>
                  <a:srgbClr val="2BE50D"/>
                </a:solidFill>
              </a:rPr>
              <a:t>, S</a:t>
            </a:r>
            <a:r>
              <a:rPr lang="en-US" i="1" baseline="-25000" dirty="0" smtClean="0">
                <a:solidFill>
                  <a:srgbClr val="2BE50D"/>
                </a:solidFill>
              </a:rPr>
              <a:t>I</a:t>
            </a:r>
            <a:r>
              <a:rPr lang="en-US" i="1" dirty="0" smtClean="0">
                <a:solidFill>
                  <a:srgbClr val="2BE50D"/>
                </a:solidFill>
              </a:rPr>
              <a:t> </a:t>
            </a:r>
            <a:r>
              <a:rPr lang="en-US" dirty="0" smtClean="0">
                <a:solidFill>
                  <a:srgbClr val="2BE50D"/>
                </a:solidFill>
              </a:rPr>
              <a:t>and </a:t>
            </a:r>
            <a:r>
              <a:rPr lang="en-US" i="1" dirty="0" smtClean="0">
                <a:solidFill>
                  <a:srgbClr val="2BE50D"/>
                </a:solidFill>
              </a:rPr>
              <a:t>S</a:t>
            </a:r>
            <a:r>
              <a:rPr lang="en-US" i="1" baseline="-25000" dirty="0" smtClean="0">
                <a:solidFill>
                  <a:srgbClr val="2BE50D"/>
                </a:solidFill>
              </a:rPr>
              <a:t>R </a:t>
            </a:r>
            <a:endParaRPr lang="en-US" i="1" dirty="0" smtClean="0">
              <a:solidFill>
                <a:srgbClr val="2BE50D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The distance </a:t>
            </a:r>
            <a:r>
              <a:rPr lang="en-US" i="1" dirty="0" smtClean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 between two consecutive robots of </a:t>
            </a:r>
            <a:r>
              <a:rPr lang="en-US" i="1" dirty="0" smtClean="0">
                <a:solidFill>
                  <a:srgbClr val="FF0000"/>
                </a:solidFill>
              </a:rPr>
              <a:t>S</a:t>
            </a:r>
            <a:r>
              <a:rPr lang="en-US" i="1" baseline="-25000" dirty="0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  equals</a:t>
            </a:r>
          </a:p>
          <a:p>
            <a:pPr marL="342900" indent="-342900">
              <a:buFont typeface="Arial"/>
              <a:buChar char="•"/>
            </a:pPr>
            <a:endParaRPr lang="en-US" dirty="0"/>
          </a:p>
          <a:p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>
                <a:solidFill>
                  <a:srgbClr val="0000FF"/>
                </a:solidFill>
              </a:rPr>
              <a:t>Consider idle time of any point </a:t>
            </a:r>
            <a:r>
              <a:rPr lang="en-US" i="1" dirty="0">
                <a:solidFill>
                  <a:srgbClr val="0000FF"/>
                </a:solidFill>
              </a:rPr>
              <a:t>p</a:t>
            </a:r>
            <a:r>
              <a:rPr lang="en-US" dirty="0">
                <a:solidFill>
                  <a:srgbClr val="0000FF"/>
                </a:solidFill>
              </a:rPr>
              <a:t> of </a:t>
            </a:r>
            <a:r>
              <a:rPr lang="en-US" i="1" dirty="0">
                <a:solidFill>
                  <a:srgbClr val="0000FF"/>
                </a:solidFill>
              </a:rPr>
              <a:t>I</a:t>
            </a:r>
          </a:p>
          <a:p>
            <a:pPr marL="342900" indent="-342900">
              <a:buFont typeface="Arial"/>
              <a:buChar char="•"/>
            </a:pPr>
            <a:endParaRPr lang="en-US" dirty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endParaRPr lang="en-CA" dirty="0"/>
          </a:p>
        </p:txBody>
      </p:sp>
      <p:pic>
        <p:nvPicPr>
          <p:cNvPr id="5" name="Image 4" descr="3seg-pat.jp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4947" y="1494456"/>
            <a:ext cx="9144000" cy="1344202"/>
          </a:xfrm>
          <a:prstGeom prst="rect">
            <a:avLst/>
          </a:prstGeom>
        </p:spPr>
      </p:pic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2952819"/>
              </p:ext>
            </p:extLst>
          </p:nvPr>
        </p:nvGraphicFramePr>
        <p:xfrm>
          <a:off x="3503863" y="4223085"/>
          <a:ext cx="15748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2" name="Equation" r:id="rId6" imgW="1574800" imgH="711200" progId="Equation.3">
                  <p:embed/>
                </p:oleObj>
              </mc:Choice>
              <mc:Fallback>
                <p:oleObj name="Equation" r:id="rId6" imgW="1574800" imgH="71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503863" y="4223085"/>
                        <a:ext cx="1574800" cy="71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8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7764379" cy="123759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</a:t>
            </a:r>
            <a:r>
              <a:rPr lang="fr-CA" dirty="0" err="1" smtClean="0"/>
              <a:t>atrolling</a:t>
            </a:r>
            <a:r>
              <a:rPr lang="fr-CA" dirty="0" smtClean="0"/>
              <a:t> by </a:t>
            </a:r>
            <a:r>
              <a:rPr lang="fr-CA" dirty="0" err="1" smtClean="0"/>
              <a:t>unreliable</a:t>
            </a:r>
            <a:r>
              <a:rPr lang="fr-CA" dirty="0" smtClean="0"/>
              <a:t> robots </a:t>
            </a:r>
            <a:r>
              <a:rPr lang="fr-FR" dirty="0" smtClean="0"/>
              <a:t>–</a:t>
            </a:r>
            <a:r>
              <a:rPr lang="fr-CA" dirty="0" smtClean="0"/>
              <a:t> the </a:t>
            </a:r>
            <a:r>
              <a:rPr lang="fr-CA" dirty="0" err="1" smtClean="0"/>
              <a:t>upper</a:t>
            </a:r>
            <a:r>
              <a:rPr lang="fr-CA" dirty="0" smtClean="0"/>
              <a:t> </a:t>
            </a:r>
            <a:r>
              <a:rPr lang="fr-CA" dirty="0" err="1" smtClean="0"/>
              <a:t>bound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sz="1600" dirty="0"/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9488870"/>
              </p:ext>
            </p:extLst>
          </p:nvPr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2" name="Equation" r:id="rId3" imgW="114300" imgH="165100" progId="Equation.3">
                  <p:embed/>
                </p:oleObj>
              </mc:Choice>
              <mc:Fallback>
                <p:oleObj name="Equation" r:id="rId3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1483896"/>
            <a:ext cx="7620000" cy="4642268"/>
          </a:xfrm>
        </p:spPr>
        <p:txBody>
          <a:bodyPr>
            <a:normAutofit/>
          </a:bodyPr>
          <a:lstStyle/>
          <a:p>
            <a:r>
              <a:rPr lang="en-US" dirty="0" smtClean="0"/>
              <a:t>Case 1: p in I</a:t>
            </a:r>
            <a:r>
              <a:rPr lang="en-US" baseline="-25000" dirty="0" smtClean="0"/>
              <a:t>L</a:t>
            </a:r>
            <a:r>
              <a:rPr lang="en-US" dirty="0" smtClean="0"/>
              <a:t> (or I</a:t>
            </a:r>
            <a:r>
              <a:rPr lang="en-US" baseline="-25000" dirty="0" smtClean="0"/>
              <a:t>R</a:t>
            </a:r>
            <a:r>
              <a:rPr lang="en-US" dirty="0" smtClean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0000FF"/>
                </a:solidFill>
              </a:rPr>
              <a:t>If at least one robot of S</a:t>
            </a:r>
            <a:r>
              <a:rPr lang="en-US" baseline="-25000" dirty="0" smtClean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 is not faulty, then some robot revisits p at time intervals 2|I</a:t>
            </a:r>
            <a:r>
              <a:rPr lang="en-US" baseline="-25000" dirty="0" smtClean="0">
                <a:solidFill>
                  <a:srgbClr val="0000FF"/>
                </a:solidFill>
              </a:rPr>
              <a:t>L</a:t>
            </a:r>
            <a:r>
              <a:rPr lang="en-US" dirty="0" smtClean="0">
                <a:solidFill>
                  <a:srgbClr val="0000FF"/>
                </a:solidFill>
              </a:rPr>
              <a:t>|, hence we have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2BE50D"/>
                </a:solidFill>
              </a:rPr>
              <a:t>If all robots </a:t>
            </a:r>
            <a:r>
              <a:rPr lang="en-US" dirty="0">
                <a:solidFill>
                  <a:srgbClr val="2BE50D"/>
                </a:solidFill>
              </a:rPr>
              <a:t>of S</a:t>
            </a:r>
            <a:r>
              <a:rPr lang="en-US" baseline="-25000" dirty="0">
                <a:solidFill>
                  <a:srgbClr val="2BE50D"/>
                </a:solidFill>
              </a:rPr>
              <a:t>I</a:t>
            </a:r>
            <a:r>
              <a:rPr lang="en-US" dirty="0">
                <a:solidFill>
                  <a:srgbClr val="2BE50D"/>
                </a:solidFill>
              </a:rPr>
              <a:t> </a:t>
            </a:r>
            <a:r>
              <a:rPr lang="en-US" dirty="0" smtClean="0">
                <a:solidFill>
                  <a:srgbClr val="2BE50D"/>
                </a:solidFill>
              </a:rPr>
              <a:t>are faulty, the idle time is maximized at p=0 when all remaining faulty robots are consecutive in S</a:t>
            </a:r>
            <a:r>
              <a:rPr lang="en-US" baseline="-25000" dirty="0" smtClean="0">
                <a:solidFill>
                  <a:srgbClr val="2BE50D"/>
                </a:solidFill>
              </a:rPr>
              <a:t>I</a:t>
            </a:r>
            <a:r>
              <a:rPr lang="en-US" dirty="0" smtClean="0">
                <a:solidFill>
                  <a:srgbClr val="2BE50D"/>
                </a:solidFill>
              </a:rPr>
              <a:t>. We have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endParaRPr lang="en-CA" dirty="0"/>
          </a:p>
        </p:txBody>
      </p:sp>
      <p:pic>
        <p:nvPicPr>
          <p:cNvPr id="7" name="Image 6" descr="upper1.jp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712" y="2764924"/>
            <a:ext cx="5794275" cy="958516"/>
          </a:xfrm>
          <a:prstGeom prst="rect">
            <a:avLst/>
          </a:prstGeom>
        </p:spPr>
      </p:pic>
      <p:pic>
        <p:nvPicPr>
          <p:cNvPr id="8" name="Image 7" descr="upper2.jp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237" y="5078250"/>
            <a:ext cx="5196973" cy="1047914"/>
          </a:xfrm>
          <a:prstGeom prst="rect">
            <a:avLst/>
          </a:prstGeom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114651"/>
            <a:ext cx="7764379" cy="1464862"/>
          </a:xfrm>
        </p:spPr>
        <p:txBody>
          <a:bodyPr>
            <a:normAutofit/>
          </a:bodyPr>
          <a:lstStyle/>
          <a:p>
            <a:r>
              <a:rPr lang="fr-FR" dirty="0" smtClean="0"/>
              <a:t>P</a:t>
            </a:r>
            <a:r>
              <a:rPr lang="fr-CA" dirty="0" err="1" smtClean="0"/>
              <a:t>atrolling</a:t>
            </a:r>
            <a:r>
              <a:rPr lang="fr-CA" dirty="0" smtClean="0"/>
              <a:t> by </a:t>
            </a:r>
            <a:r>
              <a:rPr lang="fr-CA" dirty="0" err="1" smtClean="0"/>
              <a:t>unreliable</a:t>
            </a:r>
            <a:r>
              <a:rPr lang="fr-CA" dirty="0" smtClean="0"/>
              <a:t> robots </a:t>
            </a:r>
            <a:r>
              <a:rPr lang="fr-FR" dirty="0" smtClean="0"/>
              <a:t>–</a:t>
            </a:r>
            <a:r>
              <a:rPr lang="fr-CA" dirty="0" smtClean="0"/>
              <a:t> the </a:t>
            </a:r>
            <a:r>
              <a:rPr lang="fr-CA" dirty="0" err="1" smtClean="0"/>
              <a:t>upper</a:t>
            </a:r>
            <a:r>
              <a:rPr lang="fr-CA" dirty="0" smtClean="0"/>
              <a:t> </a:t>
            </a:r>
            <a:r>
              <a:rPr lang="fr-CA" dirty="0" err="1" smtClean="0"/>
              <a:t>bound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sz="1600" dirty="0"/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0676426"/>
              </p:ext>
            </p:extLst>
          </p:nvPr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7" name="Equation" r:id="rId3" imgW="114300" imgH="165100" progId="Equation.3">
                  <p:embed/>
                </p:oleObj>
              </mc:Choice>
              <mc:Fallback>
                <p:oleObj name="Equation" r:id="rId3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1243263"/>
            <a:ext cx="7620000" cy="4801937"/>
          </a:xfrm>
        </p:spPr>
        <p:txBody>
          <a:bodyPr>
            <a:normAutofit/>
          </a:bodyPr>
          <a:lstStyle/>
          <a:p>
            <a:r>
              <a:rPr lang="en-US" dirty="0" smtClean="0"/>
              <a:t>Case 2: p in I</a:t>
            </a:r>
            <a:r>
              <a:rPr lang="en-US" baseline="-25000" dirty="0" smtClean="0"/>
              <a:t>M</a:t>
            </a:r>
            <a:endParaRPr lang="en-US" dirty="0" smtClean="0"/>
          </a:p>
          <a:p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r>
              <a:rPr lang="en-CA" dirty="0" smtClean="0">
                <a:solidFill>
                  <a:srgbClr val="0000FF"/>
                </a:solidFill>
              </a:rPr>
              <a:t>If the streams are disjoint (separated by at least one healthy robot) the idle time is determined by the length of the shorter of the two streams. Then we have</a:t>
            </a:r>
            <a:endParaRPr lang="en-CA" dirty="0">
              <a:solidFill>
                <a:srgbClr val="0000FF"/>
              </a:solidFill>
            </a:endParaRPr>
          </a:p>
        </p:txBody>
      </p:sp>
      <p:pic>
        <p:nvPicPr>
          <p:cNvPr id="10" name="Image 9" descr="upper2.jp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50" y="4352758"/>
            <a:ext cx="5762124" cy="1161871"/>
          </a:xfrm>
          <a:prstGeom prst="rect">
            <a:avLst/>
          </a:prstGeom>
        </p:spPr>
      </p:pic>
      <p:pic>
        <p:nvPicPr>
          <p:cNvPr id="11" name="Image 10" descr="streams.jp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" y="1687755"/>
            <a:ext cx="8432800" cy="1260158"/>
          </a:xfrm>
          <a:prstGeom prst="rect">
            <a:avLst/>
          </a:prstGeom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903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114651"/>
            <a:ext cx="7764379" cy="1464862"/>
          </a:xfrm>
        </p:spPr>
        <p:txBody>
          <a:bodyPr>
            <a:normAutofit/>
          </a:bodyPr>
          <a:lstStyle/>
          <a:p>
            <a:r>
              <a:rPr lang="fr-FR" dirty="0" smtClean="0"/>
              <a:t>P</a:t>
            </a:r>
            <a:r>
              <a:rPr lang="fr-CA" dirty="0" err="1" smtClean="0"/>
              <a:t>atrolling</a:t>
            </a:r>
            <a:r>
              <a:rPr lang="fr-CA" dirty="0" smtClean="0"/>
              <a:t> by </a:t>
            </a:r>
            <a:r>
              <a:rPr lang="fr-CA" dirty="0" err="1" smtClean="0"/>
              <a:t>unreliable</a:t>
            </a:r>
            <a:r>
              <a:rPr lang="fr-CA" dirty="0" smtClean="0"/>
              <a:t> robots </a:t>
            </a:r>
            <a:r>
              <a:rPr lang="fr-FR" dirty="0" smtClean="0"/>
              <a:t>–</a:t>
            </a:r>
            <a:r>
              <a:rPr lang="fr-CA" dirty="0" smtClean="0"/>
              <a:t> The </a:t>
            </a:r>
            <a:r>
              <a:rPr lang="fr-CA" dirty="0" err="1" smtClean="0"/>
              <a:t>upper</a:t>
            </a:r>
            <a:r>
              <a:rPr lang="fr-CA" dirty="0" smtClean="0"/>
              <a:t> </a:t>
            </a:r>
            <a:r>
              <a:rPr lang="fr-CA" dirty="0" err="1" smtClean="0"/>
              <a:t>bound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sz="1600" dirty="0"/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5771380"/>
              </p:ext>
            </p:extLst>
          </p:nvPr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8" name="Equation" r:id="rId3" imgW="114300" imgH="165100" progId="Equation.3">
                  <p:embed/>
                </p:oleObj>
              </mc:Choice>
              <mc:Fallback>
                <p:oleObj name="Equation" r:id="rId3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1243263"/>
            <a:ext cx="7620000" cy="4882901"/>
          </a:xfrm>
        </p:spPr>
        <p:txBody>
          <a:bodyPr>
            <a:normAutofit/>
          </a:bodyPr>
          <a:lstStyle/>
          <a:p>
            <a:r>
              <a:rPr lang="en-US" dirty="0" smtClean="0"/>
              <a:t>Case 2: p in I</a:t>
            </a:r>
            <a:r>
              <a:rPr lang="en-US" baseline="-25000" dirty="0" smtClean="0"/>
              <a:t>M</a:t>
            </a:r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Two streams of robots go in both directions across </a:t>
            </a:r>
            <a:r>
              <a:rPr lang="en-US" dirty="0">
                <a:solidFill>
                  <a:srgbClr val="0000FF"/>
                </a:solidFill>
              </a:rPr>
              <a:t>p </a:t>
            </a:r>
            <a:endParaRPr lang="en-US" dirty="0" smtClean="0">
              <a:solidFill>
                <a:srgbClr val="0000FF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r>
              <a:rPr lang="en-CA" dirty="0">
                <a:solidFill>
                  <a:srgbClr val="2BE50D"/>
                </a:solidFill>
              </a:rPr>
              <a:t>If the streams are connected to a single faulty-robots stream</a:t>
            </a:r>
            <a:r>
              <a:rPr lang="en-CA" dirty="0" smtClean="0">
                <a:solidFill>
                  <a:srgbClr val="2BE50D"/>
                </a:solidFill>
              </a:rPr>
              <a:t>, and t</a:t>
            </a:r>
            <a:r>
              <a:rPr lang="en-CA" baseline="-25000" dirty="0" smtClean="0">
                <a:solidFill>
                  <a:srgbClr val="2BE50D"/>
                </a:solidFill>
              </a:rPr>
              <a:t>1</a:t>
            </a:r>
            <a:r>
              <a:rPr lang="en-CA" dirty="0" smtClean="0">
                <a:solidFill>
                  <a:srgbClr val="2BE50D"/>
                </a:solidFill>
              </a:rPr>
              <a:t> (and t</a:t>
            </a:r>
            <a:r>
              <a:rPr lang="en-CA" baseline="-25000" dirty="0" smtClean="0">
                <a:solidFill>
                  <a:srgbClr val="2BE50D"/>
                </a:solidFill>
              </a:rPr>
              <a:t>2</a:t>
            </a:r>
            <a:r>
              <a:rPr lang="en-CA" dirty="0" smtClean="0">
                <a:solidFill>
                  <a:srgbClr val="2BE50D"/>
                </a:solidFill>
              </a:rPr>
              <a:t>) = the time since the last (resp. until the next) visit of the healthy robot, we </a:t>
            </a:r>
            <a:r>
              <a:rPr lang="en-CA" dirty="0">
                <a:solidFill>
                  <a:srgbClr val="2BE50D"/>
                </a:solidFill>
              </a:rPr>
              <a:t>have</a:t>
            </a:r>
          </a:p>
        </p:txBody>
      </p:sp>
      <p:pic>
        <p:nvPicPr>
          <p:cNvPr id="8" name="Image 7" descr="streams.jp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" y="2145114"/>
            <a:ext cx="8432800" cy="1260158"/>
          </a:xfrm>
          <a:prstGeom prst="rect">
            <a:avLst/>
          </a:prstGeom>
        </p:spPr>
      </p:pic>
      <p:pic>
        <p:nvPicPr>
          <p:cNvPr id="7" name="Image 6" descr="upper3.jp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7217"/>
            <a:ext cx="5110480" cy="472164"/>
          </a:xfrm>
          <a:prstGeom prst="rect">
            <a:avLst/>
          </a:prstGeom>
        </p:spPr>
      </p:pic>
      <p:pic>
        <p:nvPicPr>
          <p:cNvPr id="10" name="Image 9" descr="upper4.jp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680" y="5314903"/>
            <a:ext cx="5806440" cy="811261"/>
          </a:xfrm>
          <a:prstGeom prst="rect">
            <a:avLst/>
          </a:prstGeom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755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7764379" cy="1259522"/>
          </a:xfrm>
        </p:spPr>
        <p:txBody>
          <a:bodyPr>
            <a:normAutofit fontScale="90000"/>
          </a:bodyPr>
          <a:lstStyle/>
          <a:p>
            <a:r>
              <a:rPr lang="fr-FR" dirty="0"/>
              <a:t>P</a:t>
            </a:r>
            <a:r>
              <a:rPr lang="fr-CA" dirty="0" err="1"/>
              <a:t>atrolling</a:t>
            </a:r>
            <a:r>
              <a:rPr lang="fr-CA" dirty="0"/>
              <a:t> by </a:t>
            </a:r>
            <a:r>
              <a:rPr lang="fr-CA" dirty="0" err="1"/>
              <a:t>unreliable</a:t>
            </a:r>
            <a:r>
              <a:rPr lang="fr-CA" dirty="0"/>
              <a:t> robots </a:t>
            </a:r>
            <a:r>
              <a:rPr lang="fr-FR" dirty="0"/>
              <a:t>–</a:t>
            </a:r>
            <a:r>
              <a:rPr lang="fr-CA" dirty="0"/>
              <a:t> </a:t>
            </a:r>
            <a:r>
              <a:rPr lang="fr-CA" dirty="0" smtClean="0"/>
              <a:t>The </a:t>
            </a:r>
            <a:r>
              <a:rPr lang="fr-CA" dirty="0" err="1" smtClean="0"/>
              <a:t>lower</a:t>
            </a:r>
            <a:r>
              <a:rPr lang="fr-CA" dirty="0" smtClean="0"/>
              <a:t> </a:t>
            </a:r>
            <a:r>
              <a:rPr lang="fr-CA" dirty="0" err="1" smtClean="0"/>
              <a:t>bound</a:t>
            </a:r>
            <a:r>
              <a:rPr lang="fr-FR" dirty="0"/>
              <a:t/>
            </a:r>
            <a:br>
              <a:rPr lang="fr-FR" dirty="0"/>
            </a:br>
            <a:endParaRPr lang="fr-FR" sz="16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457200" y="1412240"/>
            <a:ext cx="7620000" cy="4713923"/>
          </a:xfrm>
        </p:spPr>
        <p:txBody>
          <a:bodyPr>
            <a:normAutofit/>
          </a:bodyPr>
          <a:lstStyle/>
          <a:p>
            <a:r>
              <a:rPr lang="de-DE" sz="1800" b="0" dirty="0" smtClean="0"/>
              <a:t>Theorem 2</a:t>
            </a:r>
            <a:r>
              <a:rPr lang="de-DE" sz="1800" b="0" dirty="0"/>
              <a:t>. </a:t>
            </a:r>
            <a:r>
              <a:rPr lang="de-DE" sz="1800" i="1" dirty="0" err="1" smtClean="0">
                <a:solidFill>
                  <a:srgbClr val="0000FF"/>
                </a:solidFill>
              </a:rPr>
              <a:t>For</a:t>
            </a:r>
            <a:r>
              <a:rPr lang="de-DE" sz="1800" i="1" dirty="0" smtClean="0">
                <a:solidFill>
                  <a:srgbClr val="0000FF"/>
                </a:solidFill>
              </a:rPr>
              <a:t> </a:t>
            </a:r>
            <a:r>
              <a:rPr lang="de-DE" sz="1800" i="1" dirty="0" err="1" smtClean="0">
                <a:solidFill>
                  <a:srgbClr val="0000FF"/>
                </a:solidFill>
              </a:rPr>
              <a:t>any</a:t>
            </a:r>
            <a:r>
              <a:rPr lang="de-DE" sz="1800" i="1" dirty="0" smtClean="0">
                <a:solidFill>
                  <a:srgbClr val="0000FF"/>
                </a:solidFill>
              </a:rPr>
              <a:t> </a:t>
            </a:r>
            <a:r>
              <a:rPr lang="de-DE" sz="1800" i="1" dirty="0" err="1" smtClean="0">
                <a:solidFill>
                  <a:srgbClr val="0000FF"/>
                </a:solidFill>
              </a:rPr>
              <a:t>k</a:t>
            </a:r>
            <a:r>
              <a:rPr lang="de-DE" sz="1800" i="1" dirty="0" smtClean="0">
                <a:solidFill>
                  <a:srgbClr val="0000FF"/>
                </a:solidFill>
              </a:rPr>
              <a:t> </a:t>
            </a:r>
            <a:r>
              <a:rPr lang="de-DE" sz="1800" i="1" dirty="0" err="1" smtClean="0">
                <a:solidFill>
                  <a:srgbClr val="0000FF"/>
                </a:solidFill>
              </a:rPr>
              <a:t>and</a:t>
            </a:r>
            <a:r>
              <a:rPr lang="de-DE" sz="1800" i="1" dirty="0" smtClean="0">
                <a:solidFill>
                  <a:srgbClr val="0000FF"/>
                </a:solidFill>
              </a:rPr>
              <a:t> </a:t>
            </a:r>
            <a:r>
              <a:rPr lang="de-DE" sz="1800" i="1" dirty="0">
                <a:solidFill>
                  <a:srgbClr val="0000FF"/>
                </a:solidFill>
              </a:rPr>
              <a:t>f </a:t>
            </a:r>
            <a:r>
              <a:rPr lang="de-DE" sz="1800" i="1" dirty="0" smtClean="0">
                <a:solidFill>
                  <a:srgbClr val="0000FF"/>
                </a:solidFill>
              </a:rPr>
              <a:t>such </a:t>
            </a:r>
            <a:r>
              <a:rPr lang="de-DE" sz="1800" i="1" dirty="0" err="1" smtClean="0">
                <a:solidFill>
                  <a:srgbClr val="0000FF"/>
                </a:solidFill>
              </a:rPr>
              <a:t>that</a:t>
            </a:r>
            <a:r>
              <a:rPr lang="de-DE" sz="1800" i="1" dirty="0" smtClean="0">
                <a:solidFill>
                  <a:srgbClr val="0000FF"/>
                </a:solidFill>
              </a:rPr>
              <a:t> </a:t>
            </a:r>
            <a:r>
              <a:rPr lang="de-DE" sz="1800" i="1" dirty="0">
                <a:solidFill>
                  <a:srgbClr val="0000FF"/>
                </a:solidFill>
              </a:rPr>
              <a:t>f &lt;</a:t>
            </a:r>
            <a:r>
              <a:rPr lang="de-DE" sz="1800" i="1" dirty="0" err="1">
                <a:solidFill>
                  <a:srgbClr val="0000FF"/>
                </a:solidFill>
              </a:rPr>
              <a:t>k</a:t>
            </a:r>
            <a:r>
              <a:rPr lang="de-DE" sz="1800" i="1" dirty="0">
                <a:solidFill>
                  <a:srgbClr val="0000FF"/>
                </a:solidFill>
              </a:rPr>
              <a:t>/2−</a:t>
            </a:r>
            <a:r>
              <a:rPr lang="de-DE" sz="1800" i="1" dirty="0" smtClean="0">
                <a:solidFill>
                  <a:srgbClr val="0000FF"/>
                </a:solidFill>
              </a:rPr>
              <a:t>1 </a:t>
            </a:r>
            <a:r>
              <a:rPr lang="de-DE" sz="1800" dirty="0" err="1" smtClean="0">
                <a:solidFill>
                  <a:srgbClr val="0000FF"/>
                </a:solidFill>
              </a:rPr>
              <a:t>we</a:t>
            </a:r>
            <a:r>
              <a:rPr lang="de-DE" sz="1800" dirty="0" smtClean="0">
                <a:solidFill>
                  <a:srgbClr val="0000FF"/>
                </a:solidFill>
              </a:rPr>
              <a:t> </a:t>
            </a:r>
            <a:r>
              <a:rPr lang="de-DE" sz="1800" dirty="0" err="1" smtClean="0">
                <a:solidFill>
                  <a:srgbClr val="0000FF"/>
                </a:solidFill>
              </a:rPr>
              <a:t>have</a:t>
            </a:r>
            <a:r>
              <a:rPr lang="de-DE" sz="1800" dirty="0" smtClean="0">
                <a:solidFill>
                  <a:srgbClr val="0000FF"/>
                </a:solidFill>
              </a:rPr>
              <a:t> </a:t>
            </a:r>
            <a:endParaRPr lang="en-US" sz="1800" dirty="0">
              <a:solidFill>
                <a:srgbClr val="0000FF"/>
              </a:solidFill>
            </a:endParaRPr>
          </a:p>
          <a:p>
            <a:endParaRPr lang="en-US" sz="1900" dirty="0"/>
          </a:p>
          <a:p>
            <a:endParaRPr lang="en-US" sz="1800" dirty="0" smtClean="0"/>
          </a:p>
          <a:p>
            <a:endParaRPr lang="fr-FR" sz="3200" dirty="0"/>
          </a:p>
          <a:p>
            <a:pPr algn="ctr"/>
            <a:endParaRPr lang="fr-FR" sz="3200" b="0" i="1" dirty="0" smtClean="0">
              <a:latin typeface="Times"/>
              <a:cs typeface="Times"/>
            </a:endParaRPr>
          </a:p>
          <a:p>
            <a:pPr algn="ctr"/>
            <a:endParaRPr lang="en-US" sz="3200" b="0" i="1" dirty="0" smtClean="0">
              <a:latin typeface="Times"/>
              <a:cs typeface="Times"/>
            </a:endParaRPr>
          </a:p>
          <a:p>
            <a:pPr marL="342900" indent="-342900">
              <a:buFont typeface="Arial"/>
              <a:buChar char="•"/>
            </a:pPr>
            <a:endParaRPr lang="en-US" dirty="0"/>
          </a:p>
          <a:p>
            <a:pPr marL="457200" indent="-457200">
              <a:buAutoNum type="alphaLcParenBoth"/>
            </a:pPr>
            <a:endParaRPr lang="en-US" dirty="0" smtClean="0"/>
          </a:p>
          <a:p>
            <a:endParaRPr lang="en-US" dirty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</p:txBody>
      </p:sp>
      <p:pic>
        <p:nvPicPr>
          <p:cNvPr id="5" name="Image 4" descr="lower.jp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940" y="1914750"/>
            <a:ext cx="2044700" cy="508819"/>
          </a:xfrm>
          <a:prstGeom prst="rect">
            <a:avLst/>
          </a:prstGeom>
        </p:spPr>
      </p:pic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100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7764379" cy="1259522"/>
          </a:xfrm>
        </p:spPr>
        <p:txBody>
          <a:bodyPr>
            <a:normAutofit fontScale="90000"/>
          </a:bodyPr>
          <a:lstStyle/>
          <a:p>
            <a:r>
              <a:rPr lang="fr-FR" dirty="0"/>
              <a:t>P</a:t>
            </a:r>
            <a:r>
              <a:rPr lang="fr-CA" dirty="0" err="1"/>
              <a:t>atrolling</a:t>
            </a:r>
            <a:r>
              <a:rPr lang="fr-CA" dirty="0"/>
              <a:t> by </a:t>
            </a:r>
            <a:r>
              <a:rPr lang="fr-CA" dirty="0" err="1"/>
              <a:t>unreliable</a:t>
            </a:r>
            <a:r>
              <a:rPr lang="fr-CA" dirty="0"/>
              <a:t> robots </a:t>
            </a:r>
            <a:r>
              <a:rPr lang="fr-FR" dirty="0"/>
              <a:t>–</a:t>
            </a:r>
            <a:r>
              <a:rPr lang="fr-CA" dirty="0"/>
              <a:t> </a:t>
            </a:r>
            <a:r>
              <a:rPr lang="fr-CA" dirty="0" smtClean="0"/>
              <a:t>The </a:t>
            </a:r>
            <a:r>
              <a:rPr lang="fr-CA" dirty="0" err="1" smtClean="0"/>
              <a:t>lower</a:t>
            </a:r>
            <a:r>
              <a:rPr lang="fr-CA" dirty="0" smtClean="0"/>
              <a:t> </a:t>
            </a:r>
            <a:r>
              <a:rPr lang="fr-CA" dirty="0" err="1" smtClean="0"/>
              <a:t>bound</a:t>
            </a:r>
            <a:r>
              <a:rPr lang="fr-FR" dirty="0"/>
              <a:t/>
            </a:r>
            <a:br>
              <a:rPr lang="fr-FR" dirty="0"/>
            </a:br>
            <a:endParaRPr lang="fr-FR" sz="16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457200" y="1249681"/>
            <a:ext cx="7620000" cy="4114800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 smtClean="0"/>
              <a:t>Proof: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rgbClr val="FF0000"/>
                </a:solidFill>
              </a:rPr>
              <a:t>Let </a:t>
            </a:r>
            <a:r>
              <a:rPr lang="en-US" sz="1800" b="0" dirty="0" smtClean="0">
                <a:solidFill>
                  <a:srgbClr val="FF0000"/>
                </a:solidFill>
                <a:latin typeface="Matura MT Script Capitals"/>
                <a:cs typeface="Matura MT Script Capitals"/>
              </a:rPr>
              <a:t>I</a:t>
            </a:r>
            <a:r>
              <a:rPr lang="en-US" sz="1800" dirty="0" smtClean="0">
                <a:solidFill>
                  <a:srgbClr val="FF0000"/>
                </a:solidFill>
              </a:rPr>
              <a:t> = </a:t>
            </a:r>
            <a:r>
              <a:rPr lang="en-US" sz="1800" i="1" dirty="0" smtClean="0">
                <a:solidFill>
                  <a:srgbClr val="FF0000"/>
                </a:solidFill>
              </a:rPr>
              <a:t>(f+1)/(k-f-1)</a:t>
            </a:r>
            <a:r>
              <a:rPr lang="en-US" sz="1800" dirty="0">
                <a:solidFill>
                  <a:srgbClr val="FF0000"/>
                </a:solidFill>
              </a:rPr>
              <a:t>. </a:t>
            </a:r>
            <a:r>
              <a:rPr lang="en-US" sz="1800" dirty="0" smtClean="0">
                <a:solidFill>
                  <a:srgbClr val="FF0000"/>
                </a:solidFill>
              </a:rPr>
              <a:t>Suppose, by contradiction </a:t>
            </a:r>
            <a:r>
              <a:rPr lang="en-US" sz="1800" i="1" dirty="0" err="1" smtClean="0">
                <a:solidFill>
                  <a:srgbClr val="FF0000"/>
                </a:solidFill>
              </a:rPr>
              <a:t>I</a:t>
            </a:r>
            <a:r>
              <a:rPr lang="en-US" sz="1800" i="1" baseline="30000" dirty="0" err="1" smtClean="0">
                <a:solidFill>
                  <a:srgbClr val="FF0000"/>
                </a:solidFill>
              </a:rPr>
              <a:t>f</a:t>
            </a:r>
            <a:r>
              <a:rPr lang="en-US" sz="1800" i="1" baseline="-25000" dirty="0" err="1" smtClean="0">
                <a:solidFill>
                  <a:srgbClr val="FF0000"/>
                </a:solidFill>
              </a:rPr>
              <a:t>k</a:t>
            </a:r>
            <a:r>
              <a:rPr lang="en-US" sz="1800" baseline="-25000" dirty="0" smtClean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&lt;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b="0" dirty="0">
                <a:solidFill>
                  <a:srgbClr val="FF0000"/>
                </a:solidFill>
                <a:latin typeface="Matura MT Script Capitals"/>
                <a:cs typeface="Matura MT Script Capitals"/>
              </a:rPr>
              <a:t>I</a:t>
            </a:r>
            <a:endParaRPr lang="en-US" sz="1800" baseline="-25000" dirty="0" smtClean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rgbClr val="0000FF"/>
                </a:solidFill>
              </a:rPr>
              <a:t>At </a:t>
            </a:r>
            <a:r>
              <a:rPr lang="en-US" sz="1800" dirty="0">
                <a:solidFill>
                  <a:srgbClr val="0000FF"/>
                </a:solidFill>
              </a:rPr>
              <a:t>each time </a:t>
            </a:r>
            <a:r>
              <a:rPr lang="en-US" sz="1800" dirty="0" smtClean="0">
                <a:solidFill>
                  <a:srgbClr val="0000FF"/>
                </a:solidFill>
              </a:rPr>
              <a:t>moment, the sub-segment   [0,</a:t>
            </a:r>
            <a:r>
              <a:rPr lang="en-US" sz="1800" dirty="0" smtClean="0">
                <a:solidFill>
                  <a:srgbClr val="0000FF"/>
                </a:solidFill>
                <a:latin typeface="Apple Chancery"/>
                <a:cs typeface="Apple Chancery"/>
              </a:rPr>
              <a:t> </a:t>
            </a:r>
            <a:r>
              <a:rPr lang="en-US" sz="1800" b="0" dirty="0" smtClean="0">
                <a:solidFill>
                  <a:srgbClr val="0000FF"/>
                </a:solidFill>
                <a:latin typeface="Matura MT Script Capitals"/>
                <a:cs typeface="Matura MT Script Capitals"/>
              </a:rPr>
              <a:t>I</a:t>
            </a:r>
            <a:r>
              <a:rPr lang="en-US" sz="1800" dirty="0" smtClean="0">
                <a:solidFill>
                  <a:srgbClr val="0000FF"/>
                </a:solidFill>
                <a:latin typeface="Apple Chancery"/>
                <a:cs typeface="Apple Chancery"/>
              </a:rPr>
              <a:t> </a:t>
            </a:r>
            <a:r>
              <a:rPr lang="en-US" sz="1800" dirty="0" smtClean="0">
                <a:solidFill>
                  <a:srgbClr val="0000FF"/>
                </a:solidFill>
              </a:rPr>
              <a:t>/ 2] contains at least     </a:t>
            </a:r>
            <a:r>
              <a:rPr lang="en-US" sz="1800" i="1" dirty="0" smtClean="0">
                <a:solidFill>
                  <a:srgbClr val="0000FF"/>
                </a:solidFill>
              </a:rPr>
              <a:t>f+1 </a:t>
            </a:r>
            <a:r>
              <a:rPr lang="en-US" sz="1800" dirty="0" smtClean="0">
                <a:solidFill>
                  <a:srgbClr val="0000FF"/>
                </a:solidFill>
              </a:rPr>
              <a:t>robots, otherwise idle time of point 0 is too large</a:t>
            </a:r>
            <a:r>
              <a:rPr lang="en-US" sz="1800" dirty="0" smtClean="0"/>
              <a:t>. 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rgbClr val="2BE50D"/>
                </a:solidFill>
              </a:rPr>
              <a:t>The symmetric argument holds for the sub</a:t>
            </a:r>
            <a:r>
              <a:rPr lang="en-US" sz="1800" dirty="0">
                <a:solidFill>
                  <a:srgbClr val="2BE50D"/>
                </a:solidFill>
              </a:rPr>
              <a:t>-segment </a:t>
            </a:r>
            <a:r>
              <a:rPr lang="en-US" sz="1800" dirty="0" smtClean="0">
                <a:solidFill>
                  <a:srgbClr val="2BE50D"/>
                </a:solidFill>
              </a:rPr>
              <a:t>[1 -</a:t>
            </a:r>
            <a:r>
              <a:rPr lang="en-US" sz="1800" b="0" dirty="0" smtClean="0">
                <a:solidFill>
                  <a:srgbClr val="2BE50D"/>
                </a:solidFill>
                <a:latin typeface="Matura MT Script Capitals"/>
                <a:cs typeface="Matura MT Script Capitals"/>
              </a:rPr>
              <a:t>I</a:t>
            </a:r>
            <a:r>
              <a:rPr lang="en-US" sz="1800" dirty="0" smtClean="0">
                <a:solidFill>
                  <a:srgbClr val="2BE50D"/>
                </a:solidFill>
                <a:latin typeface="Apple Chancery"/>
                <a:cs typeface="Apple Chancery"/>
              </a:rPr>
              <a:t> </a:t>
            </a:r>
            <a:r>
              <a:rPr lang="en-US" sz="1800" dirty="0">
                <a:solidFill>
                  <a:srgbClr val="2BE50D"/>
                </a:solidFill>
              </a:rPr>
              <a:t>/ </a:t>
            </a:r>
            <a:r>
              <a:rPr lang="en-US" sz="1800" dirty="0" smtClean="0">
                <a:solidFill>
                  <a:srgbClr val="2BE50D"/>
                </a:solidFill>
              </a:rPr>
              <a:t>2, 1] 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rgbClr val="FF0000"/>
                </a:solidFill>
              </a:rPr>
              <a:t>Hence at most </a:t>
            </a:r>
            <a:r>
              <a:rPr lang="en-US" sz="1800" i="1" dirty="0" smtClean="0">
                <a:solidFill>
                  <a:srgbClr val="FF0000"/>
                </a:solidFill>
              </a:rPr>
              <a:t>k-2f-2 </a:t>
            </a:r>
            <a:r>
              <a:rPr lang="en-US" sz="1800" dirty="0" smtClean="0">
                <a:solidFill>
                  <a:srgbClr val="FF0000"/>
                </a:solidFill>
              </a:rPr>
              <a:t>robots are always present in the sub-segment </a:t>
            </a:r>
            <a:r>
              <a:rPr lang="en-US" sz="1800" i="1" dirty="0" smtClean="0">
                <a:solidFill>
                  <a:srgbClr val="FF0000"/>
                </a:solidFill>
              </a:rPr>
              <a:t>I</a:t>
            </a:r>
            <a:r>
              <a:rPr lang="en-US" sz="1800" i="1" baseline="-25000" dirty="0">
                <a:solidFill>
                  <a:srgbClr val="FF0000"/>
                </a:solidFill>
              </a:rPr>
              <a:t>M</a:t>
            </a:r>
            <a:r>
              <a:rPr lang="en-US" sz="1800" dirty="0" smtClean="0">
                <a:solidFill>
                  <a:srgbClr val="FF0000"/>
                </a:solidFill>
              </a:rPr>
              <a:t> = (</a:t>
            </a:r>
            <a:r>
              <a:rPr lang="en-US" sz="1800" b="0" dirty="0" smtClean="0">
                <a:solidFill>
                  <a:srgbClr val="FF0000"/>
                </a:solidFill>
                <a:latin typeface="Matura MT Script Capitals"/>
                <a:cs typeface="Matura MT Script Capitals"/>
              </a:rPr>
              <a:t>I</a:t>
            </a:r>
            <a:r>
              <a:rPr lang="en-US" sz="1800" dirty="0" smtClean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/ </a:t>
            </a:r>
            <a:r>
              <a:rPr lang="en-US" sz="1800" dirty="0" smtClean="0">
                <a:solidFill>
                  <a:srgbClr val="FF0000"/>
                </a:solidFill>
              </a:rPr>
              <a:t>2, </a:t>
            </a:r>
            <a:r>
              <a:rPr lang="en-US" sz="1800" dirty="0">
                <a:solidFill>
                  <a:srgbClr val="FF0000"/>
                </a:solidFill>
              </a:rPr>
              <a:t>1 -</a:t>
            </a:r>
            <a:r>
              <a:rPr lang="en-US" sz="1800" b="0" dirty="0">
                <a:solidFill>
                  <a:srgbClr val="FF0000"/>
                </a:solidFill>
                <a:latin typeface="Matura MT Script Capitals"/>
                <a:cs typeface="Matura MT Script Capitals"/>
              </a:rPr>
              <a:t>I</a:t>
            </a:r>
            <a:r>
              <a:rPr lang="en-US" sz="1800" dirty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/ </a:t>
            </a:r>
            <a:r>
              <a:rPr lang="en-US" sz="1800" dirty="0" smtClean="0">
                <a:solidFill>
                  <a:srgbClr val="FF0000"/>
                </a:solidFill>
              </a:rPr>
              <a:t>2).  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rgbClr val="0000FF"/>
                </a:solidFill>
              </a:rPr>
              <a:t>Within any time interval of size </a:t>
            </a:r>
            <a:r>
              <a:rPr lang="en-US" sz="1800" i="1" dirty="0" err="1">
                <a:solidFill>
                  <a:srgbClr val="0000FF"/>
                </a:solidFill>
              </a:rPr>
              <a:t>I</a:t>
            </a:r>
            <a:r>
              <a:rPr lang="en-US" sz="1800" i="1" baseline="30000" dirty="0" err="1">
                <a:solidFill>
                  <a:srgbClr val="0000FF"/>
                </a:solidFill>
              </a:rPr>
              <a:t>f</a:t>
            </a:r>
            <a:r>
              <a:rPr lang="en-US" sz="1800" i="1" baseline="-25000" dirty="0" err="1">
                <a:solidFill>
                  <a:srgbClr val="0000FF"/>
                </a:solidFill>
              </a:rPr>
              <a:t>k</a:t>
            </a:r>
            <a:r>
              <a:rPr lang="en-US" sz="1800" dirty="0" smtClean="0">
                <a:solidFill>
                  <a:srgbClr val="0000FF"/>
                </a:solidFill>
              </a:rPr>
              <a:t> each point of </a:t>
            </a:r>
            <a:r>
              <a:rPr lang="en-US" sz="1800" i="1" dirty="0" smtClean="0">
                <a:solidFill>
                  <a:srgbClr val="0000FF"/>
                </a:solidFill>
              </a:rPr>
              <a:t>I</a:t>
            </a:r>
            <a:r>
              <a:rPr lang="en-US" sz="1800" i="1" baseline="-25000" dirty="0" smtClean="0">
                <a:solidFill>
                  <a:srgbClr val="0000FF"/>
                </a:solidFill>
              </a:rPr>
              <a:t>M</a:t>
            </a:r>
            <a:r>
              <a:rPr lang="en-US" sz="1800" i="1" baseline="-25000" dirty="0" smtClean="0">
                <a:solidFill>
                  <a:srgbClr val="FF0000"/>
                </a:solidFill>
              </a:rPr>
              <a:t> </a:t>
            </a:r>
            <a:r>
              <a:rPr lang="en-US" sz="1800" dirty="0" smtClean="0">
                <a:solidFill>
                  <a:srgbClr val="0000FF"/>
                </a:solidFill>
              </a:rPr>
              <a:t>must be visited at least </a:t>
            </a:r>
            <a:r>
              <a:rPr lang="en-US" sz="1800" i="1" dirty="0" smtClean="0">
                <a:solidFill>
                  <a:srgbClr val="0000FF"/>
                </a:solidFill>
              </a:rPr>
              <a:t>f+1 </a:t>
            </a:r>
            <a:r>
              <a:rPr lang="en-US" sz="1800" dirty="0" smtClean="0">
                <a:solidFill>
                  <a:srgbClr val="0000FF"/>
                </a:solidFill>
              </a:rPr>
              <a:t>times (if not, make all robots visiting this point faulty) 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rgbClr val="2BE50D"/>
                </a:solidFill>
              </a:rPr>
              <a:t>The sum of the trajectories’ lengths of the robots visiting </a:t>
            </a:r>
            <a:r>
              <a:rPr lang="en-US" sz="1800" i="1" dirty="0" smtClean="0">
                <a:solidFill>
                  <a:srgbClr val="2BE50D"/>
                </a:solidFill>
              </a:rPr>
              <a:t>I</a:t>
            </a:r>
            <a:r>
              <a:rPr lang="en-US" sz="1800" i="1" baseline="-25000" dirty="0" smtClean="0">
                <a:solidFill>
                  <a:srgbClr val="2BE50D"/>
                </a:solidFill>
              </a:rPr>
              <a:t>M </a:t>
            </a:r>
            <a:r>
              <a:rPr lang="en-US" sz="1800" dirty="0" smtClean="0">
                <a:solidFill>
                  <a:srgbClr val="2BE50D"/>
                </a:solidFill>
              </a:rPr>
              <a:t>within time </a:t>
            </a:r>
            <a:r>
              <a:rPr lang="en-US" sz="1800" dirty="0">
                <a:solidFill>
                  <a:srgbClr val="0000FF"/>
                </a:solidFill>
              </a:rPr>
              <a:t> </a:t>
            </a:r>
            <a:r>
              <a:rPr lang="en-US" sz="1800" i="1" dirty="0" err="1">
                <a:solidFill>
                  <a:srgbClr val="2BE50D"/>
                </a:solidFill>
              </a:rPr>
              <a:t>I</a:t>
            </a:r>
            <a:r>
              <a:rPr lang="en-US" sz="1800" i="1" baseline="30000" dirty="0" err="1">
                <a:solidFill>
                  <a:srgbClr val="2BE50D"/>
                </a:solidFill>
              </a:rPr>
              <a:t>f</a:t>
            </a:r>
            <a:r>
              <a:rPr lang="en-US" sz="1800" i="1" baseline="-25000" dirty="0" err="1">
                <a:solidFill>
                  <a:srgbClr val="2BE50D"/>
                </a:solidFill>
              </a:rPr>
              <a:t>k</a:t>
            </a:r>
            <a:r>
              <a:rPr lang="en-US" sz="1800" dirty="0">
                <a:solidFill>
                  <a:srgbClr val="2BE50D"/>
                </a:solidFill>
              </a:rPr>
              <a:t> </a:t>
            </a:r>
            <a:r>
              <a:rPr lang="en-US" sz="1800" b="0" dirty="0" smtClean="0">
                <a:solidFill>
                  <a:srgbClr val="2BE50D"/>
                </a:solidFill>
                <a:latin typeface="Matura MT Script Capitals"/>
                <a:cs typeface="Matura MT Script Capitals"/>
              </a:rPr>
              <a:t> </a:t>
            </a:r>
            <a:r>
              <a:rPr lang="en-US" sz="1800" dirty="0" smtClean="0">
                <a:solidFill>
                  <a:srgbClr val="2BE50D"/>
                </a:solidFill>
              </a:rPr>
              <a:t>must then be at least </a:t>
            </a:r>
            <a:r>
              <a:rPr lang="en-US" sz="1800" i="1" dirty="0" smtClean="0">
                <a:solidFill>
                  <a:srgbClr val="2BE50D"/>
                </a:solidFill>
              </a:rPr>
              <a:t>(f+1)|I</a:t>
            </a:r>
            <a:r>
              <a:rPr lang="en-US" sz="1800" i="1" baseline="-25000" dirty="0" smtClean="0">
                <a:solidFill>
                  <a:srgbClr val="2BE50D"/>
                </a:solidFill>
              </a:rPr>
              <a:t>M</a:t>
            </a:r>
            <a:r>
              <a:rPr lang="en-US" sz="1800" i="1" dirty="0" smtClean="0">
                <a:solidFill>
                  <a:srgbClr val="2BE50D"/>
                </a:solidFill>
              </a:rPr>
              <a:t>|</a:t>
            </a:r>
            <a:r>
              <a:rPr lang="en-US" sz="1800" dirty="0" smtClean="0">
                <a:solidFill>
                  <a:srgbClr val="2BE50D"/>
                </a:solidFill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rgbClr val="FF0000"/>
                </a:solidFill>
              </a:rPr>
              <a:t>Hence one of the </a:t>
            </a:r>
            <a:r>
              <a:rPr lang="en-US" sz="1800" i="1" dirty="0">
                <a:solidFill>
                  <a:srgbClr val="FF0000"/>
                </a:solidFill>
              </a:rPr>
              <a:t>k</a:t>
            </a:r>
            <a:r>
              <a:rPr lang="en-US" sz="1800" i="1" dirty="0" smtClean="0">
                <a:solidFill>
                  <a:srgbClr val="FF0000"/>
                </a:solidFill>
              </a:rPr>
              <a:t>-2f</a:t>
            </a:r>
            <a:r>
              <a:rPr lang="en-US" sz="1800" i="1" dirty="0">
                <a:solidFill>
                  <a:srgbClr val="FF0000"/>
                </a:solidFill>
              </a:rPr>
              <a:t>-2 </a:t>
            </a:r>
            <a:r>
              <a:rPr lang="en-US" sz="1800" dirty="0" smtClean="0">
                <a:solidFill>
                  <a:srgbClr val="FF0000"/>
                </a:solidFill>
              </a:rPr>
              <a:t>robots</a:t>
            </a:r>
            <a:r>
              <a:rPr lang="en-US" sz="1800" i="1" dirty="0" smtClean="0">
                <a:solidFill>
                  <a:srgbClr val="FF0000"/>
                </a:solidFill>
              </a:rPr>
              <a:t> </a:t>
            </a:r>
            <a:r>
              <a:rPr lang="en-US" sz="1800" dirty="0" smtClean="0">
                <a:solidFill>
                  <a:srgbClr val="FF0000"/>
                </a:solidFill>
              </a:rPr>
              <a:t>must have the trajectory of at least       </a:t>
            </a:r>
            <a:r>
              <a:rPr lang="en-US" sz="1800" i="1" dirty="0" smtClean="0">
                <a:solidFill>
                  <a:srgbClr val="FF0000"/>
                </a:solidFill>
              </a:rPr>
              <a:t>(</a:t>
            </a:r>
            <a:r>
              <a:rPr lang="en-US" sz="1800" i="1" dirty="0">
                <a:solidFill>
                  <a:srgbClr val="FF0000"/>
                </a:solidFill>
              </a:rPr>
              <a:t>f+</a:t>
            </a:r>
            <a:r>
              <a:rPr lang="en-US" sz="1800" i="1" dirty="0" smtClean="0">
                <a:solidFill>
                  <a:srgbClr val="FF0000"/>
                </a:solidFill>
              </a:rPr>
              <a:t>1)|</a:t>
            </a:r>
            <a:r>
              <a:rPr lang="en-US" sz="1800" i="1" dirty="0">
                <a:solidFill>
                  <a:srgbClr val="FF0000"/>
                </a:solidFill>
              </a:rPr>
              <a:t>I</a:t>
            </a:r>
            <a:r>
              <a:rPr lang="en-US" sz="1800" i="1" baseline="-25000" dirty="0">
                <a:solidFill>
                  <a:srgbClr val="FF0000"/>
                </a:solidFill>
              </a:rPr>
              <a:t>M</a:t>
            </a:r>
            <a:r>
              <a:rPr lang="en-US" sz="1800" i="1" dirty="0" smtClean="0">
                <a:solidFill>
                  <a:srgbClr val="FF0000"/>
                </a:solidFill>
              </a:rPr>
              <a:t>| / (k-2f</a:t>
            </a:r>
            <a:r>
              <a:rPr lang="en-US" sz="1800" i="1" dirty="0">
                <a:solidFill>
                  <a:srgbClr val="FF0000"/>
                </a:solidFill>
              </a:rPr>
              <a:t>-</a:t>
            </a:r>
            <a:r>
              <a:rPr lang="en-US" sz="1800" i="1" dirty="0" smtClean="0">
                <a:solidFill>
                  <a:srgbClr val="FF0000"/>
                </a:solidFill>
              </a:rPr>
              <a:t>2), </a:t>
            </a:r>
            <a:r>
              <a:rPr lang="en-US" sz="1800" dirty="0" smtClean="0">
                <a:solidFill>
                  <a:srgbClr val="FF0000"/>
                </a:solidFill>
              </a:rPr>
              <a:t>so</a:t>
            </a:r>
            <a:endParaRPr lang="en-US" sz="1800" dirty="0">
              <a:solidFill>
                <a:srgbClr val="FF0000"/>
              </a:solidFill>
            </a:endParaRPr>
          </a:p>
          <a:p>
            <a:endParaRPr lang="fr-FR" sz="3200" dirty="0"/>
          </a:p>
          <a:p>
            <a:pPr algn="ctr"/>
            <a:endParaRPr lang="fr-FR" sz="3200" b="0" i="1" dirty="0" smtClean="0">
              <a:latin typeface="Times"/>
              <a:cs typeface="Times"/>
            </a:endParaRPr>
          </a:p>
          <a:p>
            <a:pPr algn="ctr"/>
            <a:endParaRPr lang="en-US" sz="3200" b="0" i="1" dirty="0" smtClean="0">
              <a:latin typeface="Times"/>
              <a:cs typeface="Times"/>
            </a:endParaRPr>
          </a:p>
          <a:p>
            <a:pPr marL="342900" indent="-342900">
              <a:buFont typeface="Arial"/>
              <a:buChar char="•"/>
            </a:pPr>
            <a:endParaRPr lang="en-US" dirty="0"/>
          </a:p>
          <a:p>
            <a:pPr marL="457200" indent="-457200">
              <a:buAutoNum type="alphaLcParenBoth"/>
            </a:pPr>
            <a:endParaRPr lang="en-US" dirty="0" smtClean="0"/>
          </a:p>
          <a:p>
            <a:endParaRPr lang="en-US" dirty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</p:txBody>
      </p:sp>
      <p:pic>
        <p:nvPicPr>
          <p:cNvPr id="3" name="Image 2" descr="lb-final.jp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80" y="5201920"/>
            <a:ext cx="5953760" cy="853440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760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7764379" cy="1259522"/>
          </a:xfrm>
        </p:spPr>
        <p:txBody>
          <a:bodyPr>
            <a:normAutofit fontScale="90000"/>
          </a:bodyPr>
          <a:lstStyle/>
          <a:p>
            <a:r>
              <a:rPr lang="fr-FR" dirty="0"/>
              <a:t>P</a:t>
            </a:r>
            <a:r>
              <a:rPr lang="fr-CA" dirty="0" err="1"/>
              <a:t>atrolling</a:t>
            </a:r>
            <a:r>
              <a:rPr lang="fr-CA" dirty="0"/>
              <a:t> by </a:t>
            </a:r>
            <a:r>
              <a:rPr lang="fr-CA" dirty="0" err="1"/>
              <a:t>unreliable</a:t>
            </a:r>
            <a:r>
              <a:rPr lang="fr-CA" dirty="0"/>
              <a:t> robots </a:t>
            </a:r>
            <a:r>
              <a:rPr lang="fr-FR" dirty="0"/>
              <a:t>–</a:t>
            </a:r>
            <a:r>
              <a:rPr lang="fr-CA" dirty="0"/>
              <a:t> </a:t>
            </a:r>
            <a:r>
              <a:rPr lang="fr-CA" dirty="0" smtClean="0"/>
              <a:t>The </a:t>
            </a:r>
            <a:r>
              <a:rPr lang="fr-CA" dirty="0" err="1" smtClean="0"/>
              <a:t>lower</a:t>
            </a:r>
            <a:r>
              <a:rPr lang="fr-CA" dirty="0" smtClean="0"/>
              <a:t> </a:t>
            </a:r>
            <a:r>
              <a:rPr lang="fr-CA" dirty="0" err="1" smtClean="0"/>
              <a:t>bound</a:t>
            </a:r>
            <a:r>
              <a:rPr lang="fr-FR" dirty="0"/>
              <a:t/>
            </a:r>
            <a:br>
              <a:rPr lang="fr-FR" dirty="0"/>
            </a:br>
            <a:endParaRPr lang="fr-FR" sz="16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457200" y="1412240"/>
            <a:ext cx="7620000" cy="4713923"/>
          </a:xfrm>
        </p:spPr>
        <p:txBody>
          <a:bodyPr>
            <a:normAutofit/>
          </a:bodyPr>
          <a:lstStyle/>
          <a:p>
            <a:r>
              <a:rPr lang="fr-CA" sz="1800" dirty="0" err="1" smtClean="0"/>
              <a:t>Hence</a:t>
            </a:r>
            <a:r>
              <a:rPr lang="fr-CA" sz="1800" dirty="0" smtClean="0"/>
              <a:t> </a:t>
            </a:r>
            <a:r>
              <a:rPr lang="fr-CA" sz="1800" dirty="0" err="1" smtClean="0"/>
              <a:t>we</a:t>
            </a:r>
            <a:r>
              <a:rPr lang="fr-CA" sz="1800" dirty="0" smtClean="0"/>
              <a:t> have the </a:t>
            </a:r>
            <a:r>
              <a:rPr lang="fr-CA" sz="1800" dirty="0" err="1" smtClean="0"/>
              <a:t>lower</a:t>
            </a:r>
            <a:r>
              <a:rPr lang="fr-CA" sz="1800" dirty="0" smtClean="0"/>
              <a:t> </a:t>
            </a:r>
            <a:r>
              <a:rPr lang="fr-CA" sz="1800" dirty="0" err="1" smtClean="0"/>
              <a:t>bound</a:t>
            </a:r>
            <a:endParaRPr lang="en-US" sz="1800" dirty="0"/>
          </a:p>
          <a:p>
            <a:endParaRPr lang="en-US" sz="1900" dirty="0"/>
          </a:p>
          <a:p>
            <a:endParaRPr lang="en-US" sz="1800" dirty="0" smtClean="0"/>
          </a:p>
          <a:p>
            <a:r>
              <a:rPr lang="fr-FR" sz="1800" dirty="0"/>
              <a:t>a</a:t>
            </a:r>
            <a:r>
              <a:rPr lang="fr-FR" sz="1800" dirty="0" smtClean="0"/>
              <a:t>nd the </a:t>
            </a:r>
            <a:r>
              <a:rPr lang="fr-FR" sz="1800" dirty="0" err="1" smtClean="0"/>
              <a:t>upper</a:t>
            </a:r>
            <a:r>
              <a:rPr lang="fr-FR" sz="1800" dirty="0" smtClean="0"/>
              <a:t> </a:t>
            </a:r>
            <a:r>
              <a:rPr lang="fr-FR" sz="1800" dirty="0" err="1" smtClean="0"/>
              <a:t>bound</a:t>
            </a:r>
            <a:endParaRPr lang="fr-FR" sz="1800" dirty="0" smtClean="0"/>
          </a:p>
          <a:p>
            <a:endParaRPr lang="fr-FR" sz="1800" dirty="0"/>
          </a:p>
          <a:p>
            <a:endParaRPr lang="fr-FR" sz="1800" dirty="0" smtClean="0"/>
          </a:p>
          <a:p>
            <a:endParaRPr lang="fr-FR" sz="1800" dirty="0"/>
          </a:p>
          <a:p>
            <a:r>
              <a:rPr lang="fr-FR" sz="1800" dirty="0" err="1"/>
              <a:t>w</a:t>
            </a:r>
            <a:r>
              <a:rPr lang="fr-FR" sz="1800" dirty="0" err="1" smtClean="0"/>
              <a:t>hich</a:t>
            </a:r>
            <a:r>
              <a:rPr lang="fr-FR" sz="1800" dirty="0" smtClean="0"/>
              <a:t> match for </a:t>
            </a:r>
            <a:r>
              <a:rPr lang="fr-FR" sz="1800" dirty="0" err="1" smtClean="0"/>
              <a:t>odd</a:t>
            </a:r>
            <a:r>
              <a:rPr lang="fr-FR" sz="1800" dirty="0" smtClean="0"/>
              <a:t> </a:t>
            </a:r>
            <a:r>
              <a:rPr lang="fr-FR" sz="1800" i="1" dirty="0" smtClean="0"/>
              <a:t>f</a:t>
            </a:r>
            <a:r>
              <a:rPr lang="fr-FR" sz="1800" dirty="0" smtClean="0"/>
              <a:t> and </a:t>
            </a:r>
            <a:r>
              <a:rPr lang="fr-FR" sz="1800" dirty="0" err="1" smtClean="0"/>
              <a:t>almost</a:t>
            </a:r>
            <a:r>
              <a:rPr lang="fr-FR" sz="1800" dirty="0" smtClean="0"/>
              <a:t> match for </a:t>
            </a:r>
            <a:r>
              <a:rPr lang="fr-FR" sz="1800" dirty="0" err="1" smtClean="0"/>
              <a:t>even</a:t>
            </a:r>
            <a:r>
              <a:rPr lang="fr-FR" sz="1800" dirty="0" smtClean="0"/>
              <a:t> </a:t>
            </a:r>
            <a:r>
              <a:rPr lang="fr-FR" sz="1800" i="1" dirty="0" smtClean="0"/>
              <a:t>f</a:t>
            </a:r>
            <a:endParaRPr lang="fr-FR" sz="1800" i="1" dirty="0"/>
          </a:p>
          <a:p>
            <a:pPr algn="ctr"/>
            <a:endParaRPr lang="fr-FR" sz="3200" b="0" i="1" dirty="0" smtClean="0">
              <a:latin typeface="Times"/>
              <a:cs typeface="Times"/>
            </a:endParaRPr>
          </a:p>
          <a:p>
            <a:pPr algn="ctr"/>
            <a:endParaRPr lang="en-US" sz="3200" b="0" i="1" dirty="0" smtClean="0">
              <a:latin typeface="Times"/>
              <a:cs typeface="Times"/>
            </a:endParaRPr>
          </a:p>
          <a:p>
            <a:pPr marL="342900" indent="-342900">
              <a:buFont typeface="Arial"/>
              <a:buChar char="•"/>
            </a:pPr>
            <a:endParaRPr lang="en-US" dirty="0"/>
          </a:p>
          <a:p>
            <a:pPr marL="457200" indent="-457200">
              <a:buAutoNum type="alphaLcParenBoth"/>
            </a:pPr>
            <a:endParaRPr lang="en-US" dirty="0" smtClean="0"/>
          </a:p>
          <a:p>
            <a:endParaRPr lang="en-US" dirty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</p:txBody>
      </p:sp>
      <p:pic>
        <p:nvPicPr>
          <p:cNvPr id="5" name="Image 4" descr="lower.jp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939" y="1914750"/>
            <a:ext cx="2594237" cy="645570"/>
          </a:xfrm>
          <a:prstGeom prst="rect">
            <a:avLst/>
          </a:prstGeom>
        </p:spPr>
      </p:pic>
      <p:pic>
        <p:nvPicPr>
          <p:cNvPr id="6" name="Image 5" descr="th1.jp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0" y="2921000"/>
            <a:ext cx="3667316" cy="1051560"/>
          </a:xfrm>
          <a:prstGeom prst="rect">
            <a:avLst/>
          </a:prstGeom>
        </p:spPr>
      </p:pic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47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071077"/>
            <a:ext cx="7620000" cy="4055086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4001" y="152719"/>
            <a:ext cx="8479692" cy="3703464"/>
          </a:xfrm>
        </p:spPr>
        <p:txBody>
          <a:bodyPr>
            <a:normAutofit/>
          </a:bodyPr>
          <a:lstStyle/>
          <a:p>
            <a:pPr algn="ctr"/>
            <a:r>
              <a:rPr lang="en-CA" dirty="0" smtClean="0"/>
              <a:t>Thank you</a:t>
            </a:r>
            <a:endParaRPr lang="en-CA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GRASTA October 2015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06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e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Essentiel.thmx</Template>
  <TotalTime>34477</TotalTime>
  <Words>1250</Words>
  <Application>Microsoft Macintosh PowerPoint</Application>
  <PresentationFormat>On-screen Show (4:3)</PresentationFormat>
  <Paragraphs>220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Essentiel</vt:lpstr>
      <vt:lpstr>Equation</vt:lpstr>
      <vt:lpstr>When patrolmen become corrupted: Fence monitoring by unreliable robots </vt:lpstr>
      <vt:lpstr>The boundary pat- rolling problem </vt:lpstr>
      <vt:lpstr>Patrolling research context </vt:lpstr>
      <vt:lpstr>Patrolling research context </vt:lpstr>
      <vt:lpstr>Boundary and Fence Patrolling  </vt:lpstr>
      <vt:lpstr>Patrolling by equal-speed unreliable robots </vt:lpstr>
      <vt:lpstr>unreliable robots on a cycle </vt:lpstr>
      <vt:lpstr>Patrolling by unreliable robots – the upper bound </vt:lpstr>
      <vt:lpstr>Patrolling by unreliable robots – the upper bound </vt:lpstr>
      <vt:lpstr>Patrolling by unreliable robots – the upper bound </vt:lpstr>
      <vt:lpstr>Patrolling by unreliable robots – the upper bound </vt:lpstr>
      <vt:lpstr>Patrolling by unreliable robots – the upper bound </vt:lpstr>
      <vt:lpstr>Patrolling by unreliable robots – The upper bound </vt:lpstr>
      <vt:lpstr>Patrolling by unreliable robots – The lower bound </vt:lpstr>
      <vt:lpstr>Patrolling by unreliable robots – The lower bound </vt:lpstr>
      <vt:lpstr>Patrolling by unreliable robots – The lower bound </vt:lpstr>
      <vt:lpstr>Thank you</vt:lpstr>
    </vt:vector>
  </TitlesOfParts>
  <Company>uqo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BOUNDARY PATROLLING </dc:title>
  <dc:creator>Jurek Czyzowicz</dc:creator>
  <cp:lastModifiedBy>Jurek Czyzowicz</cp:lastModifiedBy>
  <cp:revision>274</cp:revision>
  <dcterms:created xsi:type="dcterms:W3CDTF">2012-01-10T19:57:51Z</dcterms:created>
  <dcterms:modified xsi:type="dcterms:W3CDTF">2015-10-20T18:05:10Z</dcterms:modified>
</cp:coreProperties>
</file>